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332" r:id="rId3"/>
    <p:sldId id="333" r:id="rId4"/>
    <p:sldId id="334" r:id="rId5"/>
    <p:sldId id="343" r:id="rId6"/>
    <p:sldId id="336" r:id="rId7"/>
    <p:sldId id="287" r:id="rId8"/>
    <p:sldId id="346"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07F4C3-F488-4B12-83F6-3E738C92FD29}">
          <p14:sldIdLst>
            <p14:sldId id="257"/>
            <p14:sldId id="332"/>
            <p14:sldId id="333"/>
            <p14:sldId id="334"/>
            <p14:sldId id="343"/>
            <p14:sldId id="336"/>
            <p14:sldId id="287"/>
            <p14:sldId id="346"/>
          </p14:sldIdLst>
        </p14:section>
        <p14:section name="Untitled Section" id="{20CFE012-CDB9-4F51-95BB-459A065C6A3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8A8"/>
    <a:srgbClr val="185AC6"/>
    <a:srgbClr val="34495E"/>
    <a:srgbClr val="00717F"/>
    <a:srgbClr val="53565A"/>
    <a:srgbClr val="B55813"/>
    <a:srgbClr val="B1B3B3"/>
    <a:srgbClr val="871721"/>
    <a:srgbClr val="FF99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5460" autoAdjust="0"/>
  </p:normalViewPr>
  <p:slideViewPr>
    <p:cSldViewPr snapToGrid="0">
      <p:cViewPr varScale="1">
        <p:scale>
          <a:sx n="63" d="100"/>
          <a:sy n="63" d="100"/>
        </p:scale>
        <p:origin x="2976"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1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2/1/2021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alibri" pitchFamily="34" charset="0"/>
                <a:ea typeface="+mn-ea"/>
                <a:cs typeface="Arial" charset="0"/>
              </a:rPr>
              <a:t>This current round of funding we bring to you today utilizes Federal funding which comes from Iowa’s 10% National Highway Freight Program apportionment set fourth in the FAST ACT, which was signed into law back in 2015.  In early 2017, the Commission approved to award this funding through the administration of the LIFTS program. The LIFTS program is a competitive, application based grant program and it’s purpose is to provide grant funding for multi-modal freight projects that have economic and public benefit by enhancing the shipment of freight within the state, but are typically ineligible for traditional state or federal highway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Calibri"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alibri" pitchFamily="34" charset="0"/>
                <a:ea typeface="+mn-ea"/>
                <a:cs typeface="Arial" charset="0"/>
              </a:rPr>
              <a:t>In 2017, we awarded our first round of lifts projects, which totaled two years worth of funding.  For this 2021 round we have approximately 1.6 million dollars to award.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Calibri" pitchFamily="34" charset="0"/>
              <a:ea typeface="+mn-ea"/>
              <a:cs typeface="Arial" charset="0"/>
            </a:endParaRPr>
          </a:p>
          <a:p>
            <a:endParaRPr lang="en-US" sz="1200" b="0" i="0" kern="1200" dirty="0">
              <a:solidFill>
                <a:schemeClr val="tx1"/>
              </a:solidFill>
              <a:effectLst/>
              <a:latin typeface="Calibri" pitchFamily="34" charset="0"/>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2</a:t>
            </a:fld>
            <a:endParaRPr lang="en-US"/>
          </a:p>
        </p:txBody>
      </p:sp>
    </p:spTree>
    <p:extLst>
      <p:ext uri="{BB962C8B-B14F-4D97-AF65-F5344CB8AC3E}">
        <p14:creationId xmlns:p14="http://schemas.microsoft.com/office/powerpoint/2010/main" val="61107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An application is required in order to submit for LIFTS funding.  Once applications are received, an evaluation team is identified and we review each application and then score and evaluate them based on these five categories that are weighted as shown.  </a:t>
            </a:r>
          </a:p>
          <a:p>
            <a:endParaRPr lang="en-US" baseline="0" dirty="0"/>
          </a:p>
          <a:p>
            <a:r>
              <a:rPr lang="en-US" b="1" baseline="0" dirty="0"/>
              <a:t>Freight Mobility Benefits (25%):  </a:t>
            </a:r>
            <a:r>
              <a:rPr lang="en-US" baseline="0" dirty="0"/>
              <a:t>applicant must document how the proposed project will increase freight mobility</a:t>
            </a:r>
          </a:p>
          <a:p>
            <a:r>
              <a:rPr lang="en-US" b="1" baseline="0" dirty="0"/>
              <a:t>Economic Benefits (25%): </a:t>
            </a:r>
            <a:r>
              <a:rPr lang="en-US" baseline="0" dirty="0"/>
              <a:t>applicant must document how the proposed project will impact the local, regional, and or national economy, provide a cost savings to shippers.</a:t>
            </a:r>
          </a:p>
          <a:p>
            <a:r>
              <a:rPr lang="en-US" b="1" baseline="0" dirty="0"/>
              <a:t>Public Benefits (20%):  </a:t>
            </a:r>
            <a:r>
              <a:rPr lang="en-US" b="0" baseline="0" dirty="0"/>
              <a:t>Applicant </a:t>
            </a:r>
            <a:r>
              <a:rPr lang="en-US" baseline="0" dirty="0"/>
              <a:t>must document how the proposed project will benefit other transportation users, provide environmental benefits, and enhance the quality of life or improve safety.</a:t>
            </a:r>
          </a:p>
          <a:p>
            <a:r>
              <a:rPr lang="en-US" b="1" baseline="0" dirty="0"/>
              <a:t>Project Readiness (20%):  </a:t>
            </a:r>
            <a:r>
              <a:rPr lang="en-US" baseline="0" dirty="0"/>
              <a:t>The applicant must realistically document how prepared the project is to begin – higher weight because of timelines to utilize federal funding </a:t>
            </a:r>
          </a:p>
          <a:p>
            <a:r>
              <a:rPr lang="en-US" b="1" baseline="0" dirty="0"/>
              <a:t>Innovation/Process Improvement (10%):  </a:t>
            </a:r>
            <a:r>
              <a:rPr lang="en-US" baseline="0" dirty="0"/>
              <a:t>The project must document any innovative/new technologies being used, how novel the construction/project management process.</a:t>
            </a:r>
          </a:p>
          <a:p>
            <a:endParaRPr lang="en-US" baseline="0" dirty="0"/>
          </a:p>
          <a:p>
            <a:endParaRPr lang="en-US" baseline="0" dirty="0"/>
          </a:p>
          <a:p>
            <a:r>
              <a:rPr lang="en-US" baseline="0" dirty="0"/>
              <a:t>Application incorporates questions for each category to help with the evaluation and scoring.</a:t>
            </a:r>
            <a:endParaRPr lang="en-US"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3</a:t>
            </a:fld>
            <a:endParaRPr lang="en-US"/>
          </a:p>
        </p:txBody>
      </p:sp>
    </p:spTree>
    <p:extLst>
      <p:ext uri="{BB962C8B-B14F-4D97-AF65-F5344CB8AC3E}">
        <p14:creationId xmlns:p14="http://schemas.microsoft.com/office/powerpoint/2010/main" val="330822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this year’s round we received a total 1 application to evaluate.  Total project cost for this project is $1.92 million, and the total amount requested is roughly $1.53 million.  Today we are recommending this project for full award.</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4</a:t>
            </a:fld>
            <a:endParaRPr lang="en-US"/>
          </a:p>
        </p:txBody>
      </p:sp>
    </p:spTree>
    <p:extLst>
      <p:ext uri="{BB962C8B-B14F-4D97-AF65-F5344CB8AC3E}">
        <p14:creationId xmlns:p14="http://schemas.microsoft.com/office/powerpoint/2010/main" val="203370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aseline="0" dirty="0"/>
              <a:t>Little bit more about the project we are recommending for award …</a:t>
            </a:r>
          </a:p>
          <a:p>
            <a:endParaRPr lang="en-US" baseline="0" dirty="0"/>
          </a:p>
          <a:p>
            <a:pPr marL="0" indent="0">
              <a:buNone/>
            </a:pPr>
            <a:r>
              <a:rPr lang="en-US" sz="1200" dirty="0">
                <a:latin typeface="PT Sans" panose="020B0503020203020204"/>
              </a:rPr>
              <a:t>The applicant is TSL Company and is located in Council Bluffs Iowa.  This project includes redevelopment and expansion of the existing container terminal in Council Bluffs, IA in three phases.  This first phase, which LIFTS money is being recommended for, will upgrade the current lot to concrete.  Doing so will minimize maintenance costs and ensure that tractors and yard equipment can operate safely and efficiently.  In addition, TSL will construct a temporary transload, capable of transloading from hopper trailer to container.  They will transload up to 300 containers of grain per week.  </a:t>
            </a:r>
          </a:p>
          <a:p>
            <a:endParaRPr lang="en-US" baseline="0" dirty="0"/>
          </a:p>
          <a:p>
            <a:r>
              <a:rPr lang="en-US" baseline="0" dirty="0"/>
              <a:t>Staff recommends a full grant in the amount of $1,536,000.</a:t>
            </a:r>
          </a:p>
          <a:p>
            <a:endParaRPr lang="en-US" baseline="0" dirty="0"/>
          </a:p>
          <a:p>
            <a:endParaRPr lang="en-US" sz="1200" dirty="0">
              <a:latin typeface="PT Sans" panose="020B0503020203020204"/>
            </a:endParaRP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a:p>
        </p:txBody>
      </p:sp>
    </p:spTree>
    <p:extLst>
      <p:ext uri="{BB962C8B-B14F-4D97-AF65-F5344CB8AC3E}">
        <p14:creationId xmlns:p14="http://schemas.microsoft.com/office/powerpoint/2010/main" val="3800474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B73208-77F4-453B-8852-C4844F8BB3D9}" type="slidenum">
              <a:rPr lang="en-US" smtClean="0"/>
              <a:t>6</a:t>
            </a:fld>
            <a:endParaRPr lang="en-US"/>
          </a:p>
        </p:txBody>
      </p:sp>
    </p:spTree>
    <p:extLst>
      <p:ext uri="{BB962C8B-B14F-4D97-AF65-F5344CB8AC3E}">
        <p14:creationId xmlns:p14="http://schemas.microsoft.com/office/powerpoint/2010/main" val="2997583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74265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T Sans" panose="020B0503020203020204"/>
              </a:rPr>
              <a:t>TSL plans to redevelop and expand the existing container terminal in three phases.  This first phase will be to upgrade the current lot to concrete.  Doing so will minimize maintenance costs and ensure that tractors and yard equipment can operate safely and efficiently.  In addition, TSL will construct a temporary transload, capable of transloading from hopper trailer to container.  They will transload up to 300 containers of grain per week.  </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10362106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70000"/>
            <a:lum/>
            <a:extLst>
              <a:ext uri="{BEBA8EAE-BF5A-486C-A8C5-ECC9F3942E4B}">
                <a14:imgProps xmlns:a14="http://schemas.microsoft.com/office/drawing/2010/main">
                  <a14:imgLayer r:embed="rId3">
                    <a14:imgEffect>
                      <a14:brightnessContrast bright="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6487616"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Linking Iowa’s Freight Transportation System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mailto:Laura.hutzell@iowadot.us"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07504" y="4869160"/>
            <a:ext cx="5688632" cy="1292662"/>
          </a:xfrm>
          <a:prstGeom prst="rect">
            <a:avLst/>
          </a:prstGeom>
          <a:noFill/>
        </p:spPr>
        <p:txBody>
          <a:bodyPr wrap="square" rtlCol="0">
            <a:spAutoFit/>
          </a:bodyPr>
          <a:lstStyle/>
          <a:p>
            <a:r>
              <a:rPr lang="en-US" sz="2600" b="1" dirty="0">
                <a:solidFill>
                  <a:schemeClr val="bg1"/>
                </a:solidFill>
                <a:latin typeface="PT Sans" panose="020B0503020203020204" pitchFamily="34" charset="0"/>
              </a:rPr>
              <a:t>LIFTS Program</a:t>
            </a:r>
            <a:br>
              <a:rPr lang="en-US" sz="2600" b="1" dirty="0">
                <a:solidFill>
                  <a:schemeClr val="bg1"/>
                </a:solidFill>
                <a:latin typeface="PT Sans" panose="020B0503020203020204" pitchFamily="34" charset="0"/>
              </a:rPr>
            </a:br>
            <a:r>
              <a:rPr lang="en-US" sz="2600" b="1" dirty="0">
                <a:solidFill>
                  <a:schemeClr val="bg1"/>
                </a:solidFill>
                <a:latin typeface="PT Sans" panose="020B0503020203020204" pitchFamily="34" charset="0"/>
              </a:rPr>
              <a:t>Funding Recommendation</a:t>
            </a:r>
          </a:p>
          <a:p>
            <a:r>
              <a:rPr lang="en-US" sz="2600" dirty="0">
                <a:solidFill>
                  <a:schemeClr val="bg1"/>
                </a:solidFill>
                <a:latin typeface="PT Sans" panose="020B0503020203020204" pitchFamily="34" charset="0"/>
              </a:rPr>
              <a:t>2021 Funding Cycle</a:t>
            </a: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2037860"/>
            <a:ext cx="7776864" cy="4442453"/>
          </a:xfrm>
          <a:prstGeom prst="rect">
            <a:avLst/>
          </a:prstGeom>
        </p:spPr>
        <p:txBody>
          <a:bodyPr vert="horz" lIns="91440" tIns="45720" rIns="91440" bIns="45720" rtlCol="0">
            <a:normAutofit fontScale="92500" lnSpcReduction="20000"/>
          </a:bodyPr>
          <a:lstStyle/>
          <a:p>
            <a:pPr lvl="0">
              <a:spcAft>
                <a:spcPts val="1200"/>
              </a:spcAft>
            </a:pPr>
            <a:r>
              <a:rPr lang="en-US" sz="2400" dirty="0">
                <a:latin typeface="PT Sans" panose="020B0503020203020204"/>
              </a:rPr>
              <a:t>Fixing America’s Surface Transportation (FAST) Act signed into law in 2015.</a:t>
            </a:r>
          </a:p>
          <a:p>
            <a:pPr>
              <a:spcAft>
                <a:spcPts val="1200"/>
              </a:spcAft>
            </a:pPr>
            <a:r>
              <a:rPr lang="en-US" sz="2400" dirty="0">
                <a:latin typeface="PT Sans" panose="020B0503020203020204"/>
              </a:rPr>
              <a:t>Expands the eligibility of multimodal freight projects for federal transportation funding through the establishment of the National Highway Freight Program (NHFP)</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10% of Iowa’s NHFP apportionment may be used for freight intermodal or freight rail projects.</a:t>
            </a:r>
          </a:p>
          <a:p>
            <a:pPr>
              <a:spcAft>
                <a:spcPts val="1200"/>
              </a:spcAft>
            </a:pPr>
            <a:r>
              <a:rPr lang="en-US" altLang="en-US" sz="2400" dirty="0">
                <a:latin typeface="PT Sans" panose="020B0503020203020204"/>
                <a:cs typeface="Arial" panose="020B0604020202020204" pitchFamily="34" charset="0"/>
              </a:rPr>
              <a:t>Transportation Commission chose to award this funding through the administration of the LIFTS program.</a:t>
            </a:r>
          </a:p>
          <a:p>
            <a:pPr>
              <a:spcAft>
                <a:spcPts val="1200"/>
              </a:spcAft>
            </a:pPr>
            <a:r>
              <a:rPr lang="en-US" altLang="en-US" sz="2400" dirty="0">
                <a:latin typeface="PT Sans" panose="020B0503020203020204"/>
                <a:cs typeface="Arial" panose="020B0604020202020204" pitchFamily="34" charset="0"/>
              </a:rPr>
              <a:t>$1.46 million was previously awarded in the October 2019 funding cycle (includes two years worth of funding)</a:t>
            </a:r>
          </a:p>
          <a:p>
            <a:pPr lvl="1">
              <a:spcAft>
                <a:spcPts val="1200"/>
              </a:spcAft>
            </a:pPr>
            <a:r>
              <a:rPr lang="en-US" altLang="en-US" sz="2000" dirty="0">
                <a:latin typeface="PT Sans" panose="020B0503020203020204"/>
                <a:cs typeface="Arial" panose="020B0604020202020204" pitchFamily="34" charset="0"/>
              </a:rPr>
              <a:t>Roughly $1.4-$1.6 million annually thereafter.</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Linking Iowa’s Freight Transportation System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5013176"/>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Freight mobility Benefits (25%)</a:t>
            </a:r>
            <a:endParaRPr lang="en-US" sz="2000" dirty="0">
              <a:cs typeface="Arial" pitchFamily="34" charset="0"/>
            </a:endParaRPr>
          </a:p>
          <a:p>
            <a:pPr marL="457200" indent="-457200">
              <a:spcBef>
                <a:spcPts val="0"/>
              </a:spcBef>
              <a:spcAft>
                <a:spcPts val="1200"/>
              </a:spcAft>
              <a:buClr>
                <a:schemeClr val="tx1"/>
              </a:buClr>
              <a:buFontTx/>
              <a:buChar char="•"/>
              <a:defRPr/>
            </a:pPr>
            <a:r>
              <a:rPr lang="en-US" sz="2400" dirty="0">
                <a:cs typeface="Arial" pitchFamily="34" charset="0"/>
              </a:rPr>
              <a:t>Economic Benefits (25%)</a:t>
            </a:r>
          </a:p>
          <a:p>
            <a:pPr marL="457200" indent="-457200">
              <a:spcBef>
                <a:spcPts val="0"/>
              </a:spcBef>
              <a:spcAft>
                <a:spcPts val="1200"/>
              </a:spcAft>
              <a:buClr>
                <a:schemeClr val="tx1"/>
              </a:buClr>
              <a:buFontTx/>
              <a:buChar char="•"/>
              <a:defRPr/>
            </a:pPr>
            <a:r>
              <a:rPr lang="en-US" sz="2400" dirty="0">
                <a:cs typeface="Arial" pitchFamily="34" charset="0"/>
              </a:rPr>
              <a:t>Public Benefits (20%)</a:t>
            </a:r>
          </a:p>
          <a:p>
            <a:pPr marL="457200" indent="-457200">
              <a:spcBef>
                <a:spcPts val="0"/>
              </a:spcBef>
              <a:spcAft>
                <a:spcPts val="1200"/>
              </a:spcAft>
              <a:buClr>
                <a:schemeClr val="tx1"/>
              </a:buClr>
              <a:buFontTx/>
              <a:buChar char="•"/>
              <a:defRPr/>
            </a:pPr>
            <a:r>
              <a:rPr lang="en-US" sz="2400" dirty="0">
                <a:cs typeface="Arial" pitchFamily="34" charset="0"/>
              </a:rPr>
              <a:t>Project Readiness (20%)</a:t>
            </a:r>
          </a:p>
          <a:p>
            <a:pPr marL="457200" indent="-457200">
              <a:spcBef>
                <a:spcPts val="0"/>
              </a:spcBef>
              <a:spcAft>
                <a:spcPts val="1200"/>
              </a:spcAft>
              <a:buClr>
                <a:schemeClr val="tx1"/>
              </a:buClr>
              <a:buFontTx/>
              <a:buChar char="•"/>
              <a:defRPr/>
            </a:pPr>
            <a:r>
              <a:rPr lang="en-US" sz="2400" dirty="0">
                <a:cs typeface="Arial" pitchFamily="34" charset="0"/>
              </a:rPr>
              <a:t>Innovation/Process Improvement (10%)</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35943" y="2005496"/>
            <a:ext cx="7776864" cy="4570524"/>
          </a:xfrm>
          <a:prstGeom prst="rect">
            <a:avLst/>
          </a:prstGeom>
        </p:spPr>
        <p:txBody>
          <a:bodyPr vert="horz" lIns="91440" tIns="45720" rIns="91440" bIns="45720" rtlCol="0">
            <a:normAutofit/>
          </a:bodyPr>
          <a:lstStyle/>
          <a:p>
            <a:pPr lvl="0"/>
            <a:r>
              <a:rPr lang="en-US" sz="2400" b="1" dirty="0"/>
              <a:t>Available Funding</a:t>
            </a:r>
          </a:p>
          <a:p>
            <a:pPr lvl="1">
              <a:spcAft>
                <a:spcPts val="1200"/>
              </a:spcAft>
            </a:pPr>
            <a:r>
              <a:rPr lang="en-US" sz="2000" dirty="0"/>
              <a:t>2021 $1.6 million</a:t>
            </a:r>
          </a:p>
          <a:p>
            <a:pPr lvl="0"/>
            <a:r>
              <a:rPr lang="en-US" sz="2400" b="1" dirty="0"/>
              <a:t>Application Summary</a:t>
            </a:r>
          </a:p>
          <a:p>
            <a:pPr lvl="1">
              <a:spcAft>
                <a:spcPts val="1200"/>
              </a:spcAft>
            </a:pPr>
            <a:r>
              <a:rPr lang="en-US" sz="2000" dirty="0"/>
              <a:t>Total number of projects: 1</a:t>
            </a:r>
          </a:p>
          <a:p>
            <a:pPr lvl="1">
              <a:spcAft>
                <a:spcPts val="1200"/>
              </a:spcAft>
            </a:pPr>
            <a:r>
              <a:rPr lang="en-US" sz="2000" dirty="0"/>
              <a:t>Total project costs: $1,920,000</a:t>
            </a:r>
          </a:p>
          <a:p>
            <a:pPr lvl="1">
              <a:spcAft>
                <a:spcPts val="1200"/>
              </a:spcAft>
            </a:pPr>
            <a:r>
              <a:rPr lang="en-US" sz="2000" dirty="0"/>
              <a:t>Total amount requested: $1,536,000</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spTree>
    <p:extLst>
      <p:ext uri="{BB962C8B-B14F-4D97-AF65-F5344CB8AC3E}">
        <p14:creationId xmlns:p14="http://schemas.microsoft.com/office/powerpoint/2010/main" val="1828061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51" name="Picture 50">
            <a:extLst>
              <a:ext uri="{FF2B5EF4-FFF2-40B4-BE49-F238E27FC236}">
                <a16:creationId xmlns:a16="http://schemas.microsoft.com/office/drawing/2014/main" id="{F999C3B5-2DBB-4A65-B0D5-D4CF53A35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graphicFrame>
        <p:nvGraphicFramePr>
          <p:cNvPr id="64" name="Table 63">
            <a:extLst>
              <a:ext uri="{FF2B5EF4-FFF2-40B4-BE49-F238E27FC236}">
                <a16:creationId xmlns:a16="http://schemas.microsoft.com/office/drawing/2014/main" id="{09CF8E64-2BCD-4821-9B8A-7369BB1A87D5}"/>
              </a:ext>
            </a:extLst>
          </p:cNvPr>
          <p:cNvGraphicFramePr>
            <a:graphicFrameLocks noGrp="1"/>
          </p:cNvGraphicFramePr>
          <p:nvPr>
            <p:extLst>
              <p:ext uri="{D42A27DB-BD31-4B8C-83A1-F6EECF244321}">
                <p14:modId xmlns:p14="http://schemas.microsoft.com/office/powerpoint/2010/main" val="3210060374"/>
              </p:ext>
            </p:extLst>
          </p:nvPr>
        </p:nvGraphicFramePr>
        <p:xfrm>
          <a:off x="180626" y="2173337"/>
          <a:ext cx="8782552" cy="737683"/>
        </p:xfrm>
        <a:graphic>
          <a:graphicData uri="http://schemas.openxmlformats.org/drawingml/2006/table">
            <a:tbl>
              <a:tblPr firstRow="1" bandRow="1">
                <a:tableStyleId>{9D7B26C5-4107-4FEC-AEDC-1716B250A1EF}</a:tableStyleId>
              </a:tblPr>
              <a:tblGrid>
                <a:gridCol w="1680258">
                  <a:extLst>
                    <a:ext uri="{9D8B030D-6E8A-4147-A177-3AD203B41FA5}">
                      <a16:colId xmlns:a16="http://schemas.microsoft.com/office/drawing/2014/main" val="2346649935"/>
                    </a:ext>
                  </a:extLst>
                </a:gridCol>
                <a:gridCol w="1210314">
                  <a:extLst>
                    <a:ext uri="{9D8B030D-6E8A-4147-A177-3AD203B41FA5}">
                      <a16:colId xmlns:a16="http://schemas.microsoft.com/office/drawing/2014/main" val="736485009"/>
                    </a:ext>
                  </a:extLst>
                </a:gridCol>
                <a:gridCol w="1472995">
                  <a:extLst>
                    <a:ext uri="{9D8B030D-6E8A-4147-A177-3AD203B41FA5}">
                      <a16:colId xmlns:a16="http://schemas.microsoft.com/office/drawing/2014/main" val="321046396"/>
                    </a:ext>
                  </a:extLst>
                </a:gridCol>
                <a:gridCol w="1472995">
                  <a:extLst>
                    <a:ext uri="{9D8B030D-6E8A-4147-A177-3AD203B41FA5}">
                      <a16:colId xmlns:a16="http://schemas.microsoft.com/office/drawing/2014/main" val="718421099"/>
                    </a:ext>
                  </a:extLst>
                </a:gridCol>
                <a:gridCol w="1472995">
                  <a:extLst>
                    <a:ext uri="{9D8B030D-6E8A-4147-A177-3AD203B41FA5}">
                      <a16:colId xmlns:a16="http://schemas.microsoft.com/office/drawing/2014/main" val="2695416265"/>
                    </a:ext>
                  </a:extLst>
                </a:gridCol>
                <a:gridCol w="1472995">
                  <a:extLst>
                    <a:ext uri="{9D8B030D-6E8A-4147-A177-3AD203B41FA5}">
                      <a16:colId xmlns:a16="http://schemas.microsoft.com/office/drawing/2014/main" val="1928966016"/>
                    </a:ext>
                  </a:extLst>
                </a:gridCol>
              </a:tblGrid>
              <a:tr h="737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hlinkClick r:id="rId4" action="ppaction://hlinksldjump"/>
                        </a:rPr>
                        <a:t>TSL Container Freight Station Phase 1</a:t>
                      </a:r>
                      <a:endParaRPr lang="en-US" sz="1400" dirty="0">
                        <a:solidFill>
                          <a:schemeClr val="tx2"/>
                        </a:solidFill>
                        <a:latin typeface="PT Sans" panose="020B0503020203020204" pitchFamily="34" charset="0"/>
                      </a:endParaRP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TSL Company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81.3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$1,920,000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$1,536,000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(80 %)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$1,536,000 (80%)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587592"/>
                  </a:ext>
                </a:extLst>
              </a:tr>
            </a:tbl>
          </a:graphicData>
        </a:graphic>
      </p:graphicFrame>
      <p:sp>
        <p:nvSpPr>
          <p:cNvPr id="19" name="Title 10">
            <a:extLst>
              <a:ext uri="{FF2B5EF4-FFF2-40B4-BE49-F238E27FC236}">
                <a16:creationId xmlns:a16="http://schemas.microsoft.com/office/drawing/2014/main" id="{31665C7D-5068-47C1-AE72-60DCFB88CD4A}"/>
              </a:ext>
            </a:extLst>
          </p:cNvPr>
          <p:cNvSpPr txBox="1">
            <a:spLocks/>
          </p:cNvSpPr>
          <p:nvPr/>
        </p:nvSpPr>
        <p:spPr>
          <a:xfrm>
            <a:off x="540232" y="560268"/>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87824" y="1233174"/>
            <a:ext cx="8799274" cy="940163"/>
            <a:chOff x="172362" y="1985982"/>
            <a:chExt cx="8799274" cy="940163"/>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2" y="1985982"/>
              <a:ext cx="8799274" cy="940163"/>
              <a:chOff x="173244" y="2914893"/>
              <a:chExt cx="8799274" cy="940163"/>
            </a:xfrm>
          </p:grpSpPr>
          <p:sp>
            <p:nvSpPr>
              <p:cNvPr id="26" name="Rectangle 25">
                <a:extLst>
                  <a:ext uri="{FF2B5EF4-FFF2-40B4-BE49-F238E27FC236}">
                    <a16:creationId xmlns:a16="http://schemas.microsoft.com/office/drawing/2014/main" id="{91751719-C0CC-437B-9F4B-557E4E02EBF1}"/>
                  </a:ext>
                </a:extLst>
              </p:cNvPr>
              <p:cNvSpPr/>
              <p:nvPr/>
            </p:nvSpPr>
            <p:spPr>
              <a:xfrm>
                <a:off x="7508105"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08105" y="2962504"/>
                <a:ext cx="1464413" cy="892552"/>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4" y="2962504"/>
                <a:ext cx="1689101"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173246" y="3212976"/>
                <a:ext cx="144730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1862345" y="2962504"/>
                <a:ext cx="1218769"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035921" y="2962833"/>
                <a:ext cx="1445437"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2914893"/>
                <a:ext cx="1252728" cy="892552"/>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REQUESTED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33" name="Rectangle 32">
                <a:extLst>
                  <a:ext uri="{FF2B5EF4-FFF2-40B4-BE49-F238E27FC236}">
                    <a16:creationId xmlns:a16="http://schemas.microsoft.com/office/drawing/2014/main" id="{ADF5C397-32F1-41F6-A14C-F84D00A60B84}"/>
                  </a:ext>
                </a:extLst>
              </p:cNvPr>
              <p:cNvSpPr/>
              <p:nvPr/>
            </p:nvSpPr>
            <p:spPr>
              <a:xfrm>
                <a:off x="3100697" y="2962504"/>
                <a:ext cx="1472185"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1638843" y="3214927"/>
                <a:ext cx="144356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3099401" y="3222120"/>
                <a:ext cx="1473281"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578095" y="2033593"/>
              <a:ext cx="1445437"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614672" y="2210420"/>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a:t>
              </a:r>
            </a:p>
          </p:txBody>
        </p:sp>
      </p:grpSp>
    </p:spTree>
    <p:extLst>
      <p:ext uri="{BB962C8B-B14F-4D97-AF65-F5344CB8AC3E}">
        <p14:creationId xmlns:p14="http://schemas.microsoft.com/office/powerpoint/2010/main" val="219560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2" name="Rectangle 1">
            <a:extLst>
              <a:ext uri="{FF2B5EF4-FFF2-40B4-BE49-F238E27FC236}">
                <a16:creationId xmlns:a16="http://schemas.microsoft.com/office/drawing/2014/main" id="{F129BD6F-A288-4FC2-87C4-3F5149C403C0}"/>
              </a:ext>
            </a:extLst>
          </p:cNvPr>
          <p:cNvSpPr/>
          <p:nvPr/>
        </p:nvSpPr>
        <p:spPr>
          <a:xfrm>
            <a:off x="0" y="923987"/>
            <a:ext cx="9144000" cy="615553"/>
          </a:xfrm>
          <a:prstGeom prst="rect">
            <a:avLst/>
          </a:prstGeom>
        </p:spPr>
        <p:txBody>
          <a:bodyPr wrap="square">
            <a:spAutoFit/>
          </a:bodyPr>
          <a:lstStyle/>
          <a:p>
            <a:pPr algn="ctr"/>
            <a:r>
              <a:rPr lang="en-US" sz="3400" b="1" dirty="0">
                <a:solidFill>
                  <a:schemeClr val="tx2"/>
                </a:solidFill>
              </a:rPr>
              <a:t>Map of Applications Received</a:t>
            </a:r>
            <a:endParaRPr lang="en-US" sz="3400" dirty="0"/>
          </a:p>
        </p:txBody>
      </p:sp>
      <p:pic>
        <p:nvPicPr>
          <p:cNvPr id="4" name="Content Placeholder 4">
            <a:extLst>
              <a:ext uri="{FF2B5EF4-FFF2-40B4-BE49-F238E27FC236}">
                <a16:creationId xmlns:a16="http://schemas.microsoft.com/office/drawing/2014/main" id="{68C88EFA-D8AB-416D-A24C-195519EBA8C1}"/>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339" t="-2901" r="339" b="2901"/>
          <a:stretch/>
        </p:blipFill>
        <p:spPr>
          <a:xfrm>
            <a:off x="1276846" y="1511254"/>
            <a:ext cx="7211241" cy="4917255"/>
          </a:xfrm>
          <a:prstGeom prst="rect">
            <a:avLst/>
          </a:prstGeom>
        </p:spPr>
      </p:pic>
      <p:sp>
        <p:nvSpPr>
          <p:cNvPr id="9" name="Oval 8">
            <a:extLst>
              <a:ext uri="{FF2B5EF4-FFF2-40B4-BE49-F238E27FC236}">
                <a16:creationId xmlns:a16="http://schemas.microsoft.com/office/drawing/2014/main" id="{5CC34100-BECF-4659-99C6-BEDAAC37E2C9}"/>
              </a:ext>
            </a:extLst>
          </p:cNvPr>
          <p:cNvSpPr/>
          <p:nvPr/>
        </p:nvSpPr>
        <p:spPr>
          <a:xfrm>
            <a:off x="2161570" y="4953000"/>
            <a:ext cx="174849" cy="181326"/>
          </a:xfrm>
          <a:prstGeom prst="ellipse">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91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Laura Hutzell, Office of Rail Transportation</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3"/>
              </a:rPr>
              <a:t>Laura.Hutzell@iowadot.us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515-239-1066</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TSL Container Freight Station</a:t>
            </a:r>
            <a:endParaRPr lang="en-US" sz="2200" b="1" dirty="0">
              <a:latin typeface="PT Sans" panose="020B0503020203020204"/>
              <a:cs typeface="Arial" pitchFamily="34" charset="0"/>
            </a:endParaRPr>
          </a:p>
          <a:p>
            <a:pPr marL="0" indent="0">
              <a:spcBef>
                <a:spcPts val="0"/>
              </a:spcBef>
              <a:buClr>
                <a:schemeClr val="tx1"/>
              </a:buClr>
              <a:buNone/>
              <a:defRPr/>
            </a:pPr>
            <a:endParaRPr lang="en-US" sz="1800" b="1" dirty="0">
              <a:latin typeface="PT Sans" panose="020B0503020203020204"/>
              <a:cs typeface="Arial" pitchFamily="34" charset="0"/>
            </a:endParaRPr>
          </a:p>
          <a:p>
            <a:pPr marL="0" indent="0">
              <a:buNone/>
            </a:pPr>
            <a:r>
              <a:rPr lang="en-US" sz="1800" dirty="0">
                <a:latin typeface="PT Sans" panose="020B0503020203020204"/>
              </a:rPr>
              <a:t>The project includes redevelopment and expansion of the existing container terminal in Council Bluffs, IA in three phases.  This first phase will upgrade the current lot to concrete.  Doing so will minimize maintenance costs and ensure that tractors and yard equipment can operate safely and efficiently.  In addition, TSL will construct a temporary transload, capable of transloading from hopper trailer to container.  They will transload up to 300 containers of grain per week.  </a:t>
            </a:r>
          </a:p>
          <a:p>
            <a:pPr marL="0" indent="0">
              <a:buNone/>
            </a:pPr>
            <a:r>
              <a:rPr lang="en-US" sz="1800" dirty="0">
                <a:latin typeface="PT Sans" panose="020B0503020203020204"/>
              </a:rPr>
              <a:t>.</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$1,9201000</a:t>
            </a:r>
          </a:p>
          <a:p>
            <a:pPr marL="0" indent="0">
              <a:spcBef>
                <a:spcPts val="0"/>
              </a:spcBef>
              <a:buClr>
                <a:schemeClr val="tx1"/>
              </a:buClr>
              <a:buNone/>
              <a:defRPr/>
            </a:pPr>
            <a:r>
              <a:rPr lang="en-US" sz="1800" dirty="0">
                <a:latin typeface="PT Sans" panose="020B0503020203020204"/>
                <a:cs typeface="Arial" pitchFamily="34" charset="0"/>
              </a:rPr>
              <a:t>Requested:   $1,536,000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527E2041-2701-4B04-9BD1-309743F583BA}"/>
              </a:ext>
            </a:extLst>
          </p:cNvPr>
          <p:cNvSpPr txBox="1"/>
          <p:nvPr/>
        </p:nvSpPr>
        <p:spPr>
          <a:xfrm>
            <a:off x="222226" y="6088107"/>
            <a:ext cx="3188421"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Recommendation Summary</a:t>
            </a:r>
            <a:endParaRPr lang="en-US" sz="1200" b="1" dirty="0">
              <a:latin typeface="PT Sans" panose="020B0503020203020204"/>
            </a:endParaRPr>
          </a:p>
        </p:txBody>
      </p:sp>
      <p:pic>
        <p:nvPicPr>
          <p:cNvPr id="8" name="Picture 7">
            <a:extLst>
              <a:ext uri="{FF2B5EF4-FFF2-40B4-BE49-F238E27FC236}">
                <a16:creationId xmlns:a16="http://schemas.microsoft.com/office/drawing/2014/main" id="{E0310203-5999-46A6-9056-897E7415D029}"/>
              </a:ext>
            </a:extLst>
          </p:cNvPr>
          <p:cNvPicPr>
            <a:picLocks noChangeAspect="1"/>
          </p:cNvPicPr>
          <p:nvPr/>
        </p:nvPicPr>
        <p:blipFill rotWithShape="1">
          <a:blip r:embed="rId4"/>
          <a:srcRect l="8421" t="12683" r="21403" b="4899"/>
          <a:stretch/>
        </p:blipFill>
        <p:spPr>
          <a:xfrm>
            <a:off x="3902983" y="3272589"/>
            <a:ext cx="5018791" cy="3192779"/>
          </a:xfrm>
          <a:prstGeom prst="rect">
            <a:avLst/>
          </a:prstGeom>
        </p:spPr>
      </p:pic>
    </p:spTree>
    <p:extLst>
      <p:ext uri="{BB962C8B-B14F-4D97-AF65-F5344CB8AC3E}">
        <p14:creationId xmlns:p14="http://schemas.microsoft.com/office/powerpoint/2010/main" val="1238207999"/>
      </p:ext>
    </p:extLst>
  </p:cSld>
  <p:clrMapOvr>
    <a:masterClrMapping/>
  </p:clrMapOvr>
</p:sld>
</file>

<file path=ppt/theme/theme1.xml><?xml version="1.0" encoding="utf-8"?>
<a:theme xmlns:a="http://schemas.openxmlformats.org/drawingml/2006/main" name="Office Theme">
  <a:themeElements>
    <a:clrScheme name="Custom 1">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0070C0"/>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15575</TotalTime>
  <Words>932</Words>
  <Application>Microsoft Office PowerPoint</Application>
  <PresentationFormat>On-screen Show (4:3)</PresentationFormat>
  <Paragraphs>81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PT Sans</vt:lpstr>
      <vt:lpstr>Office Theme</vt:lpstr>
      <vt:lpstr>PowerPoint Presentation</vt:lpstr>
      <vt:lpstr>Linking Iowa’s Freight Transportation System Program</vt:lpstr>
      <vt:lpstr>Project Evaluation Criteria</vt:lpstr>
      <vt:lpstr>Available Funding and Application Summary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216</cp:revision>
  <cp:lastPrinted>2021-02-01T22:14:54Z</cp:lastPrinted>
  <dcterms:created xsi:type="dcterms:W3CDTF">2014-05-10T08:44:16Z</dcterms:created>
  <dcterms:modified xsi:type="dcterms:W3CDTF">2021-02-01T23:12:44Z</dcterms:modified>
</cp:coreProperties>
</file>