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47" r:id="rId2"/>
  </p:sldMasterIdLst>
  <p:notesMasterIdLst>
    <p:notesMasterId r:id="rId16"/>
  </p:notesMasterIdLst>
  <p:handoutMasterIdLst>
    <p:handoutMasterId r:id="rId17"/>
  </p:handoutMasterIdLst>
  <p:sldIdLst>
    <p:sldId id="352" r:id="rId3"/>
    <p:sldId id="353" r:id="rId4"/>
    <p:sldId id="382" r:id="rId5"/>
    <p:sldId id="371" r:id="rId6"/>
    <p:sldId id="381" r:id="rId7"/>
    <p:sldId id="357" r:id="rId8"/>
    <p:sldId id="358" r:id="rId9"/>
    <p:sldId id="388" r:id="rId10"/>
    <p:sldId id="389" r:id="rId11"/>
    <p:sldId id="378" r:id="rId12"/>
    <p:sldId id="391" r:id="rId13"/>
    <p:sldId id="380" r:id="rId14"/>
    <p:sldId id="385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CE9"/>
    <a:srgbClr val="AFE7ED"/>
    <a:srgbClr val="9BF0FB"/>
    <a:srgbClr val="8AEDFA"/>
    <a:srgbClr val="A9D7DB"/>
    <a:srgbClr val="FF33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85419" autoAdjust="0"/>
  </p:normalViewPr>
  <p:slideViewPr>
    <p:cSldViewPr>
      <p:cViewPr varScale="1">
        <p:scale>
          <a:sx n="75" d="100"/>
          <a:sy n="75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A11383C-CF71-4ECD-9001-484A2BA5C3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23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5790"/>
            <a:ext cx="5140112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1A49DC3-CEAC-4895-87D5-B71C487C3F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63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46336-D300-4F13-8A78-D503B920304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3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DA27-9C1B-4BCF-8B69-1FB029714CC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r>
              <a:rPr lang="en-US" dirty="0"/>
              <a:t>Charles City finishing environmental – 13 parcels – not all</a:t>
            </a:r>
            <a:r>
              <a:rPr lang="en-US" baseline="0" dirty="0"/>
              <a:t> likely to be ready for 2015</a:t>
            </a:r>
          </a:p>
          <a:p>
            <a:r>
              <a:rPr lang="en-US" baseline="0" dirty="0"/>
              <a:t>Only eligible for discretionary if agreement in place by April 2014</a:t>
            </a:r>
          </a:p>
        </p:txBody>
      </p:sp>
    </p:spTree>
    <p:extLst>
      <p:ext uri="{BB962C8B-B14F-4D97-AF65-F5344CB8AC3E}">
        <p14:creationId xmlns:p14="http://schemas.microsoft.com/office/powerpoint/2010/main" val="1883664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4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291CE-271A-42D3-9945-38334A3F1D7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Total eligible airports:</a:t>
            </a:r>
            <a:r>
              <a:rPr lang="en-US" baseline="0" dirty="0"/>
              <a:t>  73 plus 2 new/replacement</a:t>
            </a:r>
          </a:p>
          <a:p>
            <a:endParaRPr lang="en-US" baseline="0" dirty="0"/>
          </a:p>
          <a:p>
            <a:r>
              <a:rPr lang="en-US" dirty="0"/>
              <a:t>No projects: 21 airports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5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6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A9BA1-E6D5-4C92-AC70-9EDE4CE3BC7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r>
              <a:rPr lang="en-US" dirty="0"/>
              <a:t>70 general aviation airports  and 3 non-primary commercial service airports – Burlington, Fort</a:t>
            </a:r>
            <a:r>
              <a:rPr lang="en-US" baseline="0" dirty="0"/>
              <a:t> Dodge and Mason City</a:t>
            </a:r>
          </a:p>
          <a:p>
            <a:endParaRPr lang="en-US" baseline="0" dirty="0"/>
          </a:p>
          <a:p>
            <a:r>
              <a:rPr lang="en-US" baseline="0" dirty="0"/>
              <a:t>DSM, CID, DBQ, SUX, ALO  primary airports (more than 10,000 enplanements) go directly to FAA</a:t>
            </a:r>
            <a:endParaRPr lang="en-US" dirty="0"/>
          </a:p>
          <a:p>
            <a:endParaRPr lang="en-US" dirty="0"/>
          </a:p>
          <a:p>
            <a:r>
              <a:rPr lang="en-US" dirty="0"/>
              <a:t>30 general aviation airports not eligible for federal funds</a:t>
            </a:r>
          </a:p>
        </p:txBody>
      </p:sp>
    </p:spTree>
    <p:extLst>
      <p:ext uri="{BB962C8B-B14F-4D97-AF65-F5344CB8AC3E}">
        <p14:creationId xmlns:p14="http://schemas.microsoft.com/office/powerpoint/2010/main" val="73957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84A6E-6D7F-4C6E-9D60-D18D8BA267E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0"/>
            <a:ext cx="5140112" cy="41817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r>
              <a:rPr lang="en-US" baseline="0" dirty="0"/>
              <a:t>Passed February 2012 after 24 continuing resolutions</a:t>
            </a:r>
          </a:p>
          <a:p>
            <a:r>
              <a:rPr lang="en-US" baseline="0" dirty="0"/>
              <a:t>FY 2013 funding approp thru March 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2013 – Land</a:t>
            </a:r>
            <a:r>
              <a:rPr lang="en-US" baseline="0" dirty="0"/>
              <a:t> purchases (Iowa City, Sioux County))</a:t>
            </a:r>
          </a:p>
          <a:p>
            <a:r>
              <a:rPr lang="en-US" baseline="0" dirty="0"/>
              <a:t>           Washington rwy reconstructon</a:t>
            </a:r>
          </a:p>
          <a:p>
            <a:endParaRPr lang="en-US" baseline="0" dirty="0"/>
          </a:p>
          <a:p>
            <a:r>
              <a:rPr lang="en-US" baseline="0" dirty="0"/>
              <a:t>2014 – fewer projects requested that needed discretionary funding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2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AA92C-C695-409B-B35E-3CE2B81AAA6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6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D65D4-7180-4F29-99B7-3A867C2E16A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pPr eaLnBrk="1" hangingPunct="1"/>
            <a:r>
              <a:rPr lang="en-US" sz="1200" b="0" kern="0" dirty="0"/>
              <a:t>The Iowa Aviation System Plan provides a detailed overview of the Iowa Aviation System. It evaluates existing conditions and makes recommendations for future development of the air transportation system.</a:t>
            </a:r>
          </a:p>
          <a:p>
            <a:pPr eaLnBrk="1" hangingPunct="1"/>
            <a:r>
              <a:rPr lang="en-US" sz="1200" b="0" kern="0" dirty="0"/>
              <a:t>Last Aviation System Plan was published in 2010.</a:t>
            </a:r>
          </a:p>
          <a:p>
            <a:pPr eaLnBrk="1" hangingPunct="1"/>
            <a:r>
              <a:rPr lang="en-US" sz="1200" b="0" kern="0" dirty="0"/>
              <a:t>Originally scheduled to receive FAA funding in FY2018, but FY2017 funds became available and offered to us to begin this effort early.</a:t>
            </a:r>
          </a:p>
          <a:p>
            <a:pPr eaLnBrk="1" hangingPunct="1"/>
            <a:r>
              <a:rPr lang="en-US" sz="1200" b="0" kern="0" dirty="0"/>
              <a:t>Estimated cost of $350,000 requiring a $35,000 state share.</a:t>
            </a:r>
          </a:p>
          <a:p>
            <a:pPr eaLnBrk="1" hangingPunct="1"/>
            <a:r>
              <a:rPr lang="en-US" sz="1200" b="0" kern="0" dirty="0"/>
              <a:t>Because this is a FAA FY2017 project, it does not appear on the list of projects, but we are requesting commission approval to move ahead with the project.</a:t>
            </a:r>
          </a:p>
        </p:txBody>
      </p:sp>
    </p:spTree>
    <p:extLst>
      <p:ext uri="{BB962C8B-B14F-4D97-AF65-F5344CB8AC3E}">
        <p14:creationId xmlns:p14="http://schemas.microsoft.com/office/powerpoint/2010/main" val="115617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DA27-9C1B-4BCF-8B69-1FB029714CC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8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DA932-12D3-4502-90DD-6BAFFB4462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6CE5-44F7-449D-9A40-8E9232991E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1D83-DDB5-4F92-BBF8-EA466DBD09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FC1F6-1D21-4232-AF72-F709F3392A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A932-12D3-4502-90DD-6BAFFB446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8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7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7615-7485-48C3-810D-01B302FD4E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8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5458-5C6A-43B9-A8DF-BC991F6588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1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B9B8-110C-4CAB-B0CC-0F881B79B3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02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6F88-9AD9-4E97-B3B8-1D3C18CDF9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9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EB74-21B7-447D-8E94-52B30C908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6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8C84-494C-4E9C-B477-1CE30988C4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E6DA-73DC-4983-AA21-AA2041445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554E-4445-484B-AE88-75DE4753A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5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CE5-44F7-449D-9A40-8E9232991E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1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1D83-DDB5-4F92-BBF8-EA466DBD09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73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FC1F6-1D21-4232-AF72-F709F3392A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6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77615-7485-48C3-810D-01B302FD4E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5458-5C6A-43B9-A8DF-BC991F6588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AB9B8-110C-4CAB-B0CC-0F881B79B3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36F88-9AD9-4E97-B3B8-1D3C18CDF9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EB74-21B7-447D-8E94-52B30C9088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EE6DA-73DC-4983-AA21-AA20414451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1554E-4445-484B-AE88-75DE4753A7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0CA578D1-DA8C-4C0B-BBB3-09700F9F8D17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25287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288" name="Picture 8" descr="Iowa PPT body slid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225289" name="Rectangle 9"/>
            <p:cNvSpPr>
              <a:spLocks noChangeArrowheads="1"/>
            </p:cNvSpPr>
            <p:nvPr/>
          </p:nvSpPr>
          <p:spPr bwMode="auto">
            <a:xfrm>
              <a:off x="288" y="768"/>
              <a:ext cx="5232" cy="3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25290" name="Picture 10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 b="34537"/>
          <a:stretch>
            <a:fillRect/>
          </a:stretch>
        </p:blipFill>
        <p:spPr bwMode="auto">
          <a:xfrm>
            <a:off x="4419600" y="546735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235E2-AC46-4D82-98F9-6AE485EA3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7570" name="Picture 2" descr="frame1"/>
          <p:cNvPicPr>
            <a:picLocks noChangeAspect="1" noChangeArrowheads="1"/>
          </p:cNvPicPr>
          <p:nvPr/>
        </p:nvPicPr>
        <p:blipFill>
          <a:blip r:embed="rId4" cstate="print"/>
          <a:srcRect b="30411"/>
          <a:stretch>
            <a:fillRect/>
          </a:stretch>
        </p:blipFill>
        <p:spPr bwMode="auto">
          <a:xfrm>
            <a:off x="0" y="457200"/>
            <a:ext cx="3943350" cy="3276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3C8F1A-AE48-40DF-B1D9-115ABE4B7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1066800" y="304800"/>
            <a:ext cx="70866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FFY 2022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Federal Aviation Administration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Funding Preapplications</a:t>
            </a: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sz="4000" b="0" dirty="0">
              <a:solidFill>
                <a:schemeClr val="bg1"/>
              </a:solidFill>
            </a:endParaRPr>
          </a:p>
          <a:p>
            <a:pPr algn="ctr"/>
            <a:endParaRPr lang="en-US" sz="3200" b="0" dirty="0">
              <a:solidFill>
                <a:schemeClr val="bg1"/>
              </a:solidFill>
            </a:endParaRPr>
          </a:p>
          <a:p>
            <a:pPr algn="ctr"/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57200" y="4028896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  <a:latin typeface="+mj-lt"/>
              </a:rPr>
              <a:t>Shane Wright</a:t>
            </a:r>
          </a:p>
          <a:p>
            <a:pPr lvl="0" algn="ctr"/>
            <a:r>
              <a:rPr lang="en-US" sz="2800" dirty="0">
                <a:solidFill>
                  <a:schemeClr val="bg1"/>
                </a:solidFill>
                <a:latin typeface="+mj-lt"/>
              </a:rPr>
              <a:t>Aviation Bureau</a:t>
            </a:r>
          </a:p>
          <a:p>
            <a:pPr lvl="0" algn="ctr"/>
            <a:r>
              <a:rPr lang="en-US" sz="2800" dirty="0">
                <a:solidFill>
                  <a:schemeClr val="bg1"/>
                </a:solidFill>
                <a:latin typeface="+mj-lt"/>
              </a:rPr>
              <a:t>February 9,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EB74-21B7-447D-8E94-52B30C90886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/>
          <a:lstStyle/>
          <a:p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FFY 2022 Federal </a:t>
            </a:r>
            <a:r>
              <a:rPr lang="en-US" sz="36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Funding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Land acquisition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E8C058-8CBE-4C67-B55F-504CD2B15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25914"/>
              </p:ext>
            </p:extLst>
          </p:nvPr>
        </p:nvGraphicFramePr>
        <p:xfrm>
          <a:off x="155330" y="1524000"/>
          <a:ext cx="8607669" cy="3428999"/>
        </p:xfrm>
        <a:graphic>
          <a:graphicData uri="http://schemas.openxmlformats.org/drawingml/2006/table">
            <a:tbl>
              <a:tblPr/>
              <a:tblGrid>
                <a:gridCol w="2044466">
                  <a:extLst>
                    <a:ext uri="{9D8B030D-6E8A-4147-A177-3AD203B41FA5}">
                      <a16:colId xmlns:a16="http://schemas.microsoft.com/office/drawing/2014/main" val="3416730784"/>
                    </a:ext>
                  </a:extLst>
                </a:gridCol>
                <a:gridCol w="4228328">
                  <a:extLst>
                    <a:ext uri="{9D8B030D-6E8A-4147-A177-3AD203B41FA5}">
                      <a16:colId xmlns:a16="http://schemas.microsoft.com/office/drawing/2014/main" val="3207975250"/>
                    </a:ext>
                  </a:extLst>
                </a:gridCol>
                <a:gridCol w="1115164">
                  <a:extLst>
                    <a:ext uri="{9D8B030D-6E8A-4147-A177-3AD203B41FA5}">
                      <a16:colId xmlns:a16="http://schemas.microsoft.com/office/drawing/2014/main" val="3258298489"/>
                    </a:ext>
                  </a:extLst>
                </a:gridCol>
                <a:gridCol w="1219711">
                  <a:extLst>
                    <a:ext uri="{9D8B030D-6E8A-4147-A177-3AD203B41FA5}">
                      <a16:colId xmlns:a16="http://schemas.microsoft.com/office/drawing/2014/main" val="2334287454"/>
                    </a:ext>
                  </a:extLst>
                </a:gridCol>
              </a:tblGrid>
              <a:tr h="46165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Land acquisition projects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265078"/>
                  </a:ext>
                </a:extLst>
              </a:tr>
              <a:tr h="437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337056"/>
                  </a:ext>
                </a:extLst>
              </a:tr>
              <a:tr h="19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 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680274"/>
                  </a:ext>
                </a:extLst>
              </a:tr>
              <a:tr h="19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Rockwell City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Acquire Tract 7 and Adjacent Ultimate RPZ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$55,800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704298"/>
                  </a:ext>
                </a:extLst>
              </a:tr>
              <a:tr h="19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Sheldon Regional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Construct/Extend/Improve Runway 33 Safety Area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$290,520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$322,800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201790"/>
                  </a:ext>
                </a:extLst>
              </a:tr>
              <a:tr h="19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Winterset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 for Future Runway 18/36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$1,656,000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$1,840,000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581983"/>
                  </a:ext>
                </a:extLst>
              </a:tr>
              <a:tr h="19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$904,604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$1,005,116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430507"/>
                  </a:ext>
                </a:extLst>
              </a:tr>
              <a:tr h="1895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$1,397,470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$1,552,116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075079"/>
                  </a:ext>
                </a:extLst>
              </a:tr>
              <a:tr h="19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$297,865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$330,961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24689"/>
                  </a:ext>
                </a:extLst>
              </a:tr>
              <a:tr h="19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$247,500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$275,000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91944"/>
                  </a:ext>
                </a:extLst>
              </a:tr>
              <a:tr h="1895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1409"/>
                  </a:ext>
                </a:extLst>
              </a:tr>
              <a:tr h="1895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737008"/>
                  </a:ext>
                </a:extLst>
              </a:tr>
              <a:tr h="19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815069"/>
                  </a:ext>
                </a:extLst>
              </a:tr>
              <a:tr h="43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land acquisition projects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$4,999,759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$5,537,993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9028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49A23A-E16B-408C-95ED-45F27A4A7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55" y="304799"/>
            <a:ext cx="8245523" cy="635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2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FFY 2022 Federal Funding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Preapplications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Summary</a:t>
            </a:r>
          </a:p>
        </p:txBody>
      </p:sp>
      <p:graphicFrame>
        <p:nvGraphicFramePr>
          <p:cNvPr id="298592" name="Group 60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43938100"/>
              </p:ext>
            </p:extLst>
          </p:nvPr>
        </p:nvGraphicFramePr>
        <p:xfrm>
          <a:off x="152400" y="1981200"/>
          <a:ext cx="8839200" cy="337280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31946306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Airports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Share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Applications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and Planning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$1,427,800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$1,586,667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Maintenance and Development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$17,245,228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$20,120,616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 Acquisition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$4,999,759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$5,537,993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Preapplications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$23,672,787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$27,245,276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FFY 2022 Federal Aviation Administration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Funding Preapplications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endParaRPr lang="en-US" dirty="0"/>
          </a:p>
          <a:p>
            <a:pPr algn="ctr">
              <a:buFontTx/>
              <a:buNone/>
            </a:pPr>
            <a:r>
              <a:rPr lang="en-US" sz="2800" dirty="0"/>
              <a:t>Questions??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Airports in Iowa Eligible for Federal Funding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8600" y="6172200"/>
            <a:ext cx="963811" cy="476250"/>
          </a:xfrm>
          <a:solidFill>
            <a:schemeClr val="bg1"/>
          </a:solidFill>
        </p:spPr>
        <p:txBody>
          <a:bodyPr/>
          <a:lstStyle/>
          <a:p>
            <a:fld id="{72C36F88-9AD9-4E97-B3B8-1D3C18CDF9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May 2009 Public Owned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754522" cy="4605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0DB7B7-CD29-4E13-BDF3-2870F3EB2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8616206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98"/>
            <a:ext cx="893445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Federal Aviation Funding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Channeling Act of 1993</a:t>
            </a:r>
            <a:r>
              <a:rPr lang="en-US" sz="2800" dirty="0"/>
              <a:t> - Applies to all general aviation (GA) airports and commercial service airports that do not receive primary entitlement funds – </a:t>
            </a:r>
            <a:r>
              <a:rPr lang="en-US" sz="2400" dirty="0"/>
              <a:t>Iowa Code Section 330.13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Must submit federal preapplication to the Iowa DOT prior to submittal to FAA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Transportation Commission approves submittal of applications to FAA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Final approval and programming of projects responsibility of the FAA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37"/>
            <a:ext cx="8499584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Federal Aviation Funding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1"/>
            <a:ext cx="8305800" cy="50291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8600" dirty="0"/>
              <a:t>FAA Reauthorization Act of 2018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8600" dirty="0"/>
              <a:t>$3.35 billion for five years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8600" dirty="0"/>
              <a:t>90% federal share</a:t>
            </a:r>
          </a:p>
          <a:p>
            <a:pPr>
              <a:lnSpc>
                <a:spcPct val="90000"/>
              </a:lnSpc>
            </a:pPr>
            <a:r>
              <a:rPr lang="en-US" sz="8600" dirty="0"/>
              <a:t>Total available dollars remain subject to annual appropriations</a:t>
            </a:r>
          </a:p>
          <a:p>
            <a:r>
              <a:rPr lang="en-US" sz="8800" dirty="0"/>
              <a:t>Federal Airport Improvement Program (AIP)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Nonprimary entitlement – Airports receive up to $150,000 each year, based on 5-year capital improvement plan included in the NPIAS (can accumulate 4 years)</a:t>
            </a:r>
            <a:endParaRPr lang="en-US" sz="8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State apportionment – Based on population and land area</a:t>
            </a:r>
            <a:endParaRPr lang="en-US" sz="8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Discretionary – Airport projects compete for funds based on FAA priority of project.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500" dirty="0"/>
              <a:t>Entitlement funds are available to airports for any qualifying project. If a grant request exceeds the entitlement available, the FAA may apply apportionment or discretionary to fund the difference.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8600" dirty="0"/>
          </a:p>
          <a:p>
            <a:pPr marL="0" indent="0">
              <a:buNone/>
            </a:pPr>
            <a:r>
              <a:rPr lang="en-US" sz="8600" dirty="0"/>
              <a:t>	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14" name="Rectangle 386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Summary of Federal Funding </a:t>
            </a:r>
            <a:br>
              <a:rPr lang="en-US" sz="4000" b="1" dirty="0"/>
            </a:br>
            <a:r>
              <a:rPr lang="en-US" sz="4000" b="1" dirty="0"/>
              <a:t>to Nonprimary Airports in Iowa</a:t>
            </a:r>
          </a:p>
        </p:txBody>
      </p:sp>
      <p:graphicFrame>
        <p:nvGraphicFramePr>
          <p:cNvPr id="304539" name="Group 4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29120375"/>
              </p:ext>
            </p:extLst>
          </p:nvPr>
        </p:nvGraphicFramePr>
        <p:xfrm>
          <a:off x="381000" y="2167482"/>
          <a:ext cx="8512175" cy="361466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2405">
                  <a:extLst>
                    <a:ext uri="{9D8B030D-6E8A-4147-A177-3AD203B41FA5}">
                      <a16:colId xmlns:a16="http://schemas.microsoft.com/office/drawing/2014/main" val="194025860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806231822"/>
                    </a:ext>
                  </a:extLst>
                </a:gridCol>
              </a:tblGrid>
              <a:tr h="63184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Entitlement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$8,583,899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$9,842,418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$12,271,505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$11,529,965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$9,556,273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Apportionment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$3,086,621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$3,038,967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$2,801,570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$2,779,728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$2,801,570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Discretionary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$7,130,406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$13,921,868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$21,613,507**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$15,157,647**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$19,158,275**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$18,806,926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$26,803,253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$36,686,582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$29,467,340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$31,516,118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04551" name="Text Box 423"/>
          <p:cNvSpPr txBox="1">
            <a:spLocks noChangeArrowheads="1"/>
          </p:cNvSpPr>
          <p:nvPr/>
        </p:nvSpPr>
        <p:spPr bwMode="auto">
          <a:xfrm>
            <a:off x="609600" y="6273225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*Preliminary   ** Includes Supplemental Discretionary</a:t>
            </a:r>
          </a:p>
          <a:p>
            <a:endParaRPr 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225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FFY 2022 Federal </a:t>
            </a:r>
            <a:r>
              <a:rPr lang="en-US" sz="3600" b="1" dirty="0"/>
              <a:t>Funding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Project Categories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305800" cy="4800600"/>
          </a:xfrm>
        </p:spPr>
        <p:txBody>
          <a:bodyPr>
            <a:normAutofit/>
          </a:bodyPr>
          <a:lstStyle/>
          <a:p>
            <a:r>
              <a:rPr lang="en-US" sz="2400" b="1" dirty="0"/>
              <a:t>Safety and Planning</a:t>
            </a:r>
            <a:endParaRPr lang="en-US" sz="2400" dirty="0"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Calibri" pitchFamily="34" charset="0"/>
              </a:rPr>
              <a:t>Projects that are safety or planning related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Calibri" pitchFamily="34" charset="0"/>
              </a:rPr>
              <a:t>These projects are a high priority as they help to ensure the immediate safety and long term viability of the Iowa air transportation system</a:t>
            </a:r>
          </a:p>
          <a:p>
            <a:r>
              <a:rPr lang="en-US" sz="2400" b="1" dirty="0"/>
              <a:t>Maintenance and Development Projects</a:t>
            </a:r>
          </a:p>
          <a:p>
            <a:pPr lvl="1"/>
            <a:r>
              <a:rPr lang="en-US" dirty="0">
                <a:cs typeface="Calibri" pitchFamily="34" charset="0"/>
              </a:rPr>
              <a:t>Projects that are to replace, repair, or expand airport infrastructure. </a:t>
            </a:r>
          </a:p>
          <a:p>
            <a:pPr lvl="1"/>
            <a:r>
              <a:rPr lang="en-US" dirty="0">
                <a:cs typeface="Calibri" pitchFamily="34" charset="0"/>
              </a:rPr>
              <a:t>Also include acquisition of snow removal equipment, fueling facilities, and buildings</a:t>
            </a:r>
          </a:p>
          <a:p>
            <a:r>
              <a:rPr lang="en-US" sz="2400" b="1" kern="0" dirty="0"/>
              <a:t>Land acquisition</a:t>
            </a:r>
            <a:r>
              <a:rPr lang="en-US" b="1" kern="0" dirty="0"/>
              <a:t>	</a:t>
            </a:r>
          </a:p>
          <a:p>
            <a:pPr lvl="1"/>
            <a:r>
              <a:rPr lang="en-US" dirty="0">
                <a:cs typeface="Calibri" pitchFamily="34" charset="0"/>
              </a:rPr>
              <a:t>All conditions must be satisfied for FAA to program a project that must compete for discretionary funding</a:t>
            </a:r>
          </a:p>
          <a:p>
            <a:pPr lvl="1"/>
            <a:r>
              <a:rPr lang="en-US" dirty="0">
                <a:cs typeface="Calibri" pitchFamily="34" charset="0"/>
              </a:rPr>
              <a:t>Justified, eligible project and shown on an airport layout plan</a:t>
            </a:r>
          </a:p>
          <a:p>
            <a:pPr lvl="1"/>
            <a:r>
              <a:rPr lang="en-US" dirty="0">
                <a:cs typeface="Calibri" pitchFamily="34" charset="0"/>
              </a:rPr>
              <a:t>Environmental process complete </a:t>
            </a:r>
          </a:p>
          <a:p>
            <a:pPr lvl="1"/>
            <a:r>
              <a:rPr lang="en-US" dirty="0">
                <a:cs typeface="Calibri" pitchFamily="34" charset="0"/>
              </a:rPr>
              <a:t>Must have purchased the land or have a formal negotiated agreement</a:t>
            </a:r>
          </a:p>
          <a:p>
            <a:endParaRPr lang="en-US" dirty="0"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FFY 2022 Federal </a:t>
            </a:r>
            <a:r>
              <a:rPr lang="en-US" sz="3600" b="1" dirty="0"/>
              <a:t>Funding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Safety and Planning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9A5631-3614-4256-8711-C4FC316BD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06418"/>
              </p:ext>
            </p:extLst>
          </p:nvPr>
        </p:nvGraphicFramePr>
        <p:xfrm>
          <a:off x="152400" y="1447801"/>
          <a:ext cx="8686800" cy="4724402"/>
        </p:xfrm>
        <a:graphic>
          <a:graphicData uri="http://schemas.openxmlformats.org/drawingml/2006/table">
            <a:tbl>
              <a:tblPr/>
              <a:tblGrid>
                <a:gridCol w="2063261">
                  <a:extLst>
                    <a:ext uri="{9D8B030D-6E8A-4147-A177-3AD203B41FA5}">
                      <a16:colId xmlns:a16="http://schemas.microsoft.com/office/drawing/2014/main" val="276676348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329904035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1787949116"/>
                    </a:ext>
                  </a:extLst>
                </a:gridCol>
                <a:gridCol w="1230924">
                  <a:extLst>
                    <a:ext uri="{9D8B030D-6E8A-4147-A177-3AD203B41FA5}">
                      <a16:colId xmlns:a16="http://schemas.microsoft.com/office/drawing/2014/main" val="3605462440"/>
                    </a:ext>
                  </a:extLst>
                </a:gridCol>
              </a:tblGrid>
              <a:tr h="2707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projects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16063"/>
                  </a:ext>
                </a:extLst>
              </a:tr>
              <a:tr h="419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364095"/>
                  </a:ext>
                </a:extLst>
              </a:tr>
              <a:tr h="1834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974910"/>
                  </a:ext>
                </a:extLst>
              </a:tr>
              <a:tr h="1816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Bloomfield Municipal</a:t>
                      </a:r>
                    </a:p>
                  </a:txBody>
                  <a:tcPr marL="3992" marR="3992" marT="399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Eliminate North Pond</a:t>
                      </a:r>
                    </a:p>
                  </a:txBody>
                  <a:tcPr marL="3992" marR="3992" marT="399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$270,900</a:t>
                      </a:r>
                    </a:p>
                  </a:txBody>
                  <a:tcPr marL="3992" marR="3992" marT="399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$301,000</a:t>
                      </a:r>
                    </a:p>
                  </a:txBody>
                  <a:tcPr marL="3992" marR="3992" marT="399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9068149"/>
                  </a:ext>
                </a:extLst>
              </a:tr>
              <a:tr h="209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safety projects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$270,900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$301,000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066583"/>
                  </a:ext>
                </a:extLst>
              </a:tr>
              <a:tr h="339766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183311"/>
                  </a:ext>
                </a:extLst>
              </a:tr>
              <a:tr h="2707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projects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616933"/>
                  </a:ext>
                </a:extLst>
              </a:tr>
              <a:tr h="419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34671"/>
                  </a:ext>
                </a:extLst>
              </a:tr>
              <a:tr h="1834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Clarinda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 ALP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$178,000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432628"/>
                  </a:ext>
                </a:extLst>
              </a:tr>
              <a:tr h="1834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Davenport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North Apron Reconstruction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$131,400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$146,000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507962"/>
                  </a:ext>
                </a:extLst>
              </a:tr>
              <a:tr h="1834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Grinnell Regional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Rehabilitation - Phase 1 - Design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$166,667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485624"/>
                  </a:ext>
                </a:extLst>
              </a:tr>
              <a:tr h="1834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Falls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 Airport Master Plan Study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$202,500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439749"/>
                  </a:ext>
                </a:extLst>
              </a:tr>
              <a:tr h="1816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Mapleton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 Drainage &amp; Levee Repairs - Design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011820"/>
                  </a:ext>
                </a:extLst>
              </a:tr>
              <a:tr h="1816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Maquoketa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Runway 15 End - Design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$210,600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$234,000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077219"/>
                  </a:ext>
                </a:extLst>
              </a:tr>
              <a:tr h="1816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Oak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5/23 and Taxiway Edge Lighting Upgrade Design Only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570928"/>
                  </a:ext>
                </a:extLst>
              </a:tr>
              <a:tr h="1816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DOT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 Condition Study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93054"/>
                  </a:ext>
                </a:extLst>
              </a:tr>
              <a:tr h="1834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398070"/>
                  </a:ext>
                </a:extLst>
              </a:tr>
              <a:tr h="1834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474139"/>
                  </a:ext>
                </a:extLst>
              </a:tr>
              <a:tr h="1834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695485"/>
                  </a:ext>
                </a:extLst>
              </a:tr>
              <a:tr h="2096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planning projects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$1,156,900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$1,285,667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98268"/>
                  </a:ext>
                </a:extLst>
              </a:tr>
              <a:tr h="2096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559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/>
          <a:lstStyle/>
          <a:p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531" y="15766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FFY 2022 Federal </a:t>
            </a:r>
            <a:r>
              <a:rPr lang="en-US" sz="36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Funding</a:t>
            </a:r>
            <a:b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Maintenance and Development Projects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2FDBF2-1995-4A0B-833F-5ED2ECB8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27287"/>
              </p:ext>
            </p:extLst>
          </p:nvPr>
        </p:nvGraphicFramePr>
        <p:xfrm>
          <a:off x="152400" y="1295401"/>
          <a:ext cx="8458201" cy="4876797"/>
        </p:xfrm>
        <a:graphic>
          <a:graphicData uri="http://schemas.openxmlformats.org/drawingml/2006/table">
            <a:tbl>
              <a:tblPr/>
              <a:tblGrid>
                <a:gridCol w="2663642">
                  <a:extLst>
                    <a:ext uri="{9D8B030D-6E8A-4147-A177-3AD203B41FA5}">
                      <a16:colId xmlns:a16="http://schemas.microsoft.com/office/drawing/2014/main" val="198261483"/>
                    </a:ext>
                  </a:extLst>
                </a:gridCol>
                <a:gridCol w="2752558">
                  <a:extLst>
                    <a:ext uri="{9D8B030D-6E8A-4147-A177-3AD203B41FA5}">
                      <a16:colId xmlns:a16="http://schemas.microsoft.com/office/drawing/2014/main" val="1870649747"/>
                    </a:ext>
                  </a:extLst>
                </a:gridCol>
                <a:gridCol w="1452896">
                  <a:extLst>
                    <a:ext uri="{9D8B030D-6E8A-4147-A177-3AD203B41FA5}">
                      <a16:colId xmlns:a16="http://schemas.microsoft.com/office/drawing/2014/main" val="759956013"/>
                    </a:ext>
                  </a:extLst>
                </a:gridCol>
                <a:gridCol w="1589105">
                  <a:extLst>
                    <a:ext uri="{9D8B030D-6E8A-4147-A177-3AD203B41FA5}">
                      <a16:colId xmlns:a16="http://schemas.microsoft.com/office/drawing/2014/main" val="3038702707"/>
                    </a:ext>
                  </a:extLst>
                </a:gridCol>
              </a:tblGrid>
              <a:tr h="2676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and development projects</a:t>
                      </a:r>
                    </a:p>
                  </a:txBody>
                  <a:tcPr marL="3859" marR="3859" marT="3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270753"/>
                  </a:ext>
                </a:extLst>
              </a:tr>
              <a:tr h="414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3859" marR="3859" marT="3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3859" marR="3859" marT="3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3859" marR="3859" marT="3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3859" marR="3859" marT="3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488428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Algona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12 Displacement and Runway 30 Extension (Grading)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$504,000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596133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Ames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Runway 1/19 and Taxiway A (north portion) Lighting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$166,667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26038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12/30 and  Runway 2/20 Electrical Upgrade 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$1,235,106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$1,372,340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7684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12/30 PAPI/REIL Equipment Replacement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$138,510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$153,900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641989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Belle Plaine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 Rehavilitation - Runway and Taxiway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519378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Belle Plaine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 Rehavilitation - Apron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511902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Belle Plaine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Entrance Road Improvements 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$103,500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105466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Taxiway B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$1,910,610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$2,122,900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874196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Chariton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Jet-A Aviation Fuel Facility with Card Reader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$261,000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43690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Iowa Regional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Pavement Maintenance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$148,500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$165,000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661731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Clarion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Fuel System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$322,753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212852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Decorah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Lighting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103053"/>
                  </a:ext>
                </a:extLst>
              </a:tr>
              <a:tr h="17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Fairfield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Taxiway to T-Hangars - Phase 3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$444,627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$494,030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806589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Hampton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Pavement Rehabilitation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$246,582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$273,980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51872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Hampton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and Apron Rehabilitation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$139,410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$154,900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607084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Humboldt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Pavement Rehabilitation, Line of sight correction and lighting improvements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$306,000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985442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12 Threshold Displacement - Runway 30 Threshold Relocation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$433,800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$482,000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44592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100'x100' Hangar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$958,900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565761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Apron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829504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Osceola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Turnarounds for Runway 18/36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$612,504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$680,560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576723"/>
                  </a:ext>
                </a:extLst>
              </a:tr>
              <a:tr h="18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Oskaloosa Municipal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&amp; Tee Hanger Taxilane Rehabilitation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4134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9906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chemeClr val="tx1"/>
                </a:solidFill>
              </a:rPr>
              <a:t>FFY 2022 Federal </a:t>
            </a:r>
            <a:r>
              <a:rPr lang="en-US" sz="3600" b="1" dirty="0"/>
              <a:t>Funding</a:t>
            </a: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Maintenance and Development Projects continued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E5FF6F-789B-4898-9C56-D7315B0D1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98802"/>
              </p:ext>
            </p:extLst>
          </p:nvPr>
        </p:nvGraphicFramePr>
        <p:xfrm>
          <a:off x="304800" y="1515640"/>
          <a:ext cx="8305800" cy="2446759"/>
        </p:xfrm>
        <a:graphic>
          <a:graphicData uri="http://schemas.openxmlformats.org/drawingml/2006/table">
            <a:tbl>
              <a:tblPr/>
              <a:tblGrid>
                <a:gridCol w="1972767">
                  <a:extLst>
                    <a:ext uri="{9D8B030D-6E8A-4147-A177-3AD203B41FA5}">
                      <a16:colId xmlns:a16="http://schemas.microsoft.com/office/drawing/2014/main" val="1260881937"/>
                    </a:ext>
                  </a:extLst>
                </a:gridCol>
                <a:gridCol w="4080042">
                  <a:extLst>
                    <a:ext uri="{9D8B030D-6E8A-4147-A177-3AD203B41FA5}">
                      <a16:colId xmlns:a16="http://schemas.microsoft.com/office/drawing/2014/main" val="329800626"/>
                    </a:ext>
                  </a:extLst>
                </a:gridCol>
                <a:gridCol w="1076055">
                  <a:extLst>
                    <a:ext uri="{9D8B030D-6E8A-4147-A177-3AD203B41FA5}">
                      <a16:colId xmlns:a16="http://schemas.microsoft.com/office/drawing/2014/main" val="1824598268"/>
                    </a:ext>
                  </a:extLst>
                </a:gridCol>
                <a:gridCol w="1176936">
                  <a:extLst>
                    <a:ext uri="{9D8B030D-6E8A-4147-A177-3AD203B41FA5}">
                      <a16:colId xmlns:a16="http://schemas.microsoft.com/office/drawing/2014/main" val="4029748345"/>
                    </a:ext>
                  </a:extLst>
                </a:gridCol>
              </a:tblGrid>
              <a:tr h="1835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Pella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AWOS facility at existing location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$166,667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346841"/>
                  </a:ext>
                </a:extLst>
              </a:tr>
              <a:tr h="18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14/32 Construction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$6,242,040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$6,935,600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672599"/>
                  </a:ext>
                </a:extLst>
              </a:tr>
              <a:tr h="18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Pocahontas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Regrade and Improve Drainage for Turf Runway 18/36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$220,000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921698"/>
                  </a:ext>
                </a:extLst>
              </a:tr>
              <a:tr h="18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Shenandoah Regional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Runway 12/30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$209,700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$233,000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123672"/>
                  </a:ext>
                </a:extLst>
              </a:tr>
              <a:tr h="18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Vinton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9/27 Rehabilitation - Phase II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$216,000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937382"/>
                  </a:ext>
                </a:extLst>
              </a:tr>
              <a:tr h="18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18/36 Lighting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$385,632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$814,112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6785"/>
                  </a:ext>
                </a:extLst>
              </a:tr>
              <a:tr h="18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PAPIs and REILs - Runway 18/36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$202,644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$225,160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39072"/>
                  </a:ext>
                </a:extLst>
              </a:tr>
              <a:tr h="18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Waverly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Connector Taxiway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$329,310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$365,900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71715"/>
                  </a:ext>
                </a:extLst>
              </a:tr>
              <a:tr h="18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Union Municipal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Airfield Pavement Rehabilitation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$468,000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$520,000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872916"/>
                  </a:ext>
                </a:extLst>
              </a:tr>
              <a:tr h="1835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137072"/>
                  </a:ext>
                </a:extLst>
              </a:tr>
              <a:tr h="1748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771721"/>
                  </a:ext>
                </a:extLst>
              </a:tr>
              <a:tr h="233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938415"/>
                  </a:ext>
                </a:extLst>
              </a:tr>
              <a:tr h="216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maintenance and development projects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$17,245,228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$20,120,616</a:t>
                      </a:r>
                    </a:p>
                  </a:txBody>
                  <a:tcPr marL="3992" marR="3992" marT="3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5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93518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83278</TotalTime>
  <Words>1272</Words>
  <Application>Microsoft Office PowerPoint</Application>
  <PresentationFormat>On-screen Show (4:3)</PresentationFormat>
  <Paragraphs>422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Wingdings</vt:lpstr>
      <vt:lpstr>1_Default Design</vt:lpstr>
      <vt:lpstr>Office Theme</vt:lpstr>
      <vt:lpstr>PowerPoint Presentation</vt:lpstr>
      <vt:lpstr>Airports in Iowa Eligible for Federal Funding</vt:lpstr>
      <vt:lpstr>Federal Aviation Funding</vt:lpstr>
      <vt:lpstr>Federal Aviation Funding</vt:lpstr>
      <vt:lpstr>Summary of Federal Funding  to Nonprimary Airports in Iowa</vt:lpstr>
      <vt:lpstr>FFY 2022 Federal Funding Project Categories</vt:lpstr>
      <vt:lpstr>FFY 2022 Federal Funding Safety and Planning Projects</vt:lpstr>
      <vt:lpstr> </vt:lpstr>
      <vt:lpstr>FFY 2022 Federal Funding Maintenance and Development Projects continued</vt:lpstr>
      <vt:lpstr> </vt:lpstr>
      <vt:lpstr>PowerPoint Presentation</vt:lpstr>
      <vt:lpstr>FFY 2022 Federal Funding Preapplications Summary</vt:lpstr>
      <vt:lpstr>FFY 2022 Federal Aviation Administration Funding Preapplications</vt:lpstr>
    </vt:vector>
  </TitlesOfParts>
  <Company>Home Computer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Sovern</dc:creator>
  <cp:lastModifiedBy>Anderson, Stuart</cp:lastModifiedBy>
  <cp:revision>637</cp:revision>
  <cp:lastPrinted>2021-02-01T15:50:09Z</cp:lastPrinted>
  <dcterms:created xsi:type="dcterms:W3CDTF">2000-08-27T19:33:38Z</dcterms:created>
  <dcterms:modified xsi:type="dcterms:W3CDTF">2021-02-01T15:50:11Z</dcterms:modified>
</cp:coreProperties>
</file>