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notesSlides/notesSlide1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3.xml" ContentType="application/vnd.openxmlformats-officedocument.drawingml.chartshapes+xml"/>
  <Override PartName="/ppt/notesSlides/notesSlide20.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4.xml" ContentType="application/vnd.openxmlformats-officedocument.drawingml.chartshapes+xml"/>
  <Override PartName="/ppt/notesSlides/notesSlide2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5.xml" ContentType="application/vnd.openxmlformats-officedocument.drawingml.chartshap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99" r:id="rId5"/>
    <p:sldMasterId id="2147483716" r:id="rId6"/>
  </p:sldMasterIdLst>
  <p:notesMasterIdLst>
    <p:notesMasterId r:id="rId32"/>
  </p:notesMasterIdLst>
  <p:sldIdLst>
    <p:sldId id="257" r:id="rId7"/>
    <p:sldId id="336" r:id="rId8"/>
    <p:sldId id="337" r:id="rId9"/>
    <p:sldId id="322" r:id="rId10"/>
    <p:sldId id="271" r:id="rId11"/>
    <p:sldId id="339" r:id="rId12"/>
    <p:sldId id="321" r:id="rId13"/>
    <p:sldId id="346" r:id="rId14"/>
    <p:sldId id="347" r:id="rId15"/>
    <p:sldId id="325" r:id="rId16"/>
    <p:sldId id="330" r:id="rId17"/>
    <p:sldId id="329" r:id="rId18"/>
    <p:sldId id="324" r:id="rId19"/>
    <p:sldId id="341" r:id="rId20"/>
    <p:sldId id="323" r:id="rId21"/>
    <p:sldId id="338" r:id="rId22"/>
    <p:sldId id="328" r:id="rId23"/>
    <p:sldId id="305" r:id="rId24"/>
    <p:sldId id="331" r:id="rId25"/>
    <p:sldId id="342" r:id="rId26"/>
    <p:sldId id="332" r:id="rId27"/>
    <p:sldId id="344" r:id="rId28"/>
    <p:sldId id="343" r:id="rId29"/>
    <p:sldId id="334" r:id="rId30"/>
    <p:sldId id="313"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ubrich, Matthew" initials="HM" lastIdx="1" clrIdx="0">
    <p:extLst>
      <p:ext uri="{19B8F6BF-5375-455C-9EA6-DF929625EA0E}">
        <p15:presenceInfo xmlns:p15="http://schemas.microsoft.com/office/powerpoint/2012/main" userId="S-1-5-21-133048727-1090477886-634672238-367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1F89AC-8CDC-30DC-C768-038722DC7E38}" v="95" dt="2021-02-01T15:25:12.372"/>
    <p1510:client id="{729A09F6-1546-A704-8A69-C2277BCD9B1E}" v="126" dt="2021-01-26T15:53:26.849"/>
    <p1510:client id="{746789BE-521F-CA46-94F1-BE3FA4C6C475}" v="978" dt="2021-01-26T04:17:45.011"/>
    <p1510:client id="{C3E9D0B4-E57A-7666-F88D-8B0086F8686F}" v="52" dt="2021-01-25T23:39:17.341"/>
    <p1510:client id="{D91096F6-AAED-461F-8985-80D27DF70634}" v="100" dt="2021-01-25T15:18:41.703"/>
    <p1510:client id="{F666918C-5482-AA50-32CE-C5D25E1BA844}" v="481" dt="2021-01-25T23:14:53.7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3.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4.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a:t>Lane Miles by Decade of Original Construction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6703427908935173E-2"/>
          <c:y val="8.6929210053942718E-2"/>
          <c:w val="0.90536641076073865"/>
          <c:h val="0.79223620289787344"/>
        </c:manualLayout>
      </c:layout>
      <c:barChart>
        <c:barDir val="col"/>
        <c:grouping val="stacked"/>
        <c:varyColors val="0"/>
        <c:ser>
          <c:idx val="0"/>
          <c:order val="0"/>
          <c:tx>
            <c:strRef>
              <c:f>Sheet1!$B$1</c:f>
              <c:strCache>
                <c:ptCount val="1"/>
                <c:pt idx="0">
                  <c:v>0</c:v>
                </c:pt>
              </c:strCache>
            </c:strRef>
          </c:tx>
          <c:spPr>
            <a:solidFill>
              <a:schemeClr val="accent1">
                <a:tint val="46000"/>
              </a:schemeClr>
            </a:solidFill>
            <a:ln>
              <a:noFill/>
            </a:ln>
            <a:effectLst/>
          </c:spPr>
          <c:invertIfNegative val="0"/>
          <c:cat>
            <c:strRef>
              <c:f>Sheet1!$A$2:$A$11</c:f>
              <c:strCache>
                <c:ptCount val="10"/>
                <c:pt idx="0">
                  <c:v>Before 1930</c:v>
                </c:pt>
                <c:pt idx="1">
                  <c:v>1930's</c:v>
                </c:pt>
                <c:pt idx="2">
                  <c:v>1940's</c:v>
                </c:pt>
                <c:pt idx="3">
                  <c:v>1950's</c:v>
                </c:pt>
                <c:pt idx="4">
                  <c:v>1960's</c:v>
                </c:pt>
                <c:pt idx="5">
                  <c:v>1970's</c:v>
                </c:pt>
                <c:pt idx="6">
                  <c:v>1980's</c:v>
                </c:pt>
                <c:pt idx="7">
                  <c:v>1990's</c:v>
                </c:pt>
                <c:pt idx="8">
                  <c:v>2000's</c:v>
                </c:pt>
                <c:pt idx="9">
                  <c:v>2010's</c:v>
                </c:pt>
              </c:strCache>
            </c:strRef>
          </c:cat>
          <c:val>
            <c:numRef>
              <c:f>Sheet1!$B$2:$B$11</c:f>
              <c:numCache>
                <c:formatCode>General</c:formatCode>
                <c:ptCount val="10"/>
                <c:pt idx="0">
                  <c:v>20.52</c:v>
                </c:pt>
                <c:pt idx="1">
                  <c:v>22.39</c:v>
                </c:pt>
                <c:pt idx="2">
                  <c:v>9.85</c:v>
                </c:pt>
                <c:pt idx="3">
                  <c:v>276.95</c:v>
                </c:pt>
                <c:pt idx="4">
                  <c:v>377.04</c:v>
                </c:pt>
                <c:pt idx="5">
                  <c:v>504.88</c:v>
                </c:pt>
                <c:pt idx="6">
                  <c:v>778.97</c:v>
                </c:pt>
                <c:pt idx="7">
                  <c:v>1930.84</c:v>
                </c:pt>
                <c:pt idx="8">
                  <c:v>2008.76</c:v>
                </c:pt>
                <c:pt idx="9">
                  <c:v>1418.55</c:v>
                </c:pt>
              </c:numCache>
            </c:numRef>
          </c:val>
          <c:extLst>
            <c:ext xmlns:c16="http://schemas.microsoft.com/office/drawing/2014/chart" uri="{C3380CC4-5D6E-409C-BE32-E72D297353CC}">
              <c16:uniqueId val="{00000000-AB48-48CD-869C-ED86FFBD5C86}"/>
            </c:ext>
          </c:extLst>
        </c:ser>
        <c:ser>
          <c:idx val="1"/>
          <c:order val="1"/>
          <c:tx>
            <c:strRef>
              <c:f>Sheet1!$C$1</c:f>
              <c:strCache>
                <c:ptCount val="1"/>
                <c:pt idx="0">
                  <c:v>1</c:v>
                </c:pt>
              </c:strCache>
            </c:strRef>
          </c:tx>
          <c:spPr>
            <a:solidFill>
              <a:schemeClr val="accent1">
                <a:tint val="62000"/>
              </a:schemeClr>
            </a:solidFill>
            <a:ln>
              <a:noFill/>
            </a:ln>
            <a:effectLst/>
          </c:spPr>
          <c:invertIfNegative val="0"/>
          <c:cat>
            <c:strRef>
              <c:f>Sheet1!$A$2:$A$11</c:f>
              <c:strCache>
                <c:ptCount val="10"/>
                <c:pt idx="0">
                  <c:v>Before 1930</c:v>
                </c:pt>
                <c:pt idx="1">
                  <c:v>1930's</c:v>
                </c:pt>
                <c:pt idx="2">
                  <c:v>1940's</c:v>
                </c:pt>
                <c:pt idx="3">
                  <c:v>1950's</c:v>
                </c:pt>
                <c:pt idx="4">
                  <c:v>1960's</c:v>
                </c:pt>
                <c:pt idx="5">
                  <c:v>1970's</c:v>
                </c:pt>
                <c:pt idx="6">
                  <c:v>1980's</c:v>
                </c:pt>
                <c:pt idx="7">
                  <c:v>1990's</c:v>
                </c:pt>
                <c:pt idx="8">
                  <c:v>2000's</c:v>
                </c:pt>
                <c:pt idx="9">
                  <c:v>2010's</c:v>
                </c:pt>
              </c:strCache>
            </c:strRef>
          </c:cat>
          <c:val>
            <c:numRef>
              <c:f>Sheet1!$C$2:$C$11</c:f>
              <c:numCache>
                <c:formatCode>General</c:formatCode>
                <c:ptCount val="10"/>
                <c:pt idx="0">
                  <c:v>280.76</c:v>
                </c:pt>
                <c:pt idx="1">
                  <c:v>1436.95</c:v>
                </c:pt>
                <c:pt idx="2">
                  <c:v>491.13</c:v>
                </c:pt>
                <c:pt idx="3">
                  <c:v>1472.36</c:v>
                </c:pt>
                <c:pt idx="4">
                  <c:v>1099.5999999999999</c:v>
                </c:pt>
                <c:pt idx="5">
                  <c:v>1419.37</c:v>
                </c:pt>
                <c:pt idx="6">
                  <c:v>840.29</c:v>
                </c:pt>
                <c:pt idx="7">
                  <c:v>582.09</c:v>
                </c:pt>
                <c:pt idx="8">
                  <c:v>114.79</c:v>
                </c:pt>
                <c:pt idx="9">
                  <c:v>94.86</c:v>
                </c:pt>
              </c:numCache>
            </c:numRef>
          </c:val>
          <c:extLst>
            <c:ext xmlns:c16="http://schemas.microsoft.com/office/drawing/2014/chart" uri="{C3380CC4-5D6E-409C-BE32-E72D297353CC}">
              <c16:uniqueId val="{00000001-AB48-48CD-869C-ED86FFBD5C86}"/>
            </c:ext>
          </c:extLst>
        </c:ser>
        <c:ser>
          <c:idx val="2"/>
          <c:order val="2"/>
          <c:tx>
            <c:strRef>
              <c:f>Sheet1!$D$1</c:f>
              <c:strCache>
                <c:ptCount val="1"/>
                <c:pt idx="0">
                  <c:v>2</c:v>
                </c:pt>
              </c:strCache>
            </c:strRef>
          </c:tx>
          <c:spPr>
            <a:solidFill>
              <a:schemeClr val="accent1">
                <a:tint val="77000"/>
              </a:schemeClr>
            </a:solidFill>
            <a:ln>
              <a:noFill/>
            </a:ln>
            <a:effectLst/>
          </c:spPr>
          <c:invertIfNegative val="0"/>
          <c:cat>
            <c:strRef>
              <c:f>Sheet1!$A$2:$A$11</c:f>
              <c:strCache>
                <c:ptCount val="10"/>
                <c:pt idx="0">
                  <c:v>Before 1930</c:v>
                </c:pt>
                <c:pt idx="1">
                  <c:v>1930's</c:v>
                </c:pt>
                <c:pt idx="2">
                  <c:v>1940's</c:v>
                </c:pt>
                <c:pt idx="3">
                  <c:v>1950's</c:v>
                </c:pt>
                <c:pt idx="4">
                  <c:v>1960's</c:v>
                </c:pt>
                <c:pt idx="5">
                  <c:v>1970's</c:v>
                </c:pt>
                <c:pt idx="6">
                  <c:v>1980's</c:v>
                </c:pt>
                <c:pt idx="7">
                  <c:v>1990's</c:v>
                </c:pt>
                <c:pt idx="8">
                  <c:v>2000's</c:v>
                </c:pt>
                <c:pt idx="9">
                  <c:v>2010's</c:v>
                </c:pt>
              </c:strCache>
            </c:strRef>
          </c:cat>
          <c:val>
            <c:numRef>
              <c:f>Sheet1!$D$2:$D$11</c:f>
              <c:numCache>
                <c:formatCode>General</c:formatCode>
                <c:ptCount val="10"/>
                <c:pt idx="0">
                  <c:v>201.61</c:v>
                </c:pt>
                <c:pt idx="1">
                  <c:v>692.77</c:v>
                </c:pt>
                <c:pt idx="2">
                  <c:v>560.19000000000005</c:v>
                </c:pt>
                <c:pt idx="3">
                  <c:v>809.66</c:v>
                </c:pt>
                <c:pt idx="4">
                  <c:v>823.7</c:v>
                </c:pt>
                <c:pt idx="5">
                  <c:v>750.3</c:v>
                </c:pt>
                <c:pt idx="6">
                  <c:v>96.63</c:v>
                </c:pt>
                <c:pt idx="7">
                  <c:v>62.8</c:v>
                </c:pt>
              </c:numCache>
            </c:numRef>
          </c:val>
          <c:extLst>
            <c:ext xmlns:c16="http://schemas.microsoft.com/office/drawing/2014/chart" uri="{C3380CC4-5D6E-409C-BE32-E72D297353CC}">
              <c16:uniqueId val="{00000002-AB48-48CD-869C-ED86FFBD5C86}"/>
            </c:ext>
          </c:extLst>
        </c:ser>
        <c:ser>
          <c:idx val="3"/>
          <c:order val="3"/>
          <c:tx>
            <c:strRef>
              <c:f>Sheet1!$E$1</c:f>
              <c:strCache>
                <c:ptCount val="1"/>
                <c:pt idx="0">
                  <c:v>3</c:v>
                </c:pt>
              </c:strCache>
            </c:strRef>
          </c:tx>
          <c:spPr>
            <a:solidFill>
              <a:schemeClr val="accent1">
                <a:tint val="93000"/>
              </a:schemeClr>
            </a:solidFill>
            <a:ln>
              <a:noFill/>
            </a:ln>
            <a:effectLst/>
          </c:spPr>
          <c:invertIfNegative val="0"/>
          <c:cat>
            <c:strRef>
              <c:f>Sheet1!$A$2:$A$11</c:f>
              <c:strCache>
                <c:ptCount val="10"/>
                <c:pt idx="0">
                  <c:v>Before 1930</c:v>
                </c:pt>
                <c:pt idx="1">
                  <c:v>1930's</c:v>
                </c:pt>
                <c:pt idx="2">
                  <c:v>1940's</c:v>
                </c:pt>
                <c:pt idx="3">
                  <c:v>1950's</c:v>
                </c:pt>
                <c:pt idx="4">
                  <c:v>1960's</c:v>
                </c:pt>
                <c:pt idx="5">
                  <c:v>1970's</c:v>
                </c:pt>
                <c:pt idx="6">
                  <c:v>1980's</c:v>
                </c:pt>
                <c:pt idx="7">
                  <c:v>1990's</c:v>
                </c:pt>
                <c:pt idx="8">
                  <c:v>2000's</c:v>
                </c:pt>
                <c:pt idx="9">
                  <c:v>2010's</c:v>
                </c:pt>
              </c:strCache>
            </c:strRef>
          </c:cat>
          <c:val>
            <c:numRef>
              <c:f>Sheet1!$E$2:$E$11</c:f>
              <c:numCache>
                <c:formatCode>General</c:formatCode>
                <c:ptCount val="10"/>
                <c:pt idx="0">
                  <c:v>499.62</c:v>
                </c:pt>
                <c:pt idx="1">
                  <c:v>1216.51</c:v>
                </c:pt>
                <c:pt idx="2">
                  <c:v>163.69</c:v>
                </c:pt>
                <c:pt idx="3">
                  <c:v>503.17</c:v>
                </c:pt>
                <c:pt idx="4">
                  <c:v>440.87</c:v>
                </c:pt>
                <c:pt idx="5">
                  <c:v>178.14</c:v>
                </c:pt>
                <c:pt idx="6">
                  <c:v>13.43</c:v>
                </c:pt>
                <c:pt idx="7">
                  <c:v>4.03</c:v>
                </c:pt>
              </c:numCache>
            </c:numRef>
          </c:val>
          <c:extLst>
            <c:ext xmlns:c16="http://schemas.microsoft.com/office/drawing/2014/chart" uri="{C3380CC4-5D6E-409C-BE32-E72D297353CC}">
              <c16:uniqueId val="{00000003-AB48-48CD-869C-ED86FFBD5C86}"/>
            </c:ext>
          </c:extLst>
        </c:ser>
        <c:ser>
          <c:idx val="4"/>
          <c:order val="4"/>
          <c:tx>
            <c:strRef>
              <c:f>Sheet1!$F$1</c:f>
              <c:strCache>
                <c:ptCount val="1"/>
                <c:pt idx="0">
                  <c:v>4</c:v>
                </c:pt>
              </c:strCache>
            </c:strRef>
          </c:tx>
          <c:spPr>
            <a:solidFill>
              <a:schemeClr val="accent1">
                <a:shade val="92000"/>
              </a:schemeClr>
            </a:solidFill>
            <a:ln>
              <a:noFill/>
            </a:ln>
            <a:effectLst/>
          </c:spPr>
          <c:invertIfNegative val="0"/>
          <c:cat>
            <c:strRef>
              <c:f>Sheet1!$A$2:$A$11</c:f>
              <c:strCache>
                <c:ptCount val="10"/>
                <c:pt idx="0">
                  <c:v>Before 1930</c:v>
                </c:pt>
                <c:pt idx="1">
                  <c:v>1930's</c:v>
                </c:pt>
                <c:pt idx="2">
                  <c:v>1940's</c:v>
                </c:pt>
                <c:pt idx="3">
                  <c:v>1950's</c:v>
                </c:pt>
                <c:pt idx="4">
                  <c:v>1960's</c:v>
                </c:pt>
                <c:pt idx="5">
                  <c:v>1970's</c:v>
                </c:pt>
                <c:pt idx="6">
                  <c:v>1980's</c:v>
                </c:pt>
                <c:pt idx="7">
                  <c:v>1990's</c:v>
                </c:pt>
                <c:pt idx="8">
                  <c:v>2000's</c:v>
                </c:pt>
                <c:pt idx="9">
                  <c:v>2010's</c:v>
                </c:pt>
              </c:strCache>
            </c:strRef>
          </c:cat>
          <c:val>
            <c:numRef>
              <c:f>Sheet1!$F$2:$F$11</c:f>
              <c:numCache>
                <c:formatCode>General</c:formatCode>
                <c:ptCount val="10"/>
                <c:pt idx="0">
                  <c:v>348.75</c:v>
                </c:pt>
                <c:pt idx="1">
                  <c:v>441.34</c:v>
                </c:pt>
                <c:pt idx="2">
                  <c:v>82.55</c:v>
                </c:pt>
                <c:pt idx="3">
                  <c:v>220.93</c:v>
                </c:pt>
                <c:pt idx="4">
                  <c:v>78.56</c:v>
                </c:pt>
                <c:pt idx="5">
                  <c:v>41.03</c:v>
                </c:pt>
              </c:numCache>
            </c:numRef>
          </c:val>
          <c:extLst>
            <c:ext xmlns:c16="http://schemas.microsoft.com/office/drawing/2014/chart" uri="{C3380CC4-5D6E-409C-BE32-E72D297353CC}">
              <c16:uniqueId val="{00000004-AB48-48CD-869C-ED86FFBD5C86}"/>
            </c:ext>
          </c:extLst>
        </c:ser>
        <c:ser>
          <c:idx val="5"/>
          <c:order val="5"/>
          <c:tx>
            <c:strRef>
              <c:f>Sheet1!$G$1</c:f>
              <c:strCache>
                <c:ptCount val="1"/>
                <c:pt idx="0">
                  <c:v>5</c:v>
                </c:pt>
              </c:strCache>
            </c:strRef>
          </c:tx>
          <c:spPr>
            <a:solidFill>
              <a:schemeClr val="accent1">
                <a:shade val="76000"/>
              </a:schemeClr>
            </a:solidFill>
            <a:ln>
              <a:noFill/>
            </a:ln>
            <a:effectLst/>
          </c:spPr>
          <c:invertIfNegative val="0"/>
          <c:cat>
            <c:strRef>
              <c:f>Sheet1!$A$2:$A$11</c:f>
              <c:strCache>
                <c:ptCount val="10"/>
                <c:pt idx="0">
                  <c:v>Before 1930</c:v>
                </c:pt>
                <c:pt idx="1">
                  <c:v>1930's</c:v>
                </c:pt>
                <c:pt idx="2">
                  <c:v>1940's</c:v>
                </c:pt>
                <c:pt idx="3">
                  <c:v>1950's</c:v>
                </c:pt>
                <c:pt idx="4">
                  <c:v>1960's</c:v>
                </c:pt>
                <c:pt idx="5">
                  <c:v>1970's</c:v>
                </c:pt>
                <c:pt idx="6">
                  <c:v>1980's</c:v>
                </c:pt>
                <c:pt idx="7">
                  <c:v>1990's</c:v>
                </c:pt>
                <c:pt idx="8">
                  <c:v>2000's</c:v>
                </c:pt>
                <c:pt idx="9">
                  <c:v>2010's</c:v>
                </c:pt>
              </c:strCache>
            </c:strRef>
          </c:cat>
          <c:val>
            <c:numRef>
              <c:f>Sheet1!$G$2:$G$11</c:f>
              <c:numCache>
                <c:formatCode>General</c:formatCode>
                <c:ptCount val="10"/>
                <c:pt idx="0">
                  <c:v>108.04</c:v>
                </c:pt>
                <c:pt idx="1">
                  <c:v>106.32</c:v>
                </c:pt>
                <c:pt idx="2">
                  <c:v>12.13</c:v>
                </c:pt>
                <c:pt idx="3">
                  <c:v>17.41</c:v>
                </c:pt>
                <c:pt idx="5">
                  <c:v>26.22</c:v>
                </c:pt>
              </c:numCache>
            </c:numRef>
          </c:val>
          <c:extLst>
            <c:ext xmlns:c16="http://schemas.microsoft.com/office/drawing/2014/chart" uri="{C3380CC4-5D6E-409C-BE32-E72D297353CC}">
              <c16:uniqueId val="{00000005-AB48-48CD-869C-ED86FFBD5C86}"/>
            </c:ext>
          </c:extLst>
        </c:ser>
        <c:ser>
          <c:idx val="6"/>
          <c:order val="6"/>
          <c:tx>
            <c:strRef>
              <c:f>Sheet1!$H$1</c:f>
              <c:strCache>
                <c:ptCount val="1"/>
                <c:pt idx="0">
                  <c:v>6</c:v>
                </c:pt>
              </c:strCache>
            </c:strRef>
          </c:tx>
          <c:spPr>
            <a:solidFill>
              <a:schemeClr val="accent1">
                <a:shade val="61000"/>
              </a:schemeClr>
            </a:solidFill>
            <a:ln>
              <a:noFill/>
            </a:ln>
            <a:effectLst/>
          </c:spPr>
          <c:invertIfNegative val="0"/>
          <c:cat>
            <c:strRef>
              <c:f>Sheet1!$A$2:$A$11</c:f>
              <c:strCache>
                <c:ptCount val="10"/>
                <c:pt idx="0">
                  <c:v>Before 1930</c:v>
                </c:pt>
                <c:pt idx="1">
                  <c:v>1930's</c:v>
                </c:pt>
                <c:pt idx="2">
                  <c:v>1940's</c:v>
                </c:pt>
                <c:pt idx="3">
                  <c:v>1950's</c:v>
                </c:pt>
                <c:pt idx="4">
                  <c:v>1960's</c:v>
                </c:pt>
                <c:pt idx="5">
                  <c:v>1970's</c:v>
                </c:pt>
                <c:pt idx="6">
                  <c:v>1980's</c:v>
                </c:pt>
                <c:pt idx="7">
                  <c:v>1990's</c:v>
                </c:pt>
                <c:pt idx="8">
                  <c:v>2000's</c:v>
                </c:pt>
                <c:pt idx="9">
                  <c:v>2010's</c:v>
                </c:pt>
              </c:strCache>
            </c:strRef>
          </c:cat>
          <c:val>
            <c:numRef>
              <c:f>Sheet1!$H$2:$H$11</c:f>
              <c:numCache>
                <c:formatCode>General</c:formatCode>
                <c:ptCount val="10"/>
                <c:pt idx="0">
                  <c:v>10.44</c:v>
                </c:pt>
                <c:pt idx="1">
                  <c:v>28.86</c:v>
                </c:pt>
                <c:pt idx="3">
                  <c:v>4.0199999999999996</c:v>
                </c:pt>
              </c:numCache>
            </c:numRef>
          </c:val>
          <c:extLst>
            <c:ext xmlns:c16="http://schemas.microsoft.com/office/drawing/2014/chart" uri="{C3380CC4-5D6E-409C-BE32-E72D297353CC}">
              <c16:uniqueId val="{00000006-AB48-48CD-869C-ED86FFBD5C86}"/>
            </c:ext>
          </c:extLst>
        </c:ser>
        <c:dLbls>
          <c:showLegendKey val="0"/>
          <c:showVal val="0"/>
          <c:showCatName val="0"/>
          <c:showSerName val="0"/>
          <c:showPercent val="0"/>
          <c:showBubbleSize val="0"/>
        </c:dLbls>
        <c:gapWidth val="20"/>
        <c:overlap val="100"/>
        <c:axId val="767509352"/>
        <c:axId val="767508040"/>
      </c:barChart>
      <c:lineChart>
        <c:grouping val="standard"/>
        <c:varyColors val="0"/>
        <c:ser>
          <c:idx val="7"/>
          <c:order val="7"/>
          <c:tx>
            <c:strRef>
              <c:f>Sheet1!$J$1</c:f>
              <c:strCache>
                <c:ptCount val="1"/>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Sheet1!$I$2:$I$11</c:f>
              <c:strCache>
                <c:ptCount val="10"/>
                <c:pt idx="0">
                  <c:v>Before 1930</c:v>
                </c:pt>
                <c:pt idx="1">
                  <c:v>1930's</c:v>
                </c:pt>
                <c:pt idx="2">
                  <c:v>1940's</c:v>
                </c:pt>
                <c:pt idx="3">
                  <c:v>1950's</c:v>
                </c:pt>
                <c:pt idx="4">
                  <c:v>1960's</c:v>
                </c:pt>
                <c:pt idx="5">
                  <c:v>1970's</c:v>
                </c:pt>
                <c:pt idx="6">
                  <c:v>1980's</c:v>
                </c:pt>
                <c:pt idx="7">
                  <c:v>1990's</c:v>
                </c:pt>
                <c:pt idx="8">
                  <c:v>2000's</c:v>
                </c:pt>
                <c:pt idx="9">
                  <c:v>2010's</c:v>
                </c:pt>
              </c:strCache>
            </c:strRef>
          </c:cat>
          <c:val>
            <c:numRef>
              <c:f>Sheet1!$J$2:$J$11</c:f>
              <c:numCache>
                <c:formatCode>General</c:formatCode>
                <c:ptCount val="10"/>
                <c:pt idx="0">
                  <c:v>1469.74</c:v>
                </c:pt>
                <c:pt idx="1">
                  <c:v>3945.14</c:v>
                </c:pt>
                <c:pt idx="2">
                  <c:v>1319.54</c:v>
                </c:pt>
                <c:pt idx="3">
                  <c:v>3304.5</c:v>
                </c:pt>
                <c:pt idx="4">
                  <c:v>2819.77</c:v>
                </c:pt>
                <c:pt idx="5">
                  <c:v>2919.94</c:v>
                </c:pt>
                <c:pt idx="6">
                  <c:v>1729.32</c:v>
                </c:pt>
                <c:pt idx="7">
                  <c:v>2579.7600000000002</c:v>
                </c:pt>
                <c:pt idx="8">
                  <c:v>2123.5500000000002</c:v>
                </c:pt>
                <c:pt idx="9">
                  <c:v>1513.41</c:v>
                </c:pt>
              </c:numCache>
            </c:numRef>
          </c:val>
          <c:smooth val="0"/>
          <c:extLst>
            <c:ext xmlns:c16="http://schemas.microsoft.com/office/drawing/2014/chart" uri="{C3380CC4-5D6E-409C-BE32-E72D297353CC}">
              <c16:uniqueId val="{00000007-AB48-48CD-869C-ED86FFBD5C86}"/>
            </c:ext>
          </c:extLst>
        </c:ser>
        <c:dLbls>
          <c:showLegendKey val="0"/>
          <c:showVal val="0"/>
          <c:showCatName val="0"/>
          <c:showSerName val="0"/>
          <c:showPercent val="0"/>
          <c:showBubbleSize val="0"/>
        </c:dLbls>
        <c:marker val="1"/>
        <c:smooth val="0"/>
        <c:axId val="767509352"/>
        <c:axId val="767508040"/>
      </c:lineChart>
      <c:catAx>
        <c:axId val="767509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7508040"/>
        <c:crosses val="autoZero"/>
        <c:auto val="1"/>
        <c:lblAlgn val="ctr"/>
        <c:lblOffset val="100"/>
        <c:noMultiLvlLbl val="0"/>
      </c:catAx>
      <c:valAx>
        <c:axId val="7675080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7509352"/>
        <c:crosses val="autoZero"/>
        <c:crossBetween val="between"/>
      </c:valAx>
      <c:spPr>
        <a:noFill/>
        <a:ln>
          <a:noFill/>
        </a:ln>
        <a:effectLst/>
      </c:spPr>
    </c:plotArea>
    <c:legend>
      <c:legendPos val="b"/>
      <c:layout>
        <c:manualLayout>
          <c:xMode val="edge"/>
          <c:yMode val="edge"/>
          <c:x val="0.71730531634471739"/>
          <c:y val="0.94574828139735123"/>
          <c:w val="0.2114835814524921"/>
          <c:h val="3.406512132701286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History</a:t>
            </a:r>
            <a:r>
              <a:rPr lang="en-US" baseline="0"/>
              <a:t> of Non-Interstate Pavement Condition and</a:t>
            </a:r>
            <a:r>
              <a:rPr lang="en-US"/>
              <a:t> 3R Program</a:t>
            </a:r>
            <a:r>
              <a:rPr lang="en-US" baseline="0"/>
              <a:t> Expenditures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3"/>
          <c:tx>
            <c:strRef>
              <c:f>Sheet1!$A$1</c:f>
              <c:strCache>
                <c:ptCount val="1"/>
                <c:pt idx="0">
                  <c:v>Expenditures</c:v>
                </c:pt>
              </c:strCache>
            </c:strRef>
          </c:tx>
          <c:spPr>
            <a:solidFill>
              <a:schemeClr val="bg1">
                <a:lumMod val="75000"/>
              </a:schemeClr>
            </a:solidFill>
            <a:ln>
              <a:noFill/>
            </a:ln>
            <a:effectLst/>
          </c:spPr>
          <c:invertIfNegative val="0"/>
          <c:val>
            <c:numRef>
              <c:f>Sheet1!$A$2:$A$15</c:f>
              <c:numCache>
                <c:formatCode>"$"0,,</c:formatCode>
                <c:ptCount val="14"/>
                <c:pt idx="0">
                  <c:v>70711000</c:v>
                </c:pt>
                <c:pt idx="1">
                  <c:v>83644000</c:v>
                </c:pt>
                <c:pt idx="2">
                  <c:v>90543000</c:v>
                </c:pt>
                <c:pt idx="3">
                  <c:v>221461000</c:v>
                </c:pt>
                <c:pt idx="4">
                  <c:v>83834000</c:v>
                </c:pt>
                <c:pt idx="5">
                  <c:v>137009000</c:v>
                </c:pt>
                <c:pt idx="6">
                  <c:v>172922000</c:v>
                </c:pt>
                <c:pt idx="7">
                  <c:v>172358000</c:v>
                </c:pt>
                <c:pt idx="8">
                  <c:v>170627000</c:v>
                </c:pt>
                <c:pt idx="9">
                  <c:v>145086000</c:v>
                </c:pt>
                <c:pt idx="10">
                  <c:v>112512000</c:v>
                </c:pt>
                <c:pt idx="11">
                  <c:v>89621000</c:v>
                </c:pt>
                <c:pt idx="12">
                  <c:v>93564847.899999991</c:v>
                </c:pt>
                <c:pt idx="13">
                  <c:v>97000000</c:v>
                </c:pt>
              </c:numCache>
            </c:numRef>
          </c:val>
          <c:extLst>
            <c:ext xmlns:c16="http://schemas.microsoft.com/office/drawing/2014/chart" uri="{C3380CC4-5D6E-409C-BE32-E72D297353CC}">
              <c16:uniqueId val="{00000000-C9E7-4127-92A9-67F4009D2D38}"/>
            </c:ext>
          </c:extLst>
        </c:ser>
        <c:dLbls>
          <c:showLegendKey val="0"/>
          <c:showVal val="0"/>
          <c:showCatName val="0"/>
          <c:showSerName val="0"/>
          <c:showPercent val="0"/>
          <c:showBubbleSize val="0"/>
        </c:dLbls>
        <c:gapWidth val="50"/>
        <c:axId val="176149832"/>
        <c:axId val="176150816"/>
      </c:barChart>
      <c:lineChart>
        <c:grouping val="standard"/>
        <c:varyColors val="0"/>
        <c:ser>
          <c:idx val="4"/>
          <c:order val="0"/>
          <c:tx>
            <c:strRef>
              <c:f>Sheet1!$C$1</c:f>
              <c:strCache>
                <c:ptCount val="1"/>
                <c:pt idx="0">
                  <c:v>% Poor</c:v>
                </c:pt>
              </c:strCache>
            </c:strRef>
          </c:tx>
          <c:spPr>
            <a:ln w="28575" cap="rnd">
              <a:solidFill>
                <a:srgbClr val="FF0000"/>
              </a:solidFill>
              <a:prstDash val="solid"/>
              <a:round/>
            </a:ln>
            <a:effectLst/>
          </c:spPr>
          <c:marker>
            <c:symbol val="none"/>
          </c:marker>
          <c:cat>
            <c:numRef>
              <c:f>Sheet1!$B$2:$B$15</c:f>
              <c:numCache>
                <c:formatCode>General</c:formatCode>
                <c:ptCount val="14"/>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numCache>
            </c:numRef>
          </c:cat>
          <c:val>
            <c:numRef>
              <c:f>Sheet1!$C$2:$C$15</c:f>
              <c:numCache>
                <c:formatCode>General</c:formatCode>
                <c:ptCount val="14"/>
                <c:pt idx="0">
                  <c:v>1.4</c:v>
                </c:pt>
                <c:pt idx="1">
                  <c:v>1.6</c:v>
                </c:pt>
                <c:pt idx="2">
                  <c:v>2.2999999999999998</c:v>
                </c:pt>
                <c:pt idx="3">
                  <c:v>2.8</c:v>
                </c:pt>
                <c:pt idx="4">
                  <c:v>2.9</c:v>
                </c:pt>
                <c:pt idx="5">
                  <c:v>4.9000000000000004</c:v>
                </c:pt>
                <c:pt idx="6">
                  <c:v>4.3</c:v>
                </c:pt>
                <c:pt idx="7">
                  <c:v>4.7</c:v>
                </c:pt>
                <c:pt idx="8">
                  <c:v>4.9000000000000004</c:v>
                </c:pt>
                <c:pt idx="9">
                  <c:v>4.2</c:v>
                </c:pt>
                <c:pt idx="10">
                  <c:v>3.5</c:v>
                </c:pt>
                <c:pt idx="11">
                  <c:v>2.7</c:v>
                </c:pt>
                <c:pt idx="12">
                  <c:v>2.2000000000000002</c:v>
                </c:pt>
                <c:pt idx="13">
                  <c:v>2.4</c:v>
                </c:pt>
              </c:numCache>
            </c:numRef>
          </c:val>
          <c:smooth val="0"/>
          <c:extLst>
            <c:ext xmlns:c16="http://schemas.microsoft.com/office/drawing/2014/chart" uri="{C3380CC4-5D6E-409C-BE32-E72D297353CC}">
              <c16:uniqueId val="{00000001-C9E7-4127-92A9-67F4009D2D38}"/>
            </c:ext>
          </c:extLst>
        </c:ser>
        <c:ser>
          <c:idx val="5"/>
          <c:order val="1"/>
          <c:tx>
            <c:strRef>
              <c:f>Sheet1!$D$1</c:f>
              <c:strCache>
                <c:ptCount val="1"/>
                <c:pt idx="0">
                  <c:v>% Fair</c:v>
                </c:pt>
              </c:strCache>
            </c:strRef>
          </c:tx>
          <c:spPr>
            <a:ln w="28575" cap="rnd">
              <a:solidFill>
                <a:srgbClr val="FFC000"/>
              </a:solidFill>
              <a:prstDash val="solid"/>
              <a:round/>
            </a:ln>
            <a:effectLst/>
          </c:spPr>
          <c:marker>
            <c:symbol val="none"/>
          </c:marker>
          <c:cat>
            <c:numRef>
              <c:f>Sheet1!$B$2:$B$15</c:f>
              <c:numCache>
                <c:formatCode>General</c:formatCode>
                <c:ptCount val="14"/>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numCache>
            </c:numRef>
          </c:cat>
          <c:val>
            <c:numRef>
              <c:f>Sheet1!$D$2:$D$15</c:f>
              <c:numCache>
                <c:formatCode>General</c:formatCode>
                <c:ptCount val="14"/>
                <c:pt idx="0">
                  <c:v>24.5</c:v>
                </c:pt>
                <c:pt idx="1">
                  <c:v>26.9</c:v>
                </c:pt>
                <c:pt idx="2">
                  <c:v>30.6</c:v>
                </c:pt>
                <c:pt idx="3">
                  <c:v>29.9</c:v>
                </c:pt>
                <c:pt idx="4">
                  <c:v>28.6</c:v>
                </c:pt>
                <c:pt idx="5">
                  <c:v>29.2</c:v>
                </c:pt>
                <c:pt idx="6">
                  <c:v>27.1</c:v>
                </c:pt>
                <c:pt idx="7">
                  <c:v>25.5</c:v>
                </c:pt>
                <c:pt idx="8">
                  <c:v>25.3</c:v>
                </c:pt>
                <c:pt idx="9">
                  <c:v>25.6</c:v>
                </c:pt>
                <c:pt idx="10">
                  <c:v>25.5</c:v>
                </c:pt>
                <c:pt idx="11">
                  <c:v>25.3</c:v>
                </c:pt>
                <c:pt idx="12">
                  <c:v>26</c:v>
                </c:pt>
                <c:pt idx="13">
                  <c:v>26.4</c:v>
                </c:pt>
              </c:numCache>
            </c:numRef>
          </c:val>
          <c:smooth val="0"/>
          <c:extLst>
            <c:ext xmlns:c16="http://schemas.microsoft.com/office/drawing/2014/chart" uri="{C3380CC4-5D6E-409C-BE32-E72D297353CC}">
              <c16:uniqueId val="{00000002-C9E7-4127-92A9-67F4009D2D38}"/>
            </c:ext>
          </c:extLst>
        </c:ser>
        <c:ser>
          <c:idx val="6"/>
          <c:order val="2"/>
          <c:tx>
            <c:strRef>
              <c:f>Sheet1!$E$1</c:f>
              <c:strCache>
                <c:ptCount val="1"/>
                <c:pt idx="0">
                  <c:v>% Good</c:v>
                </c:pt>
              </c:strCache>
            </c:strRef>
          </c:tx>
          <c:spPr>
            <a:ln w="28575" cap="rnd">
              <a:solidFill>
                <a:srgbClr val="00B050"/>
              </a:solidFill>
              <a:prstDash val="solid"/>
              <a:round/>
            </a:ln>
            <a:effectLst/>
          </c:spPr>
          <c:marker>
            <c:symbol val="none"/>
          </c:marker>
          <c:cat>
            <c:numRef>
              <c:f>Sheet1!$B$2:$B$15</c:f>
              <c:numCache>
                <c:formatCode>General</c:formatCode>
                <c:ptCount val="14"/>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numCache>
            </c:numRef>
          </c:cat>
          <c:val>
            <c:numRef>
              <c:f>Sheet1!$E$2:$E$15</c:f>
              <c:numCache>
                <c:formatCode>General</c:formatCode>
                <c:ptCount val="14"/>
                <c:pt idx="0">
                  <c:v>74.2</c:v>
                </c:pt>
                <c:pt idx="1">
                  <c:v>71.5</c:v>
                </c:pt>
                <c:pt idx="2">
                  <c:v>67.099999999999994</c:v>
                </c:pt>
                <c:pt idx="3">
                  <c:v>67.3</c:v>
                </c:pt>
                <c:pt idx="4">
                  <c:v>68.400000000000006</c:v>
                </c:pt>
                <c:pt idx="5">
                  <c:v>66</c:v>
                </c:pt>
                <c:pt idx="6">
                  <c:v>68.599999999999994</c:v>
                </c:pt>
                <c:pt idx="7">
                  <c:v>69.8</c:v>
                </c:pt>
                <c:pt idx="8">
                  <c:v>69.8</c:v>
                </c:pt>
                <c:pt idx="9">
                  <c:v>70.2</c:v>
                </c:pt>
                <c:pt idx="10">
                  <c:v>71</c:v>
                </c:pt>
                <c:pt idx="11">
                  <c:v>72</c:v>
                </c:pt>
                <c:pt idx="12">
                  <c:v>71.7</c:v>
                </c:pt>
                <c:pt idx="13">
                  <c:v>71.3</c:v>
                </c:pt>
              </c:numCache>
            </c:numRef>
          </c:val>
          <c:smooth val="0"/>
          <c:extLst>
            <c:ext xmlns:c16="http://schemas.microsoft.com/office/drawing/2014/chart" uri="{C3380CC4-5D6E-409C-BE32-E72D297353CC}">
              <c16:uniqueId val="{00000003-C9E7-4127-92A9-67F4009D2D38}"/>
            </c:ext>
          </c:extLst>
        </c:ser>
        <c:dLbls>
          <c:showLegendKey val="0"/>
          <c:showVal val="0"/>
          <c:showCatName val="0"/>
          <c:showSerName val="0"/>
          <c:showPercent val="0"/>
          <c:showBubbleSize val="0"/>
        </c:dLbls>
        <c:marker val="1"/>
        <c:smooth val="0"/>
        <c:axId val="718209656"/>
        <c:axId val="718209328"/>
      </c:lineChart>
      <c:catAx>
        <c:axId val="71820965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Year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8209328"/>
        <c:crosses val="autoZero"/>
        <c:auto val="1"/>
        <c:lblAlgn val="ctr"/>
        <c:lblOffset val="100"/>
        <c:noMultiLvlLbl val="0"/>
      </c:catAx>
      <c:valAx>
        <c:axId val="718209328"/>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Percent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8209656"/>
        <c:crosses val="autoZero"/>
        <c:crossBetween val="between"/>
      </c:valAx>
      <c:valAx>
        <c:axId val="176150816"/>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Millions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6149832"/>
        <c:crosses val="max"/>
        <c:crossBetween val="between"/>
        <c:dispUnits>
          <c:builtInUnit val="millions"/>
        </c:dispUnits>
      </c:valAx>
      <c:catAx>
        <c:axId val="176149832"/>
        <c:scaling>
          <c:orientation val="minMax"/>
        </c:scaling>
        <c:delete val="1"/>
        <c:axPos val="b"/>
        <c:majorTickMark val="out"/>
        <c:minorTickMark val="none"/>
        <c:tickLblPos val="nextTo"/>
        <c:crossAx val="176150816"/>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a:t>Pavement Condition Index and Funding</a:t>
            </a:r>
          </a:p>
          <a:p>
            <a:pPr>
              <a:defRPr sz="2000"/>
            </a:pPr>
            <a:r>
              <a:rPr lang="en-US" sz="2000"/>
              <a:t>Non-Interstate Pavement Modernization</a:t>
            </a:r>
            <a:r>
              <a:rPr lang="en-US" sz="2000" baseline="0"/>
              <a:t> Program</a:t>
            </a:r>
            <a:endParaRPr lang="en-US" sz="2000"/>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2"/>
          <c:order val="2"/>
          <c:tx>
            <c:strRef>
              <c:f>Sheet1!$B$1</c:f>
              <c:strCache>
                <c:ptCount val="1"/>
                <c:pt idx="0">
                  <c:v>Expenditures</c:v>
                </c:pt>
              </c:strCache>
            </c:strRef>
          </c:tx>
          <c:spPr>
            <a:solidFill>
              <a:schemeClr val="accent3">
                <a:lumMod val="50000"/>
              </a:schemeClr>
            </a:solidFill>
            <a:ln>
              <a:noFill/>
            </a:ln>
            <a:effectLst/>
          </c:spPr>
          <c:invertIfNegative val="0"/>
          <c:cat>
            <c:numRef>
              <c:f>Sheet1!$A$2:$A$25</c:f>
              <c:numCache>
                <c:formatCode>General</c:formatCode>
                <c:ptCount val="23"/>
                <c:pt idx="0">
                  <c:v>2</c:v>
                </c:pt>
                <c:pt idx="1">
                  <c:v>3</c:v>
                </c:pt>
                <c:pt idx="2">
                  <c:v>4</c:v>
                </c:pt>
                <c:pt idx="3">
                  <c:v>5</c:v>
                </c:pt>
                <c:pt idx="4">
                  <c:v>6</c:v>
                </c:pt>
                <c:pt idx="5">
                  <c:v>7</c:v>
                </c:pt>
                <c:pt idx="6">
                  <c:v>8</c:v>
                </c:pt>
                <c:pt idx="7">
                  <c:v>9</c:v>
                </c:pt>
                <c:pt idx="8">
                  <c:v>10</c:v>
                </c:pt>
                <c:pt idx="9">
                  <c:v>11</c:v>
                </c:pt>
                <c:pt idx="10">
                  <c:v>12</c:v>
                </c:pt>
                <c:pt idx="11">
                  <c:v>13</c:v>
                </c:pt>
                <c:pt idx="12">
                  <c:v>14</c:v>
                </c:pt>
                <c:pt idx="13">
                  <c:v>15</c:v>
                </c:pt>
                <c:pt idx="14">
                  <c:v>16</c:v>
                </c:pt>
                <c:pt idx="15">
                  <c:v>17</c:v>
                </c:pt>
                <c:pt idx="16">
                  <c:v>18</c:v>
                </c:pt>
                <c:pt idx="17">
                  <c:v>19</c:v>
                </c:pt>
                <c:pt idx="18">
                  <c:v>20</c:v>
                </c:pt>
                <c:pt idx="19">
                  <c:v>21</c:v>
                </c:pt>
                <c:pt idx="20">
                  <c:v>22</c:v>
                </c:pt>
                <c:pt idx="21">
                  <c:v>23</c:v>
                </c:pt>
                <c:pt idx="22">
                  <c:v>24</c:v>
                </c:pt>
              </c:numCache>
            </c:numRef>
          </c:cat>
          <c:val>
            <c:numRef>
              <c:f>Sheet1!$B$2:$B$27</c:f>
              <c:numCache>
                <c:formatCode>"$"0,,</c:formatCode>
                <c:ptCount val="25"/>
                <c:pt idx="0">
                  <c:v>70711000</c:v>
                </c:pt>
                <c:pt idx="1">
                  <c:v>83644000</c:v>
                </c:pt>
                <c:pt idx="2">
                  <c:v>90543000</c:v>
                </c:pt>
                <c:pt idx="3">
                  <c:v>221461000</c:v>
                </c:pt>
                <c:pt idx="4">
                  <c:v>83834000</c:v>
                </c:pt>
                <c:pt idx="5">
                  <c:v>137009000</c:v>
                </c:pt>
                <c:pt idx="6">
                  <c:v>172922000</c:v>
                </c:pt>
                <c:pt idx="7">
                  <c:v>172358000</c:v>
                </c:pt>
                <c:pt idx="8">
                  <c:v>170627000</c:v>
                </c:pt>
                <c:pt idx="9">
                  <c:v>145086000</c:v>
                </c:pt>
                <c:pt idx="10">
                  <c:v>112512000</c:v>
                </c:pt>
                <c:pt idx="11">
                  <c:v>89621000</c:v>
                </c:pt>
                <c:pt idx="12">
                  <c:v>93564847.899999991</c:v>
                </c:pt>
                <c:pt idx="13">
                  <c:v>96900000</c:v>
                </c:pt>
                <c:pt idx="14">
                  <c:v>148000000</c:v>
                </c:pt>
              </c:numCache>
            </c:numRef>
          </c:val>
          <c:extLst>
            <c:ext xmlns:c16="http://schemas.microsoft.com/office/drawing/2014/chart" uri="{C3380CC4-5D6E-409C-BE32-E72D297353CC}">
              <c16:uniqueId val="{00000000-8298-4D10-84D7-F6BB96242AD1}"/>
            </c:ext>
          </c:extLst>
        </c:ser>
        <c:ser>
          <c:idx val="3"/>
          <c:order val="3"/>
          <c:tx>
            <c:strRef>
              <c:f>Sheet1!$C$1</c:f>
              <c:strCache>
                <c:ptCount val="1"/>
                <c:pt idx="0">
                  <c:v>Baseline Budget</c:v>
                </c:pt>
              </c:strCache>
            </c:strRef>
          </c:tx>
          <c:spPr>
            <a:solidFill>
              <a:schemeClr val="bg1">
                <a:lumMod val="65000"/>
              </a:schemeClr>
            </a:solidFill>
            <a:ln>
              <a:noFill/>
            </a:ln>
            <a:effectLst/>
          </c:spPr>
          <c:invertIfNegative val="0"/>
          <c:cat>
            <c:numRef>
              <c:f>Sheet1!$A$2:$A$25</c:f>
              <c:numCache>
                <c:formatCode>General</c:formatCode>
                <c:ptCount val="23"/>
                <c:pt idx="0">
                  <c:v>2</c:v>
                </c:pt>
                <c:pt idx="1">
                  <c:v>3</c:v>
                </c:pt>
                <c:pt idx="2">
                  <c:v>4</c:v>
                </c:pt>
                <c:pt idx="3">
                  <c:v>5</c:v>
                </c:pt>
                <c:pt idx="4">
                  <c:v>6</c:v>
                </c:pt>
                <c:pt idx="5">
                  <c:v>7</c:v>
                </c:pt>
                <c:pt idx="6">
                  <c:v>8</c:v>
                </c:pt>
                <c:pt idx="7">
                  <c:v>9</c:v>
                </c:pt>
                <c:pt idx="8">
                  <c:v>10</c:v>
                </c:pt>
                <c:pt idx="9">
                  <c:v>11</c:v>
                </c:pt>
                <c:pt idx="10">
                  <c:v>12</c:v>
                </c:pt>
                <c:pt idx="11">
                  <c:v>13</c:v>
                </c:pt>
                <c:pt idx="12">
                  <c:v>14</c:v>
                </c:pt>
                <c:pt idx="13">
                  <c:v>15</c:v>
                </c:pt>
                <c:pt idx="14">
                  <c:v>16</c:v>
                </c:pt>
                <c:pt idx="15">
                  <c:v>17</c:v>
                </c:pt>
                <c:pt idx="16">
                  <c:v>18</c:v>
                </c:pt>
                <c:pt idx="17">
                  <c:v>19</c:v>
                </c:pt>
                <c:pt idx="18">
                  <c:v>20</c:v>
                </c:pt>
                <c:pt idx="19">
                  <c:v>21</c:v>
                </c:pt>
                <c:pt idx="20">
                  <c:v>22</c:v>
                </c:pt>
                <c:pt idx="21">
                  <c:v>23</c:v>
                </c:pt>
                <c:pt idx="22">
                  <c:v>24</c:v>
                </c:pt>
              </c:numCache>
            </c:numRef>
          </c:cat>
          <c:val>
            <c:numRef>
              <c:f>Sheet1!$C$2:$C$27</c:f>
              <c:numCache>
                <c:formatCode>General</c:formatCode>
                <c:ptCount val="25"/>
                <c:pt idx="15" formatCode="&quot;$&quot;0,,">
                  <c:v>105000000</c:v>
                </c:pt>
                <c:pt idx="16" formatCode="&quot;$&quot;0,,">
                  <c:v>115000000</c:v>
                </c:pt>
                <c:pt idx="17" formatCode="&quot;$&quot;0,,">
                  <c:v>140000000</c:v>
                </c:pt>
                <c:pt idx="18" formatCode="&quot;$&quot;0,,">
                  <c:v>145000000</c:v>
                </c:pt>
                <c:pt idx="19" formatCode="&quot;$&quot;0,,">
                  <c:v>150000000</c:v>
                </c:pt>
                <c:pt idx="20" formatCode="&quot;$&quot;0,,">
                  <c:v>155000000</c:v>
                </c:pt>
                <c:pt idx="21" formatCode="&quot;$&quot;0,,">
                  <c:v>165000000</c:v>
                </c:pt>
                <c:pt idx="22" formatCode="&quot;$&quot;0,,">
                  <c:v>175000000</c:v>
                </c:pt>
                <c:pt idx="23" formatCode="&quot;$&quot;0,,">
                  <c:v>185000000</c:v>
                </c:pt>
                <c:pt idx="24" formatCode="&quot;$&quot;0,,">
                  <c:v>190000000</c:v>
                </c:pt>
              </c:numCache>
            </c:numRef>
          </c:val>
          <c:extLst>
            <c:ext xmlns:c16="http://schemas.microsoft.com/office/drawing/2014/chart" uri="{C3380CC4-5D6E-409C-BE32-E72D297353CC}">
              <c16:uniqueId val="{00000001-8298-4D10-84D7-F6BB96242AD1}"/>
            </c:ext>
          </c:extLst>
        </c:ser>
        <c:ser>
          <c:idx val="4"/>
          <c:order val="4"/>
          <c:tx>
            <c:strRef>
              <c:f>Sheet1!$D$1</c:f>
              <c:strCache>
                <c:ptCount val="1"/>
                <c:pt idx="0">
                  <c:v>Added funds</c:v>
                </c:pt>
              </c:strCache>
            </c:strRef>
          </c:tx>
          <c:spPr>
            <a:solidFill>
              <a:schemeClr val="bg1">
                <a:lumMod val="85000"/>
              </a:schemeClr>
            </a:solidFill>
            <a:ln>
              <a:noFill/>
            </a:ln>
            <a:effectLst/>
          </c:spPr>
          <c:invertIfNegative val="0"/>
          <c:cat>
            <c:numRef>
              <c:f>Sheet1!$A$2:$A$25</c:f>
              <c:numCache>
                <c:formatCode>General</c:formatCode>
                <c:ptCount val="23"/>
                <c:pt idx="0">
                  <c:v>2</c:v>
                </c:pt>
                <c:pt idx="1">
                  <c:v>3</c:v>
                </c:pt>
                <c:pt idx="2">
                  <c:v>4</c:v>
                </c:pt>
                <c:pt idx="3">
                  <c:v>5</c:v>
                </c:pt>
                <c:pt idx="4">
                  <c:v>6</c:v>
                </c:pt>
                <c:pt idx="5">
                  <c:v>7</c:v>
                </c:pt>
                <c:pt idx="6">
                  <c:v>8</c:v>
                </c:pt>
                <c:pt idx="7">
                  <c:v>9</c:v>
                </c:pt>
                <c:pt idx="8">
                  <c:v>10</c:v>
                </c:pt>
                <c:pt idx="9">
                  <c:v>11</c:v>
                </c:pt>
                <c:pt idx="10">
                  <c:v>12</c:v>
                </c:pt>
                <c:pt idx="11">
                  <c:v>13</c:v>
                </c:pt>
                <c:pt idx="12">
                  <c:v>14</c:v>
                </c:pt>
                <c:pt idx="13">
                  <c:v>15</c:v>
                </c:pt>
                <c:pt idx="14">
                  <c:v>16</c:v>
                </c:pt>
                <c:pt idx="15">
                  <c:v>17</c:v>
                </c:pt>
                <c:pt idx="16">
                  <c:v>18</c:v>
                </c:pt>
                <c:pt idx="17">
                  <c:v>19</c:v>
                </c:pt>
                <c:pt idx="18">
                  <c:v>20</c:v>
                </c:pt>
                <c:pt idx="19">
                  <c:v>21</c:v>
                </c:pt>
                <c:pt idx="20">
                  <c:v>22</c:v>
                </c:pt>
                <c:pt idx="21">
                  <c:v>23</c:v>
                </c:pt>
                <c:pt idx="22">
                  <c:v>24</c:v>
                </c:pt>
              </c:numCache>
            </c:numRef>
          </c:cat>
          <c:val>
            <c:numRef>
              <c:f>Sheet1!$D$2:$D$27</c:f>
              <c:numCache>
                <c:formatCode>General</c:formatCode>
                <c:ptCount val="25"/>
                <c:pt idx="15" formatCode="&quot;$&quot;0,,">
                  <c:v>0</c:v>
                </c:pt>
                <c:pt idx="16" formatCode="&quot;$&quot;0,,">
                  <c:v>0</c:v>
                </c:pt>
                <c:pt idx="17" formatCode="&quot;$&quot;0,,">
                  <c:v>0</c:v>
                </c:pt>
                <c:pt idx="18" formatCode="&quot;$&quot;0,,">
                  <c:v>0</c:v>
                </c:pt>
                <c:pt idx="19" formatCode="&quot;$&quot;0,,">
                  <c:v>0</c:v>
                </c:pt>
                <c:pt idx="20" formatCode="&quot;$&quot;0,,">
                  <c:v>0</c:v>
                </c:pt>
                <c:pt idx="21" formatCode="&quot;$&quot;0,,">
                  <c:v>0</c:v>
                </c:pt>
                <c:pt idx="22" formatCode="&quot;$&quot;0,,">
                  <c:v>0</c:v>
                </c:pt>
                <c:pt idx="23" formatCode="&quot;$&quot;0,,">
                  <c:v>0</c:v>
                </c:pt>
                <c:pt idx="24" formatCode="&quot;$&quot;0,,">
                  <c:v>0</c:v>
                </c:pt>
              </c:numCache>
            </c:numRef>
          </c:val>
          <c:extLst>
            <c:ext xmlns:c16="http://schemas.microsoft.com/office/drawing/2014/chart" uri="{C3380CC4-5D6E-409C-BE32-E72D297353CC}">
              <c16:uniqueId val="{00000002-8298-4D10-84D7-F6BB96242AD1}"/>
            </c:ext>
          </c:extLst>
        </c:ser>
        <c:dLbls>
          <c:showLegendKey val="0"/>
          <c:showVal val="0"/>
          <c:showCatName val="0"/>
          <c:showSerName val="0"/>
          <c:showPercent val="0"/>
          <c:showBubbleSize val="0"/>
        </c:dLbls>
        <c:gapWidth val="50"/>
        <c:overlap val="100"/>
        <c:axId val="490850232"/>
        <c:axId val="490846296"/>
      </c:barChart>
      <c:lineChart>
        <c:grouping val="standard"/>
        <c:varyColors val="0"/>
        <c:ser>
          <c:idx val="1"/>
          <c:order val="0"/>
          <c:tx>
            <c:strRef>
              <c:f>Sheet1!$F$1</c:f>
              <c:strCache>
                <c:ptCount val="1"/>
                <c:pt idx="0">
                  <c:v>PCI</c:v>
                </c:pt>
              </c:strCache>
            </c:strRef>
          </c:tx>
          <c:spPr>
            <a:ln w="28575" cap="rnd">
              <a:solidFill>
                <a:schemeClr val="tx1"/>
              </a:solidFill>
              <a:round/>
            </a:ln>
            <a:effectLst/>
          </c:spPr>
          <c:marker>
            <c:symbol val="none"/>
          </c:marker>
          <c:cat>
            <c:numRef>
              <c:f>Sheet1!$E$2:$E$27</c:f>
              <c:numCache>
                <c:formatCode>General</c:formatCode>
                <c:ptCount val="25"/>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pt idx="18">
                  <c:v>2024</c:v>
                </c:pt>
                <c:pt idx="19">
                  <c:v>2025</c:v>
                </c:pt>
                <c:pt idx="20">
                  <c:v>2026</c:v>
                </c:pt>
                <c:pt idx="21">
                  <c:v>2027</c:v>
                </c:pt>
                <c:pt idx="22">
                  <c:v>2028</c:v>
                </c:pt>
                <c:pt idx="23">
                  <c:v>2029</c:v>
                </c:pt>
                <c:pt idx="24">
                  <c:v>2030</c:v>
                </c:pt>
              </c:numCache>
            </c:numRef>
          </c:cat>
          <c:val>
            <c:numRef>
              <c:f>Sheet1!$F$2:$F$27</c:f>
              <c:numCache>
                <c:formatCode>0.0</c:formatCode>
                <c:ptCount val="25"/>
                <c:pt idx="0">
                  <c:v>74.81903681</c:v>
                </c:pt>
                <c:pt idx="1">
                  <c:v>73.494526460000003</c:v>
                </c:pt>
                <c:pt idx="2">
                  <c:v>71.66686627</c:v>
                </c:pt>
                <c:pt idx="3">
                  <c:v>71.404016110000001</c:v>
                </c:pt>
                <c:pt idx="4">
                  <c:v>70.914579869999997</c:v>
                </c:pt>
                <c:pt idx="5">
                  <c:v>70.014267239999995</c:v>
                </c:pt>
                <c:pt idx="6">
                  <c:v>71.757481249999998</c:v>
                </c:pt>
                <c:pt idx="7">
                  <c:v>72.212377829999994</c:v>
                </c:pt>
                <c:pt idx="8">
                  <c:v>72.414467849999994</c:v>
                </c:pt>
                <c:pt idx="9">
                  <c:v>72.399801420000003</c:v>
                </c:pt>
                <c:pt idx="10">
                  <c:v>73.098853980000001</c:v>
                </c:pt>
                <c:pt idx="11">
                  <c:v>74.003235200000006</c:v>
                </c:pt>
                <c:pt idx="12">
                  <c:v>74.547672120000001</c:v>
                </c:pt>
                <c:pt idx="13">
                  <c:v>74.439545339999995</c:v>
                </c:pt>
              </c:numCache>
            </c:numRef>
          </c:val>
          <c:smooth val="0"/>
          <c:extLst>
            <c:ext xmlns:c16="http://schemas.microsoft.com/office/drawing/2014/chart" uri="{C3380CC4-5D6E-409C-BE32-E72D297353CC}">
              <c16:uniqueId val="{00000003-8298-4D10-84D7-F6BB96242AD1}"/>
            </c:ext>
          </c:extLst>
        </c:ser>
        <c:ser>
          <c:idx val="0"/>
          <c:order val="1"/>
          <c:tx>
            <c:strRef>
              <c:f>Sheet1!$G$1</c:f>
              <c:strCache>
                <c:ptCount val="1"/>
                <c:pt idx="0">
                  <c:v>Forecast PCI</c:v>
                </c:pt>
              </c:strCache>
            </c:strRef>
          </c:tx>
          <c:spPr>
            <a:ln w="28575" cap="rnd">
              <a:solidFill>
                <a:schemeClr val="accent6"/>
              </a:solidFill>
              <a:round/>
            </a:ln>
            <a:effectLst/>
          </c:spPr>
          <c:marker>
            <c:symbol val="none"/>
          </c:marker>
          <c:cat>
            <c:numRef>
              <c:f>Sheet1!$E$2:$E$27</c:f>
              <c:numCache>
                <c:formatCode>General</c:formatCode>
                <c:ptCount val="25"/>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pt idx="18">
                  <c:v>2024</c:v>
                </c:pt>
                <c:pt idx="19">
                  <c:v>2025</c:v>
                </c:pt>
                <c:pt idx="20">
                  <c:v>2026</c:v>
                </c:pt>
                <c:pt idx="21">
                  <c:v>2027</c:v>
                </c:pt>
                <c:pt idx="22">
                  <c:v>2028</c:v>
                </c:pt>
                <c:pt idx="23">
                  <c:v>2029</c:v>
                </c:pt>
                <c:pt idx="24">
                  <c:v>2030</c:v>
                </c:pt>
              </c:numCache>
            </c:numRef>
          </c:cat>
          <c:val>
            <c:numRef>
              <c:f>Sheet1!$G$2:$G$27</c:f>
              <c:numCache>
                <c:formatCode>General</c:formatCode>
                <c:ptCount val="25"/>
                <c:pt idx="14" formatCode="0.0">
                  <c:v>74.997870000000006</c:v>
                </c:pt>
                <c:pt idx="15" formatCode="0.0">
                  <c:v>74.898650000000004</c:v>
                </c:pt>
                <c:pt idx="16" formatCode="0.0">
                  <c:v>75.055549999999997</c:v>
                </c:pt>
                <c:pt idx="17" formatCode="0.0">
                  <c:v>74.845339999999993</c:v>
                </c:pt>
                <c:pt idx="18" formatCode="0.0">
                  <c:v>74.696209999999994</c:v>
                </c:pt>
                <c:pt idx="19" formatCode="0.0">
                  <c:v>74.436419999999998</c:v>
                </c:pt>
                <c:pt idx="20" formatCode="0.0">
                  <c:v>74.309669999999997</c:v>
                </c:pt>
                <c:pt idx="21" formatCode="0.0">
                  <c:v>74.444069999999996</c:v>
                </c:pt>
                <c:pt idx="22" formatCode="0.0">
                  <c:v>74.356780000000001</c:v>
                </c:pt>
                <c:pt idx="23" formatCode="0.0">
                  <c:v>74.225440000000006</c:v>
                </c:pt>
                <c:pt idx="24" formatCode="0.0">
                  <c:v>73.996340000000004</c:v>
                </c:pt>
              </c:numCache>
            </c:numRef>
          </c:val>
          <c:smooth val="0"/>
          <c:extLst>
            <c:ext xmlns:c16="http://schemas.microsoft.com/office/drawing/2014/chart" uri="{C3380CC4-5D6E-409C-BE32-E72D297353CC}">
              <c16:uniqueId val="{00000004-8298-4D10-84D7-F6BB96242AD1}"/>
            </c:ext>
          </c:extLst>
        </c:ser>
        <c:dLbls>
          <c:showLegendKey val="0"/>
          <c:showVal val="0"/>
          <c:showCatName val="0"/>
          <c:showSerName val="0"/>
          <c:showPercent val="0"/>
          <c:showBubbleSize val="0"/>
        </c:dLbls>
        <c:marker val="1"/>
        <c:smooth val="0"/>
        <c:axId val="713574488"/>
        <c:axId val="713568256"/>
      </c:lineChart>
      <c:catAx>
        <c:axId val="71357448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Year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3568256"/>
        <c:crosses val="autoZero"/>
        <c:auto val="1"/>
        <c:lblAlgn val="ctr"/>
        <c:lblOffset val="100"/>
        <c:noMultiLvlLbl val="0"/>
      </c:catAx>
      <c:valAx>
        <c:axId val="713568256"/>
        <c:scaling>
          <c:orientation val="minMax"/>
          <c:max val="85"/>
          <c:min val="6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PCI</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3574488"/>
        <c:crosses val="autoZero"/>
        <c:crossBetween val="between"/>
      </c:valAx>
      <c:valAx>
        <c:axId val="490846296"/>
        <c:scaling>
          <c:orientation val="minMax"/>
          <c:max val="400000000"/>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3R Budget (Million)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quot;$&quot;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0850232"/>
        <c:crosses val="max"/>
        <c:crossBetween val="between"/>
      </c:valAx>
      <c:catAx>
        <c:axId val="490850232"/>
        <c:scaling>
          <c:orientation val="minMax"/>
        </c:scaling>
        <c:delete val="1"/>
        <c:axPos val="b"/>
        <c:numFmt formatCode="General" sourceLinked="1"/>
        <c:majorTickMark val="out"/>
        <c:minorTickMark val="none"/>
        <c:tickLblPos val="nextTo"/>
        <c:crossAx val="490846296"/>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0" i="0" baseline="0">
                <a:effectLst/>
              </a:rPr>
              <a:t>Pavement Condition Index at 125% Funding Scenario</a:t>
            </a:r>
            <a:endParaRPr lang="en-US">
              <a:effectLst/>
            </a:endParaRPr>
          </a:p>
          <a:p>
            <a:pPr>
              <a:defRPr/>
            </a:pPr>
            <a:r>
              <a:rPr lang="en-US" sz="1800" b="0" i="0" baseline="0">
                <a:effectLst/>
              </a:rPr>
              <a:t>Non-Interstate Pavement Modernization Program</a:t>
            </a:r>
            <a:endParaRPr lang="en-US">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3"/>
          <c:order val="1"/>
          <c:tx>
            <c:strRef>
              <c:f>Sheet1!$B$1</c:f>
              <c:strCache>
                <c:ptCount val="1"/>
                <c:pt idx="0">
                  <c:v>Baseline</c:v>
                </c:pt>
              </c:strCache>
            </c:strRef>
          </c:tx>
          <c:spPr>
            <a:solidFill>
              <a:schemeClr val="bg1">
                <a:lumMod val="65000"/>
              </a:schemeClr>
            </a:solidFill>
            <a:ln>
              <a:noFill/>
            </a:ln>
            <a:effectLst/>
          </c:spPr>
          <c:invertIfNegative val="0"/>
          <c:cat>
            <c:numRef>
              <c:f>Sheet1!$A$2:$A$11</c:f>
              <c:numCache>
                <c:formatCode>General</c:formatCode>
                <c:ptCount val="9"/>
                <c:pt idx="0">
                  <c:v>16</c:v>
                </c:pt>
                <c:pt idx="1">
                  <c:v>17</c:v>
                </c:pt>
                <c:pt idx="2">
                  <c:v>18</c:v>
                </c:pt>
                <c:pt idx="3">
                  <c:v>19</c:v>
                </c:pt>
                <c:pt idx="4">
                  <c:v>20</c:v>
                </c:pt>
                <c:pt idx="5">
                  <c:v>21</c:v>
                </c:pt>
                <c:pt idx="6">
                  <c:v>22</c:v>
                </c:pt>
                <c:pt idx="7">
                  <c:v>23</c:v>
                </c:pt>
                <c:pt idx="8">
                  <c:v>24</c:v>
                </c:pt>
              </c:numCache>
            </c:numRef>
          </c:cat>
          <c:val>
            <c:numRef>
              <c:f>Sheet1!$B$2:$B$14</c:f>
              <c:numCache>
                <c:formatCode>"$"0,,</c:formatCode>
                <c:ptCount val="12"/>
                <c:pt idx="0">
                  <c:v>148000000</c:v>
                </c:pt>
                <c:pt idx="1">
                  <c:v>105000000</c:v>
                </c:pt>
                <c:pt idx="2">
                  <c:v>115000000</c:v>
                </c:pt>
                <c:pt idx="3">
                  <c:v>140000000</c:v>
                </c:pt>
                <c:pt idx="4">
                  <c:v>145000000</c:v>
                </c:pt>
                <c:pt idx="5">
                  <c:v>150000000</c:v>
                </c:pt>
                <c:pt idx="6">
                  <c:v>155000000</c:v>
                </c:pt>
                <c:pt idx="7">
                  <c:v>165000000</c:v>
                </c:pt>
                <c:pt idx="8">
                  <c:v>175000000</c:v>
                </c:pt>
                <c:pt idx="9">
                  <c:v>185000000</c:v>
                </c:pt>
                <c:pt idx="10">
                  <c:v>190000000</c:v>
                </c:pt>
                <c:pt idx="11">
                  <c:v>195000000</c:v>
                </c:pt>
              </c:numCache>
            </c:numRef>
          </c:val>
          <c:extLst>
            <c:ext xmlns:c16="http://schemas.microsoft.com/office/drawing/2014/chart" uri="{C3380CC4-5D6E-409C-BE32-E72D297353CC}">
              <c16:uniqueId val="{00000000-B316-48D7-BC12-6D4DE19CB7AC}"/>
            </c:ext>
          </c:extLst>
        </c:ser>
        <c:ser>
          <c:idx val="4"/>
          <c:order val="2"/>
          <c:tx>
            <c:strRef>
              <c:f>Sheet1!$C$1</c:f>
              <c:strCache>
                <c:ptCount val="1"/>
                <c:pt idx="0">
                  <c:v>Added funds</c:v>
                </c:pt>
              </c:strCache>
            </c:strRef>
          </c:tx>
          <c:spPr>
            <a:solidFill>
              <a:schemeClr val="bg1">
                <a:lumMod val="85000"/>
              </a:schemeClr>
            </a:solidFill>
            <a:ln>
              <a:noFill/>
            </a:ln>
            <a:effectLst/>
          </c:spPr>
          <c:invertIfNegative val="0"/>
          <c:cat>
            <c:numRef>
              <c:f>Sheet1!$A$2:$A$11</c:f>
              <c:numCache>
                <c:formatCode>General</c:formatCode>
                <c:ptCount val="9"/>
                <c:pt idx="0">
                  <c:v>16</c:v>
                </c:pt>
                <c:pt idx="1">
                  <c:v>17</c:v>
                </c:pt>
                <c:pt idx="2">
                  <c:v>18</c:v>
                </c:pt>
                <c:pt idx="3">
                  <c:v>19</c:v>
                </c:pt>
                <c:pt idx="4">
                  <c:v>20</c:v>
                </c:pt>
                <c:pt idx="5">
                  <c:v>21</c:v>
                </c:pt>
                <c:pt idx="6">
                  <c:v>22</c:v>
                </c:pt>
                <c:pt idx="7">
                  <c:v>23</c:v>
                </c:pt>
                <c:pt idx="8">
                  <c:v>24</c:v>
                </c:pt>
              </c:numCache>
            </c:numRef>
          </c:cat>
          <c:val>
            <c:numRef>
              <c:f>Sheet1!$C$2:$C$14</c:f>
              <c:numCache>
                <c:formatCode>"$"0,,</c:formatCode>
                <c:ptCount val="12"/>
                <c:pt idx="0">
                  <c:v>0</c:v>
                </c:pt>
                <c:pt idx="1">
                  <c:v>0</c:v>
                </c:pt>
                <c:pt idx="2">
                  <c:v>0</c:v>
                </c:pt>
                <c:pt idx="3">
                  <c:v>0</c:v>
                </c:pt>
                <c:pt idx="4">
                  <c:v>0</c:v>
                </c:pt>
                <c:pt idx="5">
                  <c:v>0</c:v>
                </c:pt>
                <c:pt idx="6">
                  <c:v>38000000</c:v>
                </c:pt>
                <c:pt idx="7">
                  <c:v>39250000</c:v>
                </c:pt>
                <c:pt idx="8">
                  <c:v>41750000</c:v>
                </c:pt>
                <c:pt idx="9">
                  <c:v>44250000</c:v>
                </c:pt>
                <c:pt idx="10">
                  <c:v>45500000</c:v>
                </c:pt>
                <c:pt idx="11">
                  <c:v>46750000</c:v>
                </c:pt>
              </c:numCache>
            </c:numRef>
          </c:val>
          <c:extLst>
            <c:ext xmlns:c16="http://schemas.microsoft.com/office/drawing/2014/chart" uri="{C3380CC4-5D6E-409C-BE32-E72D297353CC}">
              <c16:uniqueId val="{00000001-B316-48D7-BC12-6D4DE19CB7AC}"/>
            </c:ext>
          </c:extLst>
        </c:ser>
        <c:dLbls>
          <c:showLegendKey val="0"/>
          <c:showVal val="0"/>
          <c:showCatName val="0"/>
          <c:showSerName val="0"/>
          <c:showPercent val="0"/>
          <c:showBubbleSize val="0"/>
        </c:dLbls>
        <c:gapWidth val="50"/>
        <c:overlap val="100"/>
        <c:axId val="490850232"/>
        <c:axId val="490846296"/>
      </c:barChart>
      <c:lineChart>
        <c:grouping val="standard"/>
        <c:varyColors val="0"/>
        <c:ser>
          <c:idx val="0"/>
          <c:order val="0"/>
          <c:tx>
            <c:strRef>
              <c:f>Sheet1!$E$1</c:f>
              <c:strCache>
                <c:ptCount val="1"/>
                <c:pt idx="0">
                  <c:v>Forecast PCI</c:v>
                </c:pt>
              </c:strCache>
            </c:strRef>
          </c:tx>
          <c:spPr>
            <a:ln w="28575" cap="rnd">
              <a:solidFill>
                <a:schemeClr val="accent1"/>
              </a:solidFill>
              <a:round/>
            </a:ln>
            <a:effectLst/>
          </c:spPr>
          <c:marker>
            <c:symbol val="none"/>
          </c:marker>
          <c:cat>
            <c:numRef>
              <c:f>Sheet1!$D$2:$D$14</c:f>
              <c:numCache>
                <c:formatCode>General</c:formatCode>
                <c:ptCount val="12"/>
                <c:pt idx="0">
                  <c:v>2020</c:v>
                </c:pt>
                <c:pt idx="1">
                  <c:v>2021</c:v>
                </c:pt>
                <c:pt idx="2">
                  <c:v>2022</c:v>
                </c:pt>
                <c:pt idx="3">
                  <c:v>2023</c:v>
                </c:pt>
                <c:pt idx="4">
                  <c:v>2024</c:v>
                </c:pt>
                <c:pt idx="5">
                  <c:v>2025</c:v>
                </c:pt>
                <c:pt idx="6">
                  <c:v>2026</c:v>
                </c:pt>
                <c:pt idx="7">
                  <c:v>2027</c:v>
                </c:pt>
                <c:pt idx="8">
                  <c:v>2028</c:v>
                </c:pt>
                <c:pt idx="9">
                  <c:v>2029</c:v>
                </c:pt>
                <c:pt idx="10">
                  <c:v>2030</c:v>
                </c:pt>
                <c:pt idx="11">
                  <c:v>2031</c:v>
                </c:pt>
              </c:numCache>
            </c:numRef>
          </c:cat>
          <c:val>
            <c:numRef>
              <c:f>Sheet1!$E$2:$E$14</c:f>
              <c:numCache>
                <c:formatCode>0.0</c:formatCode>
                <c:ptCount val="12"/>
                <c:pt idx="0">
                  <c:v>74.997870000000006</c:v>
                </c:pt>
                <c:pt idx="1">
                  <c:v>74.898650000000004</c:v>
                </c:pt>
                <c:pt idx="2">
                  <c:v>75.055549999999997</c:v>
                </c:pt>
                <c:pt idx="3">
                  <c:v>74.838189999999997</c:v>
                </c:pt>
                <c:pt idx="4">
                  <c:v>74.686109999999999</c:v>
                </c:pt>
                <c:pt idx="5">
                  <c:v>74.439030000000002</c:v>
                </c:pt>
                <c:pt idx="6">
                  <c:v>74.311409999999995</c:v>
                </c:pt>
                <c:pt idx="7">
                  <c:v>74.69744</c:v>
                </c:pt>
                <c:pt idx="8">
                  <c:v>74.734909999999999</c:v>
                </c:pt>
                <c:pt idx="9">
                  <c:v>74.74539</c:v>
                </c:pt>
                <c:pt idx="10">
                  <c:v>74.782769999999999</c:v>
                </c:pt>
                <c:pt idx="11">
                  <c:v>74.604410000000001</c:v>
                </c:pt>
              </c:numCache>
            </c:numRef>
          </c:val>
          <c:smooth val="0"/>
          <c:extLst>
            <c:ext xmlns:c16="http://schemas.microsoft.com/office/drawing/2014/chart" uri="{C3380CC4-5D6E-409C-BE32-E72D297353CC}">
              <c16:uniqueId val="{00000002-B316-48D7-BC12-6D4DE19CB7AC}"/>
            </c:ext>
          </c:extLst>
        </c:ser>
        <c:dLbls>
          <c:showLegendKey val="0"/>
          <c:showVal val="0"/>
          <c:showCatName val="0"/>
          <c:showSerName val="0"/>
          <c:showPercent val="0"/>
          <c:showBubbleSize val="0"/>
        </c:dLbls>
        <c:marker val="1"/>
        <c:smooth val="0"/>
        <c:axId val="713574488"/>
        <c:axId val="713568256"/>
      </c:lineChart>
      <c:catAx>
        <c:axId val="71357448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Year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3568256"/>
        <c:crosses val="autoZero"/>
        <c:auto val="1"/>
        <c:lblAlgn val="ctr"/>
        <c:lblOffset val="100"/>
        <c:noMultiLvlLbl val="0"/>
      </c:catAx>
      <c:valAx>
        <c:axId val="713568256"/>
        <c:scaling>
          <c:orientation val="minMax"/>
          <c:max val="80"/>
          <c:min val="6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PCI</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3574488"/>
        <c:crosses val="autoZero"/>
        <c:crossBetween val="between"/>
        <c:majorUnit val="5"/>
      </c:valAx>
      <c:valAx>
        <c:axId val="490846296"/>
        <c:scaling>
          <c:orientation val="minMax"/>
          <c:max val="400000000"/>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3R Budget (Million)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quot;$&quot;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0850232"/>
        <c:crosses val="max"/>
        <c:crossBetween val="between"/>
        <c:majorUnit val="100000000"/>
      </c:valAx>
      <c:catAx>
        <c:axId val="490850232"/>
        <c:scaling>
          <c:orientation val="minMax"/>
        </c:scaling>
        <c:delete val="1"/>
        <c:axPos val="b"/>
        <c:numFmt formatCode="General" sourceLinked="1"/>
        <c:majorTickMark val="out"/>
        <c:minorTickMark val="none"/>
        <c:tickLblPos val="nextTo"/>
        <c:crossAx val="490846296"/>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0" i="0" baseline="0">
                <a:effectLst/>
              </a:rPr>
              <a:t>Pavement Condition Index at $20M steps Funding Scenario</a:t>
            </a:r>
            <a:endParaRPr lang="en-US">
              <a:effectLst/>
            </a:endParaRPr>
          </a:p>
          <a:p>
            <a:pPr>
              <a:defRPr/>
            </a:pPr>
            <a:r>
              <a:rPr lang="en-US" sz="1800" b="0" i="0" baseline="0">
                <a:effectLst/>
              </a:rPr>
              <a:t>Non-Interstate Pavement Modernization Program</a:t>
            </a:r>
            <a:endParaRPr lang="en-US">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3"/>
          <c:order val="1"/>
          <c:tx>
            <c:strRef>
              <c:f>Sheet1!$B$1</c:f>
              <c:strCache>
                <c:ptCount val="1"/>
                <c:pt idx="0">
                  <c:v>Baseline</c:v>
                </c:pt>
              </c:strCache>
            </c:strRef>
          </c:tx>
          <c:spPr>
            <a:solidFill>
              <a:schemeClr val="bg1">
                <a:lumMod val="65000"/>
              </a:schemeClr>
            </a:solidFill>
            <a:ln>
              <a:noFill/>
            </a:ln>
            <a:effectLst/>
          </c:spPr>
          <c:invertIfNegative val="0"/>
          <c:cat>
            <c:numRef>
              <c:f>Sheet1!$A$2:$A$11</c:f>
              <c:numCache>
                <c:formatCode>General</c:formatCode>
                <c:ptCount val="9"/>
                <c:pt idx="0">
                  <c:v>16</c:v>
                </c:pt>
                <c:pt idx="1">
                  <c:v>17</c:v>
                </c:pt>
                <c:pt idx="2">
                  <c:v>18</c:v>
                </c:pt>
                <c:pt idx="3">
                  <c:v>19</c:v>
                </c:pt>
                <c:pt idx="4">
                  <c:v>20</c:v>
                </c:pt>
                <c:pt idx="5">
                  <c:v>21</c:v>
                </c:pt>
                <c:pt idx="6">
                  <c:v>22</c:v>
                </c:pt>
                <c:pt idx="7">
                  <c:v>23</c:v>
                </c:pt>
                <c:pt idx="8">
                  <c:v>24</c:v>
                </c:pt>
              </c:numCache>
            </c:numRef>
          </c:cat>
          <c:val>
            <c:numRef>
              <c:f>Sheet1!$B$2:$B$14</c:f>
              <c:numCache>
                <c:formatCode>"$"0,,</c:formatCode>
                <c:ptCount val="12"/>
                <c:pt idx="0">
                  <c:v>148000000</c:v>
                </c:pt>
                <c:pt idx="1">
                  <c:v>105000000</c:v>
                </c:pt>
                <c:pt idx="2">
                  <c:v>115000000</c:v>
                </c:pt>
                <c:pt idx="3">
                  <c:v>140000000</c:v>
                </c:pt>
                <c:pt idx="4">
                  <c:v>145000000</c:v>
                </c:pt>
                <c:pt idx="5">
                  <c:v>150000000</c:v>
                </c:pt>
                <c:pt idx="6">
                  <c:v>150000000</c:v>
                </c:pt>
                <c:pt idx="7">
                  <c:v>150000000</c:v>
                </c:pt>
                <c:pt idx="8">
                  <c:v>150000000</c:v>
                </c:pt>
                <c:pt idx="9">
                  <c:v>150000000</c:v>
                </c:pt>
                <c:pt idx="10">
                  <c:v>150000000</c:v>
                </c:pt>
                <c:pt idx="11">
                  <c:v>150000000</c:v>
                </c:pt>
              </c:numCache>
            </c:numRef>
          </c:val>
          <c:extLst>
            <c:ext xmlns:c16="http://schemas.microsoft.com/office/drawing/2014/chart" uri="{C3380CC4-5D6E-409C-BE32-E72D297353CC}">
              <c16:uniqueId val="{00000000-B316-48D7-BC12-6D4DE19CB7AC}"/>
            </c:ext>
          </c:extLst>
        </c:ser>
        <c:ser>
          <c:idx val="4"/>
          <c:order val="2"/>
          <c:tx>
            <c:strRef>
              <c:f>Sheet1!$C$1</c:f>
              <c:strCache>
                <c:ptCount val="1"/>
                <c:pt idx="0">
                  <c:v>Added funds</c:v>
                </c:pt>
              </c:strCache>
            </c:strRef>
          </c:tx>
          <c:spPr>
            <a:solidFill>
              <a:schemeClr val="bg1">
                <a:lumMod val="85000"/>
              </a:schemeClr>
            </a:solidFill>
            <a:ln>
              <a:noFill/>
            </a:ln>
            <a:effectLst/>
          </c:spPr>
          <c:invertIfNegative val="0"/>
          <c:cat>
            <c:numRef>
              <c:f>Sheet1!$A$2:$A$11</c:f>
              <c:numCache>
                <c:formatCode>General</c:formatCode>
                <c:ptCount val="9"/>
                <c:pt idx="0">
                  <c:v>16</c:v>
                </c:pt>
                <c:pt idx="1">
                  <c:v>17</c:v>
                </c:pt>
                <c:pt idx="2">
                  <c:v>18</c:v>
                </c:pt>
                <c:pt idx="3">
                  <c:v>19</c:v>
                </c:pt>
                <c:pt idx="4">
                  <c:v>20</c:v>
                </c:pt>
                <c:pt idx="5">
                  <c:v>21</c:v>
                </c:pt>
                <c:pt idx="6">
                  <c:v>22</c:v>
                </c:pt>
                <c:pt idx="7">
                  <c:v>23</c:v>
                </c:pt>
                <c:pt idx="8">
                  <c:v>24</c:v>
                </c:pt>
              </c:numCache>
            </c:numRef>
          </c:cat>
          <c:val>
            <c:numRef>
              <c:f>Sheet1!$C$2:$C$14</c:f>
              <c:numCache>
                <c:formatCode>"$"0,,</c:formatCode>
                <c:ptCount val="12"/>
                <c:pt idx="0">
                  <c:v>0</c:v>
                </c:pt>
                <c:pt idx="1">
                  <c:v>0</c:v>
                </c:pt>
                <c:pt idx="2">
                  <c:v>0</c:v>
                </c:pt>
                <c:pt idx="3">
                  <c:v>0</c:v>
                </c:pt>
                <c:pt idx="4">
                  <c:v>0</c:v>
                </c:pt>
                <c:pt idx="5">
                  <c:v>0</c:v>
                </c:pt>
                <c:pt idx="6">
                  <c:v>20000000</c:v>
                </c:pt>
                <c:pt idx="7">
                  <c:v>40000000</c:v>
                </c:pt>
                <c:pt idx="8">
                  <c:v>60000000</c:v>
                </c:pt>
                <c:pt idx="9">
                  <c:v>80000000</c:v>
                </c:pt>
                <c:pt idx="10">
                  <c:v>100000000</c:v>
                </c:pt>
                <c:pt idx="11">
                  <c:v>120000000</c:v>
                </c:pt>
              </c:numCache>
            </c:numRef>
          </c:val>
          <c:extLst>
            <c:ext xmlns:c16="http://schemas.microsoft.com/office/drawing/2014/chart" uri="{C3380CC4-5D6E-409C-BE32-E72D297353CC}">
              <c16:uniqueId val="{00000001-B316-48D7-BC12-6D4DE19CB7AC}"/>
            </c:ext>
          </c:extLst>
        </c:ser>
        <c:dLbls>
          <c:showLegendKey val="0"/>
          <c:showVal val="0"/>
          <c:showCatName val="0"/>
          <c:showSerName val="0"/>
          <c:showPercent val="0"/>
          <c:showBubbleSize val="0"/>
        </c:dLbls>
        <c:gapWidth val="50"/>
        <c:overlap val="100"/>
        <c:axId val="490850232"/>
        <c:axId val="490846296"/>
      </c:barChart>
      <c:lineChart>
        <c:grouping val="standard"/>
        <c:varyColors val="0"/>
        <c:ser>
          <c:idx val="0"/>
          <c:order val="0"/>
          <c:tx>
            <c:strRef>
              <c:f>Sheet1!$E$1</c:f>
              <c:strCache>
                <c:ptCount val="1"/>
                <c:pt idx="0">
                  <c:v>Forecast PCI</c:v>
                </c:pt>
              </c:strCache>
            </c:strRef>
          </c:tx>
          <c:spPr>
            <a:ln w="28575" cap="rnd">
              <a:solidFill>
                <a:schemeClr val="accent1">
                  <a:lumMod val="50000"/>
                </a:schemeClr>
              </a:solidFill>
              <a:round/>
            </a:ln>
            <a:effectLst/>
          </c:spPr>
          <c:marker>
            <c:symbol val="none"/>
          </c:marker>
          <c:cat>
            <c:numRef>
              <c:f>Sheet1!$D$2:$D$14</c:f>
              <c:numCache>
                <c:formatCode>General</c:formatCode>
                <c:ptCount val="12"/>
                <c:pt idx="0">
                  <c:v>2020</c:v>
                </c:pt>
                <c:pt idx="1">
                  <c:v>2021</c:v>
                </c:pt>
                <c:pt idx="2">
                  <c:v>2022</c:v>
                </c:pt>
                <c:pt idx="3">
                  <c:v>2023</c:v>
                </c:pt>
                <c:pt idx="4">
                  <c:v>2024</c:v>
                </c:pt>
                <c:pt idx="5">
                  <c:v>2025</c:v>
                </c:pt>
                <c:pt idx="6">
                  <c:v>2026</c:v>
                </c:pt>
                <c:pt idx="7">
                  <c:v>2027</c:v>
                </c:pt>
                <c:pt idx="8">
                  <c:v>2028</c:v>
                </c:pt>
                <c:pt idx="9">
                  <c:v>2029</c:v>
                </c:pt>
                <c:pt idx="10">
                  <c:v>2030</c:v>
                </c:pt>
                <c:pt idx="11">
                  <c:v>2031</c:v>
                </c:pt>
              </c:numCache>
            </c:numRef>
          </c:cat>
          <c:val>
            <c:numRef>
              <c:f>Sheet1!$E$2:$E$14</c:f>
              <c:numCache>
                <c:formatCode>0.0</c:formatCode>
                <c:ptCount val="12"/>
                <c:pt idx="0">
                  <c:v>74.997870000000006</c:v>
                </c:pt>
                <c:pt idx="1">
                  <c:v>74.898650000000004</c:v>
                </c:pt>
                <c:pt idx="2">
                  <c:v>75.055549999999997</c:v>
                </c:pt>
                <c:pt idx="3">
                  <c:v>74.838189999999997</c:v>
                </c:pt>
                <c:pt idx="4">
                  <c:v>74.686109999999999</c:v>
                </c:pt>
                <c:pt idx="5">
                  <c:v>74.439109999999999</c:v>
                </c:pt>
                <c:pt idx="6">
                  <c:v>74.311490000000006</c:v>
                </c:pt>
                <c:pt idx="7">
                  <c:v>74.560019999999994</c:v>
                </c:pt>
                <c:pt idx="8">
                  <c:v>74.561800000000005</c:v>
                </c:pt>
                <c:pt idx="9">
                  <c:v>74.546139999999994</c:v>
                </c:pt>
                <c:pt idx="10">
                  <c:v>74.606960000000001</c:v>
                </c:pt>
                <c:pt idx="11">
                  <c:v>74.522350000000003</c:v>
                </c:pt>
              </c:numCache>
            </c:numRef>
          </c:val>
          <c:smooth val="0"/>
          <c:extLst>
            <c:ext xmlns:c16="http://schemas.microsoft.com/office/drawing/2014/chart" uri="{C3380CC4-5D6E-409C-BE32-E72D297353CC}">
              <c16:uniqueId val="{00000002-B316-48D7-BC12-6D4DE19CB7AC}"/>
            </c:ext>
          </c:extLst>
        </c:ser>
        <c:dLbls>
          <c:showLegendKey val="0"/>
          <c:showVal val="0"/>
          <c:showCatName val="0"/>
          <c:showSerName val="0"/>
          <c:showPercent val="0"/>
          <c:showBubbleSize val="0"/>
        </c:dLbls>
        <c:marker val="1"/>
        <c:smooth val="0"/>
        <c:axId val="713574488"/>
        <c:axId val="713568256"/>
      </c:lineChart>
      <c:catAx>
        <c:axId val="71357448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Year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3568256"/>
        <c:crosses val="autoZero"/>
        <c:auto val="1"/>
        <c:lblAlgn val="ctr"/>
        <c:lblOffset val="100"/>
        <c:noMultiLvlLbl val="0"/>
      </c:catAx>
      <c:valAx>
        <c:axId val="713568256"/>
        <c:scaling>
          <c:orientation val="minMax"/>
          <c:max val="80"/>
          <c:min val="6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PCI</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3574488"/>
        <c:crosses val="autoZero"/>
        <c:crossBetween val="between"/>
        <c:majorUnit val="5"/>
      </c:valAx>
      <c:valAx>
        <c:axId val="490846296"/>
        <c:scaling>
          <c:orientation val="minMax"/>
          <c:max val="400000000"/>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3R Budget (Million)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quot;$&quot;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0850232"/>
        <c:crosses val="max"/>
        <c:crossBetween val="between"/>
        <c:majorUnit val="100000000"/>
      </c:valAx>
      <c:catAx>
        <c:axId val="490850232"/>
        <c:scaling>
          <c:orientation val="minMax"/>
        </c:scaling>
        <c:delete val="1"/>
        <c:axPos val="b"/>
        <c:numFmt formatCode="General" sourceLinked="1"/>
        <c:majorTickMark val="out"/>
        <c:minorTickMark val="none"/>
        <c:tickLblPos val="nextTo"/>
        <c:crossAx val="490846296"/>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0" i="0" baseline="0">
                <a:effectLst/>
              </a:rPr>
              <a:t>Pavement Condition Index at 150% Funding Scenario</a:t>
            </a:r>
            <a:endParaRPr lang="en-US">
              <a:effectLst/>
            </a:endParaRPr>
          </a:p>
          <a:p>
            <a:pPr>
              <a:defRPr/>
            </a:pPr>
            <a:r>
              <a:rPr lang="en-US" sz="1800" b="0" i="0" baseline="0">
                <a:effectLst/>
              </a:rPr>
              <a:t>Non-Interstate Pavement Modernization Program</a:t>
            </a:r>
            <a:endParaRPr lang="en-US">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3"/>
          <c:order val="1"/>
          <c:tx>
            <c:strRef>
              <c:f>Sheet1!$B$1</c:f>
              <c:strCache>
                <c:ptCount val="1"/>
                <c:pt idx="0">
                  <c:v>Baseline</c:v>
                </c:pt>
              </c:strCache>
            </c:strRef>
          </c:tx>
          <c:spPr>
            <a:solidFill>
              <a:schemeClr val="bg1">
                <a:lumMod val="65000"/>
              </a:schemeClr>
            </a:solidFill>
            <a:ln>
              <a:noFill/>
            </a:ln>
            <a:effectLst/>
          </c:spPr>
          <c:invertIfNegative val="0"/>
          <c:cat>
            <c:numRef>
              <c:f>Sheet1!$A$2:$A$11</c:f>
              <c:numCache>
                <c:formatCode>General</c:formatCode>
                <c:ptCount val="9"/>
                <c:pt idx="0">
                  <c:v>16</c:v>
                </c:pt>
                <c:pt idx="1">
                  <c:v>17</c:v>
                </c:pt>
                <c:pt idx="2">
                  <c:v>18</c:v>
                </c:pt>
                <c:pt idx="3">
                  <c:v>19</c:v>
                </c:pt>
                <c:pt idx="4">
                  <c:v>20</c:v>
                </c:pt>
                <c:pt idx="5">
                  <c:v>21</c:v>
                </c:pt>
                <c:pt idx="6">
                  <c:v>22</c:v>
                </c:pt>
                <c:pt idx="7">
                  <c:v>23</c:v>
                </c:pt>
                <c:pt idx="8">
                  <c:v>24</c:v>
                </c:pt>
              </c:numCache>
            </c:numRef>
          </c:cat>
          <c:val>
            <c:numRef>
              <c:f>Sheet1!$B$2:$B$14</c:f>
              <c:numCache>
                <c:formatCode>"$"0,,</c:formatCode>
                <c:ptCount val="12"/>
                <c:pt idx="0">
                  <c:v>137400000</c:v>
                </c:pt>
                <c:pt idx="1">
                  <c:v>105000000</c:v>
                </c:pt>
                <c:pt idx="2">
                  <c:v>115000000</c:v>
                </c:pt>
                <c:pt idx="3">
                  <c:v>140000000</c:v>
                </c:pt>
                <c:pt idx="4">
                  <c:v>145000000</c:v>
                </c:pt>
                <c:pt idx="5">
                  <c:v>150000000</c:v>
                </c:pt>
                <c:pt idx="6">
                  <c:v>155000000</c:v>
                </c:pt>
                <c:pt idx="7">
                  <c:v>165000000</c:v>
                </c:pt>
                <c:pt idx="8">
                  <c:v>175000000</c:v>
                </c:pt>
                <c:pt idx="9">
                  <c:v>185000000</c:v>
                </c:pt>
                <c:pt idx="10">
                  <c:v>190000000</c:v>
                </c:pt>
                <c:pt idx="11">
                  <c:v>195000000</c:v>
                </c:pt>
              </c:numCache>
            </c:numRef>
          </c:val>
          <c:extLst>
            <c:ext xmlns:c16="http://schemas.microsoft.com/office/drawing/2014/chart" uri="{C3380CC4-5D6E-409C-BE32-E72D297353CC}">
              <c16:uniqueId val="{00000000-B316-48D7-BC12-6D4DE19CB7AC}"/>
            </c:ext>
          </c:extLst>
        </c:ser>
        <c:ser>
          <c:idx val="4"/>
          <c:order val="2"/>
          <c:tx>
            <c:strRef>
              <c:f>Sheet1!$C$1</c:f>
              <c:strCache>
                <c:ptCount val="1"/>
                <c:pt idx="0">
                  <c:v>Added funds</c:v>
                </c:pt>
              </c:strCache>
            </c:strRef>
          </c:tx>
          <c:spPr>
            <a:solidFill>
              <a:schemeClr val="bg1">
                <a:lumMod val="85000"/>
              </a:schemeClr>
            </a:solidFill>
            <a:ln>
              <a:noFill/>
            </a:ln>
            <a:effectLst/>
          </c:spPr>
          <c:invertIfNegative val="0"/>
          <c:cat>
            <c:numRef>
              <c:f>Sheet1!$A$2:$A$11</c:f>
              <c:numCache>
                <c:formatCode>General</c:formatCode>
                <c:ptCount val="9"/>
                <c:pt idx="0">
                  <c:v>16</c:v>
                </c:pt>
                <c:pt idx="1">
                  <c:v>17</c:v>
                </c:pt>
                <c:pt idx="2">
                  <c:v>18</c:v>
                </c:pt>
                <c:pt idx="3">
                  <c:v>19</c:v>
                </c:pt>
                <c:pt idx="4">
                  <c:v>20</c:v>
                </c:pt>
                <c:pt idx="5">
                  <c:v>21</c:v>
                </c:pt>
                <c:pt idx="6">
                  <c:v>22</c:v>
                </c:pt>
                <c:pt idx="7">
                  <c:v>23</c:v>
                </c:pt>
                <c:pt idx="8">
                  <c:v>24</c:v>
                </c:pt>
              </c:numCache>
            </c:numRef>
          </c:cat>
          <c:val>
            <c:numRef>
              <c:f>Sheet1!$C$2:$C$14</c:f>
              <c:numCache>
                <c:formatCode>"$"0,,</c:formatCode>
                <c:ptCount val="12"/>
                <c:pt idx="0">
                  <c:v>0</c:v>
                </c:pt>
                <c:pt idx="1">
                  <c:v>0</c:v>
                </c:pt>
                <c:pt idx="2">
                  <c:v>0</c:v>
                </c:pt>
                <c:pt idx="3">
                  <c:v>0</c:v>
                </c:pt>
                <c:pt idx="4">
                  <c:v>0</c:v>
                </c:pt>
                <c:pt idx="5">
                  <c:v>0</c:v>
                </c:pt>
                <c:pt idx="6">
                  <c:v>75000000</c:v>
                </c:pt>
                <c:pt idx="7">
                  <c:v>78500000</c:v>
                </c:pt>
                <c:pt idx="8">
                  <c:v>83500000</c:v>
                </c:pt>
                <c:pt idx="9">
                  <c:v>88500000</c:v>
                </c:pt>
                <c:pt idx="10">
                  <c:v>91000000</c:v>
                </c:pt>
                <c:pt idx="11">
                  <c:v>93500000</c:v>
                </c:pt>
              </c:numCache>
            </c:numRef>
          </c:val>
          <c:extLst>
            <c:ext xmlns:c16="http://schemas.microsoft.com/office/drawing/2014/chart" uri="{C3380CC4-5D6E-409C-BE32-E72D297353CC}">
              <c16:uniqueId val="{00000001-B316-48D7-BC12-6D4DE19CB7AC}"/>
            </c:ext>
          </c:extLst>
        </c:ser>
        <c:dLbls>
          <c:showLegendKey val="0"/>
          <c:showVal val="0"/>
          <c:showCatName val="0"/>
          <c:showSerName val="0"/>
          <c:showPercent val="0"/>
          <c:showBubbleSize val="0"/>
        </c:dLbls>
        <c:gapWidth val="50"/>
        <c:overlap val="100"/>
        <c:axId val="490850232"/>
        <c:axId val="490846296"/>
      </c:barChart>
      <c:lineChart>
        <c:grouping val="standard"/>
        <c:varyColors val="0"/>
        <c:ser>
          <c:idx val="0"/>
          <c:order val="0"/>
          <c:tx>
            <c:strRef>
              <c:f>Sheet1!$E$1</c:f>
              <c:strCache>
                <c:ptCount val="1"/>
                <c:pt idx="0">
                  <c:v>Forecast PCI</c:v>
                </c:pt>
              </c:strCache>
            </c:strRef>
          </c:tx>
          <c:spPr>
            <a:ln w="28575" cap="rnd">
              <a:solidFill>
                <a:schemeClr val="accent2"/>
              </a:solidFill>
              <a:round/>
            </a:ln>
            <a:effectLst/>
          </c:spPr>
          <c:marker>
            <c:symbol val="none"/>
          </c:marker>
          <c:cat>
            <c:numRef>
              <c:f>Sheet1!$D$2:$D$14</c:f>
              <c:numCache>
                <c:formatCode>General</c:formatCode>
                <c:ptCount val="12"/>
                <c:pt idx="0">
                  <c:v>2020</c:v>
                </c:pt>
                <c:pt idx="1">
                  <c:v>2021</c:v>
                </c:pt>
                <c:pt idx="2">
                  <c:v>2022</c:v>
                </c:pt>
                <c:pt idx="3">
                  <c:v>2023</c:v>
                </c:pt>
                <c:pt idx="4">
                  <c:v>2024</c:v>
                </c:pt>
                <c:pt idx="5">
                  <c:v>2025</c:v>
                </c:pt>
                <c:pt idx="6">
                  <c:v>2026</c:v>
                </c:pt>
                <c:pt idx="7">
                  <c:v>2027</c:v>
                </c:pt>
                <c:pt idx="8">
                  <c:v>2028</c:v>
                </c:pt>
                <c:pt idx="9">
                  <c:v>2029</c:v>
                </c:pt>
                <c:pt idx="10">
                  <c:v>2030</c:v>
                </c:pt>
                <c:pt idx="11">
                  <c:v>2031</c:v>
                </c:pt>
              </c:numCache>
            </c:numRef>
          </c:cat>
          <c:val>
            <c:numRef>
              <c:f>Sheet1!$E$2:$E$14</c:f>
              <c:numCache>
                <c:formatCode>0.0</c:formatCode>
                <c:ptCount val="12"/>
                <c:pt idx="0">
                  <c:v>74.997870000000006</c:v>
                </c:pt>
                <c:pt idx="1">
                  <c:v>74.898650000000004</c:v>
                </c:pt>
                <c:pt idx="2">
                  <c:v>75.055549999999997</c:v>
                </c:pt>
                <c:pt idx="3">
                  <c:v>74.838189999999997</c:v>
                </c:pt>
                <c:pt idx="4">
                  <c:v>74.686109999999999</c:v>
                </c:pt>
                <c:pt idx="5">
                  <c:v>74.439109999999999</c:v>
                </c:pt>
                <c:pt idx="6">
                  <c:v>74.311490000000006</c:v>
                </c:pt>
                <c:pt idx="7">
                  <c:v>74.920559999999995</c:v>
                </c:pt>
                <c:pt idx="8">
                  <c:v>75.119190000000003</c:v>
                </c:pt>
                <c:pt idx="9">
                  <c:v>75.340779999999995</c:v>
                </c:pt>
                <c:pt idx="10">
                  <c:v>75.318579999999997</c:v>
                </c:pt>
                <c:pt idx="11">
                  <c:v>75.649469999999994</c:v>
                </c:pt>
              </c:numCache>
            </c:numRef>
          </c:val>
          <c:smooth val="0"/>
          <c:extLst>
            <c:ext xmlns:c16="http://schemas.microsoft.com/office/drawing/2014/chart" uri="{C3380CC4-5D6E-409C-BE32-E72D297353CC}">
              <c16:uniqueId val="{00000002-B316-48D7-BC12-6D4DE19CB7AC}"/>
            </c:ext>
          </c:extLst>
        </c:ser>
        <c:dLbls>
          <c:showLegendKey val="0"/>
          <c:showVal val="0"/>
          <c:showCatName val="0"/>
          <c:showSerName val="0"/>
          <c:showPercent val="0"/>
          <c:showBubbleSize val="0"/>
        </c:dLbls>
        <c:marker val="1"/>
        <c:smooth val="0"/>
        <c:axId val="713574488"/>
        <c:axId val="713568256"/>
      </c:lineChart>
      <c:catAx>
        <c:axId val="71357448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Year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3568256"/>
        <c:crosses val="autoZero"/>
        <c:auto val="1"/>
        <c:lblAlgn val="ctr"/>
        <c:lblOffset val="100"/>
        <c:noMultiLvlLbl val="0"/>
      </c:catAx>
      <c:valAx>
        <c:axId val="713568256"/>
        <c:scaling>
          <c:orientation val="minMax"/>
          <c:max val="80"/>
          <c:min val="6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PCI</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3574488"/>
        <c:crosses val="autoZero"/>
        <c:crossBetween val="between"/>
        <c:majorUnit val="5"/>
      </c:valAx>
      <c:valAx>
        <c:axId val="490846296"/>
        <c:scaling>
          <c:orientation val="minMax"/>
          <c:max val="400000000"/>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3R Budget (Million)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quot;$&quot;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0850232"/>
        <c:crosses val="max"/>
        <c:crossBetween val="between"/>
        <c:majorUnit val="100000000"/>
      </c:valAx>
      <c:catAx>
        <c:axId val="490850232"/>
        <c:scaling>
          <c:orientation val="minMax"/>
        </c:scaling>
        <c:delete val="1"/>
        <c:axPos val="b"/>
        <c:numFmt formatCode="General" sourceLinked="1"/>
        <c:majorTickMark val="out"/>
        <c:minorTickMark val="none"/>
        <c:tickLblPos val="nextTo"/>
        <c:crossAx val="490846296"/>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baseline="0"/>
              <a:t>Non-Interstate Pavement Modernization Budget Scenario Comparison</a:t>
            </a:r>
            <a:endParaRPr lang="en-US" sz="2000"/>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2741907261592303E-2"/>
          <c:y val="0.1122904458772598"/>
          <c:w val="0.92198031496062993"/>
          <c:h val="0.7488743267530743"/>
        </c:manualLayout>
      </c:layout>
      <c:lineChart>
        <c:grouping val="standard"/>
        <c:varyColors val="0"/>
        <c:ser>
          <c:idx val="4"/>
          <c:order val="0"/>
          <c:tx>
            <c:strRef>
              <c:f>Sheet1!$B$1</c:f>
              <c:strCache>
                <c:ptCount val="1"/>
                <c:pt idx="0">
                  <c:v>75% Current Funding</c:v>
                </c:pt>
              </c:strCache>
            </c:strRef>
          </c:tx>
          <c:spPr>
            <a:ln w="28575" cap="rnd">
              <a:solidFill>
                <a:schemeClr val="accent5"/>
              </a:solidFill>
              <a:round/>
            </a:ln>
            <a:effectLst/>
          </c:spPr>
          <c:marker>
            <c:symbol val="none"/>
          </c:marker>
          <c:cat>
            <c:numRef>
              <c:f>Sheet1!$A$2:$A$13</c:f>
              <c:numCache>
                <c:formatCode>General</c:formatCode>
                <c:ptCount val="12"/>
                <c:pt idx="0">
                  <c:v>2020</c:v>
                </c:pt>
                <c:pt idx="1">
                  <c:v>2021</c:v>
                </c:pt>
                <c:pt idx="2">
                  <c:v>2022</c:v>
                </c:pt>
                <c:pt idx="3">
                  <c:v>2023</c:v>
                </c:pt>
                <c:pt idx="4">
                  <c:v>2024</c:v>
                </c:pt>
                <c:pt idx="5">
                  <c:v>2025</c:v>
                </c:pt>
                <c:pt idx="6">
                  <c:v>2026</c:v>
                </c:pt>
                <c:pt idx="7">
                  <c:v>2027</c:v>
                </c:pt>
                <c:pt idx="8">
                  <c:v>2028</c:v>
                </c:pt>
                <c:pt idx="9">
                  <c:v>2029</c:v>
                </c:pt>
                <c:pt idx="10">
                  <c:v>2030</c:v>
                </c:pt>
                <c:pt idx="11">
                  <c:v>2031</c:v>
                </c:pt>
              </c:numCache>
            </c:numRef>
          </c:cat>
          <c:val>
            <c:numRef>
              <c:f>Sheet1!$B$2:$B$13</c:f>
              <c:numCache>
                <c:formatCode>0.00</c:formatCode>
                <c:ptCount val="12"/>
                <c:pt idx="0">
                  <c:v>74.997870000000006</c:v>
                </c:pt>
                <c:pt idx="1">
                  <c:v>74.898650000000004</c:v>
                </c:pt>
                <c:pt idx="2">
                  <c:v>75.055549999999997</c:v>
                </c:pt>
                <c:pt idx="3">
                  <c:v>74.838189999999997</c:v>
                </c:pt>
                <c:pt idx="4">
                  <c:v>74.686109999999999</c:v>
                </c:pt>
                <c:pt idx="5">
                  <c:v>74.439099999999996</c:v>
                </c:pt>
                <c:pt idx="6">
                  <c:v>74.31147</c:v>
                </c:pt>
                <c:pt idx="7">
                  <c:v>74.132009999999994</c:v>
                </c:pt>
                <c:pt idx="8">
                  <c:v>73.946780000000004</c:v>
                </c:pt>
                <c:pt idx="9">
                  <c:v>73.646510000000006</c:v>
                </c:pt>
                <c:pt idx="10">
                  <c:v>73.338750000000005</c:v>
                </c:pt>
                <c:pt idx="11">
                  <c:v>72.985349999999997</c:v>
                </c:pt>
              </c:numCache>
            </c:numRef>
          </c:val>
          <c:smooth val="0"/>
          <c:extLst>
            <c:ext xmlns:c16="http://schemas.microsoft.com/office/drawing/2014/chart" uri="{C3380CC4-5D6E-409C-BE32-E72D297353CC}">
              <c16:uniqueId val="{00000000-FB98-4882-B4D0-9D887D5587A3}"/>
            </c:ext>
          </c:extLst>
        </c:ser>
        <c:ser>
          <c:idx val="5"/>
          <c:order val="1"/>
          <c:tx>
            <c:strRef>
              <c:f>Sheet1!$C$1</c:f>
              <c:strCache>
                <c:ptCount val="1"/>
                <c:pt idx="0">
                  <c:v>100% Current Funding</c:v>
                </c:pt>
              </c:strCache>
            </c:strRef>
          </c:tx>
          <c:spPr>
            <a:ln w="28575" cap="rnd">
              <a:solidFill>
                <a:schemeClr val="accent6"/>
              </a:solidFill>
              <a:round/>
            </a:ln>
            <a:effectLst/>
          </c:spPr>
          <c:marker>
            <c:symbol val="none"/>
          </c:marker>
          <c:cat>
            <c:numRef>
              <c:f>Sheet1!$A$2:$A$13</c:f>
              <c:numCache>
                <c:formatCode>General</c:formatCode>
                <c:ptCount val="12"/>
                <c:pt idx="0">
                  <c:v>2020</c:v>
                </c:pt>
                <c:pt idx="1">
                  <c:v>2021</c:v>
                </c:pt>
                <c:pt idx="2">
                  <c:v>2022</c:v>
                </c:pt>
                <c:pt idx="3">
                  <c:v>2023</c:v>
                </c:pt>
                <c:pt idx="4">
                  <c:v>2024</c:v>
                </c:pt>
                <c:pt idx="5">
                  <c:v>2025</c:v>
                </c:pt>
                <c:pt idx="6">
                  <c:v>2026</c:v>
                </c:pt>
                <c:pt idx="7">
                  <c:v>2027</c:v>
                </c:pt>
                <c:pt idx="8">
                  <c:v>2028</c:v>
                </c:pt>
                <c:pt idx="9">
                  <c:v>2029</c:v>
                </c:pt>
                <c:pt idx="10">
                  <c:v>2030</c:v>
                </c:pt>
                <c:pt idx="11">
                  <c:v>2031</c:v>
                </c:pt>
              </c:numCache>
            </c:numRef>
          </c:cat>
          <c:val>
            <c:numRef>
              <c:f>Sheet1!$C$2:$C$13</c:f>
              <c:numCache>
                <c:formatCode>0.00</c:formatCode>
                <c:ptCount val="12"/>
                <c:pt idx="0">
                  <c:v>74.997870000000006</c:v>
                </c:pt>
                <c:pt idx="1">
                  <c:v>74.898650000000004</c:v>
                </c:pt>
                <c:pt idx="2">
                  <c:v>75.055549999999997</c:v>
                </c:pt>
                <c:pt idx="3">
                  <c:v>74.845339999999993</c:v>
                </c:pt>
                <c:pt idx="4">
                  <c:v>74.696209999999994</c:v>
                </c:pt>
                <c:pt idx="5">
                  <c:v>74.436419999999998</c:v>
                </c:pt>
                <c:pt idx="6">
                  <c:v>74.309669999999997</c:v>
                </c:pt>
                <c:pt idx="7">
                  <c:v>74.444069999999996</c:v>
                </c:pt>
                <c:pt idx="8">
                  <c:v>74.356780000000001</c:v>
                </c:pt>
                <c:pt idx="9">
                  <c:v>74.225440000000006</c:v>
                </c:pt>
                <c:pt idx="10">
                  <c:v>73.996340000000004</c:v>
                </c:pt>
                <c:pt idx="11">
                  <c:v>73.915710000000004</c:v>
                </c:pt>
              </c:numCache>
            </c:numRef>
          </c:val>
          <c:smooth val="0"/>
          <c:extLst>
            <c:ext xmlns:c16="http://schemas.microsoft.com/office/drawing/2014/chart" uri="{C3380CC4-5D6E-409C-BE32-E72D297353CC}">
              <c16:uniqueId val="{00000001-FB98-4882-B4D0-9D887D5587A3}"/>
            </c:ext>
          </c:extLst>
        </c:ser>
        <c:ser>
          <c:idx val="0"/>
          <c:order val="2"/>
          <c:tx>
            <c:strRef>
              <c:f>Sheet1!$D$1</c:f>
              <c:strCache>
                <c:ptCount val="1"/>
                <c:pt idx="0">
                  <c:v>125% Current Funding</c:v>
                </c:pt>
              </c:strCache>
            </c:strRef>
          </c:tx>
          <c:spPr>
            <a:ln w="28575" cap="rnd">
              <a:solidFill>
                <a:schemeClr val="accent1"/>
              </a:solidFill>
              <a:round/>
            </a:ln>
            <a:effectLst/>
          </c:spPr>
          <c:marker>
            <c:symbol val="none"/>
          </c:marker>
          <c:cat>
            <c:numRef>
              <c:f>Sheet1!$A$2:$A$13</c:f>
              <c:numCache>
                <c:formatCode>General</c:formatCode>
                <c:ptCount val="12"/>
                <c:pt idx="0">
                  <c:v>2020</c:v>
                </c:pt>
                <c:pt idx="1">
                  <c:v>2021</c:v>
                </c:pt>
                <c:pt idx="2">
                  <c:v>2022</c:v>
                </c:pt>
                <c:pt idx="3">
                  <c:v>2023</c:v>
                </c:pt>
                <c:pt idx="4">
                  <c:v>2024</c:v>
                </c:pt>
                <c:pt idx="5">
                  <c:v>2025</c:v>
                </c:pt>
                <c:pt idx="6">
                  <c:v>2026</c:v>
                </c:pt>
                <c:pt idx="7">
                  <c:v>2027</c:v>
                </c:pt>
                <c:pt idx="8">
                  <c:v>2028</c:v>
                </c:pt>
                <c:pt idx="9">
                  <c:v>2029</c:v>
                </c:pt>
                <c:pt idx="10">
                  <c:v>2030</c:v>
                </c:pt>
                <c:pt idx="11">
                  <c:v>2031</c:v>
                </c:pt>
              </c:numCache>
            </c:numRef>
          </c:cat>
          <c:val>
            <c:numRef>
              <c:f>Sheet1!$D$2:$D$13</c:f>
              <c:numCache>
                <c:formatCode>0.00</c:formatCode>
                <c:ptCount val="12"/>
                <c:pt idx="0">
                  <c:v>74.997870000000006</c:v>
                </c:pt>
                <c:pt idx="1">
                  <c:v>74.898650000000004</c:v>
                </c:pt>
                <c:pt idx="2">
                  <c:v>75.055549999999997</c:v>
                </c:pt>
                <c:pt idx="3">
                  <c:v>74.838189999999997</c:v>
                </c:pt>
                <c:pt idx="4">
                  <c:v>74.686109999999999</c:v>
                </c:pt>
                <c:pt idx="5">
                  <c:v>74.439030000000002</c:v>
                </c:pt>
                <c:pt idx="6">
                  <c:v>74.311409999999995</c:v>
                </c:pt>
                <c:pt idx="7">
                  <c:v>74.69744</c:v>
                </c:pt>
                <c:pt idx="8">
                  <c:v>74.734909999999999</c:v>
                </c:pt>
                <c:pt idx="9">
                  <c:v>74.74539</c:v>
                </c:pt>
                <c:pt idx="10">
                  <c:v>74.782769999999999</c:v>
                </c:pt>
                <c:pt idx="11">
                  <c:v>74.604410000000001</c:v>
                </c:pt>
              </c:numCache>
            </c:numRef>
          </c:val>
          <c:smooth val="0"/>
          <c:extLst>
            <c:ext xmlns:c16="http://schemas.microsoft.com/office/drawing/2014/chart" uri="{C3380CC4-5D6E-409C-BE32-E72D297353CC}">
              <c16:uniqueId val="{00000002-FB98-4882-B4D0-9D887D5587A3}"/>
            </c:ext>
          </c:extLst>
        </c:ser>
        <c:ser>
          <c:idx val="1"/>
          <c:order val="3"/>
          <c:tx>
            <c:strRef>
              <c:f>Sheet1!$E$1</c:f>
              <c:strCache>
                <c:ptCount val="1"/>
                <c:pt idx="0">
                  <c:v>150% Current Funding</c:v>
                </c:pt>
              </c:strCache>
            </c:strRef>
          </c:tx>
          <c:spPr>
            <a:ln w="28575" cap="rnd">
              <a:solidFill>
                <a:schemeClr val="accent2"/>
              </a:solidFill>
              <a:round/>
            </a:ln>
            <a:effectLst/>
          </c:spPr>
          <c:marker>
            <c:symbol val="none"/>
          </c:marker>
          <c:cat>
            <c:numRef>
              <c:f>Sheet1!$A$2:$A$13</c:f>
              <c:numCache>
                <c:formatCode>General</c:formatCode>
                <c:ptCount val="12"/>
                <c:pt idx="0">
                  <c:v>2020</c:v>
                </c:pt>
                <c:pt idx="1">
                  <c:v>2021</c:v>
                </c:pt>
                <c:pt idx="2">
                  <c:v>2022</c:v>
                </c:pt>
                <c:pt idx="3">
                  <c:v>2023</c:v>
                </c:pt>
                <c:pt idx="4">
                  <c:v>2024</c:v>
                </c:pt>
                <c:pt idx="5">
                  <c:v>2025</c:v>
                </c:pt>
                <c:pt idx="6">
                  <c:v>2026</c:v>
                </c:pt>
                <c:pt idx="7">
                  <c:v>2027</c:v>
                </c:pt>
                <c:pt idx="8">
                  <c:v>2028</c:v>
                </c:pt>
                <c:pt idx="9">
                  <c:v>2029</c:v>
                </c:pt>
                <c:pt idx="10">
                  <c:v>2030</c:v>
                </c:pt>
                <c:pt idx="11">
                  <c:v>2031</c:v>
                </c:pt>
              </c:numCache>
            </c:numRef>
          </c:cat>
          <c:val>
            <c:numRef>
              <c:f>Sheet1!$E$2:$E$13</c:f>
              <c:numCache>
                <c:formatCode>0.00</c:formatCode>
                <c:ptCount val="12"/>
                <c:pt idx="0">
                  <c:v>74.997870000000006</c:v>
                </c:pt>
                <c:pt idx="1">
                  <c:v>74.898650000000004</c:v>
                </c:pt>
                <c:pt idx="2">
                  <c:v>75.055549999999997</c:v>
                </c:pt>
                <c:pt idx="3">
                  <c:v>74.838189999999997</c:v>
                </c:pt>
                <c:pt idx="4">
                  <c:v>74.686109999999999</c:v>
                </c:pt>
                <c:pt idx="5">
                  <c:v>74.439109999999999</c:v>
                </c:pt>
                <c:pt idx="6">
                  <c:v>74.311490000000006</c:v>
                </c:pt>
                <c:pt idx="7">
                  <c:v>74.920559999999995</c:v>
                </c:pt>
                <c:pt idx="8">
                  <c:v>75.119190000000003</c:v>
                </c:pt>
                <c:pt idx="9">
                  <c:v>75.340779999999995</c:v>
                </c:pt>
                <c:pt idx="10">
                  <c:v>75.318579999999997</c:v>
                </c:pt>
                <c:pt idx="11">
                  <c:v>75.649469999999994</c:v>
                </c:pt>
              </c:numCache>
            </c:numRef>
          </c:val>
          <c:smooth val="0"/>
          <c:extLst>
            <c:ext xmlns:c16="http://schemas.microsoft.com/office/drawing/2014/chart" uri="{C3380CC4-5D6E-409C-BE32-E72D297353CC}">
              <c16:uniqueId val="{00000003-FB98-4882-B4D0-9D887D5587A3}"/>
            </c:ext>
          </c:extLst>
        </c:ser>
        <c:ser>
          <c:idx val="2"/>
          <c:order val="4"/>
          <c:tx>
            <c:strRef>
              <c:f>Sheet1!$F$1</c:f>
              <c:strCache>
                <c:ptCount val="1"/>
                <c:pt idx="0">
                  <c:v>175% Current Funding</c:v>
                </c:pt>
              </c:strCache>
            </c:strRef>
          </c:tx>
          <c:spPr>
            <a:ln w="28575" cap="rnd">
              <a:solidFill>
                <a:schemeClr val="accent3"/>
              </a:solidFill>
              <a:round/>
            </a:ln>
            <a:effectLst/>
          </c:spPr>
          <c:marker>
            <c:symbol val="none"/>
          </c:marker>
          <c:cat>
            <c:numRef>
              <c:f>Sheet1!$A$2:$A$13</c:f>
              <c:numCache>
                <c:formatCode>General</c:formatCode>
                <c:ptCount val="12"/>
                <c:pt idx="0">
                  <c:v>2020</c:v>
                </c:pt>
                <c:pt idx="1">
                  <c:v>2021</c:v>
                </c:pt>
                <c:pt idx="2">
                  <c:v>2022</c:v>
                </c:pt>
                <c:pt idx="3">
                  <c:v>2023</c:v>
                </c:pt>
                <c:pt idx="4">
                  <c:v>2024</c:v>
                </c:pt>
                <c:pt idx="5">
                  <c:v>2025</c:v>
                </c:pt>
                <c:pt idx="6">
                  <c:v>2026</c:v>
                </c:pt>
                <c:pt idx="7">
                  <c:v>2027</c:v>
                </c:pt>
                <c:pt idx="8">
                  <c:v>2028</c:v>
                </c:pt>
                <c:pt idx="9">
                  <c:v>2029</c:v>
                </c:pt>
                <c:pt idx="10">
                  <c:v>2030</c:v>
                </c:pt>
                <c:pt idx="11">
                  <c:v>2031</c:v>
                </c:pt>
              </c:numCache>
            </c:numRef>
          </c:cat>
          <c:val>
            <c:numRef>
              <c:f>Sheet1!$F$2:$F$13</c:f>
              <c:numCache>
                <c:formatCode>0.00</c:formatCode>
                <c:ptCount val="12"/>
                <c:pt idx="0">
                  <c:v>74.997870000000006</c:v>
                </c:pt>
                <c:pt idx="1">
                  <c:v>74.898650000000004</c:v>
                </c:pt>
                <c:pt idx="2">
                  <c:v>75.055549999999997</c:v>
                </c:pt>
                <c:pt idx="3">
                  <c:v>74.845339999999993</c:v>
                </c:pt>
                <c:pt idx="4">
                  <c:v>74.696209999999994</c:v>
                </c:pt>
                <c:pt idx="5">
                  <c:v>74.433409999999995</c:v>
                </c:pt>
                <c:pt idx="6">
                  <c:v>74.306820000000002</c:v>
                </c:pt>
                <c:pt idx="7">
                  <c:v>75.112930000000006</c:v>
                </c:pt>
                <c:pt idx="8">
                  <c:v>75.466350000000006</c:v>
                </c:pt>
                <c:pt idx="9">
                  <c:v>75.786619999999999</c:v>
                </c:pt>
                <c:pt idx="10">
                  <c:v>76.175309999999996</c:v>
                </c:pt>
                <c:pt idx="11">
                  <c:v>76.683710000000005</c:v>
                </c:pt>
              </c:numCache>
            </c:numRef>
          </c:val>
          <c:smooth val="0"/>
          <c:extLst>
            <c:ext xmlns:c16="http://schemas.microsoft.com/office/drawing/2014/chart" uri="{C3380CC4-5D6E-409C-BE32-E72D297353CC}">
              <c16:uniqueId val="{00000004-FB98-4882-B4D0-9D887D5587A3}"/>
            </c:ext>
          </c:extLst>
        </c:ser>
        <c:dLbls>
          <c:showLegendKey val="0"/>
          <c:showVal val="0"/>
          <c:showCatName val="0"/>
          <c:showSerName val="0"/>
          <c:showPercent val="0"/>
          <c:showBubbleSize val="0"/>
        </c:dLbls>
        <c:smooth val="0"/>
        <c:axId val="648211880"/>
        <c:axId val="648212864"/>
        <c:extLst>
          <c:ext xmlns:c15="http://schemas.microsoft.com/office/drawing/2012/chart" uri="{02D57815-91ED-43cb-92C2-25804820EDAC}">
            <c15:filteredLineSeries>
              <c15:ser>
                <c:idx val="3"/>
                <c:order val="5"/>
                <c:tx>
                  <c:strRef>
                    <c:extLst>
                      <c:ext uri="{02D57815-91ED-43cb-92C2-25804820EDAC}">
                        <c15:formulaRef>
                          <c15:sqref>Sheet1!$G$1</c15:sqref>
                        </c15:formulaRef>
                      </c:ext>
                    </c:extLst>
                    <c:strCache>
                      <c:ptCount val="1"/>
                      <c:pt idx="0">
                        <c:v>200% Current Funding</c:v>
                      </c:pt>
                    </c:strCache>
                  </c:strRef>
                </c:tx>
                <c:spPr>
                  <a:ln w="28575" cap="rnd">
                    <a:solidFill>
                      <a:schemeClr val="accent4"/>
                    </a:solidFill>
                    <a:round/>
                  </a:ln>
                  <a:effectLst/>
                </c:spPr>
                <c:marker>
                  <c:symbol val="none"/>
                </c:marker>
                <c:cat>
                  <c:numRef>
                    <c:extLst>
                      <c:ext uri="{02D57815-91ED-43cb-92C2-25804820EDAC}">
                        <c15:formulaRef>
                          <c15:sqref>Sheet1!$A$2:$A$13</c15:sqref>
                        </c15:formulaRef>
                      </c:ext>
                    </c:extLst>
                    <c:numCache>
                      <c:formatCode>General</c:formatCode>
                      <c:ptCount val="12"/>
                      <c:pt idx="0">
                        <c:v>2020</c:v>
                      </c:pt>
                      <c:pt idx="1">
                        <c:v>2021</c:v>
                      </c:pt>
                      <c:pt idx="2">
                        <c:v>2022</c:v>
                      </c:pt>
                      <c:pt idx="3">
                        <c:v>2023</c:v>
                      </c:pt>
                      <c:pt idx="4">
                        <c:v>2024</c:v>
                      </c:pt>
                      <c:pt idx="5">
                        <c:v>2025</c:v>
                      </c:pt>
                      <c:pt idx="6">
                        <c:v>2026</c:v>
                      </c:pt>
                      <c:pt idx="7">
                        <c:v>2027</c:v>
                      </c:pt>
                      <c:pt idx="8">
                        <c:v>2028</c:v>
                      </c:pt>
                      <c:pt idx="9">
                        <c:v>2029</c:v>
                      </c:pt>
                      <c:pt idx="10">
                        <c:v>2030</c:v>
                      </c:pt>
                      <c:pt idx="11">
                        <c:v>2031</c:v>
                      </c:pt>
                    </c:numCache>
                  </c:numRef>
                </c:cat>
                <c:val>
                  <c:numRef>
                    <c:extLst>
                      <c:ext uri="{02D57815-91ED-43cb-92C2-25804820EDAC}">
                        <c15:formulaRef>
                          <c15:sqref>Sheet1!$G$2:$G$13</c15:sqref>
                        </c15:formulaRef>
                      </c:ext>
                    </c:extLst>
                    <c:numCache>
                      <c:formatCode>0.00</c:formatCode>
                      <c:ptCount val="12"/>
                      <c:pt idx="0">
                        <c:v>74.997870000000006</c:v>
                      </c:pt>
                      <c:pt idx="1">
                        <c:v>74.898650000000004</c:v>
                      </c:pt>
                      <c:pt idx="2">
                        <c:v>75.055549999999997</c:v>
                      </c:pt>
                      <c:pt idx="3">
                        <c:v>74.838189999999997</c:v>
                      </c:pt>
                      <c:pt idx="4">
                        <c:v>74.686109999999999</c:v>
                      </c:pt>
                      <c:pt idx="5">
                        <c:v>74.436099999999996</c:v>
                      </c:pt>
                      <c:pt idx="6">
                        <c:v>74.308639999999997</c:v>
                      </c:pt>
                      <c:pt idx="7">
                        <c:v>75.319959999999995</c:v>
                      </c:pt>
                      <c:pt idx="8">
                        <c:v>75.929599999999994</c:v>
                      </c:pt>
                      <c:pt idx="9">
                        <c:v>76.215450000000004</c:v>
                      </c:pt>
                      <c:pt idx="10">
                        <c:v>77.067099999999996</c:v>
                      </c:pt>
                      <c:pt idx="11">
                        <c:v>77.584609999999998</c:v>
                      </c:pt>
                    </c:numCache>
                  </c:numRef>
                </c:val>
                <c:smooth val="0"/>
                <c:extLst>
                  <c:ext xmlns:c16="http://schemas.microsoft.com/office/drawing/2014/chart" uri="{C3380CC4-5D6E-409C-BE32-E72D297353CC}">
                    <c16:uniqueId val="{00000005-FB98-4882-B4D0-9D887D5587A3}"/>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Sheet1!$H$1</c15:sqref>
                        </c15:formulaRef>
                      </c:ext>
                    </c:extLst>
                    <c:strCache>
                      <c:ptCount val="1"/>
                      <c:pt idx="0">
                        <c:v>Network - Do Nothing</c:v>
                      </c:pt>
                    </c:strCache>
                  </c:strRef>
                </c:tx>
                <c:spPr>
                  <a:ln w="28575" cap="rnd">
                    <a:solidFill>
                      <a:schemeClr val="accent1">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Sheet1!$A$2:$A$13</c15:sqref>
                        </c15:formulaRef>
                      </c:ext>
                    </c:extLst>
                    <c:numCache>
                      <c:formatCode>General</c:formatCode>
                      <c:ptCount val="12"/>
                      <c:pt idx="0">
                        <c:v>2020</c:v>
                      </c:pt>
                      <c:pt idx="1">
                        <c:v>2021</c:v>
                      </c:pt>
                      <c:pt idx="2">
                        <c:v>2022</c:v>
                      </c:pt>
                      <c:pt idx="3">
                        <c:v>2023</c:v>
                      </c:pt>
                      <c:pt idx="4">
                        <c:v>2024</c:v>
                      </c:pt>
                      <c:pt idx="5">
                        <c:v>2025</c:v>
                      </c:pt>
                      <c:pt idx="6">
                        <c:v>2026</c:v>
                      </c:pt>
                      <c:pt idx="7">
                        <c:v>2027</c:v>
                      </c:pt>
                      <c:pt idx="8">
                        <c:v>2028</c:v>
                      </c:pt>
                      <c:pt idx="9">
                        <c:v>2029</c:v>
                      </c:pt>
                      <c:pt idx="10">
                        <c:v>2030</c:v>
                      </c:pt>
                      <c:pt idx="11">
                        <c:v>2031</c:v>
                      </c:pt>
                    </c:numCache>
                  </c:numRef>
                </c:cat>
                <c:val>
                  <c:numRef>
                    <c:extLst xmlns:c15="http://schemas.microsoft.com/office/drawing/2012/chart">
                      <c:ext xmlns:c15="http://schemas.microsoft.com/office/drawing/2012/chart" uri="{02D57815-91ED-43cb-92C2-25804820EDAC}">
                        <c15:formulaRef>
                          <c15:sqref>Sheet1!$H$2:$H$13</c15:sqref>
                        </c15:formulaRef>
                      </c:ext>
                    </c:extLst>
                    <c:numCache>
                      <c:formatCode>0.00</c:formatCode>
                      <c:ptCount val="12"/>
                      <c:pt idx="0">
                        <c:v>74.997870000000006</c:v>
                      </c:pt>
                      <c:pt idx="1">
                        <c:v>74.898650000000004</c:v>
                      </c:pt>
                      <c:pt idx="2">
                        <c:v>75.055549999999997</c:v>
                      </c:pt>
                      <c:pt idx="3">
                        <c:v>73.815860000000001</c:v>
                      </c:pt>
                      <c:pt idx="4">
                        <c:v>72.674109999999999</c:v>
                      </c:pt>
                      <c:pt idx="5">
                        <c:v>71.493020000000001</c:v>
                      </c:pt>
                      <c:pt idx="6">
                        <c:v>70.396330000000006</c:v>
                      </c:pt>
                      <c:pt idx="7">
                        <c:v>69.319860000000006</c:v>
                      </c:pt>
                      <c:pt idx="8">
                        <c:v>68.276690000000002</c:v>
                      </c:pt>
                      <c:pt idx="9">
                        <c:v>67.257310000000004</c:v>
                      </c:pt>
                      <c:pt idx="10">
                        <c:v>66.258240000000001</c:v>
                      </c:pt>
                      <c:pt idx="11">
                        <c:v>65.281490000000005</c:v>
                      </c:pt>
                    </c:numCache>
                  </c:numRef>
                </c:val>
                <c:smooth val="0"/>
                <c:extLst xmlns:c15="http://schemas.microsoft.com/office/drawing/2012/chart">
                  <c:ext xmlns:c16="http://schemas.microsoft.com/office/drawing/2014/chart" uri="{C3380CC4-5D6E-409C-BE32-E72D297353CC}">
                    <c16:uniqueId val="{00000006-069E-45EC-B9C0-4392AE85B314}"/>
                  </c:ext>
                </c:extLst>
              </c15:ser>
            </c15:filteredLineSeries>
          </c:ext>
        </c:extLst>
      </c:lineChart>
      <c:catAx>
        <c:axId val="64821188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Year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8212864"/>
        <c:crosses val="autoZero"/>
        <c:auto val="1"/>
        <c:lblAlgn val="ctr"/>
        <c:lblOffset val="100"/>
        <c:noMultiLvlLbl val="0"/>
      </c:catAx>
      <c:valAx>
        <c:axId val="648212864"/>
        <c:scaling>
          <c:orientation val="minMax"/>
          <c:max val="80"/>
          <c:min val="6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Average PCI</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8211880"/>
        <c:crosses val="autoZero"/>
        <c:crossBetween val="between"/>
        <c:majorUnit val="5"/>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withinLinearReversed" id="21">
  <a:schemeClr val="accent1"/>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0.56417</cdr:x>
      <cdr:y>0.93735</cdr:y>
    </cdr:from>
    <cdr:to>
      <cdr:x>0.71099</cdr:x>
      <cdr:y>0.97837</cdr:y>
    </cdr:to>
    <cdr:sp macro="" textlink="">
      <cdr:nvSpPr>
        <cdr:cNvPr id="2" name="TextBox 1">
          <a:extLst xmlns:a="http://schemas.openxmlformats.org/drawingml/2006/main">
            <a:ext uri="{FF2B5EF4-FFF2-40B4-BE49-F238E27FC236}">
              <a16:creationId xmlns:a16="http://schemas.microsoft.com/office/drawing/2014/main" id="{4F745AAF-A69B-4983-B515-4869F348EBE5}"/>
            </a:ext>
          </a:extLst>
        </cdr:cNvPr>
        <cdr:cNvSpPr txBox="1"/>
      </cdr:nvSpPr>
      <cdr:spPr>
        <a:xfrm xmlns:a="http://schemas.openxmlformats.org/drawingml/2006/main">
          <a:off x="4890568" y="5897176"/>
          <a:ext cx="1272668" cy="25805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a:t>Number of Overlays</a:t>
          </a:r>
        </a:p>
      </cdr:txBody>
    </cdr:sp>
  </cdr:relSizeAnchor>
</c:userShapes>
</file>

<file path=ppt/drawings/drawing2.xml><?xml version="1.0" encoding="utf-8"?>
<c:userShapes xmlns:c="http://schemas.openxmlformats.org/drawingml/2006/chart">
  <cdr:relSizeAnchor xmlns:cdr="http://schemas.openxmlformats.org/drawingml/2006/chartDrawing">
    <cdr:from>
      <cdr:x>0.12624</cdr:x>
      <cdr:y>0.30453</cdr:y>
    </cdr:from>
    <cdr:to>
      <cdr:x>0.92199</cdr:x>
      <cdr:y>0.30664</cdr:y>
    </cdr:to>
    <cdr:cxnSp macro="">
      <cdr:nvCxnSpPr>
        <cdr:cNvPr id="2" name="Straight Connector 1">
          <a:extLst xmlns:a="http://schemas.openxmlformats.org/drawingml/2006/main">
            <a:ext uri="{FF2B5EF4-FFF2-40B4-BE49-F238E27FC236}">
              <a16:creationId xmlns:a16="http://schemas.microsoft.com/office/drawing/2014/main" id="{70A1E975-6D51-45C9-BE97-AFBCC7CF349F}"/>
            </a:ext>
          </a:extLst>
        </cdr:cNvPr>
        <cdr:cNvCxnSpPr/>
      </cdr:nvCxnSpPr>
      <cdr:spPr>
        <a:xfrm xmlns:a="http://schemas.openxmlformats.org/drawingml/2006/main">
          <a:off x="1154348" y="1874195"/>
          <a:ext cx="7276289" cy="12970"/>
        </a:xfrm>
        <a:prstGeom xmlns:a="http://schemas.openxmlformats.org/drawingml/2006/main" prst="line">
          <a:avLst/>
        </a:prstGeom>
        <a:ln xmlns:a="http://schemas.openxmlformats.org/drawingml/2006/main" w="25400">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0.39066</cdr:x>
      <cdr:y>0.23586</cdr:y>
    </cdr:from>
    <cdr:to>
      <cdr:x>0.55378</cdr:x>
      <cdr:y>0.27907</cdr:y>
    </cdr:to>
    <cdr:sp macro="" textlink="">
      <cdr:nvSpPr>
        <cdr:cNvPr id="3" name="Line Callout 2 2"/>
        <cdr:cNvSpPr/>
      </cdr:nvSpPr>
      <cdr:spPr>
        <a:xfrm xmlns:a="http://schemas.openxmlformats.org/drawingml/2006/main">
          <a:off x="3572212" y="1451583"/>
          <a:ext cx="1491575" cy="265889"/>
        </a:xfrm>
        <a:prstGeom xmlns:a="http://schemas.openxmlformats.org/drawingml/2006/main" prst="borderCallout2">
          <a:avLst>
            <a:gd name="adj1" fmla="val 45579"/>
            <a:gd name="adj2" fmla="val 102102"/>
            <a:gd name="adj3" fmla="val 87043"/>
            <a:gd name="adj4" fmla="val 122463"/>
            <a:gd name="adj5" fmla="val 163242"/>
            <a:gd name="adj6" fmla="val 132497"/>
          </a:avLst>
        </a:prstGeom>
        <a:ln xmlns:a="http://schemas.openxmlformats.org/drawingml/2006/main">
          <a:tailEnd type="triangle"/>
        </a:ln>
      </cdr:spPr>
      <cdr:style>
        <a:lnRef xmlns:a="http://schemas.openxmlformats.org/drawingml/2006/main" idx="2">
          <a:schemeClr val="accent3">
            <a:shade val="50000"/>
          </a:schemeClr>
        </a:lnRef>
        <a:fillRef xmlns:a="http://schemas.openxmlformats.org/drawingml/2006/main" idx="1">
          <a:schemeClr val="accent3"/>
        </a:fillRef>
        <a:effectRef xmlns:a="http://schemas.openxmlformats.org/drawingml/2006/main" idx="0">
          <a:schemeClr val="accent3"/>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dirty="0"/>
            <a:t>Target Condition Index</a:t>
          </a:r>
        </a:p>
      </cdr:txBody>
    </cdr:sp>
  </cdr:relSizeAnchor>
</c:userShapes>
</file>

<file path=ppt/drawings/drawing3.xml><?xml version="1.0" encoding="utf-8"?>
<c:userShapes xmlns:c="http://schemas.openxmlformats.org/drawingml/2006/chart">
  <cdr:relSizeAnchor xmlns:cdr="http://schemas.openxmlformats.org/drawingml/2006/chartDrawing">
    <cdr:from>
      <cdr:x>0.12624</cdr:x>
      <cdr:y>0.30453</cdr:y>
    </cdr:from>
    <cdr:to>
      <cdr:x>0.92199</cdr:x>
      <cdr:y>0.30664</cdr:y>
    </cdr:to>
    <cdr:cxnSp macro="">
      <cdr:nvCxnSpPr>
        <cdr:cNvPr id="2" name="Straight Connector 1">
          <a:extLst xmlns:a="http://schemas.openxmlformats.org/drawingml/2006/main">
            <a:ext uri="{FF2B5EF4-FFF2-40B4-BE49-F238E27FC236}">
              <a16:creationId xmlns:a16="http://schemas.microsoft.com/office/drawing/2014/main" id="{70A1E975-6D51-45C9-BE97-AFBCC7CF349F}"/>
            </a:ext>
          </a:extLst>
        </cdr:cNvPr>
        <cdr:cNvCxnSpPr/>
      </cdr:nvCxnSpPr>
      <cdr:spPr>
        <a:xfrm xmlns:a="http://schemas.openxmlformats.org/drawingml/2006/main">
          <a:off x="1154348" y="1874195"/>
          <a:ext cx="7276289" cy="12970"/>
        </a:xfrm>
        <a:prstGeom xmlns:a="http://schemas.openxmlformats.org/drawingml/2006/main" prst="line">
          <a:avLst/>
        </a:prstGeom>
        <a:ln xmlns:a="http://schemas.openxmlformats.org/drawingml/2006/main" w="25400">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0.39066</cdr:x>
      <cdr:y>0.23586</cdr:y>
    </cdr:from>
    <cdr:to>
      <cdr:x>0.55378</cdr:x>
      <cdr:y>0.27907</cdr:y>
    </cdr:to>
    <cdr:sp macro="" textlink="">
      <cdr:nvSpPr>
        <cdr:cNvPr id="3" name="Line Callout 2 2"/>
        <cdr:cNvSpPr/>
      </cdr:nvSpPr>
      <cdr:spPr>
        <a:xfrm xmlns:a="http://schemas.openxmlformats.org/drawingml/2006/main">
          <a:off x="3572212" y="1451583"/>
          <a:ext cx="1491575" cy="265889"/>
        </a:xfrm>
        <a:prstGeom xmlns:a="http://schemas.openxmlformats.org/drawingml/2006/main" prst="borderCallout2">
          <a:avLst>
            <a:gd name="adj1" fmla="val 45579"/>
            <a:gd name="adj2" fmla="val 102102"/>
            <a:gd name="adj3" fmla="val 87043"/>
            <a:gd name="adj4" fmla="val 122463"/>
            <a:gd name="adj5" fmla="val 163242"/>
            <a:gd name="adj6" fmla="val 132497"/>
          </a:avLst>
        </a:prstGeom>
        <a:ln xmlns:a="http://schemas.openxmlformats.org/drawingml/2006/main">
          <a:tailEnd type="triangle"/>
        </a:ln>
      </cdr:spPr>
      <cdr:style>
        <a:lnRef xmlns:a="http://schemas.openxmlformats.org/drawingml/2006/main" idx="2">
          <a:schemeClr val="accent3">
            <a:shade val="50000"/>
          </a:schemeClr>
        </a:lnRef>
        <a:fillRef xmlns:a="http://schemas.openxmlformats.org/drawingml/2006/main" idx="1">
          <a:schemeClr val="accent3"/>
        </a:fillRef>
        <a:effectRef xmlns:a="http://schemas.openxmlformats.org/drawingml/2006/main" idx="0">
          <a:schemeClr val="accent3"/>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dirty="0"/>
            <a:t>Target Condition Index</a:t>
          </a:r>
        </a:p>
      </cdr:txBody>
    </cdr:sp>
  </cdr:relSizeAnchor>
</c:userShapes>
</file>

<file path=ppt/drawings/drawing4.xml><?xml version="1.0" encoding="utf-8"?>
<c:userShapes xmlns:c="http://schemas.openxmlformats.org/drawingml/2006/chart">
  <cdr:relSizeAnchor xmlns:cdr="http://schemas.openxmlformats.org/drawingml/2006/chartDrawing">
    <cdr:from>
      <cdr:x>0.12624</cdr:x>
      <cdr:y>0.30453</cdr:y>
    </cdr:from>
    <cdr:to>
      <cdr:x>0.92199</cdr:x>
      <cdr:y>0.30664</cdr:y>
    </cdr:to>
    <cdr:cxnSp macro="">
      <cdr:nvCxnSpPr>
        <cdr:cNvPr id="2" name="Straight Connector 1">
          <a:extLst xmlns:a="http://schemas.openxmlformats.org/drawingml/2006/main">
            <a:ext uri="{FF2B5EF4-FFF2-40B4-BE49-F238E27FC236}">
              <a16:creationId xmlns:a16="http://schemas.microsoft.com/office/drawing/2014/main" id="{70A1E975-6D51-45C9-BE97-AFBCC7CF349F}"/>
            </a:ext>
          </a:extLst>
        </cdr:cNvPr>
        <cdr:cNvCxnSpPr/>
      </cdr:nvCxnSpPr>
      <cdr:spPr>
        <a:xfrm xmlns:a="http://schemas.openxmlformats.org/drawingml/2006/main">
          <a:off x="1154348" y="1874195"/>
          <a:ext cx="7276289" cy="12970"/>
        </a:xfrm>
        <a:prstGeom xmlns:a="http://schemas.openxmlformats.org/drawingml/2006/main" prst="line">
          <a:avLst/>
        </a:prstGeom>
        <a:ln xmlns:a="http://schemas.openxmlformats.org/drawingml/2006/main" w="25400">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0.39066</cdr:x>
      <cdr:y>0.23586</cdr:y>
    </cdr:from>
    <cdr:to>
      <cdr:x>0.55378</cdr:x>
      <cdr:y>0.27907</cdr:y>
    </cdr:to>
    <cdr:sp macro="" textlink="">
      <cdr:nvSpPr>
        <cdr:cNvPr id="3" name="Line Callout 2 2"/>
        <cdr:cNvSpPr/>
      </cdr:nvSpPr>
      <cdr:spPr>
        <a:xfrm xmlns:a="http://schemas.openxmlformats.org/drawingml/2006/main">
          <a:off x="3572212" y="1451583"/>
          <a:ext cx="1491575" cy="265889"/>
        </a:xfrm>
        <a:prstGeom xmlns:a="http://schemas.openxmlformats.org/drawingml/2006/main" prst="borderCallout2">
          <a:avLst>
            <a:gd name="adj1" fmla="val 45579"/>
            <a:gd name="adj2" fmla="val 102102"/>
            <a:gd name="adj3" fmla="val 87043"/>
            <a:gd name="adj4" fmla="val 122463"/>
            <a:gd name="adj5" fmla="val 163242"/>
            <a:gd name="adj6" fmla="val 132497"/>
          </a:avLst>
        </a:prstGeom>
        <a:ln xmlns:a="http://schemas.openxmlformats.org/drawingml/2006/main">
          <a:tailEnd type="triangle"/>
        </a:ln>
      </cdr:spPr>
      <cdr:style>
        <a:lnRef xmlns:a="http://schemas.openxmlformats.org/drawingml/2006/main" idx="2">
          <a:schemeClr val="accent3">
            <a:shade val="50000"/>
          </a:schemeClr>
        </a:lnRef>
        <a:fillRef xmlns:a="http://schemas.openxmlformats.org/drawingml/2006/main" idx="1">
          <a:schemeClr val="accent3"/>
        </a:fillRef>
        <a:effectRef xmlns:a="http://schemas.openxmlformats.org/drawingml/2006/main" idx="0">
          <a:schemeClr val="accent3"/>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dirty="0"/>
            <a:t>Target Condition Index</a:t>
          </a:r>
        </a:p>
      </cdr:txBody>
    </cdr:sp>
  </cdr:relSizeAnchor>
</c:userShapes>
</file>

<file path=ppt/drawings/drawing5.xml><?xml version="1.0" encoding="utf-8"?>
<c:userShapes xmlns:c="http://schemas.openxmlformats.org/drawingml/2006/chart">
  <cdr:relSizeAnchor xmlns:cdr="http://schemas.openxmlformats.org/drawingml/2006/chartDrawing">
    <cdr:from>
      <cdr:x>0.06028</cdr:x>
      <cdr:y>0.30032</cdr:y>
    </cdr:from>
    <cdr:to>
      <cdr:x>0.98231</cdr:x>
      <cdr:y>0.30137</cdr:y>
    </cdr:to>
    <cdr:cxnSp macro="">
      <cdr:nvCxnSpPr>
        <cdr:cNvPr id="3" name="Straight Connector 2">
          <a:extLst xmlns:a="http://schemas.openxmlformats.org/drawingml/2006/main">
            <a:ext uri="{FF2B5EF4-FFF2-40B4-BE49-F238E27FC236}">
              <a16:creationId xmlns:a16="http://schemas.microsoft.com/office/drawing/2014/main" id="{9DD15714-A902-4850-B16E-AB854CDDAB65}"/>
            </a:ext>
          </a:extLst>
        </cdr:cNvPr>
        <cdr:cNvCxnSpPr/>
      </cdr:nvCxnSpPr>
      <cdr:spPr>
        <a:xfrm xmlns:a="http://schemas.openxmlformats.org/drawingml/2006/main">
          <a:off x="551234" y="1848255"/>
          <a:ext cx="8431044" cy="6485"/>
        </a:xfrm>
        <a:prstGeom xmlns:a="http://schemas.openxmlformats.org/drawingml/2006/main" prst="line">
          <a:avLst/>
        </a:prstGeom>
        <a:ln xmlns:a="http://schemas.openxmlformats.org/drawingml/2006/main" w="25400">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0.38511</cdr:x>
      <cdr:y>0.22761</cdr:y>
    </cdr:from>
    <cdr:to>
      <cdr:x>0.54823</cdr:x>
      <cdr:y>0.27081</cdr:y>
    </cdr:to>
    <cdr:sp macro="" textlink="">
      <cdr:nvSpPr>
        <cdr:cNvPr id="5" name="Line Callout 2 4"/>
        <cdr:cNvSpPr/>
      </cdr:nvSpPr>
      <cdr:spPr>
        <a:xfrm xmlns:a="http://schemas.openxmlformats.org/drawingml/2006/main">
          <a:off x="3521412" y="1400783"/>
          <a:ext cx="1491575" cy="265889"/>
        </a:xfrm>
        <a:prstGeom xmlns:a="http://schemas.openxmlformats.org/drawingml/2006/main" prst="borderCallout2">
          <a:avLst>
            <a:gd name="adj1" fmla="val 45579"/>
            <a:gd name="adj2" fmla="val 102102"/>
            <a:gd name="adj3" fmla="val 87043"/>
            <a:gd name="adj4" fmla="val 122463"/>
            <a:gd name="adj5" fmla="val 163242"/>
            <a:gd name="adj6" fmla="val 132497"/>
          </a:avLst>
        </a:prstGeom>
        <a:ln xmlns:a="http://schemas.openxmlformats.org/drawingml/2006/main">
          <a:tailEnd type="triangle"/>
        </a:ln>
      </cdr:spPr>
      <cdr:style>
        <a:lnRef xmlns:a="http://schemas.openxmlformats.org/drawingml/2006/main" idx="2">
          <a:schemeClr val="accent3">
            <a:shade val="50000"/>
          </a:schemeClr>
        </a:lnRef>
        <a:fillRef xmlns:a="http://schemas.openxmlformats.org/drawingml/2006/main" idx="1">
          <a:schemeClr val="accent3"/>
        </a:fillRef>
        <a:effectRef xmlns:a="http://schemas.openxmlformats.org/drawingml/2006/main" idx="0">
          <a:schemeClr val="accent3"/>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dirty="0"/>
            <a:t>Target Condition Index</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D7BAC9-E3E8-484D-B82F-8598440F3133}" type="datetimeFigureOut">
              <a:rPr lang="en-US" smtClean="0"/>
              <a:t>2/1/2021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64418-ABC8-4147-8823-9716920390BF}" type="slidenum">
              <a:rPr lang="en-US" smtClean="0"/>
              <a:t>‹#›</a:t>
            </a:fld>
            <a:endParaRPr lang="en-US"/>
          </a:p>
        </p:txBody>
      </p:sp>
    </p:spTree>
    <p:extLst>
      <p:ext uri="{BB962C8B-B14F-4D97-AF65-F5344CB8AC3E}">
        <p14:creationId xmlns:p14="http://schemas.microsoft.com/office/powerpoint/2010/main" val="2721602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464418-ABC8-4147-8823-9716920390BF}" type="slidenum">
              <a:rPr lang="en-US" smtClean="0"/>
              <a:t>1</a:t>
            </a:fld>
            <a:endParaRPr lang="en-US"/>
          </a:p>
        </p:txBody>
      </p:sp>
    </p:spTree>
    <p:extLst>
      <p:ext uri="{BB962C8B-B14F-4D97-AF65-F5344CB8AC3E}">
        <p14:creationId xmlns:p14="http://schemas.microsoft.com/office/powerpoint/2010/main" val="782224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Note that there is a lag in the measurement of condition relative to the investment year.  Typically condition lags investment by about three years (highlight how 2009 spike didn’t really show up until 2012).</a:t>
            </a:r>
          </a:p>
        </p:txBody>
      </p:sp>
      <p:sp>
        <p:nvSpPr>
          <p:cNvPr id="4" name="Slide Number Placeholder 3"/>
          <p:cNvSpPr>
            <a:spLocks noGrp="1"/>
          </p:cNvSpPr>
          <p:nvPr>
            <p:ph type="sldNum" sz="quarter" idx="10"/>
          </p:nvPr>
        </p:nvSpPr>
        <p:spPr/>
        <p:txBody>
          <a:bodyPr/>
          <a:lstStyle/>
          <a:p>
            <a:fld id="{38464418-ABC8-4147-8823-9716920390BF}" type="slidenum">
              <a:rPr lang="en-US" smtClean="0"/>
              <a:t>11</a:t>
            </a:fld>
            <a:endParaRPr lang="en-US"/>
          </a:p>
        </p:txBody>
      </p:sp>
    </p:spTree>
    <p:extLst>
      <p:ext uri="{BB962C8B-B14F-4D97-AF65-F5344CB8AC3E}">
        <p14:creationId xmlns:p14="http://schemas.microsoft.com/office/powerpoint/2010/main" val="34718842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38464418-ABC8-4147-8823-9716920390BF}" type="slidenum">
              <a:rPr lang="en-US" smtClean="0"/>
              <a:t>12</a:t>
            </a:fld>
            <a:endParaRPr lang="en-US"/>
          </a:p>
        </p:txBody>
      </p:sp>
    </p:spTree>
    <p:extLst>
      <p:ext uri="{BB962C8B-B14F-4D97-AF65-F5344CB8AC3E}">
        <p14:creationId xmlns:p14="http://schemas.microsoft.com/office/powerpoint/2010/main" val="15919596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38464418-ABC8-4147-8823-9716920390BF}" type="slidenum">
              <a:rPr lang="en-US" smtClean="0"/>
              <a:t>13</a:t>
            </a:fld>
            <a:endParaRPr lang="en-US"/>
          </a:p>
        </p:txBody>
      </p:sp>
    </p:spTree>
    <p:extLst>
      <p:ext uri="{BB962C8B-B14F-4D97-AF65-F5344CB8AC3E}">
        <p14:creationId xmlns:p14="http://schemas.microsoft.com/office/powerpoint/2010/main" val="12675716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38464418-ABC8-4147-8823-9716920390BF}" type="slidenum">
              <a:rPr lang="en-US" smtClean="0"/>
              <a:t>14</a:t>
            </a:fld>
            <a:endParaRPr lang="en-US"/>
          </a:p>
        </p:txBody>
      </p:sp>
    </p:spTree>
    <p:extLst>
      <p:ext uri="{BB962C8B-B14F-4D97-AF65-F5344CB8AC3E}">
        <p14:creationId xmlns:p14="http://schemas.microsoft.com/office/powerpoint/2010/main" val="33471340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38464418-ABC8-4147-8823-9716920390BF}" type="slidenum">
              <a:rPr lang="en-US" smtClean="0"/>
              <a:t>15</a:t>
            </a:fld>
            <a:endParaRPr lang="en-US"/>
          </a:p>
        </p:txBody>
      </p:sp>
    </p:spTree>
    <p:extLst>
      <p:ext uri="{BB962C8B-B14F-4D97-AF65-F5344CB8AC3E}">
        <p14:creationId xmlns:p14="http://schemas.microsoft.com/office/powerpoint/2010/main" val="10557246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aseline="0"/>
              <a:t>Costs (from TAMP):  </a:t>
            </a:r>
            <a:r>
              <a:rPr lang="en-US" baseline="0" err="1"/>
              <a:t>Maint</a:t>
            </a:r>
            <a:r>
              <a:rPr lang="en-US" baseline="0"/>
              <a:t>/Pres </a:t>
            </a:r>
            <a:r>
              <a:rPr lang="en-US" baseline="0" err="1"/>
              <a:t>Tx</a:t>
            </a:r>
            <a:r>
              <a:rPr lang="en-US" baseline="0"/>
              <a:t> $20k - $50k per lane mile; Rehab </a:t>
            </a:r>
            <a:r>
              <a:rPr lang="en-US" baseline="0" err="1"/>
              <a:t>Tx</a:t>
            </a:r>
            <a:r>
              <a:rPr lang="en-US" baseline="0"/>
              <a:t> $220k - $500k per LM; Recon </a:t>
            </a:r>
            <a:r>
              <a:rPr lang="en-US" baseline="0" err="1"/>
              <a:t>Tx</a:t>
            </a:r>
            <a:r>
              <a:rPr lang="en-US" baseline="0"/>
              <a:t> $600k - $750k per LM</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464418-ABC8-4147-8823-9716920390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6388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38464418-ABC8-4147-8823-9716920390BF}" type="slidenum">
              <a:rPr lang="en-US" smtClean="0"/>
              <a:t>17</a:t>
            </a:fld>
            <a:endParaRPr lang="en-US"/>
          </a:p>
        </p:txBody>
      </p:sp>
    </p:spTree>
    <p:extLst>
      <p:ext uri="{BB962C8B-B14F-4D97-AF65-F5344CB8AC3E}">
        <p14:creationId xmlns:p14="http://schemas.microsoft.com/office/powerpoint/2010/main" val="21846788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chart shows past expenditures in the 3R program (Non-Interstate</a:t>
            </a:r>
            <a:r>
              <a:rPr lang="en-US" baseline="0"/>
              <a:t> Pavement Modernization) and pavement condition.  It is important to note there is about a 3-year lag in the condition measurement – projects in FY19 might not be complete until the fall of 2019, and often those won’t be evaluated again for another year or two so we might not see their condition reflected until the 2021 data.  This lag is why we see the unexpected relationship between expenditures and condition.</a:t>
            </a:r>
            <a:endParaRPr lang="en-US"/>
          </a:p>
        </p:txBody>
      </p:sp>
      <p:sp>
        <p:nvSpPr>
          <p:cNvPr id="4" name="Slide Number Placeholder 3"/>
          <p:cNvSpPr>
            <a:spLocks noGrp="1"/>
          </p:cNvSpPr>
          <p:nvPr>
            <p:ph type="sldNum" sz="quarter" idx="10"/>
          </p:nvPr>
        </p:nvSpPr>
        <p:spPr/>
        <p:txBody>
          <a:bodyPr/>
          <a:lstStyle/>
          <a:p>
            <a:fld id="{38464418-ABC8-4147-8823-9716920390BF}" type="slidenum">
              <a:rPr lang="en-US" smtClean="0"/>
              <a:t>19</a:t>
            </a:fld>
            <a:endParaRPr lang="en-US"/>
          </a:p>
        </p:txBody>
      </p:sp>
    </p:spTree>
    <p:extLst>
      <p:ext uri="{BB962C8B-B14F-4D97-AF65-F5344CB8AC3E}">
        <p14:creationId xmlns:p14="http://schemas.microsoft.com/office/powerpoint/2010/main" val="25241530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464418-ABC8-4147-8823-9716920390BF}" type="slidenum">
              <a:rPr lang="en-US" smtClean="0"/>
              <a:t>21</a:t>
            </a:fld>
            <a:endParaRPr lang="en-US"/>
          </a:p>
        </p:txBody>
      </p:sp>
    </p:spTree>
    <p:extLst>
      <p:ext uri="{BB962C8B-B14F-4D97-AF65-F5344CB8AC3E}">
        <p14:creationId xmlns:p14="http://schemas.microsoft.com/office/powerpoint/2010/main" val="42677341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464418-ABC8-4147-8823-9716920390BF}" type="slidenum">
              <a:rPr lang="en-US" smtClean="0"/>
              <a:t>22</a:t>
            </a:fld>
            <a:endParaRPr lang="en-US"/>
          </a:p>
        </p:txBody>
      </p:sp>
    </p:spTree>
    <p:extLst>
      <p:ext uri="{BB962C8B-B14F-4D97-AF65-F5344CB8AC3E}">
        <p14:creationId xmlns:p14="http://schemas.microsoft.com/office/powerpoint/2010/main" val="2409564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464418-ABC8-4147-8823-9716920390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68130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464418-ABC8-4147-8823-9716920390BF}" type="slidenum">
              <a:rPr lang="en-US" smtClean="0"/>
              <a:t>23</a:t>
            </a:fld>
            <a:endParaRPr lang="en-US"/>
          </a:p>
        </p:txBody>
      </p:sp>
    </p:spTree>
    <p:extLst>
      <p:ext uri="{BB962C8B-B14F-4D97-AF65-F5344CB8AC3E}">
        <p14:creationId xmlns:p14="http://schemas.microsoft.com/office/powerpoint/2010/main" val="4747834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464418-ABC8-4147-8823-9716920390BF}" type="slidenum">
              <a:rPr lang="en-US" smtClean="0"/>
              <a:t>24</a:t>
            </a:fld>
            <a:endParaRPr lang="en-US"/>
          </a:p>
        </p:txBody>
      </p:sp>
    </p:spTree>
    <p:extLst>
      <p:ext uri="{BB962C8B-B14F-4D97-AF65-F5344CB8AC3E}">
        <p14:creationId xmlns:p14="http://schemas.microsoft.com/office/powerpoint/2010/main" val="1284303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38464418-ABC8-4147-8823-9716920390BF}" type="slidenum">
              <a:rPr lang="en-US" smtClean="0"/>
              <a:t>4</a:t>
            </a:fld>
            <a:endParaRPr lang="en-US"/>
          </a:p>
        </p:txBody>
      </p:sp>
    </p:spTree>
    <p:extLst>
      <p:ext uri="{BB962C8B-B14F-4D97-AF65-F5344CB8AC3E}">
        <p14:creationId xmlns:p14="http://schemas.microsoft.com/office/powerpoint/2010/main" val="3036813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These mileages are based on the LRS data, not PMIS.</a:t>
            </a:r>
          </a:p>
        </p:txBody>
      </p:sp>
      <p:sp>
        <p:nvSpPr>
          <p:cNvPr id="4" name="Slide Number Placeholder 3"/>
          <p:cNvSpPr>
            <a:spLocks noGrp="1"/>
          </p:cNvSpPr>
          <p:nvPr>
            <p:ph type="sldNum" sz="quarter" idx="10"/>
          </p:nvPr>
        </p:nvSpPr>
        <p:spPr/>
        <p:txBody>
          <a:bodyPr/>
          <a:lstStyle/>
          <a:p>
            <a:fld id="{38464418-ABC8-4147-8823-9716920390BF}" type="slidenum">
              <a:rPr lang="en-US" smtClean="0"/>
              <a:t>5</a:t>
            </a:fld>
            <a:endParaRPr lang="en-US"/>
          </a:p>
        </p:txBody>
      </p:sp>
    </p:spTree>
    <p:extLst>
      <p:ext uri="{BB962C8B-B14F-4D97-AF65-F5344CB8AC3E}">
        <p14:creationId xmlns:p14="http://schemas.microsoft.com/office/powerpoint/2010/main" val="2164805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chart includes 23,724 lane</a:t>
            </a:r>
            <a:r>
              <a:rPr lang="en-US" baseline="0"/>
              <a:t> miles of </a:t>
            </a:r>
            <a:r>
              <a:rPr lang="en-US" b="1" baseline="0"/>
              <a:t>mainline</a:t>
            </a:r>
            <a:r>
              <a:rPr lang="en-US" baseline="0"/>
              <a:t> pavement on the Primary system (includes Interstates).  The median pavement construction year is 1966 (50% were built prior to 1966) based on PMIS 2019.  Using 2021 as our starting point, 56.8% of lane miles are at least 50 years old (CONYR = 1971 or older), and 29.9% are more than 70 years old.</a:t>
            </a:r>
            <a:endParaRPr lang="en-US"/>
          </a:p>
        </p:txBody>
      </p:sp>
      <p:sp>
        <p:nvSpPr>
          <p:cNvPr id="4" name="Slide Number Placeholder 3"/>
          <p:cNvSpPr>
            <a:spLocks noGrp="1"/>
          </p:cNvSpPr>
          <p:nvPr>
            <p:ph type="sldNum" sz="quarter" idx="10"/>
          </p:nvPr>
        </p:nvSpPr>
        <p:spPr/>
        <p:txBody>
          <a:bodyPr/>
          <a:lstStyle/>
          <a:p>
            <a:fld id="{38464418-ABC8-4147-8823-9716920390BF}" type="slidenum">
              <a:rPr lang="en-US" smtClean="0"/>
              <a:t>6</a:t>
            </a:fld>
            <a:endParaRPr lang="en-US"/>
          </a:p>
        </p:txBody>
      </p:sp>
    </p:spTree>
    <p:extLst>
      <p:ext uri="{BB962C8B-B14F-4D97-AF65-F5344CB8AC3E}">
        <p14:creationId xmlns:p14="http://schemas.microsoft.com/office/powerpoint/2010/main" val="1735689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38464418-ABC8-4147-8823-9716920390BF}" type="slidenum">
              <a:rPr lang="en-US" smtClean="0"/>
              <a:t>7</a:t>
            </a:fld>
            <a:endParaRPr lang="en-US"/>
          </a:p>
        </p:txBody>
      </p:sp>
    </p:spTree>
    <p:extLst>
      <p:ext uri="{BB962C8B-B14F-4D97-AF65-F5344CB8AC3E}">
        <p14:creationId xmlns:p14="http://schemas.microsoft.com/office/powerpoint/2010/main" val="2247978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38464418-ABC8-4147-8823-9716920390BF}" type="slidenum">
              <a:rPr lang="en-US" smtClean="0"/>
              <a:t>8</a:t>
            </a:fld>
            <a:endParaRPr lang="en-US"/>
          </a:p>
        </p:txBody>
      </p:sp>
    </p:spTree>
    <p:extLst>
      <p:ext uri="{BB962C8B-B14F-4D97-AF65-F5344CB8AC3E}">
        <p14:creationId xmlns:p14="http://schemas.microsoft.com/office/powerpoint/2010/main" val="1595887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38464418-ABC8-4147-8823-9716920390BF}" type="slidenum">
              <a:rPr lang="en-US" smtClean="0"/>
              <a:t>9</a:t>
            </a:fld>
            <a:endParaRPr lang="en-US"/>
          </a:p>
        </p:txBody>
      </p:sp>
    </p:spTree>
    <p:extLst>
      <p:ext uri="{BB962C8B-B14F-4D97-AF65-F5344CB8AC3E}">
        <p14:creationId xmlns:p14="http://schemas.microsoft.com/office/powerpoint/2010/main" val="3251381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38464418-ABC8-4147-8823-9716920390BF}" type="slidenum">
              <a:rPr lang="en-US" smtClean="0"/>
              <a:t>10</a:t>
            </a:fld>
            <a:endParaRPr lang="en-US"/>
          </a:p>
        </p:txBody>
      </p:sp>
    </p:spTree>
    <p:extLst>
      <p:ext uri="{BB962C8B-B14F-4D97-AF65-F5344CB8AC3E}">
        <p14:creationId xmlns:p14="http://schemas.microsoft.com/office/powerpoint/2010/main" val="2422960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r>
              <a:rPr lang="en-US"/>
              <a:t>05-May-17</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5A6398-5B92-4880-B42C-2D0285FB01C7}" type="slidenum">
              <a:rPr lang="en-US" smtClean="0"/>
              <a:t>‹#›</a:t>
            </a:fld>
            <a:endParaRPr lang="en-US"/>
          </a:p>
        </p:txBody>
      </p:sp>
    </p:spTree>
    <p:extLst>
      <p:ext uri="{BB962C8B-B14F-4D97-AF65-F5344CB8AC3E}">
        <p14:creationId xmlns:p14="http://schemas.microsoft.com/office/powerpoint/2010/main" val="2021147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05-May-17</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5A6398-5B92-4880-B42C-2D0285FB01C7}" type="slidenum">
              <a:rPr lang="en-US" smtClean="0"/>
              <a:t>‹#›</a:t>
            </a:fld>
            <a:endParaRPr lang="en-US"/>
          </a:p>
        </p:txBody>
      </p:sp>
    </p:spTree>
    <p:extLst>
      <p:ext uri="{BB962C8B-B14F-4D97-AF65-F5344CB8AC3E}">
        <p14:creationId xmlns:p14="http://schemas.microsoft.com/office/powerpoint/2010/main" val="2084191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05-May-17</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5A6398-5B92-4880-B42C-2D0285FB01C7}" type="slidenum">
              <a:rPr lang="en-US" smtClean="0"/>
              <a:t>‹#›</a:t>
            </a:fld>
            <a:endParaRPr lang="en-US"/>
          </a:p>
        </p:txBody>
      </p:sp>
    </p:spTree>
    <p:extLst>
      <p:ext uri="{BB962C8B-B14F-4D97-AF65-F5344CB8AC3E}">
        <p14:creationId xmlns:p14="http://schemas.microsoft.com/office/powerpoint/2010/main" val="2007826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819401" y="617538"/>
            <a:ext cx="6124575" cy="1143000"/>
          </a:xfrm>
        </p:spPr>
        <p:txBody>
          <a:bodyPr/>
          <a:lstStyle/>
          <a:p>
            <a:r>
              <a:rPr lang="en-US"/>
              <a:t>Click to edit Master title style</a:t>
            </a:r>
          </a:p>
        </p:txBody>
      </p:sp>
      <p:sp>
        <p:nvSpPr>
          <p:cNvPr id="3" name="Chart Placeholder 2"/>
          <p:cNvSpPr>
            <a:spLocks noGrp="1"/>
          </p:cNvSpPr>
          <p:nvPr>
            <p:ph type="chart" idx="1"/>
          </p:nvPr>
        </p:nvSpPr>
        <p:spPr>
          <a:xfrm>
            <a:off x="1182688" y="2017713"/>
            <a:ext cx="7772400" cy="4078287"/>
          </a:xfrm>
        </p:spPr>
        <p:txBody>
          <a:bodyPr/>
          <a:lstStyle/>
          <a:p>
            <a:pPr lvl="0"/>
            <a:endParaRPr lang="en-US" noProof="0"/>
          </a:p>
        </p:txBody>
      </p:sp>
      <p:sp>
        <p:nvSpPr>
          <p:cNvPr id="4" name="Rectangle 10"/>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1"/>
          <p:cNvSpPr>
            <a:spLocks noGrp="1" noChangeArrowheads="1"/>
          </p:cNvSpPr>
          <p:nvPr>
            <p:ph type="sldNum" sz="quarter" idx="11"/>
          </p:nvPr>
        </p:nvSpPr>
        <p:spPr>
          <a:ln/>
        </p:spPr>
        <p:txBody>
          <a:bodyPr/>
          <a:lstStyle>
            <a:lvl1pPr>
              <a:defRPr/>
            </a:lvl1pPr>
          </a:lstStyle>
          <a:p>
            <a:pPr>
              <a:defRPr/>
            </a:pPr>
            <a:fld id="{62F144AC-43F9-4529-B1FD-7C0D12AC06C2}" type="slidenum">
              <a:rPr lang="en-US" altLang="en-US"/>
              <a:pPr>
                <a:defRPr/>
              </a:pPr>
              <a:t>‹#›</a:t>
            </a:fld>
            <a:endParaRPr lang="en-US" altLang="en-US"/>
          </a:p>
        </p:txBody>
      </p:sp>
    </p:spTree>
    <p:extLst>
      <p:ext uri="{BB962C8B-B14F-4D97-AF65-F5344CB8AC3E}">
        <p14:creationId xmlns:p14="http://schemas.microsoft.com/office/powerpoint/2010/main" val="26297576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19401" y="617538"/>
            <a:ext cx="6124575" cy="1143000"/>
          </a:xfrm>
        </p:spPr>
        <p:txBody>
          <a:bodyPr/>
          <a:lstStyle/>
          <a:p>
            <a:r>
              <a:rPr lang="en-US"/>
              <a:t>Click to edit Master title style</a:t>
            </a:r>
          </a:p>
        </p:txBody>
      </p:sp>
      <p:sp>
        <p:nvSpPr>
          <p:cNvPr id="3" name="Text Placeholder 2"/>
          <p:cNvSpPr>
            <a:spLocks noGrp="1"/>
          </p:cNvSpPr>
          <p:nvPr>
            <p:ph type="body" sz="half" idx="1"/>
          </p:nvPr>
        </p:nvSpPr>
        <p:spPr>
          <a:xfrm>
            <a:off x="1182688" y="2017713"/>
            <a:ext cx="3810000" cy="4078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45088" y="2017713"/>
            <a:ext cx="3810000" cy="4078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11"/>
          <p:cNvSpPr>
            <a:spLocks noGrp="1" noChangeArrowheads="1"/>
          </p:cNvSpPr>
          <p:nvPr>
            <p:ph type="sldNum" sz="quarter" idx="11"/>
          </p:nvPr>
        </p:nvSpPr>
        <p:spPr>
          <a:ln/>
        </p:spPr>
        <p:txBody>
          <a:bodyPr/>
          <a:lstStyle>
            <a:lvl1pPr>
              <a:defRPr/>
            </a:lvl1pPr>
          </a:lstStyle>
          <a:p>
            <a:pPr>
              <a:defRPr/>
            </a:pPr>
            <a:fld id="{70122D58-1E06-4DCE-8889-825802168C8B}" type="slidenum">
              <a:rPr lang="en-US" altLang="en-US"/>
              <a:pPr>
                <a:defRPr/>
              </a:pPr>
              <a:t>‹#›</a:t>
            </a:fld>
            <a:endParaRPr lang="en-US" altLang="en-US"/>
          </a:p>
        </p:txBody>
      </p:sp>
    </p:spTree>
    <p:extLst>
      <p:ext uri="{BB962C8B-B14F-4D97-AF65-F5344CB8AC3E}">
        <p14:creationId xmlns:p14="http://schemas.microsoft.com/office/powerpoint/2010/main" val="2797573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D8DFB-531F-4F92-B36D-9EC2A8079540}"/>
              </a:ext>
            </a:extLst>
          </p:cNvPr>
          <p:cNvSpPr>
            <a:spLocks noGrp="1"/>
          </p:cNvSpPr>
          <p:nvPr>
            <p:ph type="title"/>
          </p:nvPr>
        </p:nvSpPr>
        <p:spPr>
          <a:xfrm>
            <a:off x="6338656" y="435006"/>
            <a:ext cx="2433800" cy="1036468"/>
          </a:xfrm>
        </p:spPr>
        <p:txBody>
          <a:bodyPr anchor="b">
            <a:normAutofit/>
          </a:bodyPr>
          <a:lstStyle>
            <a:lvl1pPr>
              <a:defRPr sz="1800" b="1"/>
            </a:lvl1pPr>
          </a:lstStyle>
          <a:p>
            <a:r>
              <a:rPr lang="en-US"/>
              <a:t>Click to edit Master title style</a:t>
            </a:r>
          </a:p>
        </p:txBody>
      </p:sp>
      <p:sp>
        <p:nvSpPr>
          <p:cNvPr id="4" name="Text Placeholder 3">
            <a:extLst>
              <a:ext uri="{FF2B5EF4-FFF2-40B4-BE49-F238E27FC236}">
                <a16:creationId xmlns:a16="http://schemas.microsoft.com/office/drawing/2014/main" id="{CF706EA2-574B-40D2-800A-405E00343795}"/>
              </a:ext>
            </a:extLst>
          </p:cNvPr>
          <p:cNvSpPr>
            <a:spLocks noGrp="1"/>
          </p:cNvSpPr>
          <p:nvPr>
            <p:ph type="body" sz="half" idx="2"/>
          </p:nvPr>
        </p:nvSpPr>
        <p:spPr>
          <a:xfrm>
            <a:off x="6338656" y="1471474"/>
            <a:ext cx="2433800" cy="5026980"/>
          </a:xfrm>
        </p:spPr>
        <p:txBody>
          <a:bodyPr/>
          <a:lstStyle>
            <a:lvl1pPr marL="214313" indent="-214313">
              <a:buFont typeface="Arial" panose="020B0604020202020204" pitchFamily="34" charset="0"/>
              <a:buChar char="•"/>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5156680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r>
              <a:rPr lang="en-US" sz="1350" kern="0">
                <a:solidFill>
                  <a:sysClr val="windowText" lastClr="000000"/>
                </a:solidFill>
              </a:rPr>
              <a:t>05-May-17</a:t>
            </a:r>
          </a:p>
        </p:txBody>
      </p:sp>
      <p:sp>
        <p:nvSpPr>
          <p:cNvPr id="5" name="Footer Placeholder 4"/>
          <p:cNvSpPr>
            <a:spLocks noGrp="1"/>
          </p:cNvSpPr>
          <p:nvPr>
            <p:ph type="ftr" sz="quarter" idx="11"/>
          </p:nvPr>
        </p:nvSpPr>
        <p:spPr/>
        <p:txBody>
          <a:bodyPr/>
          <a:lstStyle/>
          <a:p>
            <a:pPr defTabSz="685800"/>
            <a:endParaRPr lang="en-US" sz="1350" kern="0">
              <a:solidFill>
                <a:sysClr val="windowText" lastClr="000000"/>
              </a:solidFill>
            </a:endParaRPr>
          </a:p>
        </p:txBody>
      </p:sp>
      <p:sp>
        <p:nvSpPr>
          <p:cNvPr id="6" name="Slide Number Placeholder 5"/>
          <p:cNvSpPr>
            <a:spLocks noGrp="1"/>
          </p:cNvSpPr>
          <p:nvPr>
            <p:ph type="sldNum" sz="quarter" idx="12"/>
          </p:nvPr>
        </p:nvSpPr>
        <p:spPr/>
        <p:txBody>
          <a:bodyPr/>
          <a:lstStyle/>
          <a:p>
            <a:pPr defTabSz="685800"/>
            <a:fld id="{2B5A6398-5B92-4880-B42C-2D0285FB01C7}" type="slidenum">
              <a:rPr lang="en-US" sz="1350" kern="0" smtClean="0">
                <a:solidFill>
                  <a:sysClr val="windowText" lastClr="000000"/>
                </a:solidFill>
              </a:rPr>
              <a:pPr defTabSz="685800"/>
              <a:t>‹#›</a:t>
            </a:fld>
            <a:endParaRPr lang="en-US" sz="1350" kern="0">
              <a:solidFill>
                <a:sysClr val="windowText" lastClr="000000"/>
              </a:solidFill>
            </a:endParaRPr>
          </a:p>
        </p:txBody>
      </p:sp>
    </p:spTree>
    <p:extLst>
      <p:ext uri="{BB962C8B-B14F-4D97-AF65-F5344CB8AC3E}">
        <p14:creationId xmlns:p14="http://schemas.microsoft.com/office/powerpoint/2010/main" val="10672350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FF8A7B-0E4C-4796-AB21-F798B9811061}" type="datetimeFigureOut">
              <a:rPr lang="en-US" smtClean="0"/>
              <a:t>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827FB1-D260-40EE-9882-1B475E730012}" type="slidenum">
              <a:rPr lang="en-US" smtClean="0"/>
              <a:t>‹#›</a:t>
            </a:fld>
            <a:endParaRPr lang="en-US"/>
          </a:p>
        </p:txBody>
      </p:sp>
    </p:spTree>
    <p:extLst>
      <p:ext uri="{BB962C8B-B14F-4D97-AF65-F5344CB8AC3E}">
        <p14:creationId xmlns:p14="http://schemas.microsoft.com/office/powerpoint/2010/main" val="459188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D5D288-A16D-4725-828E-6BECD18D3E23}" type="datetime1">
              <a:rPr lang="en-US" smtClean="0"/>
              <a:t>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4EC4E4-9DE0-41F4-BF4B-2176B0C8B996}" type="slidenum">
              <a:rPr lang="en-US" smtClean="0"/>
              <a:t>‹#›</a:t>
            </a:fld>
            <a:endParaRPr lang="en-US"/>
          </a:p>
        </p:txBody>
      </p:sp>
    </p:spTree>
    <p:extLst>
      <p:ext uri="{BB962C8B-B14F-4D97-AF65-F5344CB8AC3E}">
        <p14:creationId xmlns:p14="http://schemas.microsoft.com/office/powerpoint/2010/main" val="39760071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FA72096-3324-42B4-8C8A-23D965488B66}"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15267-F6F0-44CE-BCFA-963D2DCB0098}" type="slidenum">
              <a:rPr lang="en-US" smtClean="0"/>
              <a:t>‹#›</a:t>
            </a:fld>
            <a:endParaRPr lang="en-US"/>
          </a:p>
        </p:txBody>
      </p:sp>
    </p:spTree>
    <p:extLst>
      <p:ext uri="{BB962C8B-B14F-4D97-AF65-F5344CB8AC3E}">
        <p14:creationId xmlns:p14="http://schemas.microsoft.com/office/powerpoint/2010/main" val="24661971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A72096-3324-42B4-8C8A-23D965488B66}"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15267-F6F0-44CE-BCFA-963D2DCB0098}" type="slidenum">
              <a:rPr lang="en-US" smtClean="0"/>
              <a:t>‹#›</a:t>
            </a:fld>
            <a:endParaRPr lang="en-US"/>
          </a:p>
        </p:txBody>
      </p:sp>
    </p:spTree>
    <p:extLst>
      <p:ext uri="{BB962C8B-B14F-4D97-AF65-F5344CB8AC3E}">
        <p14:creationId xmlns:p14="http://schemas.microsoft.com/office/powerpoint/2010/main" val="1423654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05-May-17</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5A6398-5B92-4880-B42C-2D0285FB01C7}" type="slidenum">
              <a:rPr lang="en-US" smtClean="0"/>
              <a:t>‹#›</a:t>
            </a:fld>
            <a:endParaRPr lang="en-US"/>
          </a:p>
        </p:txBody>
      </p:sp>
    </p:spTree>
    <p:extLst>
      <p:ext uri="{BB962C8B-B14F-4D97-AF65-F5344CB8AC3E}">
        <p14:creationId xmlns:p14="http://schemas.microsoft.com/office/powerpoint/2010/main" val="19999379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A72096-3324-42B4-8C8A-23D965488B66}"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15267-F6F0-44CE-BCFA-963D2DCB0098}" type="slidenum">
              <a:rPr lang="en-US" smtClean="0"/>
              <a:t>‹#›</a:t>
            </a:fld>
            <a:endParaRPr lang="en-US"/>
          </a:p>
        </p:txBody>
      </p:sp>
    </p:spTree>
    <p:extLst>
      <p:ext uri="{BB962C8B-B14F-4D97-AF65-F5344CB8AC3E}">
        <p14:creationId xmlns:p14="http://schemas.microsoft.com/office/powerpoint/2010/main" val="23536186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FA72096-3324-42B4-8C8A-23D965488B66}" type="datetimeFigureOut">
              <a:rPr lang="en-US" smtClean="0"/>
              <a:t>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15267-F6F0-44CE-BCFA-963D2DCB0098}" type="slidenum">
              <a:rPr lang="en-US" smtClean="0"/>
              <a:t>‹#›</a:t>
            </a:fld>
            <a:endParaRPr lang="en-US"/>
          </a:p>
        </p:txBody>
      </p:sp>
    </p:spTree>
    <p:extLst>
      <p:ext uri="{BB962C8B-B14F-4D97-AF65-F5344CB8AC3E}">
        <p14:creationId xmlns:p14="http://schemas.microsoft.com/office/powerpoint/2010/main" val="29364559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FA72096-3324-42B4-8C8A-23D965488B66}" type="datetimeFigureOut">
              <a:rPr lang="en-US" smtClean="0"/>
              <a:t>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15267-F6F0-44CE-BCFA-963D2DCB0098}" type="slidenum">
              <a:rPr lang="en-US" smtClean="0"/>
              <a:t>‹#›</a:t>
            </a:fld>
            <a:endParaRPr lang="en-US"/>
          </a:p>
        </p:txBody>
      </p:sp>
    </p:spTree>
    <p:extLst>
      <p:ext uri="{BB962C8B-B14F-4D97-AF65-F5344CB8AC3E}">
        <p14:creationId xmlns:p14="http://schemas.microsoft.com/office/powerpoint/2010/main" val="306165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FA72096-3324-42B4-8C8A-23D965488B66}" type="datetimeFigureOut">
              <a:rPr lang="en-US" smtClean="0"/>
              <a:t>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15267-F6F0-44CE-BCFA-963D2DCB0098}" type="slidenum">
              <a:rPr lang="en-US" smtClean="0"/>
              <a:t>‹#›</a:t>
            </a:fld>
            <a:endParaRPr lang="en-US"/>
          </a:p>
        </p:txBody>
      </p:sp>
    </p:spTree>
    <p:extLst>
      <p:ext uri="{BB962C8B-B14F-4D97-AF65-F5344CB8AC3E}">
        <p14:creationId xmlns:p14="http://schemas.microsoft.com/office/powerpoint/2010/main" val="36673142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A72096-3324-42B4-8C8A-23D965488B66}" type="datetimeFigureOut">
              <a:rPr lang="en-US" smtClean="0"/>
              <a:t>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15267-F6F0-44CE-BCFA-963D2DCB0098}" type="slidenum">
              <a:rPr lang="en-US" smtClean="0"/>
              <a:t>‹#›</a:t>
            </a:fld>
            <a:endParaRPr lang="en-US"/>
          </a:p>
        </p:txBody>
      </p:sp>
    </p:spTree>
    <p:extLst>
      <p:ext uri="{BB962C8B-B14F-4D97-AF65-F5344CB8AC3E}">
        <p14:creationId xmlns:p14="http://schemas.microsoft.com/office/powerpoint/2010/main" val="21461411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FA72096-3324-42B4-8C8A-23D965488B66}" type="datetimeFigureOut">
              <a:rPr lang="en-US" smtClean="0"/>
              <a:t>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15267-F6F0-44CE-BCFA-963D2DCB0098}" type="slidenum">
              <a:rPr lang="en-US" smtClean="0"/>
              <a:t>‹#›</a:t>
            </a:fld>
            <a:endParaRPr lang="en-US"/>
          </a:p>
        </p:txBody>
      </p:sp>
    </p:spTree>
    <p:extLst>
      <p:ext uri="{BB962C8B-B14F-4D97-AF65-F5344CB8AC3E}">
        <p14:creationId xmlns:p14="http://schemas.microsoft.com/office/powerpoint/2010/main" val="39590739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FA72096-3324-42B4-8C8A-23D965488B66}" type="datetimeFigureOut">
              <a:rPr lang="en-US" smtClean="0"/>
              <a:t>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15267-F6F0-44CE-BCFA-963D2DCB0098}" type="slidenum">
              <a:rPr lang="en-US" smtClean="0"/>
              <a:t>‹#›</a:t>
            </a:fld>
            <a:endParaRPr lang="en-US"/>
          </a:p>
        </p:txBody>
      </p:sp>
    </p:spTree>
    <p:extLst>
      <p:ext uri="{BB962C8B-B14F-4D97-AF65-F5344CB8AC3E}">
        <p14:creationId xmlns:p14="http://schemas.microsoft.com/office/powerpoint/2010/main" val="29015260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A72096-3324-42B4-8C8A-23D965488B66}"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15267-F6F0-44CE-BCFA-963D2DCB0098}" type="slidenum">
              <a:rPr lang="en-US" smtClean="0"/>
              <a:t>‹#›</a:t>
            </a:fld>
            <a:endParaRPr lang="en-US"/>
          </a:p>
        </p:txBody>
      </p:sp>
    </p:spTree>
    <p:extLst>
      <p:ext uri="{BB962C8B-B14F-4D97-AF65-F5344CB8AC3E}">
        <p14:creationId xmlns:p14="http://schemas.microsoft.com/office/powerpoint/2010/main" val="18166494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A72096-3324-42B4-8C8A-23D965488B66}"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15267-F6F0-44CE-BCFA-963D2DCB0098}" type="slidenum">
              <a:rPr lang="en-US" smtClean="0"/>
              <a:t>‹#›</a:t>
            </a:fld>
            <a:endParaRPr lang="en-US"/>
          </a:p>
        </p:txBody>
      </p:sp>
    </p:spTree>
    <p:extLst>
      <p:ext uri="{BB962C8B-B14F-4D97-AF65-F5344CB8AC3E}">
        <p14:creationId xmlns:p14="http://schemas.microsoft.com/office/powerpoint/2010/main" val="1083102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05-May-17</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5A6398-5B92-4880-B42C-2D0285FB01C7}" type="slidenum">
              <a:rPr lang="en-US" smtClean="0"/>
              <a:t>‹#›</a:t>
            </a:fld>
            <a:endParaRPr lang="en-US"/>
          </a:p>
        </p:txBody>
      </p:sp>
    </p:spTree>
    <p:extLst>
      <p:ext uri="{BB962C8B-B14F-4D97-AF65-F5344CB8AC3E}">
        <p14:creationId xmlns:p14="http://schemas.microsoft.com/office/powerpoint/2010/main" val="3100035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05-May-17</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5A6398-5B92-4880-B42C-2D0285FB01C7}" type="slidenum">
              <a:rPr lang="en-US" smtClean="0"/>
              <a:t>‹#›</a:t>
            </a:fld>
            <a:endParaRPr lang="en-US"/>
          </a:p>
        </p:txBody>
      </p:sp>
    </p:spTree>
    <p:extLst>
      <p:ext uri="{BB962C8B-B14F-4D97-AF65-F5344CB8AC3E}">
        <p14:creationId xmlns:p14="http://schemas.microsoft.com/office/powerpoint/2010/main" val="3236065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05-May-17</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5A6398-5B92-4880-B42C-2D0285FB01C7}" type="slidenum">
              <a:rPr lang="en-US" smtClean="0"/>
              <a:t>‹#›</a:t>
            </a:fld>
            <a:endParaRPr lang="en-US"/>
          </a:p>
        </p:txBody>
      </p:sp>
    </p:spTree>
    <p:extLst>
      <p:ext uri="{BB962C8B-B14F-4D97-AF65-F5344CB8AC3E}">
        <p14:creationId xmlns:p14="http://schemas.microsoft.com/office/powerpoint/2010/main" val="3680322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05-May-17</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5A6398-5B92-4880-B42C-2D0285FB01C7}" type="slidenum">
              <a:rPr lang="en-US" smtClean="0"/>
              <a:t>‹#›</a:t>
            </a:fld>
            <a:endParaRPr lang="en-US"/>
          </a:p>
        </p:txBody>
      </p:sp>
    </p:spTree>
    <p:extLst>
      <p:ext uri="{BB962C8B-B14F-4D97-AF65-F5344CB8AC3E}">
        <p14:creationId xmlns:p14="http://schemas.microsoft.com/office/powerpoint/2010/main" val="2396025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05-May-17</a:t>
            </a: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5A6398-5B92-4880-B42C-2D0285FB01C7}" type="slidenum">
              <a:rPr lang="en-US" smtClean="0"/>
              <a:t>‹#›</a:t>
            </a:fld>
            <a:endParaRPr lang="en-US"/>
          </a:p>
        </p:txBody>
      </p:sp>
    </p:spTree>
    <p:extLst>
      <p:ext uri="{BB962C8B-B14F-4D97-AF65-F5344CB8AC3E}">
        <p14:creationId xmlns:p14="http://schemas.microsoft.com/office/powerpoint/2010/main" val="2270548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05-May-17</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5A6398-5B92-4880-B42C-2D0285FB01C7}" type="slidenum">
              <a:rPr lang="en-US" smtClean="0"/>
              <a:t>‹#›</a:t>
            </a:fld>
            <a:endParaRPr lang="en-US"/>
          </a:p>
        </p:txBody>
      </p:sp>
    </p:spTree>
    <p:extLst>
      <p:ext uri="{BB962C8B-B14F-4D97-AF65-F5344CB8AC3E}">
        <p14:creationId xmlns:p14="http://schemas.microsoft.com/office/powerpoint/2010/main" val="156590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05-May-17</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5A6398-5B92-4880-B42C-2D0285FB01C7}" type="slidenum">
              <a:rPr lang="en-US" smtClean="0"/>
              <a:t>‹#›</a:t>
            </a:fld>
            <a:endParaRPr lang="en-US"/>
          </a:p>
        </p:txBody>
      </p:sp>
    </p:spTree>
    <p:extLst>
      <p:ext uri="{BB962C8B-B14F-4D97-AF65-F5344CB8AC3E}">
        <p14:creationId xmlns:p14="http://schemas.microsoft.com/office/powerpoint/2010/main" val="147582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05-May-17</a:t>
            </a: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5A6398-5B92-4880-B42C-2D0285FB01C7}" type="slidenum">
              <a:rPr lang="en-US" smtClean="0"/>
              <a:t>‹#›</a:t>
            </a:fld>
            <a:endParaRPr lang="en-US"/>
          </a:p>
        </p:txBody>
      </p:sp>
    </p:spTree>
    <p:extLst>
      <p:ext uri="{BB962C8B-B14F-4D97-AF65-F5344CB8AC3E}">
        <p14:creationId xmlns:p14="http://schemas.microsoft.com/office/powerpoint/2010/main" val="31083519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05-May-17</a:t>
            </a: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B5A6398-5B92-4880-B42C-2D0285FB01C7}" type="slidenum">
              <a:rPr lang="en-US" smtClean="0"/>
              <a:t>‹#›</a:t>
            </a:fld>
            <a:endParaRPr lang="en-US"/>
          </a:p>
        </p:txBody>
      </p:sp>
    </p:spTree>
    <p:extLst>
      <p:ext uri="{BB962C8B-B14F-4D97-AF65-F5344CB8AC3E}">
        <p14:creationId xmlns:p14="http://schemas.microsoft.com/office/powerpoint/2010/main" val="3426176213"/>
      </p:ext>
    </p:extLst>
  </p:cSld>
  <p:clrMap bg1="lt1" tx1="dk1" bg2="lt2" tx2="dk2" accent1="accent1" accent2="accent2" accent3="accent3" accent4="accent4" accent5="accent5" accent6="accent6" hlink="hlink" folHlink="folHlink"/>
  <p:sldLayoutIdLst>
    <p:sldLayoutId id="2147483700" r:id="rId1"/>
    <p:sldLayoutId id="2147483714" r:id="rId2"/>
    <p:sldLayoutId id="2147483715" r:id="rId3"/>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A72096-3324-42B4-8C8A-23D965488B66}" type="datetimeFigureOut">
              <a:rPr lang="en-US" smtClean="0"/>
              <a:t>2/1/2021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015267-F6F0-44CE-BCFA-963D2DCB0098}" type="slidenum">
              <a:rPr lang="en-US" smtClean="0"/>
              <a:t>‹#›</a:t>
            </a:fld>
            <a:endParaRPr lang="en-US"/>
          </a:p>
        </p:txBody>
      </p:sp>
    </p:spTree>
    <p:extLst>
      <p:ext uri="{BB962C8B-B14F-4D97-AF65-F5344CB8AC3E}">
        <p14:creationId xmlns:p14="http://schemas.microsoft.com/office/powerpoint/2010/main" val="2904537375"/>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6.xml"/><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jpeg"/><Relationship Id="rId7" Type="http://schemas.microsoft.com/office/2007/relationships/hdphoto" Target="../media/hdphoto2.wdp"/><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845668"/>
            <a:ext cx="9144000" cy="1712067"/>
          </a:xfrm>
        </p:spPr>
        <p:txBody>
          <a:bodyPr>
            <a:normAutofit/>
          </a:bodyPr>
          <a:lstStyle/>
          <a:p>
            <a:endParaRPr lang="en-US">
              <a:latin typeface="Microsoft Sans Serif" panose="020B0604020202020204" pitchFamily="34" charset="0"/>
              <a:ea typeface="Microsoft Sans Serif" panose="020B0604020202020204" pitchFamily="34" charset="0"/>
              <a:cs typeface="Microsoft Sans Serif" panose="020B0604020202020204" pitchFamily="34" charset="0"/>
            </a:endParaRPr>
          </a:p>
          <a:p>
            <a:r>
              <a:rPr lang="en-US">
                <a:latin typeface="Microsoft Sans Serif" panose="020B0604020202020204" pitchFamily="34" charset="0"/>
                <a:ea typeface="Microsoft Sans Serif" panose="020B0604020202020204" pitchFamily="34" charset="0"/>
                <a:cs typeface="Microsoft Sans Serif" panose="020B0604020202020204" pitchFamily="34" charset="0"/>
              </a:rPr>
              <a:t>Transportation Commission Workshop</a:t>
            </a:r>
          </a:p>
          <a:p>
            <a:r>
              <a:rPr lang="en-US">
                <a:latin typeface="Microsoft Sans Serif" panose="020B0604020202020204" pitchFamily="34" charset="0"/>
                <a:ea typeface="Microsoft Sans Serif" panose="020B0604020202020204" pitchFamily="34" charset="0"/>
                <a:cs typeface="Microsoft Sans Serif" panose="020B0604020202020204" pitchFamily="34" charset="0"/>
              </a:rPr>
              <a:t>February 9, 2021</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0773" y="1006576"/>
            <a:ext cx="6262455" cy="2630786"/>
          </a:xfrm>
          <a:prstGeom prst="rect">
            <a:avLst/>
          </a:prstGeom>
        </p:spPr>
      </p:pic>
      <p:pic>
        <p:nvPicPr>
          <p:cNvPr id="4" name="Picture 3">
            <a:extLst>
              <a:ext uri="{FF2B5EF4-FFF2-40B4-BE49-F238E27FC236}">
                <a16:creationId xmlns:a16="http://schemas.microsoft.com/office/drawing/2014/main" id="{3CB182BB-62CC-4A1C-B2CC-B5F30AC44F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8832" y="5703158"/>
            <a:ext cx="1926336" cy="533400"/>
          </a:xfrm>
          <a:prstGeom prst="rect">
            <a:avLst/>
          </a:prstGeom>
        </p:spPr>
      </p:pic>
    </p:spTree>
    <p:extLst>
      <p:ext uri="{BB962C8B-B14F-4D97-AF65-F5344CB8AC3E}">
        <p14:creationId xmlns:p14="http://schemas.microsoft.com/office/powerpoint/2010/main" val="2095332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a:latin typeface="Microsoft Sans Serif" panose="020B0604020202020204" pitchFamily="34" charset="0"/>
                <a:ea typeface="Microsoft Sans Serif" panose="020B0604020202020204" pitchFamily="34" charset="0"/>
                <a:cs typeface="Microsoft Sans Serif" panose="020B0604020202020204" pitchFamily="34" charset="0"/>
              </a:rPr>
              <a:t>Pavement Condition</a:t>
            </a:r>
            <a:endParaRPr lang="en-US">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Content Placeholder 2"/>
          <p:cNvSpPr>
            <a:spLocks noGrp="1"/>
          </p:cNvSpPr>
          <p:nvPr>
            <p:ph idx="1"/>
          </p:nvPr>
        </p:nvSpPr>
        <p:spPr>
          <a:xfrm>
            <a:off x="628650" y="1580444"/>
            <a:ext cx="7886700" cy="4351338"/>
          </a:xfrm>
        </p:spPr>
        <p:txBody>
          <a:bodyPr>
            <a:normAutofit fontScale="92500" lnSpcReduction="10000"/>
          </a:bodyPr>
          <a:lstStyle/>
          <a:p>
            <a:r>
              <a:rPr lang="en-US" sz="2400" u="sng">
                <a:latin typeface="Microsoft Sans Serif" panose="020B0604020202020204" pitchFamily="34" charset="0"/>
                <a:ea typeface="Microsoft Sans Serif" panose="020B0604020202020204" pitchFamily="34" charset="0"/>
                <a:cs typeface="Microsoft Sans Serif" panose="020B0604020202020204" pitchFamily="34" charset="0"/>
              </a:rPr>
              <a:t>Tracking the condition </a:t>
            </a:r>
            <a:r>
              <a:rPr lang="en-US" sz="2400">
                <a:latin typeface="Microsoft Sans Serif" panose="020B0604020202020204" pitchFamily="34" charset="0"/>
                <a:ea typeface="Microsoft Sans Serif" panose="020B0604020202020204" pitchFamily="34" charset="0"/>
                <a:cs typeface="Microsoft Sans Serif" panose="020B0604020202020204" pitchFamily="34" charset="0"/>
              </a:rPr>
              <a:t>of pavements on the system is the key</a:t>
            </a:r>
          </a:p>
          <a:p>
            <a:pPr lvl="1"/>
            <a:r>
              <a:rPr lang="en-US" sz="2100">
                <a:latin typeface="Microsoft Sans Serif" panose="020B0604020202020204" pitchFamily="34" charset="0"/>
                <a:ea typeface="Microsoft Sans Serif" panose="020B0604020202020204" pitchFamily="34" charset="0"/>
                <a:cs typeface="Microsoft Sans Serif" panose="020B0604020202020204" pitchFamily="34" charset="0"/>
              </a:rPr>
              <a:t>Pavements deteriorate at different rates and for different reasons</a:t>
            </a:r>
          </a:p>
          <a:p>
            <a:pPr lvl="1"/>
            <a:r>
              <a:rPr lang="en-US" sz="2100">
                <a:latin typeface="Microsoft Sans Serif" panose="020B0604020202020204" pitchFamily="34" charset="0"/>
                <a:ea typeface="Microsoft Sans Serif" panose="020B0604020202020204" pitchFamily="34" charset="0"/>
                <a:cs typeface="Microsoft Sans Serif" panose="020B0604020202020204" pitchFamily="34" charset="0"/>
              </a:rPr>
              <a:t>Knowing the reason helps in making decisions on how to maintain pavements</a:t>
            </a:r>
          </a:p>
          <a:p>
            <a:r>
              <a:rPr lang="en-US" sz="2400">
                <a:latin typeface="Microsoft Sans Serif" panose="020B0604020202020204" pitchFamily="34" charset="0"/>
                <a:ea typeface="Microsoft Sans Serif" panose="020B0604020202020204" pitchFamily="34" charset="0"/>
                <a:cs typeface="Microsoft Sans Serif" panose="020B0604020202020204" pitchFamily="34" charset="0"/>
              </a:rPr>
              <a:t>We assess the condition of all pavements on a periodic basis.</a:t>
            </a:r>
          </a:p>
          <a:p>
            <a:pPr lvl="1"/>
            <a:r>
              <a:rPr lang="en-US" sz="2000">
                <a:latin typeface="Microsoft Sans Serif" panose="020B0604020202020204" pitchFamily="34" charset="0"/>
                <a:ea typeface="Microsoft Sans Serif" panose="020B0604020202020204" pitchFamily="34" charset="0"/>
                <a:cs typeface="Microsoft Sans Serif" panose="020B0604020202020204" pitchFamily="34" charset="0"/>
              </a:rPr>
              <a:t>Key indicators such as roughness and cracking are evaluated at least biennially.</a:t>
            </a:r>
          </a:p>
          <a:p>
            <a:pPr lvl="1"/>
            <a:r>
              <a:rPr lang="en-US" sz="2000">
                <a:latin typeface="Microsoft Sans Serif" panose="020B0604020202020204" pitchFamily="34" charset="0"/>
                <a:ea typeface="Microsoft Sans Serif" panose="020B0604020202020204" pitchFamily="34" charset="0"/>
                <a:cs typeface="Microsoft Sans Serif" panose="020B0604020202020204" pitchFamily="34" charset="0"/>
              </a:rPr>
              <a:t>Other indicators such as friction and structure are also evaluated on a 2 to 5 year cycle.</a:t>
            </a:r>
          </a:p>
          <a:p>
            <a:r>
              <a:rPr lang="en-US" sz="2400">
                <a:latin typeface="Microsoft Sans Serif" panose="020B0604020202020204" pitchFamily="34" charset="0"/>
                <a:ea typeface="Microsoft Sans Serif" panose="020B0604020202020204" pitchFamily="34" charset="0"/>
                <a:cs typeface="Microsoft Sans Serif" panose="020B0604020202020204" pitchFamily="34" charset="0"/>
              </a:rPr>
              <a:t>The condition information as well as details of construction and rehabilitation activities are all tracked in our Pavement Management Information System (PMIS). </a:t>
            </a:r>
          </a:p>
        </p:txBody>
      </p:sp>
      <p:sp>
        <p:nvSpPr>
          <p:cNvPr id="6" name="Slide Number Placeholder 3"/>
          <p:cNvSpPr>
            <a:spLocks noGrp="1"/>
          </p:cNvSpPr>
          <p:nvPr>
            <p:ph type="sldNum" sz="quarter" idx="12"/>
          </p:nvPr>
        </p:nvSpPr>
        <p:spPr/>
        <p:txBody>
          <a:bodyPr/>
          <a:lstStyle/>
          <a:p>
            <a:pPr defTabSz="685800"/>
            <a:fld id="{2B5A6398-5B92-4880-B42C-2D0285FB01C7}" type="slidenum">
              <a:rPr lang="en-US" sz="1350" kern="0">
                <a:solidFill>
                  <a:sysClr val="windowText" lastClr="000000"/>
                </a:solidFill>
              </a:rPr>
              <a:pPr defTabSz="685800"/>
              <a:t>10</a:t>
            </a:fld>
            <a:endParaRPr lang="en-US" sz="1350" kern="0">
              <a:solidFill>
                <a:sysClr val="windowText" lastClr="000000"/>
              </a:solidFill>
            </a:endParaRPr>
          </a:p>
        </p:txBody>
      </p:sp>
    </p:spTree>
    <p:extLst>
      <p:ext uri="{BB962C8B-B14F-4D97-AF65-F5344CB8AC3E}">
        <p14:creationId xmlns:p14="http://schemas.microsoft.com/office/powerpoint/2010/main" val="2297727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33464"/>
            <a:ext cx="7886700" cy="466927"/>
          </a:xfrm>
        </p:spPr>
        <p:txBody>
          <a:bodyPr>
            <a:normAutofit fontScale="90000"/>
          </a:bodyPr>
          <a:lstStyle/>
          <a:p>
            <a:r>
              <a:rPr lang="en-US" sz="3200">
                <a:latin typeface="Microsoft Sans Serif" panose="020B0604020202020204" pitchFamily="34" charset="0"/>
                <a:ea typeface="Microsoft Sans Serif" panose="020B0604020202020204" pitchFamily="34" charset="0"/>
                <a:cs typeface="Microsoft Sans Serif" panose="020B0604020202020204" pitchFamily="34" charset="0"/>
              </a:rPr>
              <a:t>Pavement Condition</a:t>
            </a:r>
            <a:endParaRPr lang="en-US">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6" name="Slide Number Placeholder 3"/>
          <p:cNvSpPr>
            <a:spLocks noGrp="1"/>
          </p:cNvSpPr>
          <p:nvPr>
            <p:ph type="sldNum" sz="quarter" idx="12"/>
          </p:nvPr>
        </p:nvSpPr>
        <p:spPr>
          <a:xfrm>
            <a:off x="6924878" y="6492875"/>
            <a:ext cx="2057400" cy="365125"/>
          </a:xfrm>
        </p:spPr>
        <p:txBody>
          <a:bodyPr/>
          <a:lstStyle/>
          <a:p>
            <a:pPr defTabSz="685800"/>
            <a:fld id="{2B5A6398-5B92-4880-B42C-2D0285FB01C7}" type="slidenum">
              <a:rPr lang="en-US" sz="1350" kern="0">
                <a:solidFill>
                  <a:sysClr val="windowText" lastClr="000000"/>
                </a:solidFill>
              </a:rPr>
              <a:pPr defTabSz="685800"/>
              <a:t>11</a:t>
            </a:fld>
            <a:endParaRPr lang="en-US" sz="1350" kern="0">
              <a:solidFill>
                <a:sysClr val="windowText" lastClr="000000"/>
              </a:solidFill>
            </a:endParaRPr>
          </a:p>
        </p:txBody>
      </p:sp>
      <p:graphicFrame>
        <p:nvGraphicFramePr>
          <p:cNvPr id="7" name="Chart 6">
            <a:extLst>
              <a:ext uri="{FF2B5EF4-FFF2-40B4-BE49-F238E27FC236}">
                <a16:creationId xmlns:a16="http://schemas.microsoft.com/office/drawing/2014/main" id="{94C0DCCE-44CD-42E0-A058-296051F9F33A}"/>
              </a:ext>
            </a:extLst>
          </p:cNvPr>
          <p:cNvGraphicFramePr>
            <a:graphicFrameLocks/>
          </p:cNvGraphicFramePr>
          <p:nvPr>
            <p:extLst>
              <p:ext uri="{D42A27DB-BD31-4B8C-83A1-F6EECF244321}">
                <p14:modId xmlns:p14="http://schemas.microsoft.com/office/powerpoint/2010/main" val="590162015"/>
              </p:ext>
            </p:extLst>
          </p:nvPr>
        </p:nvGraphicFramePr>
        <p:xfrm>
          <a:off x="628650" y="869155"/>
          <a:ext cx="7886700" cy="52935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63979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059072"/>
          </a:xfrm>
        </p:spPr>
        <p:txBody>
          <a:bodyPr/>
          <a:lstStyle/>
          <a:p>
            <a:r>
              <a:rPr lang="en-US" sz="3200">
                <a:latin typeface="Microsoft Sans Serif" panose="020B0604020202020204" pitchFamily="34" charset="0"/>
                <a:ea typeface="Microsoft Sans Serif" panose="020B0604020202020204" pitchFamily="34" charset="0"/>
                <a:cs typeface="Microsoft Sans Serif" panose="020B0604020202020204" pitchFamily="34" charset="0"/>
              </a:rPr>
              <a:t>Pavement Deterioration</a:t>
            </a:r>
            <a:endParaRPr lang="en-US">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6" name="Slide Number Placeholder 3"/>
          <p:cNvSpPr>
            <a:spLocks noGrp="1"/>
          </p:cNvSpPr>
          <p:nvPr>
            <p:ph type="sldNum" sz="quarter" idx="12"/>
          </p:nvPr>
        </p:nvSpPr>
        <p:spPr>
          <a:xfrm>
            <a:off x="6936065" y="6506487"/>
            <a:ext cx="2057400" cy="273844"/>
          </a:xfrm>
        </p:spPr>
        <p:txBody>
          <a:bodyPr/>
          <a:lstStyle/>
          <a:p>
            <a:pPr defTabSz="685800"/>
            <a:fld id="{2B5A6398-5B92-4880-B42C-2D0285FB01C7}" type="slidenum">
              <a:rPr lang="en-US" sz="1350" kern="0" smtClean="0">
                <a:solidFill>
                  <a:sysClr val="windowText" lastClr="000000"/>
                </a:solidFill>
              </a:rPr>
              <a:pPr defTabSz="685800"/>
              <a:t>12</a:t>
            </a:fld>
            <a:endParaRPr lang="en-US" sz="1350" kern="0">
              <a:solidFill>
                <a:sysClr val="windowText" lastClr="000000"/>
              </a:solidFill>
            </a:endParaRPr>
          </a:p>
        </p:txBody>
      </p:sp>
      <p:sp>
        <p:nvSpPr>
          <p:cNvPr id="5" name="Content Placeholder 4"/>
          <p:cNvSpPr>
            <a:spLocks noGrp="1"/>
          </p:cNvSpPr>
          <p:nvPr>
            <p:ph idx="1"/>
          </p:nvPr>
        </p:nvSpPr>
        <p:spPr>
          <a:xfrm>
            <a:off x="628650" y="1521304"/>
            <a:ext cx="5849788" cy="4305464"/>
          </a:xfrm>
        </p:spPr>
        <p:txBody>
          <a:bodyPr>
            <a:noAutofit/>
          </a:bodyPr>
          <a:lstStyle/>
          <a:p>
            <a:r>
              <a:rPr lang="en-US" sz="2400">
                <a:latin typeface="Microsoft Sans Serif" panose="020B0604020202020204" pitchFamily="34" charset="0"/>
                <a:ea typeface="Microsoft Sans Serif" panose="020B0604020202020204" pitchFamily="34" charset="0"/>
                <a:cs typeface="Microsoft Sans Serif" panose="020B0604020202020204" pitchFamily="34" charset="0"/>
              </a:rPr>
              <a:t>Pavement layers are designed for the anticipated truck loadings and for the environmental conditions</a:t>
            </a:r>
          </a:p>
          <a:p>
            <a:endParaRPr lang="en-US" sz="2400">
              <a:latin typeface="Microsoft Sans Serif" panose="020B0604020202020204" pitchFamily="34" charset="0"/>
              <a:ea typeface="Microsoft Sans Serif" panose="020B0604020202020204" pitchFamily="34" charset="0"/>
              <a:cs typeface="Microsoft Sans Serif" panose="020B0604020202020204" pitchFamily="34" charset="0"/>
            </a:endParaRPr>
          </a:p>
          <a:p>
            <a:r>
              <a:rPr lang="en-US" sz="2400">
                <a:latin typeface="Microsoft Sans Serif" panose="020B0604020202020204" pitchFamily="34" charset="0"/>
                <a:ea typeface="Microsoft Sans Serif" panose="020B0604020202020204" pitchFamily="34" charset="0"/>
                <a:cs typeface="Microsoft Sans Serif" panose="020B0604020202020204" pitchFamily="34" charset="0"/>
              </a:rPr>
              <a:t>Pavements deteriorate after they are built due to many factors:</a:t>
            </a:r>
          </a:p>
          <a:p>
            <a:pPr lvl="1"/>
            <a:r>
              <a:rPr lang="en-US" sz="2000">
                <a:latin typeface="Microsoft Sans Serif" panose="020B0604020202020204" pitchFamily="34" charset="0"/>
                <a:ea typeface="Microsoft Sans Serif" panose="020B0604020202020204" pitchFamily="34" charset="0"/>
                <a:cs typeface="Microsoft Sans Serif" panose="020B0604020202020204" pitchFamily="34" charset="0"/>
              </a:rPr>
              <a:t>Iowa has one of the harshest environments</a:t>
            </a:r>
          </a:p>
          <a:p>
            <a:pPr lvl="2"/>
            <a:r>
              <a:rPr lang="en-US" sz="1600">
                <a:latin typeface="Microsoft Sans Serif" panose="020B0604020202020204" pitchFamily="34" charset="0"/>
                <a:ea typeface="Microsoft Sans Serif" panose="020B0604020202020204" pitchFamily="34" charset="0"/>
                <a:cs typeface="Microsoft Sans Serif" panose="020B0604020202020204" pitchFamily="34" charset="0"/>
              </a:rPr>
              <a:t>Year long moisture</a:t>
            </a:r>
          </a:p>
          <a:p>
            <a:pPr lvl="2"/>
            <a:r>
              <a:rPr lang="en-US" sz="1600">
                <a:latin typeface="Microsoft Sans Serif" panose="020B0604020202020204" pitchFamily="34" charset="0"/>
                <a:ea typeface="Microsoft Sans Serif" panose="020B0604020202020204" pitchFamily="34" charset="0"/>
                <a:cs typeface="Microsoft Sans Serif" panose="020B0604020202020204" pitchFamily="34" charset="0"/>
              </a:rPr>
              <a:t>Temperature extremes</a:t>
            </a:r>
          </a:p>
          <a:p>
            <a:pPr lvl="1"/>
            <a:r>
              <a:rPr lang="en-US" sz="2000">
                <a:latin typeface="Microsoft Sans Serif" panose="020B0604020202020204" pitchFamily="34" charset="0"/>
                <a:ea typeface="Microsoft Sans Serif" panose="020B0604020202020204" pitchFamily="34" charset="0"/>
                <a:cs typeface="Microsoft Sans Serif" panose="020B0604020202020204" pitchFamily="34" charset="0"/>
              </a:rPr>
              <a:t>Increased truck traffic or heavier trucks</a:t>
            </a:r>
          </a:p>
          <a:p>
            <a:pPr lvl="1"/>
            <a:r>
              <a:rPr lang="en-US" sz="2000">
                <a:latin typeface="Microsoft Sans Serif" panose="020B0604020202020204" pitchFamily="34" charset="0"/>
                <a:ea typeface="Microsoft Sans Serif" panose="020B0604020202020204" pitchFamily="34" charset="0"/>
                <a:cs typeface="Microsoft Sans Serif" panose="020B0604020202020204" pitchFamily="34" charset="0"/>
              </a:rPr>
              <a:t>Subgrade inconsistency</a:t>
            </a:r>
          </a:p>
          <a:p>
            <a:pPr lvl="1"/>
            <a:r>
              <a:rPr lang="en-US" sz="2000">
                <a:latin typeface="Microsoft Sans Serif" panose="020B0604020202020204" pitchFamily="34" charset="0"/>
                <a:ea typeface="Microsoft Sans Serif" panose="020B0604020202020204" pitchFamily="34" charset="0"/>
                <a:cs typeface="Microsoft Sans Serif" panose="020B0604020202020204" pitchFamily="34" charset="0"/>
              </a:rPr>
              <a:t>Drainage issues</a:t>
            </a:r>
          </a:p>
          <a:p>
            <a:pPr marL="0" indent="0">
              <a:buNone/>
            </a:pPr>
            <a:endParaRPr lang="en-US" sz="240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9" name="Picture 8">
            <a:extLst>
              <a:ext uri="{FF2B5EF4-FFF2-40B4-BE49-F238E27FC236}">
                <a16:creationId xmlns:a16="http://schemas.microsoft.com/office/drawing/2014/main" id="{A898ED48-A5A9-41E5-BCED-5E0CEBF39D8B}"/>
              </a:ext>
            </a:extLst>
          </p:cNvPr>
          <p:cNvPicPr>
            <a:picLocks noChangeAspect="1"/>
          </p:cNvPicPr>
          <p:nvPr/>
        </p:nvPicPr>
        <p:blipFill>
          <a:blip r:embed="rId4"/>
          <a:stretch>
            <a:fillRect/>
          </a:stretch>
        </p:blipFill>
        <p:spPr>
          <a:xfrm>
            <a:off x="6478438" y="3845936"/>
            <a:ext cx="2577514" cy="2646937"/>
          </a:xfrm>
          <a:prstGeom prst="rect">
            <a:avLst/>
          </a:prstGeom>
          <a:effectLst>
            <a:softEdge rad="127000"/>
          </a:effectLst>
        </p:spPr>
      </p:pic>
      <p:pic>
        <p:nvPicPr>
          <p:cNvPr id="8" name="Picture 7">
            <a:extLst>
              <a:ext uri="{FF2B5EF4-FFF2-40B4-BE49-F238E27FC236}">
                <a16:creationId xmlns:a16="http://schemas.microsoft.com/office/drawing/2014/main" id="{A7D49024-A651-4890-B761-38D45C6163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39946" y="979082"/>
            <a:ext cx="2596069" cy="3253347"/>
          </a:xfrm>
          <a:prstGeom prst="rect">
            <a:avLst/>
          </a:prstGeom>
          <a:effectLst>
            <a:softEdge rad="127000"/>
          </a:effectLst>
        </p:spPr>
      </p:pic>
      <p:pic>
        <p:nvPicPr>
          <p:cNvPr id="19" name="Picture 11" descr="DSC00215">
            <a:extLst>
              <a:ext uri="{FF2B5EF4-FFF2-40B4-BE49-F238E27FC236}">
                <a16:creationId xmlns:a16="http://schemas.microsoft.com/office/drawing/2014/main" id="{45E3E471-E141-40A0-924C-0256FE9F51A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86634" y="0"/>
            <a:ext cx="2610888" cy="1958165"/>
          </a:xfrm>
          <a:prstGeom prst="rect">
            <a:avLst/>
          </a:prstGeom>
          <a:noFill/>
          <a:ln>
            <a:noFill/>
          </a:ln>
          <a:effectLst>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4196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lstStyle/>
          <a:p>
            <a:r>
              <a:rPr lang="en-US" sz="3200">
                <a:latin typeface="Microsoft Sans Serif" panose="020B0604020202020204" pitchFamily="34" charset="0"/>
                <a:ea typeface="Microsoft Sans Serif" panose="020B0604020202020204" pitchFamily="34" charset="0"/>
                <a:cs typeface="Microsoft Sans Serif" panose="020B0604020202020204" pitchFamily="34" charset="0"/>
              </a:rPr>
              <a:t>Pavement Deterioration</a:t>
            </a:r>
            <a:endParaRPr lang="en-US">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6" name="Slide Number Placeholder 3"/>
          <p:cNvSpPr>
            <a:spLocks noGrp="1"/>
          </p:cNvSpPr>
          <p:nvPr>
            <p:ph type="sldNum" sz="quarter" idx="12"/>
          </p:nvPr>
        </p:nvSpPr>
        <p:spPr>
          <a:xfrm>
            <a:off x="6457950" y="6356351"/>
            <a:ext cx="2057400" cy="365125"/>
          </a:xfrm>
        </p:spPr>
        <p:txBody>
          <a:bodyPr/>
          <a:lstStyle/>
          <a:p>
            <a:pPr defTabSz="685800"/>
            <a:fld id="{2B5A6398-5B92-4880-B42C-2D0285FB01C7}" type="slidenum">
              <a:rPr lang="en-US" sz="1350" kern="0" smtClean="0">
                <a:solidFill>
                  <a:sysClr val="windowText" lastClr="000000"/>
                </a:solidFill>
              </a:rPr>
              <a:pPr defTabSz="685800"/>
              <a:t>13</a:t>
            </a:fld>
            <a:endParaRPr lang="en-US" sz="1350" kern="0">
              <a:solidFill>
                <a:sysClr val="windowText" lastClr="000000"/>
              </a:solidFill>
            </a:endParaRPr>
          </a:p>
        </p:txBody>
      </p:sp>
      <p:pic>
        <p:nvPicPr>
          <p:cNvPr id="4" name="Picture 3"/>
          <p:cNvPicPr>
            <a:picLocks noChangeAspect="1"/>
          </p:cNvPicPr>
          <p:nvPr/>
        </p:nvPicPr>
        <p:blipFill rotWithShape="1">
          <a:blip r:embed="rId4"/>
          <a:srcRect l="4185" t="12285"/>
          <a:stretch/>
        </p:blipFill>
        <p:spPr>
          <a:xfrm>
            <a:off x="584553" y="1634246"/>
            <a:ext cx="7541530" cy="4186336"/>
          </a:xfrm>
          <a:prstGeom prst="rect">
            <a:avLst/>
          </a:prstGeom>
        </p:spPr>
      </p:pic>
    </p:spTree>
    <p:extLst>
      <p:ext uri="{BB962C8B-B14F-4D97-AF65-F5344CB8AC3E}">
        <p14:creationId xmlns:p14="http://schemas.microsoft.com/office/powerpoint/2010/main" val="922392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227104"/>
            <a:ext cx="7886700" cy="1059072"/>
          </a:xfrm>
        </p:spPr>
        <p:txBody>
          <a:bodyPr/>
          <a:lstStyle/>
          <a:p>
            <a:r>
              <a:rPr lang="en-US" sz="3200">
                <a:latin typeface="Microsoft Sans Serif" panose="020B0604020202020204" pitchFamily="34" charset="0"/>
                <a:ea typeface="Microsoft Sans Serif" panose="020B0604020202020204" pitchFamily="34" charset="0"/>
                <a:cs typeface="Microsoft Sans Serif" panose="020B0604020202020204" pitchFamily="34" charset="0"/>
              </a:rPr>
              <a:t>Slowing down the deterioration</a:t>
            </a:r>
            <a:endParaRPr lang="en-US">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6" name="Slide Number Placeholder 3"/>
          <p:cNvSpPr>
            <a:spLocks noGrp="1"/>
          </p:cNvSpPr>
          <p:nvPr>
            <p:ph type="sldNum" sz="quarter" idx="12"/>
          </p:nvPr>
        </p:nvSpPr>
        <p:spPr>
          <a:xfrm>
            <a:off x="6936065" y="6506487"/>
            <a:ext cx="2057400" cy="273844"/>
          </a:xfrm>
        </p:spPr>
        <p:txBody>
          <a:bodyPr/>
          <a:lstStyle/>
          <a:p>
            <a:pPr defTabSz="685800"/>
            <a:fld id="{2B5A6398-5B92-4880-B42C-2D0285FB01C7}" type="slidenum">
              <a:rPr lang="en-US" sz="1350" kern="0">
                <a:solidFill>
                  <a:sysClr val="windowText" lastClr="000000"/>
                </a:solidFill>
              </a:rPr>
              <a:pPr defTabSz="685800"/>
              <a:t>14</a:t>
            </a:fld>
            <a:endParaRPr lang="en-US" sz="1350" kern="0">
              <a:solidFill>
                <a:sysClr val="windowText" lastClr="000000"/>
              </a:solidFill>
            </a:endParaRPr>
          </a:p>
        </p:txBody>
      </p:sp>
      <p:sp>
        <p:nvSpPr>
          <p:cNvPr id="5" name="Content Placeholder 4"/>
          <p:cNvSpPr>
            <a:spLocks noGrp="1"/>
          </p:cNvSpPr>
          <p:nvPr>
            <p:ph idx="1"/>
          </p:nvPr>
        </p:nvSpPr>
        <p:spPr>
          <a:xfrm>
            <a:off x="628650" y="1357402"/>
            <a:ext cx="7886700" cy="4305464"/>
          </a:xfrm>
        </p:spPr>
        <p:txBody>
          <a:bodyPr vert="horz" lIns="91440" tIns="45720" rIns="91440" bIns="45720" rtlCol="0" anchor="t">
            <a:noAutofit/>
          </a:bodyPr>
          <a:lstStyle/>
          <a:p>
            <a:r>
              <a:rPr lang="en-US" sz="2400" dirty="0">
                <a:latin typeface="Microsoft Sans Serif"/>
                <a:ea typeface="Microsoft Sans Serif"/>
                <a:cs typeface="Microsoft Sans Serif"/>
              </a:rPr>
              <a:t>Reactive Maintenance</a:t>
            </a:r>
          </a:p>
          <a:p>
            <a:pPr lvl="1"/>
            <a:r>
              <a:rPr lang="en-US" sz="2100" dirty="0">
                <a:latin typeface="Microsoft Sans Serif"/>
                <a:ea typeface="Microsoft Sans Serif"/>
                <a:cs typeface="Microsoft Sans Serif"/>
              </a:rPr>
              <a:t>Necessary maintenance but not the best approach</a:t>
            </a:r>
          </a:p>
          <a:p>
            <a:pPr lvl="2"/>
            <a:r>
              <a:rPr lang="en-US" sz="2100" dirty="0">
                <a:latin typeface="Microsoft Sans Serif"/>
                <a:ea typeface="Microsoft Sans Serif"/>
                <a:cs typeface="Microsoft Sans Serif"/>
              </a:rPr>
              <a:t>Patching potholes</a:t>
            </a:r>
          </a:p>
          <a:p>
            <a:pPr lvl="2"/>
            <a:r>
              <a:rPr lang="en-US" sz="2100" dirty="0">
                <a:latin typeface="Microsoft Sans Serif"/>
                <a:ea typeface="Microsoft Sans Serif"/>
                <a:cs typeface="Microsoft Sans Serif"/>
              </a:rPr>
              <a:t>Spot overlays</a:t>
            </a:r>
          </a:p>
          <a:p>
            <a:pPr lvl="2"/>
            <a:endParaRPr lang="en-US" sz="2100">
              <a:latin typeface="Microsoft Sans Serif" panose="020B0604020202020204" pitchFamily="34" charset="0"/>
              <a:ea typeface="Microsoft Sans Serif" panose="020B0604020202020204" pitchFamily="34" charset="0"/>
              <a:cs typeface="Microsoft Sans Serif" panose="020B0604020202020204" pitchFamily="34" charset="0"/>
            </a:endParaRPr>
          </a:p>
          <a:p>
            <a:r>
              <a:rPr lang="en-US" sz="2400" dirty="0">
                <a:latin typeface="Microsoft Sans Serif"/>
                <a:ea typeface="Microsoft Sans Serif"/>
                <a:cs typeface="Microsoft Sans Serif"/>
              </a:rPr>
              <a:t>Preventive Maintenance/Preservation</a:t>
            </a:r>
          </a:p>
          <a:p>
            <a:pPr lvl="1"/>
            <a:r>
              <a:rPr lang="en-US" sz="2100" dirty="0">
                <a:latin typeface="Microsoft Sans Serif"/>
                <a:ea typeface="Microsoft Sans Serif"/>
                <a:cs typeface="Microsoft Sans Serif"/>
              </a:rPr>
              <a:t>Treatments applied to pavements in relatively good condition to extend pavement life and/or improve performance.</a:t>
            </a:r>
          </a:p>
          <a:p>
            <a:pPr lvl="1"/>
            <a:r>
              <a:rPr lang="en-US" sz="2100" dirty="0">
                <a:latin typeface="Microsoft Sans Serif"/>
                <a:ea typeface="Microsoft Sans Serif"/>
                <a:cs typeface="Microsoft Sans Serif"/>
              </a:rPr>
              <a:t>Begin early in pavement life</a:t>
            </a:r>
          </a:p>
          <a:p>
            <a:pPr lvl="1"/>
            <a:r>
              <a:rPr lang="en-US" sz="2100" dirty="0">
                <a:latin typeface="Microsoft Sans Serif"/>
                <a:ea typeface="Microsoft Sans Serif"/>
                <a:cs typeface="Microsoft Sans Serif"/>
              </a:rPr>
              <a:t>Very cost effective</a:t>
            </a:r>
          </a:p>
          <a:p>
            <a:pPr lvl="1"/>
            <a:r>
              <a:rPr lang="en-US" sz="2100" dirty="0">
                <a:latin typeface="Microsoft Sans Serif"/>
                <a:ea typeface="Microsoft Sans Serif"/>
                <a:cs typeface="Microsoft Sans Serif"/>
              </a:rPr>
              <a:t>Treatments may be repeated on a schedule</a:t>
            </a:r>
          </a:p>
          <a:p>
            <a:endParaRPr lang="en-US" sz="2700">
              <a:latin typeface="Microsoft Sans Serif" panose="020B0604020202020204" pitchFamily="34" charset="0"/>
              <a:ea typeface="Microsoft Sans Serif" panose="020B0604020202020204" pitchFamily="34" charset="0"/>
              <a:cs typeface="Microsoft Sans Serif" panose="020B0604020202020204" pitchFamily="34" charset="0"/>
            </a:endParaRPr>
          </a:p>
          <a:p>
            <a:endParaRPr lang="en-US" sz="2700">
              <a:latin typeface="Microsoft Sans Serif" panose="020B0604020202020204" pitchFamily="34" charset="0"/>
              <a:ea typeface="Microsoft Sans Serif" panose="020B0604020202020204" pitchFamily="34" charset="0"/>
              <a:cs typeface="Microsoft Sans Serif" panose="020B0604020202020204" pitchFamily="34" charset="0"/>
            </a:endParaRPr>
          </a:p>
          <a:p>
            <a:endParaRPr lang="en-US" sz="240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5824967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227104"/>
            <a:ext cx="7886700" cy="1059072"/>
          </a:xfrm>
        </p:spPr>
        <p:txBody>
          <a:bodyPr/>
          <a:lstStyle/>
          <a:p>
            <a:r>
              <a:rPr lang="en-US" sz="3200">
                <a:latin typeface="Microsoft Sans Serif" panose="020B0604020202020204" pitchFamily="34" charset="0"/>
                <a:ea typeface="Microsoft Sans Serif" panose="020B0604020202020204" pitchFamily="34" charset="0"/>
                <a:cs typeface="Microsoft Sans Serif" panose="020B0604020202020204" pitchFamily="34" charset="0"/>
              </a:rPr>
              <a:t>Maintaining Good Condition Costs Less</a:t>
            </a:r>
            <a:endParaRPr lang="en-US">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6" name="Slide Number Placeholder 3"/>
          <p:cNvSpPr>
            <a:spLocks noGrp="1"/>
          </p:cNvSpPr>
          <p:nvPr>
            <p:ph type="sldNum" sz="quarter" idx="12"/>
          </p:nvPr>
        </p:nvSpPr>
        <p:spPr>
          <a:xfrm>
            <a:off x="6936065" y="6506487"/>
            <a:ext cx="2057400" cy="273844"/>
          </a:xfrm>
        </p:spPr>
        <p:txBody>
          <a:bodyPr/>
          <a:lstStyle/>
          <a:p>
            <a:pPr defTabSz="685800"/>
            <a:fld id="{2B5A6398-5B92-4880-B42C-2D0285FB01C7}" type="slidenum">
              <a:rPr lang="en-US" sz="1350" kern="0">
                <a:solidFill>
                  <a:sysClr val="windowText" lastClr="000000"/>
                </a:solidFill>
              </a:rPr>
              <a:pPr defTabSz="685800"/>
              <a:t>15</a:t>
            </a:fld>
            <a:endParaRPr lang="en-US" sz="1350" kern="0">
              <a:solidFill>
                <a:sysClr val="windowText" lastClr="000000"/>
              </a:solidFill>
            </a:endParaRPr>
          </a:p>
        </p:txBody>
      </p:sp>
      <p:sp>
        <p:nvSpPr>
          <p:cNvPr id="5" name="Content Placeholder 4"/>
          <p:cNvSpPr>
            <a:spLocks noGrp="1"/>
          </p:cNvSpPr>
          <p:nvPr>
            <p:ph idx="1"/>
          </p:nvPr>
        </p:nvSpPr>
        <p:spPr>
          <a:xfrm>
            <a:off x="628650" y="1357402"/>
            <a:ext cx="7886700" cy="4305464"/>
          </a:xfrm>
        </p:spPr>
        <p:txBody>
          <a:bodyPr>
            <a:noAutofit/>
          </a:bodyPr>
          <a:lstStyle/>
          <a:p>
            <a:r>
              <a:rPr lang="en-US" sz="2400">
                <a:latin typeface="Microsoft Sans Serif" panose="020B0604020202020204" pitchFamily="34" charset="0"/>
                <a:ea typeface="Microsoft Sans Serif" panose="020B0604020202020204" pitchFamily="34" charset="0"/>
                <a:cs typeface="Microsoft Sans Serif" panose="020B0604020202020204" pitchFamily="34" charset="0"/>
              </a:rPr>
              <a:t>Just like your car or home, routine and preventative maintenance can help extend the life.</a:t>
            </a:r>
          </a:p>
          <a:p>
            <a:pPr lvl="1"/>
            <a:r>
              <a:rPr lang="en-US" sz="2000">
                <a:latin typeface="Microsoft Sans Serif" panose="020B0604020202020204" pitchFamily="34" charset="0"/>
                <a:ea typeface="Microsoft Sans Serif" panose="020B0604020202020204" pitchFamily="34" charset="0"/>
                <a:cs typeface="Microsoft Sans Serif" panose="020B0604020202020204" pitchFamily="34" charset="0"/>
              </a:rPr>
              <a:t>Eventually things wear out and more extensive rehabilitation or replacement is required.</a:t>
            </a:r>
          </a:p>
          <a:p>
            <a:pPr lvl="1"/>
            <a:endParaRPr lang="en-US" sz="2400">
              <a:latin typeface="Microsoft Sans Serif" panose="020B0604020202020204" pitchFamily="34" charset="0"/>
              <a:ea typeface="Microsoft Sans Serif" panose="020B0604020202020204" pitchFamily="34" charset="0"/>
              <a:cs typeface="Microsoft Sans Serif" panose="020B0604020202020204" pitchFamily="34" charset="0"/>
            </a:endParaRPr>
          </a:p>
          <a:p>
            <a:r>
              <a:rPr lang="en-US" sz="2400">
                <a:latin typeface="Microsoft Sans Serif" panose="020B0604020202020204" pitchFamily="34" charset="0"/>
                <a:ea typeface="Microsoft Sans Serif" panose="020B0604020202020204" pitchFamily="34" charset="0"/>
                <a:cs typeface="Microsoft Sans Serif" panose="020B0604020202020204" pitchFamily="34" charset="0"/>
              </a:rPr>
              <a:t>Over the life of a pavement, preservation treatments are like sealing the deck on your house – it can help extend the life, but eventually it will need rehabilitation or replacement.</a:t>
            </a:r>
          </a:p>
          <a:p>
            <a:endParaRPr lang="en-US" sz="2400">
              <a:latin typeface="Microsoft Sans Serif" panose="020B0604020202020204" pitchFamily="34" charset="0"/>
              <a:ea typeface="Microsoft Sans Serif" panose="020B0604020202020204" pitchFamily="34" charset="0"/>
              <a:cs typeface="Microsoft Sans Serif" panose="020B0604020202020204" pitchFamily="34" charset="0"/>
            </a:endParaRPr>
          </a:p>
          <a:p>
            <a:r>
              <a:rPr lang="en-US" sz="2400">
                <a:latin typeface="Microsoft Sans Serif" panose="020B0604020202020204" pitchFamily="34" charset="0"/>
                <a:ea typeface="Microsoft Sans Serif" panose="020B0604020202020204" pitchFamily="34" charset="0"/>
                <a:cs typeface="Microsoft Sans Serif" panose="020B0604020202020204" pitchFamily="34" charset="0"/>
              </a:rPr>
              <a:t>We use pavement management data and tools to help us determine the optimal mix of treatments to get the most life at the least cost.</a:t>
            </a:r>
          </a:p>
        </p:txBody>
      </p:sp>
    </p:spTree>
    <p:extLst>
      <p:ext uri="{BB962C8B-B14F-4D97-AF65-F5344CB8AC3E}">
        <p14:creationId xmlns:p14="http://schemas.microsoft.com/office/powerpoint/2010/main" val="1745565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1" y="365129"/>
            <a:ext cx="7886700" cy="575213"/>
          </a:xfrm>
        </p:spPr>
        <p:txBody>
          <a:bodyPr/>
          <a:lstStyle/>
          <a:p>
            <a:r>
              <a:rPr lang="en-US" sz="3200">
                <a:latin typeface="Microsoft Sans Serif" panose="020B0604020202020204" pitchFamily="34" charset="0"/>
                <a:ea typeface="Microsoft Sans Serif" panose="020B0604020202020204" pitchFamily="34" charset="0"/>
                <a:cs typeface="Microsoft Sans Serif" panose="020B0604020202020204" pitchFamily="34" charset="0"/>
              </a:rPr>
              <a:t>Pavement Treatments</a:t>
            </a:r>
            <a:endParaRPr lang="en-US">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5" name="Content Placeholder 4"/>
          <p:cNvSpPr>
            <a:spLocks noGrp="1"/>
          </p:cNvSpPr>
          <p:nvPr>
            <p:ph idx="1"/>
          </p:nvPr>
        </p:nvSpPr>
        <p:spPr>
          <a:xfrm>
            <a:off x="628650" y="1039564"/>
            <a:ext cx="7886700" cy="4555687"/>
          </a:xfrm>
        </p:spPr>
        <p:txBody>
          <a:bodyPr>
            <a:noAutofit/>
          </a:bodyPr>
          <a:lstStyle/>
          <a:p>
            <a:r>
              <a:rPr lang="en-US" sz="2100" u="sng"/>
              <a:t>Maintenance/Preservation treatments</a:t>
            </a:r>
          </a:p>
          <a:p>
            <a:pPr lvl="1"/>
            <a:r>
              <a:rPr lang="en-US" sz="1800">
                <a:solidFill>
                  <a:prstClr val="black"/>
                </a:solidFill>
              </a:rPr>
              <a:t>Crack &amp; joint sealing/filling  </a:t>
            </a:r>
            <a:endParaRPr lang="en-US" sz="1800"/>
          </a:p>
          <a:p>
            <a:pPr lvl="1"/>
            <a:r>
              <a:rPr lang="en-US" sz="1800"/>
              <a:t>Diamond grinding</a:t>
            </a:r>
          </a:p>
          <a:p>
            <a:pPr lvl="1"/>
            <a:r>
              <a:rPr lang="en-US" sz="1800"/>
              <a:t>Thin surface treatments</a:t>
            </a:r>
          </a:p>
          <a:p>
            <a:pPr lvl="2"/>
            <a:r>
              <a:rPr lang="en-US" sz="1500"/>
              <a:t>Chip seals</a:t>
            </a:r>
          </a:p>
          <a:p>
            <a:pPr lvl="2"/>
            <a:r>
              <a:rPr lang="en-US" sz="1500"/>
              <a:t>Slurry seals</a:t>
            </a:r>
          </a:p>
          <a:p>
            <a:pPr lvl="2"/>
            <a:r>
              <a:rPr lang="en-US" sz="1500" err="1">
                <a:solidFill>
                  <a:prstClr val="black"/>
                </a:solidFill>
              </a:rPr>
              <a:t>Microsurfacing</a:t>
            </a:r>
            <a:endParaRPr lang="en-US" sz="1500"/>
          </a:p>
          <a:p>
            <a:pPr lvl="2"/>
            <a:r>
              <a:rPr lang="en-US" sz="1500"/>
              <a:t>Thin lift asphalt overlays</a:t>
            </a:r>
          </a:p>
          <a:p>
            <a:r>
              <a:rPr lang="en-US" sz="2100" u="sng"/>
              <a:t>Rehabilitations</a:t>
            </a:r>
          </a:p>
          <a:p>
            <a:pPr lvl="1"/>
            <a:r>
              <a:rPr lang="en-US" sz="1800"/>
              <a:t>Functional overlays (to address ride)</a:t>
            </a:r>
          </a:p>
          <a:p>
            <a:pPr lvl="1"/>
            <a:r>
              <a:rPr lang="en-US" sz="1800">
                <a:solidFill>
                  <a:prstClr val="black"/>
                </a:solidFill>
              </a:rPr>
              <a:t>Cold-in-Place recycling</a:t>
            </a:r>
            <a:endParaRPr lang="en-US" sz="1800"/>
          </a:p>
          <a:p>
            <a:pPr lvl="1"/>
            <a:r>
              <a:rPr lang="en-US" sz="1800"/>
              <a:t>Structural overlays (asphalt and concrete)</a:t>
            </a:r>
          </a:p>
          <a:p>
            <a:pPr lvl="1"/>
            <a:r>
              <a:rPr lang="en-US" sz="1800" err="1"/>
              <a:t>Rubblization</a:t>
            </a:r>
            <a:r>
              <a:rPr lang="en-US" sz="1800"/>
              <a:t>/crack &amp; seat</a:t>
            </a:r>
          </a:p>
          <a:p>
            <a:r>
              <a:rPr lang="en-US" sz="2100" u="sng"/>
              <a:t>Reconstruction</a:t>
            </a:r>
          </a:p>
          <a:p>
            <a:pPr lvl="1"/>
            <a:r>
              <a:rPr lang="en-US" sz="1800"/>
              <a:t>Completely replacing the pavement and sometimes the subgrade</a:t>
            </a:r>
            <a:endParaRPr lang="en-US" sz="180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6" name="Slide Number Placeholder 3"/>
          <p:cNvSpPr>
            <a:spLocks noGrp="1"/>
          </p:cNvSpPr>
          <p:nvPr>
            <p:ph type="sldNum" sz="quarter" idx="12"/>
          </p:nvPr>
        </p:nvSpPr>
        <p:spPr>
          <a:xfrm>
            <a:off x="6936065" y="6506487"/>
            <a:ext cx="2057400" cy="273844"/>
          </a:xfrm>
        </p:spPr>
        <p:txBody>
          <a:bodyPr/>
          <a:lstStyle/>
          <a:p>
            <a:pPr marL="0" marR="0" lvl="0" indent="0" algn="r" defTabSz="685783" rtl="0" eaLnBrk="1" fontAlgn="auto" latinLnBrk="0" hangingPunct="1">
              <a:lnSpc>
                <a:spcPct val="100000"/>
              </a:lnSpc>
              <a:spcBef>
                <a:spcPts val="0"/>
              </a:spcBef>
              <a:spcAft>
                <a:spcPts val="0"/>
              </a:spcAft>
              <a:buClrTx/>
              <a:buSzTx/>
              <a:buFontTx/>
              <a:buNone/>
              <a:tabLst/>
              <a:defRPr/>
            </a:pPr>
            <a:fld id="{2B5A6398-5B92-4880-B42C-2D0285FB01C7}" type="slidenum">
              <a:rPr kumimoji="0" lang="en-US" sz="1351" b="0" i="0" u="none" strike="noStrike" kern="0" cap="none" spc="0" normalizeH="0" baseline="0" noProof="0">
                <a:ln>
                  <a:noFill/>
                </a:ln>
                <a:solidFill>
                  <a:sysClr val="windowText" lastClr="000000"/>
                </a:solidFill>
                <a:effectLst/>
                <a:uLnTx/>
                <a:uFillTx/>
                <a:latin typeface="Calibri" panose="020F0502020204030204"/>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16</a:t>
            </a:fld>
            <a:endParaRPr kumimoji="0" lang="en-US" sz="1351"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7" name="Down Arrow 6"/>
          <p:cNvSpPr/>
          <p:nvPr/>
        </p:nvSpPr>
        <p:spPr>
          <a:xfrm>
            <a:off x="7556243" y="1367752"/>
            <a:ext cx="573024" cy="4122496"/>
          </a:xfrm>
          <a:prstGeom prst="downArrow">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solidFill>
              <a:schemeClr val="accent1">
                <a:shade val="50000"/>
                <a:alpha val="96000"/>
              </a:schemeClr>
            </a:solidFill>
          </a:ln>
          <a:effectLst/>
          <a:scene3d>
            <a:camera prst="orthographicFront"/>
            <a:lightRig rig="threePt" dir="t"/>
          </a:scene3d>
          <a:sp3d>
            <a:bevelT/>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037022CE-4076-4E34-8E9A-C05713B0BBEF}"/>
              </a:ext>
            </a:extLst>
          </p:cNvPr>
          <p:cNvSpPr txBox="1"/>
          <p:nvPr/>
        </p:nvSpPr>
        <p:spPr>
          <a:xfrm>
            <a:off x="5385121" y="1499477"/>
            <a:ext cx="197192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rPr>
              <a:t>$3,000/mile/year</a:t>
            </a:r>
          </a:p>
        </p:txBody>
      </p:sp>
      <p:sp>
        <p:nvSpPr>
          <p:cNvPr id="12" name="TextBox 11">
            <a:extLst>
              <a:ext uri="{FF2B5EF4-FFF2-40B4-BE49-F238E27FC236}">
                <a16:creationId xmlns:a16="http://schemas.microsoft.com/office/drawing/2014/main" id="{903FA5EF-3CFC-4958-88D0-2785FF48107A}"/>
              </a:ext>
            </a:extLst>
          </p:cNvPr>
          <p:cNvSpPr txBox="1"/>
          <p:nvPr/>
        </p:nvSpPr>
        <p:spPr>
          <a:xfrm>
            <a:off x="5385121" y="2214982"/>
            <a:ext cx="197192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rPr>
              <a:t>$9,000/mile/year</a:t>
            </a:r>
          </a:p>
        </p:txBody>
      </p:sp>
      <p:sp>
        <p:nvSpPr>
          <p:cNvPr id="13" name="TextBox 12">
            <a:extLst>
              <a:ext uri="{FF2B5EF4-FFF2-40B4-BE49-F238E27FC236}">
                <a16:creationId xmlns:a16="http://schemas.microsoft.com/office/drawing/2014/main" id="{F39A94B8-8D03-4068-80DB-ECB67CE215D8}"/>
              </a:ext>
            </a:extLst>
          </p:cNvPr>
          <p:cNvSpPr txBox="1"/>
          <p:nvPr/>
        </p:nvSpPr>
        <p:spPr>
          <a:xfrm>
            <a:off x="5364423" y="3022283"/>
            <a:ext cx="197192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rPr>
              <a:t>$10,000/mile/year</a:t>
            </a:r>
          </a:p>
        </p:txBody>
      </p:sp>
      <p:sp>
        <p:nvSpPr>
          <p:cNvPr id="14" name="TextBox 13">
            <a:extLst>
              <a:ext uri="{FF2B5EF4-FFF2-40B4-BE49-F238E27FC236}">
                <a16:creationId xmlns:a16="http://schemas.microsoft.com/office/drawing/2014/main" id="{744CD775-C60B-4079-A24A-210F063D090A}"/>
              </a:ext>
            </a:extLst>
          </p:cNvPr>
          <p:cNvSpPr txBox="1"/>
          <p:nvPr/>
        </p:nvSpPr>
        <p:spPr>
          <a:xfrm>
            <a:off x="5364423" y="4164241"/>
            <a:ext cx="197192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rPr>
              <a:t>$25,000/mile/year</a:t>
            </a:r>
          </a:p>
        </p:txBody>
      </p:sp>
      <p:sp>
        <p:nvSpPr>
          <p:cNvPr id="15" name="TextBox 14">
            <a:extLst>
              <a:ext uri="{FF2B5EF4-FFF2-40B4-BE49-F238E27FC236}">
                <a16:creationId xmlns:a16="http://schemas.microsoft.com/office/drawing/2014/main" id="{D3B10006-FBB0-4B6D-9702-CC8ACB419561}"/>
              </a:ext>
            </a:extLst>
          </p:cNvPr>
          <p:cNvSpPr txBox="1"/>
          <p:nvPr/>
        </p:nvSpPr>
        <p:spPr>
          <a:xfrm>
            <a:off x="5385121" y="5173857"/>
            <a:ext cx="197192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rPr>
              <a:t>$35,000/mile/year</a:t>
            </a:r>
          </a:p>
        </p:txBody>
      </p:sp>
      <p:sp>
        <p:nvSpPr>
          <p:cNvPr id="16" name="Rectangle 15">
            <a:extLst>
              <a:ext uri="{FF2B5EF4-FFF2-40B4-BE49-F238E27FC236}">
                <a16:creationId xmlns:a16="http://schemas.microsoft.com/office/drawing/2014/main" id="{B07BFAF9-D4AF-425A-8A15-7F25745BAB89}"/>
              </a:ext>
            </a:extLst>
          </p:cNvPr>
          <p:cNvSpPr/>
          <p:nvPr/>
        </p:nvSpPr>
        <p:spPr>
          <a:xfrm>
            <a:off x="6644055" y="449442"/>
            <a:ext cx="2349410" cy="830997"/>
          </a:xfrm>
          <a:prstGeom prst="rect">
            <a:avLst/>
          </a:prstGeom>
          <a:noFill/>
          <a:effectLst/>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w="9525">
                  <a:solidFill>
                    <a:prstClr val="white"/>
                  </a:solidFill>
                  <a:prstDash val="solid"/>
                </a:ln>
                <a:solidFill>
                  <a:srgbClr val="5B9BD5"/>
                </a:solidFill>
                <a:effectLst/>
                <a:uLnTx/>
                <a:uFillTx/>
                <a:latin typeface="Calibri" panose="020F0502020204030204"/>
                <a:ea typeface="+mn-ea"/>
                <a:cs typeface="+mn-cs"/>
              </a:rPr>
              <a:t>Increasing Annualized Cost</a:t>
            </a:r>
          </a:p>
        </p:txBody>
      </p:sp>
    </p:spTree>
    <p:extLst>
      <p:ext uri="{BB962C8B-B14F-4D97-AF65-F5344CB8AC3E}">
        <p14:creationId xmlns:p14="http://schemas.microsoft.com/office/powerpoint/2010/main" val="2008417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261610"/>
            <a:ext cx="7886700" cy="1059072"/>
          </a:xfrm>
        </p:spPr>
        <p:txBody>
          <a:bodyPr/>
          <a:lstStyle/>
          <a:p>
            <a:r>
              <a:rPr lang="en-US" sz="3200">
                <a:latin typeface="Microsoft Sans Serif" panose="020B0604020202020204" pitchFamily="34" charset="0"/>
                <a:ea typeface="Microsoft Sans Serif" panose="020B0604020202020204" pitchFamily="34" charset="0"/>
                <a:cs typeface="Microsoft Sans Serif" panose="020B0604020202020204" pitchFamily="34" charset="0"/>
              </a:rPr>
              <a:t>Pavement Management</a:t>
            </a:r>
            <a:endParaRPr lang="en-US">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6" name="Slide Number Placeholder 3"/>
          <p:cNvSpPr>
            <a:spLocks noGrp="1"/>
          </p:cNvSpPr>
          <p:nvPr>
            <p:ph type="sldNum" sz="quarter" idx="12"/>
          </p:nvPr>
        </p:nvSpPr>
        <p:spPr>
          <a:xfrm>
            <a:off x="6936065" y="6506487"/>
            <a:ext cx="2057400" cy="273844"/>
          </a:xfrm>
        </p:spPr>
        <p:txBody>
          <a:bodyPr/>
          <a:lstStyle/>
          <a:p>
            <a:pPr defTabSz="685800"/>
            <a:fld id="{2B5A6398-5B92-4880-B42C-2D0285FB01C7}" type="slidenum">
              <a:rPr lang="en-US" sz="1350" kern="0">
                <a:solidFill>
                  <a:sysClr val="windowText" lastClr="000000"/>
                </a:solidFill>
              </a:rPr>
              <a:pPr defTabSz="685800"/>
              <a:t>17</a:t>
            </a:fld>
            <a:endParaRPr lang="en-US" sz="1350" kern="0">
              <a:solidFill>
                <a:sysClr val="windowText" lastClr="000000"/>
              </a:solidFill>
            </a:endParaRPr>
          </a:p>
        </p:txBody>
      </p:sp>
      <p:sp>
        <p:nvSpPr>
          <p:cNvPr id="5" name="Content Placeholder 4"/>
          <p:cNvSpPr>
            <a:spLocks noGrp="1"/>
          </p:cNvSpPr>
          <p:nvPr>
            <p:ph idx="1"/>
          </p:nvPr>
        </p:nvSpPr>
        <p:spPr>
          <a:xfrm>
            <a:off x="628650" y="1424199"/>
            <a:ext cx="7886700" cy="4305464"/>
          </a:xfrm>
        </p:spPr>
        <p:txBody>
          <a:bodyPr vert="horz" lIns="91440" tIns="45720" rIns="91440" bIns="45720" rtlCol="0" anchor="t">
            <a:noAutofit/>
          </a:bodyPr>
          <a:lstStyle/>
          <a:p>
            <a:r>
              <a:rPr lang="en-US" dirty="0">
                <a:latin typeface="Microsoft Sans Serif"/>
                <a:ea typeface="Microsoft Sans Serif"/>
                <a:cs typeface="Microsoft Sans Serif"/>
              </a:rPr>
              <a:t>Which treatment to use depends on the condition of the pavement and the life that is needed.  </a:t>
            </a:r>
            <a:r>
              <a:rPr lang="en-US" u="sng" dirty="0">
                <a:latin typeface="Microsoft Sans Serif"/>
                <a:ea typeface="Microsoft Sans Serif"/>
                <a:cs typeface="Microsoft Sans Serif"/>
              </a:rPr>
              <a:t>A minimal treatment is not the right choice for every pavement</a:t>
            </a:r>
            <a:r>
              <a:rPr lang="en-US" dirty="0">
                <a:latin typeface="Microsoft Sans Serif"/>
                <a:ea typeface="Microsoft Sans Serif"/>
                <a:cs typeface="Microsoft Sans Serif"/>
              </a:rPr>
              <a:t>.</a:t>
            </a:r>
          </a:p>
          <a:p>
            <a:endParaRPr lang="en-US">
              <a:latin typeface="Microsoft Sans Serif" panose="020B0604020202020204" pitchFamily="34" charset="0"/>
              <a:ea typeface="Microsoft Sans Serif" panose="020B0604020202020204" pitchFamily="34" charset="0"/>
              <a:cs typeface="Microsoft Sans Serif" panose="020B0604020202020204" pitchFamily="34" charset="0"/>
            </a:endParaRPr>
          </a:p>
          <a:p>
            <a:r>
              <a:rPr lang="en-US" dirty="0">
                <a:latin typeface="Microsoft Sans Serif"/>
                <a:ea typeface="Microsoft Sans Serif"/>
                <a:cs typeface="Microsoft Sans Serif"/>
              </a:rPr>
              <a:t>The right treatment is cost effective because it has the lowest cost and will perform for the desired timeframe.</a:t>
            </a:r>
          </a:p>
          <a:p>
            <a:endParaRPr lang="en-US">
              <a:latin typeface="Microsoft Sans Serif" panose="020B0604020202020204" pitchFamily="34" charset="0"/>
              <a:ea typeface="Microsoft Sans Serif" panose="020B0604020202020204" pitchFamily="34" charset="0"/>
              <a:cs typeface="Microsoft Sans Serif" panose="020B0604020202020204" pitchFamily="34" charset="0"/>
            </a:endParaRPr>
          </a:p>
          <a:p>
            <a:r>
              <a:rPr lang="en-US" dirty="0">
                <a:latin typeface="Microsoft Sans Serif"/>
                <a:ea typeface="Microsoft Sans Serif"/>
                <a:cs typeface="Microsoft Sans Serif"/>
              </a:rPr>
              <a:t>Some pavements require a higher cost treatment, but it can still be cost effective because it will provide a longer life or a higher level of performance.</a:t>
            </a:r>
          </a:p>
          <a:p>
            <a:endParaRPr lang="en-US">
              <a:latin typeface="Microsoft Sans Serif" panose="020B0604020202020204" pitchFamily="34" charset="0"/>
              <a:ea typeface="Microsoft Sans Serif" panose="020B0604020202020204" pitchFamily="34" charset="0"/>
              <a:cs typeface="Microsoft Sans Serif" panose="020B0604020202020204" pitchFamily="34" charset="0"/>
            </a:endParaRPr>
          </a:p>
          <a:p>
            <a:pPr lvl="0"/>
            <a:r>
              <a:rPr lang="en-US" dirty="0">
                <a:latin typeface="Microsoft Sans Serif"/>
                <a:ea typeface="Microsoft Sans Serif"/>
                <a:cs typeface="Microsoft Sans Serif"/>
              </a:rPr>
              <a:t>The treatment cost and effectiveness are incorporated into the models used to predict pavement needs into the future.</a:t>
            </a:r>
          </a:p>
        </p:txBody>
      </p:sp>
    </p:spTree>
    <p:extLst>
      <p:ext uri="{BB962C8B-B14F-4D97-AF65-F5344CB8AC3E}">
        <p14:creationId xmlns:p14="http://schemas.microsoft.com/office/powerpoint/2010/main" val="24466385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059072"/>
          </a:xfrm>
        </p:spPr>
        <p:txBody>
          <a:bodyPr/>
          <a:lstStyle/>
          <a:p>
            <a:r>
              <a:rPr lang="en-US" sz="3200">
                <a:latin typeface="Microsoft Sans Serif" panose="020B0604020202020204" pitchFamily="34" charset="0"/>
                <a:ea typeface="Microsoft Sans Serif" panose="020B0604020202020204" pitchFamily="34" charset="0"/>
                <a:cs typeface="Microsoft Sans Serif" panose="020B0604020202020204" pitchFamily="34" charset="0"/>
              </a:rPr>
              <a:t>Condition Forecast Process</a:t>
            </a:r>
            <a:endParaRPr lang="en-US">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6" name="Slide Number Placeholder 3"/>
          <p:cNvSpPr>
            <a:spLocks noGrp="1"/>
          </p:cNvSpPr>
          <p:nvPr>
            <p:ph type="sldNum" sz="quarter" idx="12"/>
          </p:nvPr>
        </p:nvSpPr>
        <p:spPr>
          <a:xfrm>
            <a:off x="6936065" y="6506487"/>
            <a:ext cx="2057400" cy="273844"/>
          </a:xfrm>
        </p:spPr>
        <p:txBody>
          <a:bodyPr/>
          <a:lstStyle/>
          <a:p>
            <a:pPr defTabSz="685800"/>
            <a:fld id="{2B5A6398-5B92-4880-B42C-2D0285FB01C7}" type="slidenum">
              <a:rPr lang="en-US" sz="1350" kern="0">
                <a:solidFill>
                  <a:sysClr val="windowText" lastClr="000000"/>
                </a:solidFill>
              </a:rPr>
              <a:pPr defTabSz="685800"/>
              <a:t>18</a:t>
            </a:fld>
            <a:endParaRPr lang="en-US" sz="1350" kern="0">
              <a:solidFill>
                <a:sysClr val="windowText" lastClr="000000"/>
              </a:solidFill>
            </a:endParaRPr>
          </a:p>
        </p:txBody>
      </p:sp>
      <p:sp>
        <p:nvSpPr>
          <p:cNvPr id="5" name="Content Placeholder 4"/>
          <p:cNvSpPr>
            <a:spLocks noGrp="1"/>
          </p:cNvSpPr>
          <p:nvPr>
            <p:ph idx="1"/>
          </p:nvPr>
        </p:nvSpPr>
        <p:spPr>
          <a:xfrm>
            <a:off x="628650" y="1521304"/>
            <a:ext cx="7886700" cy="4305464"/>
          </a:xfrm>
        </p:spPr>
        <p:txBody>
          <a:bodyPr>
            <a:normAutofit/>
          </a:bodyPr>
          <a:lstStyle/>
          <a:p>
            <a:pPr marL="0" indent="0">
              <a:lnSpc>
                <a:spcPct val="120000"/>
              </a:lnSpc>
              <a:buNone/>
            </a:pPr>
            <a:r>
              <a:rPr lang="en-US" u="sng">
                <a:latin typeface="Microsoft Sans Serif" panose="020B0604020202020204" pitchFamily="34" charset="0"/>
                <a:ea typeface="Microsoft Sans Serif" panose="020B0604020202020204" pitchFamily="34" charset="0"/>
                <a:cs typeface="Microsoft Sans Serif" panose="020B0604020202020204" pitchFamily="34" charset="0"/>
              </a:rPr>
              <a:t>Modeling software predicts the system-wide pavement condition under any given funding scenario.</a:t>
            </a:r>
          </a:p>
          <a:p>
            <a:pPr lvl="1">
              <a:lnSpc>
                <a:spcPct val="120000"/>
              </a:lnSpc>
            </a:pPr>
            <a:r>
              <a:rPr lang="en-US" sz="2100">
                <a:latin typeface="Microsoft Sans Serif" panose="020B0604020202020204" pitchFamily="34" charset="0"/>
                <a:ea typeface="Microsoft Sans Serif" panose="020B0604020202020204" pitchFamily="34" charset="0"/>
                <a:cs typeface="Microsoft Sans Serif" panose="020B0604020202020204" pitchFamily="34" charset="0"/>
              </a:rPr>
              <a:t>Models are developed based on past pavement performance to predict future performance.</a:t>
            </a:r>
          </a:p>
          <a:p>
            <a:pPr lvl="1">
              <a:lnSpc>
                <a:spcPct val="120000"/>
              </a:lnSpc>
            </a:pPr>
            <a:r>
              <a:rPr lang="en-US" sz="2100">
                <a:latin typeface="Microsoft Sans Serif" panose="020B0604020202020204" pitchFamily="34" charset="0"/>
                <a:ea typeface="Microsoft Sans Serif" panose="020B0604020202020204" pitchFamily="34" charset="0"/>
                <a:cs typeface="Microsoft Sans Serif" panose="020B0604020202020204" pitchFamily="34" charset="0"/>
              </a:rPr>
              <a:t>The tool evaluates all viable treatment alternatives for each pavement.</a:t>
            </a:r>
          </a:p>
          <a:p>
            <a:pPr lvl="1">
              <a:lnSpc>
                <a:spcPct val="120000"/>
              </a:lnSpc>
            </a:pPr>
            <a:r>
              <a:rPr lang="en-US" sz="2100">
                <a:latin typeface="Microsoft Sans Serif" panose="020B0604020202020204" pitchFamily="34" charset="0"/>
                <a:ea typeface="Microsoft Sans Serif" panose="020B0604020202020204" pitchFamily="34" charset="0"/>
                <a:cs typeface="Microsoft Sans Serif" panose="020B0604020202020204" pitchFamily="34" charset="0"/>
              </a:rPr>
              <a:t>Optimization is used to select the mix of candidates that maximizes network condition.</a:t>
            </a:r>
          </a:p>
        </p:txBody>
      </p:sp>
    </p:spTree>
    <p:extLst>
      <p:ext uri="{BB962C8B-B14F-4D97-AF65-F5344CB8AC3E}">
        <p14:creationId xmlns:p14="http://schemas.microsoft.com/office/powerpoint/2010/main" val="4075056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a:xfrm>
            <a:off x="6924878" y="6492875"/>
            <a:ext cx="2057400" cy="365125"/>
          </a:xfrm>
        </p:spPr>
        <p:txBody>
          <a:bodyPr/>
          <a:lstStyle/>
          <a:p>
            <a:pPr defTabSz="685800"/>
            <a:fld id="{2B5A6398-5B92-4880-B42C-2D0285FB01C7}" type="slidenum">
              <a:rPr lang="en-US" sz="1350" kern="0">
                <a:solidFill>
                  <a:sysClr val="windowText" lastClr="000000"/>
                </a:solidFill>
              </a:rPr>
              <a:pPr defTabSz="685800"/>
              <a:t>19</a:t>
            </a:fld>
            <a:endParaRPr lang="en-US" sz="1350" kern="0">
              <a:solidFill>
                <a:sysClr val="windowText" lastClr="000000"/>
              </a:solidFill>
            </a:endParaRPr>
          </a:p>
        </p:txBody>
      </p:sp>
      <p:graphicFrame>
        <p:nvGraphicFramePr>
          <p:cNvPr id="8" name="Chart 7">
            <a:extLst>
              <a:ext uri="{FF2B5EF4-FFF2-40B4-BE49-F238E27FC236}">
                <a16:creationId xmlns:a16="http://schemas.microsoft.com/office/drawing/2014/main" id="{14545BE9-6874-4147-A40C-A42D80388367}"/>
              </a:ext>
            </a:extLst>
          </p:cNvPr>
          <p:cNvGraphicFramePr>
            <a:graphicFrameLocks/>
          </p:cNvGraphicFramePr>
          <p:nvPr>
            <p:extLst>
              <p:ext uri="{D42A27DB-BD31-4B8C-83A1-F6EECF244321}">
                <p14:modId xmlns:p14="http://schemas.microsoft.com/office/powerpoint/2010/main" val="3618886554"/>
              </p:ext>
            </p:extLst>
          </p:nvPr>
        </p:nvGraphicFramePr>
        <p:xfrm>
          <a:off x="264126" y="-9525"/>
          <a:ext cx="8602777" cy="6160851"/>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Straight Connector 3"/>
          <p:cNvCxnSpPr/>
          <p:nvPr/>
        </p:nvCxnSpPr>
        <p:spPr>
          <a:xfrm>
            <a:off x="1582164" y="2413879"/>
            <a:ext cx="6595556" cy="162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5" name="Line Callout 2 4"/>
          <p:cNvSpPr/>
          <p:nvPr/>
        </p:nvSpPr>
        <p:spPr>
          <a:xfrm>
            <a:off x="4519915" y="1939385"/>
            <a:ext cx="1491575" cy="265889"/>
          </a:xfrm>
          <a:prstGeom prst="borderCallout2">
            <a:avLst>
              <a:gd name="adj1" fmla="val 45579"/>
              <a:gd name="adj2" fmla="val 102102"/>
              <a:gd name="adj3" fmla="val 87043"/>
              <a:gd name="adj4" fmla="val 122463"/>
              <a:gd name="adj5" fmla="val 163242"/>
              <a:gd name="adj6" fmla="val 132497"/>
            </a:avLst>
          </a:prstGeom>
          <a:ln>
            <a:tailEnd type="triangle"/>
          </a:ln>
        </p:spPr>
        <p:style>
          <a:lnRef idx="2">
            <a:schemeClr val="accent3">
              <a:shade val="50000"/>
            </a:schemeClr>
          </a:lnRef>
          <a:fillRef idx="1">
            <a:schemeClr val="accent3"/>
          </a:fillRef>
          <a:effectRef idx="0">
            <a:schemeClr val="accent3"/>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t>Target Condition Index</a:t>
            </a:r>
          </a:p>
        </p:txBody>
      </p:sp>
    </p:spTree>
    <p:extLst>
      <p:ext uri="{BB962C8B-B14F-4D97-AF65-F5344CB8AC3E}">
        <p14:creationId xmlns:p14="http://schemas.microsoft.com/office/powerpoint/2010/main" val="1825960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txBox="1">
            <a:spLocks/>
          </p:cNvSpPr>
          <p:nvPr/>
        </p:nvSpPr>
        <p:spPr>
          <a:xfrm>
            <a:off x="4572000" y="2023857"/>
            <a:ext cx="3793787" cy="118652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a:latin typeface="Microsoft Sans Serif" panose="020B0604020202020204" pitchFamily="34" charset="0"/>
                <a:ea typeface="Microsoft Sans Serif" panose="020B0604020202020204" pitchFamily="34" charset="0"/>
                <a:cs typeface="Microsoft Sans Serif" panose="020B0604020202020204" pitchFamily="34" charset="0"/>
              </a:rPr>
              <a:t>Pavement Management</a:t>
            </a:r>
          </a:p>
        </p:txBody>
      </p:sp>
      <p:sp>
        <p:nvSpPr>
          <p:cNvPr id="7" name="Content Placeholder 2"/>
          <p:cNvSpPr txBox="1">
            <a:spLocks/>
          </p:cNvSpPr>
          <p:nvPr/>
        </p:nvSpPr>
        <p:spPr>
          <a:xfrm>
            <a:off x="4511842" y="4377446"/>
            <a:ext cx="4578818" cy="1626311"/>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US" sz="280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 name="Rectangle 1"/>
          <p:cNvSpPr/>
          <p:nvPr/>
        </p:nvSpPr>
        <p:spPr>
          <a:xfrm>
            <a:off x="4572000" y="4728936"/>
            <a:ext cx="4572000" cy="923330"/>
          </a:xfrm>
          <a:prstGeom prst="rect">
            <a:avLst/>
          </a:prstGeom>
        </p:spPr>
        <p:txBody>
          <a:bodyPr lIns="91440" tIns="45720" rIns="91440" bIns="45720" anchor="t">
            <a:spAutoFit/>
          </a:bodyPr>
          <a:lstStyle/>
          <a:p>
            <a:r>
              <a:rPr lang="en-US">
                <a:latin typeface="Microsoft Sans Serif" panose="020B0604020202020204" pitchFamily="34" charset="0"/>
                <a:ea typeface="Microsoft Sans Serif" panose="020B0604020202020204" pitchFamily="34" charset="0"/>
                <a:cs typeface="Microsoft Sans Serif" panose="020B0604020202020204" pitchFamily="34" charset="0"/>
              </a:rPr>
              <a:t>Chris Brakke, PE</a:t>
            </a:r>
          </a:p>
          <a:p>
            <a:r>
              <a:rPr lang="en-US">
                <a:latin typeface="Microsoft Sans Serif"/>
                <a:ea typeface="Microsoft Sans Serif"/>
                <a:cs typeface="Microsoft Sans Serif"/>
              </a:rPr>
              <a:t>Iowa DOT Construction and Materials Bureau</a:t>
            </a:r>
          </a:p>
        </p:txBody>
      </p:sp>
    </p:spTree>
    <p:extLst>
      <p:ext uri="{BB962C8B-B14F-4D97-AF65-F5344CB8AC3E}">
        <p14:creationId xmlns:p14="http://schemas.microsoft.com/office/powerpoint/2010/main" val="300299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9E301E5-1206-47D0-9CDF-72583D7390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73D18489-01E8-4210-B219-637579AF6EF9}"/>
              </a:ext>
            </a:extLst>
          </p:cNvPr>
          <p:cNvSpPr>
            <a:spLocks noGrp="1"/>
          </p:cNvSpPr>
          <p:nvPr>
            <p:ph type="sldNum" sz="quarter" idx="12"/>
          </p:nvPr>
        </p:nvSpPr>
        <p:spPr>
          <a:xfrm>
            <a:off x="6457950" y="6356350"/>
            <a:ext cx="2057400" cy="365125"/>
          </a:xfrm>
        </p:spPr>
        <p:txBody>
          <a:bodyPr>
            <a:normAutofit/>
          </a:bodyPr>
          <a:lstStyle/>
          <a:p>
            <a:pPr>
              <a:spcAft>
                <a:spcPts val="600"/>
              </a:spcAft>
            </a:pPr>
            <a:fld id="{EB827FB1-D260-40EE-9882-1B475E730012}" type="slidenum">
              <a:rPr lang="en-US">
                <a:solidFill>
                  <a:schemeClr val="tx1"/>
                </a:solidFill>
              </a:rPr>
              <a:pPr>
                <a:spcAft>
                  <a:spcPts val="600"/>
                </a:spcAft>
              </a:pPr>
              <a:t>20</a:t>
            </a:fld>
            <a:endParaRPr lang="en-US">
              <a:solidFill>
                <a:schemeClr val="tx1"/>
              </a:solidFill>
            </a:endParaRPr>
          </a:p>
        </p:txBody>
      </p:sp>
      <p:sp>
        <p:nvSpPr>
          <p:cNvPr id="17" name="Rectangle 16">
            <a:extLst>
              <a:ext uri="{FF2B5EF4-FFF2-40B4-BE49-F238E27FC236}">
                <a16:creationId xmlns:a16="http://schemas.microsoft.com/office/drawing/2014/main" id="{AFA31FBE-7948-4384-B68A-75DEFDC495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4">
            <a:extLst>
              <a:ext uri="{FF2B5EF4-FFF2-40B4-BE49-F238E27FC236}">
                <a16:creationId xmlns:a16="http://schemas.microsoft.com/office/drawing/2014/main" id="{789D05E3-13FB-4718-B5F5-82FBD196C663}"/>
              </a:ext>
            </a:extLst>
          </p:cNvPr>
          <p:cNvPicPr>
            <a:picLocks noChangeAspect="1"/>
          </p:cNvPicPr>
          <p:nvPr/>
        </p:nvPicPr>
        <p:blipFill rotWithShape="1">
          <a:blip r:embed="rId2"/>
          <a:srcRect r="8534" b="-2"/>
          <a:stretch/>
        </p:blipFill>
        <p:spPr>
          <a:xfrm>
            <a:off x="476510" y="653303"/>
            <a:ext cx="3008122" cy="2705099"/>
          </a:xfrm>
          <a:prstGeom prst="rect">
            <a:avLst/>
          </a:prstGeom>
        </p:spPr>
      </p:pic>
      <p:pic>
        <p:nvPicPr>
          <p:cNvPr id="10" name="Picture 9">
            <a:extLst>
              <a:ext uri="{FF2B5EF4-FFF2-40B4-BE49-F238E27FC236}">
                <a16:creationId xmlns:a16="http://schemas.microsoft.com/office/drawing/2014/main" id="{94CE82E9-91CB-426E-9AEC-D056D4B169C3}"/>
              </a:ext>
            </a:extLst>
          </p:cNvPr>
          <p:cNvPicPr>
            <a:picLocks noChangeAspect="1"/>
          </p:cNvPicPr>
          <p:nvPr/>
        </p:nvPicPr>
        <p:blipFill rotWithShape="1">
          <a:blip r:embed="rId3">
            <a:extLst>
              <a:ext uri="{28A0092B-C50C-407E-A947-70E740481C1C}">
                <a14:useLocalDpi xmlns:a14="http://schemas.microsoft.com/office/drawing/2010/main" val="0"/>
              </a:ext>
            </a:extLst>
          </a:blip>
          <a:srcRect r="30856" b="1"/>
          <a:stretch/>
        </p:blipFill>
        <p:spPr>
          <a:xfrm>
            <a:off x="3609474" y="643467"/>
            <a:ext cx="5051925" cy="5571066"/>
          </a:xfrm>
          <a:prstGeom prst="rect">
            <a:avLst/>
          </a:prstGeom>
        </p:spPr>
      </p:pic>
      <p:sp>
        <p:nvSpPr>
          <p:cNvPr id="6" name="TextBox 5">
            <a:extLst>
              <a:ext uri="{FF2B5EF4-FFF2-40B4-BE49-F238E27FC236}">
                <a16:creationId xmlns:a16="http://schemas.microsoft.com/office/drawing/2014/main" id="{8DA0F80B-1853-4AC4-889D-CE65D29537E2}"/>
              </a:ext>
            </a:extLst>
          </p:cNvPr>
          <p:cNvSpPr txBox="1"/>
          <p:nvPr/>
        </p:nvSpPr>
        <p:spPr>
          <a:xfrm>
            <a:off x="6304112" y="775511"/>
            <a:ext cx="1613139" cy="523220"/>
          </a:xfrm>
          <a:prstGeom prst="rect">
            <a:avLst/>
          </a:prstGeom>
          <a:noFill/>
        </p:spPr>
        <p:txBody>
          <a:bodyPr wrap="square" rtlCol="0">
            <a:spAutoFit/>
          </a:bodyPr>
          <a:lstStyle/>
          <a:p>
            <a:pPr>
              <a:spcAft>
                <a:spcPts val="600"/>
              </a:spcAft>
            </a:pPr>
            <a:r>
              <a:rPr lang="en-US" sz="2800">
                <a:solidFill>
                  <a:srgbClr val="FF0000"/>
                </a:solidFill>
              </a:rPr>
              <a:t>PCI = 75</a:t>
            </a:r>
          </a:p>
        </p:txBody>
      </p:sp>
      <p:sp>
        <p:nvSpPr>
          <p:cNvPr id="7" name="TextBox 6">
            <a:extLst>
              <a:ext uri="{FF2B5EF4-FFF2-40B4-BE49-F238E27FC236}">
                <a16:creationId xmlns:a16="http://schemas.microsoft.com/office/drawing/2014/main" id="{A16F8879-30B6-41C7-9059-0B30F803A628}"/>
              </a:ext>
            </a:extLst>
          </p:cNvPr>
          <p:cNvSpPr txBox="1"/>
          <p:nvPr/>
        </p:nvSpPr>
        <p:spPr>
          <a:xfrm>
            <a:off x="1532268" y="775511"/>
            <a:ext cx="1613139" cy="523220"/>
          </a:xfrm>
          <a:prstGeom prst="rect">
            <a:avLst/>
          </a:prstGeom>
          <a:noFill/>
        </p:spPr>
        <p:txBody>
          <a:bodyPr wrap="square" rtlCol="0">
            <a:spAutoFit/>
          </a:bodyPr>
          <a:lstStyle/>
          <a:p>
            <a:pPr>
              <a:spcAft>
                <a:spcPts val="600"/>
              </a:spcAft>
            </a:pPr>
            <a:r>
              <a:rPr lang="en-US" sz="2800">
                <a:solidFill>
                  <a:srgbClr val="FF0000"/>
                </a:solidFill>
              </a:rPr>
              <a:t>PCI = 33</a:t>
            </a:r>
          </a:p>
        </p:txBody>
      </p:sp>
      <p:pic>
        <p:nvPicPr>
          <p:cNvPr id="11" name="Picture 10" descr="A picture containing text, grass, sky, outdoor&#10;&#10;Description automatically generated">
            <a:extLst>
              <a:ext uri="{FF2B5EF4-FFF2-40B4-BE49-F238E27FC236}">
                <a16:creationId xmlns:a16="http://schemas.microsoft.com/office/drawing/2014/main" id="{7ACF8BA1-E11F-490F-8642-4147CE9014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510" y="3531646"/>
            <a:ext cx="3008376" cy="2668809"/>
          </a:xfrm>
          <a:prstGeom prst="rect">
            <a:avLst/>
          </a:prstGeom>
        </p:spPr>
      </p:pic>
      <p:sp>
        <p:nvSpPr>
          <p:cNvPr id="12" name="TextBox 11">
            <a:extLst>
              <a:ext uri="{FF2B5EF4-FFF2-40B4-BE49-F238E27FC236}">
                <a16:creationId xmlns:a16="http://schemas.microsoft.com/office/drawing/2014/main" id="{A6EC0E67-5FFA-4D0F-9A25-84091152DF5D}"/>
              </a:ext>
            </a:extLst>
          </p:cNvPr>
          <p:cNvSpPr txBox="1"/>
          <p:nvPr/>
        </p:nvSpPr>
        <p:spPr>
          <a:xfrm>
            <a:off x="1532268" y="3576852"/>
            <a:ext cx="1495693" cy="523220"/>
          </a:xfrm>
          <a:prstGeom prst="rect">
            <a:avLst/>
          </a:prstGeom>
          <a:noFill/>
        </p:spPr>
        <p:txBody>
          <a:bodyPr wrap="square" rtlCol="0">
            <a:spAutoFit/>
          </a:bodyPr>
          <a:lstStyle/>
          <a:p>
            <a:pPr defTabSz="457200">
              <a:spcAft>
                <a:spcPts val="600"/>
              </a:spcAft>
            </a:pPr>
            <a:r>
              <a:rPr lang="en-US" sz="2800">
                <a:solidFill>
                  <a:srgbClr val="FF0000"/>
                </a:solidFill>
                <a:latin typeface="Calibri" panose="020F0502020204030204"/>
              </a:rPr>
              <a:t>PCI = 50</a:t>
            </a:r>
          </a:p>
        </p:txBody>
      </p:sp>
    </p:spTree>
    <p:extLst>
      <p:ext uri="{BB962C8B-B14F-4D97-AF65-F5344CB8AC3E}">
        <p14:creationId xmlns:p14="http://schemas.microsoft.com/office/powerpoint/2010/main" val="2726003692"/>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a:xfrm>
            <a:off x="6924878" y="6492875"/>
            <a:ext cx="2057400" cy="365125"/>
          </a:xfrm>
        </p:spPr>
        <p:txBody>
          <a:bodyPr/>
          <a:lstStyle/>
          <a:p>
            <a:pPr defTabSz="685800"/>
            <a:fld id="{2B5A6398-5B92-4880-B42C-2D0285FB01C7}" type="slidenum">
              <a:rPr lang="en-US" sz="1350" kern="0">
                <a:solidFill>
                  <a:sysClr val="windowText" lastClr="000000"/>
                </a:solidFill>
              </a:rPr>
              <a:pPr defTabSz="685800"/>
              <a:t>21</a:t>
            </a:fld>
            <a:endParaRPr lang="en-US" sz="1350" kern="0">
              <a:solidFill>
                <a:sysClr val="windowText" lastClr="000000"/>
              </a:solidFill>
            </a:endParaRPr>
          </a:p>
        </p:txBody>
      </p:sp>
      <p:graphicFrame>
        <p:nvGraphicFramePr>
          <p:cNvPr id="3" name="Chart 2">
            <a:extLst>
              <a:ext uri="{FF2B5EF4-FFF2-40B4-BE49-F238E27FC236}">
                <a16:creationId xmlns:a16="http://schemas.microsoft.com/office/drawing/2014/main" id="{EA24CF27-4CF8-405F-A44C-A08FC42306E8}"/>
              </a:ext>
            </a:extLst>
          </p:cNvPr>
          <p:cNvGraphicFramePr>
            <a:graphicFrameLocks/>
          </p:cNvGraphicFramePr>
          <p:nvPr>
            <p:extLst>
              <p:ext uri="{D42A27DB-BD31-4B8C-83A1-F6EECF244321}">
                <p14:modId xmlns:p14="http://schemas.microsoft.com/office/powerpoint/2010/main" val="2378495220"/>
              </p:ext>
            </p:extLst>
          </p:nvPr>
        </p:nvGraphicFramePr>
        <p:xfrm>
          <a:off x="1" y="1"/>
          <a:ext cx="9144000" cy="61543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722494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a:xfrm>
            <a:off x="6924878" y="6492875"/>
            <a:ext cx="2057400" cy="365125"/>
          </a:xfrm>
        </p:spPr>
        <p:txBody>
          <a:bodyPr/>
          <a:lstStyle/>
          <a:p>
            <a:pPr defTabSz="685800"/>
            <a:fld id="{2B5A6398-5B92-4880-B42C-2D0285FB01C7}" type="slidenum">
              <a:rPr lang="en-US" sz="1350" kern="0">
                <a:solidFill>
                  <a:sysClr val="windowText" lastClr="000000"/>
                </a:solidFill>
              </a:rPr>
              <a:pPr defTabSz="685800"/>
              <a:t>22</a:t>
            </a:fld>
            <a:endParaRPr lang="en-US" sz="1350" kern="0">
              <a:solidFill>
                <a:sysClr val="windowText" lastClr="000000"/>
              </a:solidFill>
            </a:endParaRPr>
          </a:p>
        </p:txBody>
      </p:sp>
      <p:graphicFrame>
        <p:nvGraphicFramePr>
          <p:cNvPr id="3" name="Chart 2">
            <a:extLst>
              <a:ext uri="{FF2B5EF4-FFF2-40B4-BE49-F238E27FC236}">
                <a16:creationId xmlns:a16="http://schemas.microsoft.com/office/drawing/2014/main" id="{EA24CF27-4CF8-405F-A44C-A08FC42306E8}"/>
              </a:ext>
            </a:extLst>
          </p:cNvPr>
          <p:cNvGraphicFramePr>
            <a:graphicFrameLocks/>
          </p:cNvGraphicFramePr>
          <p:nvPr>
            <p:extLst>
              <p:ext uri="{D42A27DB-BD31-4B8C-83A1-F6EECF244321}">
                <p14:modId xmlns:p14="http://schemas.microsoft.com/office/powerpoint/2010/main" val="153455438"/>
              </p:ext>
            </p:extLst>
          </p:nvPr>
        </p:nvGraphicFramePr>
        <p:xfrm>
          <a:off x="1" y="1"/>
          <a:ext cx="9144000" cy="61543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42184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a:xfrm>
            <a:off x="6924878" y="6492875"/>
            <a:ext cx="2057400" cy="365125"/>
          </a:xfrm>
        </p:spPr>
        <p:txBody>
          <a:bodyPr/>
          <a:lstStyle/>
          <a:p>
            <a:pPr defTabSz="685800"/>
            <a:fld id="{2B5A6398-5B92-4880-B42C-2D0285FB01C7}" type="slidenum">
              <a:rPr lang="en-US" sz="1350" kern="0">
                <a:solidFill>
                  <a:sysClr val="windowText" lastClr="000000"/>
                </a:solidFill>
              </a:rPr>
              <a:pPr defTabSz="685800"/>
              <a:t>23</a:t>
            </a:fld>
            <a:endParaRPr lang="en-US" sz="1350" kern="0">
              <a:solidFill>
                <a:sysClr val="windowText" lastClr="000000"/>
              </a:solidFill>
            </a:endParaRPr>
          </a:p>
        </p:txBody>
      </p:sp>
      <p:graphicFrame>
        <p:nvGraphicFramePr>
          <p:cNvPr id="3" name="Chart 2">
            <a:extLst>
              <a:ext uri="{FF2B5EF4-FFF2-40B4-BE49-F238E27FC236}">
                <a16:creationId xmlns:a16="http://schemas.microsoft.com/office/drawing/2014/main" id="{EA24CF27-4CF8-405F-A44C-A08FC42306E8}"/>
              </a:ext>
            </a:extLst>
          </p:cNvPr>
          <p:cNvGraphicFramePr>
            <a:graphicFrameLocks/>
          </p:cNvGraphicFramePr>
          <p:nvPr/>
        </p:nvGraphicFramePr>
        <p:xfrm>
          <a:off x="1" y="1"/>
          <a:ext cx="9144000" cy="61543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575279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a:xfrm>
            <a:off x="6924878" y="6492875"/>
            <a:ext cx="2057400" cy="365125"/>
          </a:xfrm>
        </p:spPr>
        <p:txBody>
          <a:bodyPr/>
          <a:lstStyle/>
          <a:p>
            <a:pPr defTabSz="685800"/>
            <a:fld id="{2B5A6398-5B92-4880-B42C-2D0285FB01C7}" type="slidenum">
              <a:rPr lang="en-US" sz="1350" kern="0">
                <a:solidFill>
                  <a:sysClr val="windowText" lastClr="000000"/>
                </a:solidFill>
              </a:rPr>
              <a:pPr defTabSz="685800"/>
              <a:t>24</a:t>
            </a:fld>
            <a:endParaRPr lang="en-US" sz="1350" kern="0">
              <a:solidFill>
                <a:sysClr val="windowText" lastClr="000000"/>
              </a:solidFill>
            </a:endParaRPr>
          </a:p>
        </p:txBody>
      </p:sp>
      <p:graphicFrame>
        <p:nvGraphicFramePr>
          <p:cNvPr id="5" name="Chart 4">
            <a:extLst>
              <a:ext uri="{FF2B5EF4-FFF2-40B4-BE49-F238E27FC236}">
                <a16:creationId xmlns:a16="http://schemas.microsoft.com/office/drawing/2014/main" id="{BEA3CCAB-97E6-4EAB-A1D0-B4BF936B3BB6}"/>
              </a:ext>
            </a:extLst>
          </p:cNvPr>
          <p:cNvGraphicFramePr>
            <a:graphicFrameLocks noGrp="1"/>
          </p:cNvGraphicFramePr>
          <p:nvPr>
            <p:extLst>
              <p:ext uri="{D42A27DB-BD31-4B8C-83A1-F6EECF244321}">
                <p14:modId xmlns:p14="http://schemas.microsoft.com/office/powerpoint/2010/main" val="850500776"/>
              </p:ext>
            </p:extLst>
          </p:nvPr>
        </p:nvGraphicFramePr>
        <p:xfrm>
          <a:off x="0" y="0"/>
          <a:ext cx="9144000" cy="61543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935459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059072"/>
          </a:xfrm>
        </p:spPr>
        <p:txBody>
          <a:bodyPr/>
          <a:lstStyle/>
          <a:p>
            <a:r>
              <a:rPr lang="en-US" sz="3200" u="sng">
                <a:latin typeface="Microsoft Sans Serif"/>
                <a:ea typeface="Microsoft Sans Serif"/>
                <a:cs typeface="Microsoft Sans Serif"/>
              </a:rPr>
              <a:t>Key Take-aways</a:t>
            </a:r>
            <a:endParaRPr lang="en-US" u="sng">
              <a:latin typeface="Microsoft Sans Serif"/>
              <a:ea typeface="Microsoft Sans Serif"/>
              <a:cs typeface="Microsoft Sans Serif"/>
            </a:endParaRPr>
          </a:p>
        </p:txBody>
      </p:sp>
      <p:sp>
        <p:nvSpPr>
          <p:cNvPr id="6" name="Slide Number Placeholder 3"/>
          <p:cNvSpPr>
            <a:spLocks noGrp="1"/>
          </p:cNvSpPr>
          <p:nvPr>
            <p:ph type="sldNum" sz="quarter" idx="12"/>
          </p:nvPr>
        </p:nvSpPr>
        <p:spPr>
          <a:xfrm>
            <a:off x="6936065" y="6506487"/>
            <a:ext cx="2057400" cy="273844"/>
          </a:xfrm>
        </p:spPr>
        <p:txBody>
          <a:bodyPr/>
          <a:lstStyle/>
          <a:p>
            <a:pPr defTabSz="685800"/>
            <a:fld id="{2B5A6398-5B92-4880-B42C-2D0285FB01C7}" type="slidenum">
              <a:rPr lang="en-US" sz="1350" kern="0" dirty="0">
                <a:solidFill>
                  <a:sysClr val="windowText" lastClr="000000"/>
                </a:solidFill>
              </a:rPr>
              <a:pPr defTabSz="685800"/>
              <a:t>25</a:t>
            </a:fld>
            <a:endParaRPr lang="en-US" sz="1350" kern="0">
              <a:solidFill>
                <a:sysClr val="windowText" lastClr="000000"/>
              </a:solidFill>
            </a:endParaRPr>
          </a:p>
        </p:txBody>
      </p:sp>
      <p:sp>
        <p:nvSpPr>
          <p:cNvPr id="5" name="Content Placeholder 4"/>
          <p:cNvSpPr>
            <a:spLocks noGrp="1"/>
          </p:cNvSpPr>
          <p:nvPr>
            <p:ph idx="1"/>
          </p:nvPr>
        </p:nvSpPr>
        <p:spPr>
          <a:xfrm>
            <a:off x="628650" y="1235597"/>
            <a:ext cx="7886700" cy="5152954"/>
          </a:xfrm>
        </p:spPr>
        <p:txBody>
          <a:bodyPr vert="horz" lIns="91440" tIns="45720" rIns="91440" bIns="45720" rtlCol="0" anchor="t">
            <a:normAutofit fontScale="92500" lnSpcReduction="20000"/>
          </a:bodyPr>
          <a:lstStyle/>
          <a:p>
            <a:pPr marL="285750" indent="-285750">
              <a:lnSpc>
                <a:spcPct val="100000"/>
              </a:lnSpc>
            </a:pPr>
            <a:r>
              <a:rPr lang="en-US" sz="2400" dirty="0">
                <a:latin typeface="Microsoft Sans Serif"/>
                <a:ea typeface="Microsoft Sans Serif"/>
                <a:cs typeface="Microsoft Sans Serif"/>
              </a:rPr>
              <a:t>Continuing at recent levels of funding for pavement reconstruction will require our pavements to last 120 years.</a:t>
            </a:r>
          </a:p>
          <a:p>
            <a:pPr marL="285750" indent="-285750">
              <a:lnSpc>
                <a:spcPct val="100000"/>
              </a:lnSpc>
            </a:pPr>
            <a:endParaRPr lang="en-US" sz="2400" dirty="0">
              <a:latin typeface="Microsoft Sans Serif"/>
              <a:ea typeface="Microsoft Sans Serif"/>
              <a:cs typeface="Microsoft Sans Serif"/>
            </a:endParaRPr>
          </a:p>
          <a:p>
            <a:pPr marL="285750" indent="-285750">
              <a:lnSpc>
                <a:spcPct val="100000"/>
              </a:lnSpc>
            </a:pPr>
            <a:r>
              <a:rPr lang="en-US" sz="2400" dirty="0">
                <a:latin typeface="Microsoft Sans Serif"/>
                <a:ea typeface="Microsoft Sans Serif"/>
                <a:cs typeface="Microsoft Sans Serif"/>
              </a:rPr>
              <a:t>Recent funding increases have helped reduce the decline of the system.</a:t>
            </a:r>
          </a:p>
          <a:p>
            <a:pPr marL="285750" indent="-285750">
              <a:lnSpc>
                <a:spcPct val="100000"/>
              </a:lnSpc>
            </a:pPr>
            <a:endParaRPr lang="en-US" sz="2400">
              <a:latin typeface="Microsoft Sans Serif"/>
              <a:ea typeface="Microsoft Sans Serif"/>
              <a:cs typeface="Microsoft Sans Serif"/>
            </a:endParaRPr>
          </a:p>
          <a:p>
            <a:pPr marL="285750" indent="-285750">
              <a:lnSpc>
                <a:spcPct val="100000"/>
              </a:lnSpc>
            </a:pPr>
            <a:r>
              <a:rPr lang="en-US" sz="2400" dirty="0">
                <a:latin typeface="Microsoft Sans Serif"/>
                <a:ea typeface="Microsoft Sans Serif"/>
                <a:cs typeface="Microsoft Sans Serif"/>
              </a:rPr>
              <a:t>While short term funding can meet our target condition, long term needs are out-pacing our level of investment in pavement reconstruction.</a:t>
            </a:r>
            <a:endPar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285750" indent="-285750">
              <a:lnSpc>
                <a:spcPct val="100000"/>
              </a:lnSpc>
            </a:pPr>
            <a:endParaRPr lang="en-US" sz="2400">
              <a:latin typeface="Microsoft Sans Serif"/>
              <a:ea typeface="Microsoft Sans Serif"/>
              <a:cs typeface="Microsoft Sans Serif"/>
            </a:endParaRPr>
          </a:p>
          <a:p>
            <a:pPr marL="285750" indent="-285750">
              <a:lnSpc>
                <a:spcPct val="100000"/>
              </a:lnSpc>
            </a:pPr>
            <a:r>
              <a:rPr lang="en-US" sz="2400" dirty="0">
                <a:latin typeface="Microsoft Sans Serif"/>
                <a:ea typeface="Microsoft Sans Serif"/>
                <a:cs typeface="Microsoft Sans Serif"/>
              </a:rPr>
              <a:t>The reason is that Iowa’s highway system has been built over the past 100 years to the size it is today.  At this point, current projected funding is not adequate to sustain a system of this size in a state of good repair.</a:t>
            </a:r>
          </a:p>
        </p:txBody>
      </p:sp>
    </p:spTree>
    <p:extLst>
      <p:ext uri="{BB962C8B-B14F-4D97-AF65-F5344CB8AC3E}">
        <p14:creationId xmlns:p14="http://schemas.microsoft.com/office/powerpoint/2010/main" val="2725305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1" y="129223"/>
            <a:ext cx="7886700" cy="1059072"/>
          </a:xfrm>
        </p:spPr>
        <p:txBody>
          <a:bodyPr/>
          <a:lstStyle/>
          <a:p>
            <a:r>
              <a:rPr lang="en-US" sz="3200">
                <a:latin typeface="Microsoft Sans Serif" panose="020B0604020202020204" pitchFamily="34" charset="0"/>
                <a:ea typeface="Microsoft Sans Serif" panose="020B0604020202020204" pitchFamily="34" charset="0"/>
                <a:cs typeface="Microsoft Sans Serif" panose="020B0604020202020204" pitchFamily="34" charset="0"/>
              </a:rPr>
              <a:t>Pavement system components</a:t>
            </a:r>
            <a:endParaRPr lang="en-US">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5" name="Content Placeholder 4"/>
          <p:cNvSpPr>
            <a:spLocks noGrp="1"/>
          </p:cNvSpPr>
          <p:nvPr>
            <p:ph idx="1"/>
          </p:nvPr>
        </p:nvSpPr>
        <p:spPr>
          <a:xfrm>
            <a:off x="628651" y="3918021"/>
            <a:ext cx="7886700" cy="2175653"/>
          </a:xfrm>
        </p:spPr>
        <p:txBody>
          <a:bodyPr>
            <a:noAutofit/>
          </a:bodyPr>
          <a:lstStyle/>
          <a:p>
            <a:pPr lvl="0"/>
            <a:r>
              <a:rPr lang="en-US" sz="2100">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Pavement</a:t>
            </a:r>
          </a:p>
          <a:p>
            <a:pPr lvl="1"/>
            <a:r>
              <a:rPr lang="en-US" sz="1800">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Concrete (rigid), Asphalt (flexible), or Composite</a:t>
            </a:r>
          </a:p>
          <a:p>
            <a:pPr lvl="0"/>
            <a:r>
              <a:rPr lang="en-US" sz="2100">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Subbase</a:t>
            </a:r>
          </a:p>
          <a:p>
            <a:pPr lvl="1"/>
            <a:r>
              <a:rPr lang="en-US" sz="1800">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Rock layer for support and drainage</a:t>
            </a:r>
            <a:endParaRPr lang="en-US" sz="1800">
              <a:latin typeface="Microsoft Sans Serif" panose="020B0604020202020204" pitchFamily="34" charset="0"/>
              <a:ea typeface="Microsoft Sans Serif" panose="020B0604020202020204" pitchFamily="34" charset="0"/>
              <a:cs typeface="Microsoft Sans Serif" panose="020B0604020202020204" pitchFamily="34" charset="0"/>
            </a:endParaRPr>
          </a:p>
          <a:p>
            <a:r>
              <a:rPr lang="en-US" sz="2100">
                <a:latin typeface="Microsoft Sans Serif" panose="020B0604020202020204" pitchFamily="34" charset="0"/>
                <a:ea typeface="Microsoft Sans Serif" panose="020B0604020202020204" pitchFamily="34" charset="0"/>
                <a:cs typeface="Microsoft Sans Serif" panose="020B0604020202020204" pitchFamily="34" charset="0"/>
              </a:rPr>
              <a:t>Subgrade</a:t>
            </a:r>
          </a:p>
          <a:p>
            <a:pPr lvl="1"/>
            <a:r>
              <a:rPr lang="en-US" sz="1800">
                <a:latin typeface="Microsoft Sans Serif" panose="020B0604020202020204" pitchFamily="34" charset="0"/>
                <a:ea typeface="Microsoft Sans Serif" panose="020B0604020202020204" pitchFamily="34" charset="0"/>
                <a:cs typeface="Microsoft Sans Serif" panose="020B0604020202020204" pitchFamily="34" charset="0"/>
              </a:rPr>
              <a:t>Improved soil layer to provide support</a:t>
            </a:r>
          </a:p>
        </p:txBody>
      </p:sp>
      <p:sp>
        <p:nvSpPr>
          <p:cNvPr id="6" name="Slide Number Placeholder 3"/>
          <p:cNvSpPr>
            <a:spLocks noGrp="1"/>
          </p:cNvSpPr>
          <p:nvPr>
            <p:ph type="sldNum" sz="quarter" idx="12"/>
          </p:nvPr>
        </p:nvSpPr>
        <p:spPr>
          <a:xfrm>
            <a:off x="6936065" y="6506487"/>
            <a:ext cx="2057400" cy="273844"/>
          </a:xfrm>
        </p:spPr>
        <p:txBody>
          <a:bodyPr/>
          <a:lstStyle/>
          <a:p>
            <a:pPr marL="0" marR="0" lvl="0" indent="0" algn="r" defTabSz="685783" rtl="0" eaLnBrk="1" fontAlgn="auto" latinLnBrk="0" hangingPunct="1">
              <a:lnSpc>
                <a:spcPct val="100000"/>
              </a:lnSpc>
              <a:spcBef>
                <a:spcPts val="0"/>
              </a:spcBef>
              <a:spcAft>
                <a:spcPts val="0"/>
              </a:spcAft>
              <a:buClrTx/>
              <a:buSzTx/>
              <a:buFontTx/>
              <a:buNone/>
              <a:tabLst/>
              <a:defRPr/>
            </a:pPr>
            <a:fld id="{2B5A6398-5B92-4880-B42C-2D0285FB01C7}" type="slidenum">
              <a:rPr kumimoji="0" lang="en-US" sz="1351" b="0" i="0" u="none" strike="noStrike" kern="0" cap="none" spc="0" normalizeH="0" baseline="0" noProof="0">
                <a:ln>
                  <a:noFill/>
                </a:ln>
                <a:solidFill>
                  <a:sysClr val="windowText" lastClr="000000"/>
                </a:solidFill>
                <a:effectLst/>
                <a:uLnTx/>
                <a:uFillTx/>
                <a:latin typeface="Calibri" panose="020F0502020204030204"/>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3</a:t>
            </a:fld>
            <a:endParaRPr kumimoji="0" lang="en-US" sz="1351"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10" name="TextBox 9"/>
          <p:cNvSpPr txBox="1"/>
          <p:nvPr/>
        </p:nvSpPr>
        <p:spPr>
          <a:xfrm>
            <a:off x="1293114" y="1585786"/>
            <a:ext cx="1463803" cy="369332"/>
          </a:xfrm>
          <a:prstGeom prst="rect">
            <a:avLst/>
          </a:prstGeom>
          <a:noFill/>
        </p:spPr>
        <p:txBody>
          <a:bodyPr wrap="squar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srgbClr val="ED7D31">
                    <a:lumMod val="50000"/>
                  </a:srgbClr>
                </a:solidFill>
                <a:effectLst/>
                <a:uLnTx/>
                <a:uFillTx/>
                <a:latin typeface="Calibri" panose="020F0502020204030204"/>
                <a:ea typeface="+mn-ea"/>
                <a:cs typeface="+mn-cs"/>
              </a:rPr>
              <a:t>Pavement</a:t>
            </a:r>
          </a:p>
        </p:txBody>
      </p:sp>
      <p:sp>
        <p:nvSpPr>
          <p:cNvPr id="11" name="TextBox 10"/>
          <p:cNvSpPr txBox="1"/>
          <p:nvPr/>
        </p:nvSpPr>
        <p:spPr>
          <a:xfrm>
            <a:off x="1293115" y="2188467"/>
            <a:ext cx="1121665" cy="369332"/>
          </a:xfrm>
          <a:prstGeom prst="rect">
            <a:avLst/>
          </a:prstGeom>
          <a:noFill/>
        </p:spPr>
        <p:txBody>
          <a:bodyPr wrap="squar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srgbClr val="ED7D31">
                    <a:lumMod val="50000"/>
                  </a:srgbClr>
                </a:solidFill>
                <a:effectLst/>
                <a:uLnTx/>
                <a:uFillTx/>
                <a:latin typeface="Calibri" panose="020F0502020204030204"/>
                <a:ea typeface="+mn-ea"/>
                <a:cs typeface="+mn-cs"/>
              </a:rPr>
              <a:t>Subbase</a:t>
            </a:r>
          </a:p>
        </p:txBody>
      </p:sp>
      <p:sp>
        <p:nvSpPr>
          <p:cNvPr id="12" name="TextBox 11"/>
          <p:cNvSpPr txBox="1"/>
          <p:nvPr/>
        </p:nvSpPr>
        <p:spPr>
          <a:xfrm>
            <a:off x="1293115" y="2916325"/>
            <a:ext cx="1121665" cy="369332"/>
          </a:xfrm>
          <a:prstGeom prst="rect">
            <a:avLst/>
          </a:prstGeom>
          <a:noFill/>
        </p:spPr>
        <p:txBody>
          <a:bodyPr wrap="squar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srgbClr val="ED7D31">
                    <a:lumMod val="50000"/>
                  </a:srgbClr>
                </a:solidFill>
                <a:effectLst/>
                <a:uLnTx/>
                <a:uFillTx/>
                <a:latin typeface="Calibri" panose="020F0502020204030204"/>
                <a:ea typeface="+mn-ea"/>
                <a:cs typeface="+mn-cs"/>
              </a:rPr>
              <a:t>Subgrade</a:t>
            </a:r>
          </a:p>
        </p:txBody>
      </p:sp>
      <p:grpSp>
        <p:nvGrpSpPr>
          <p:cNvPr id="4" name="Group 3">
            <a:extLst>
              <a:ext uri="{FF2B5EF4-FFF2-40B4-BE49-F238E27FC236}">
                <a16:creationId xmlns:a16="http://schemas.microsoft.com/office/drawing/2014/main" id="{C38CF974-C45A-4244-9DE7-F8B29C466CE7}"/>
              </a:ext>
            </a:extLst>
          </p:cNvPr>
          <p:cNvGrpSpPr/>
          <p:nvPr/>
        </p:nvGrpSpPr>
        <p:grpSpPr>
          <a:xfrm>
            <a:off x="2338271" y="1735133"/>
            <a:ext cx="2999232" cy="2180820"/>
            <a:chOff x="4098638" y="1859874"/>
            <a:chExt cx="2999232" cy="2180820"/>
          </a:xfrm>
        </p:grpSpPr>
        <p:sp>
          <p:nvSpPr>
            <p:cNvPr id="7" name="Rectangle 6"/>
            <p:cNvSpPr/>
            <p:nvPr/>
          </p:nvSpPr>
          <p:spPr>
            <a:xfrm>
              <a:off x="4098638" y="2963180"/>
              <a:ext cx="2999232" cy="1077514"/>
            </a:xfrm>
            <a:prstGeom prst="rect">
              <a:avLst/>
            </a:prstGeom>
            <a:blipFill>
              <a:blip r:embed="rId4">
                <a:extLst>
                  <a:ext uri="{BEBA8EAE-BF5A-486C-A8C5-ECC9F3942E4B}">
                    <a14:imgProps xmlns:a14="http://schemas.microsoft.com/office/drawing/2010/main">
                      <a14:imgLayer r:embed="rId5">
                        <a14:imgEffect>
                          <a14:artisticGlass/>
                        </a14:imgEffect>
                      </a14:imgLayer>
                    </a14:imgProps>
                  </a:ext>
                </a:extLst>
              </a:blip>
              <a:tile tx="0" ty="0" sx="100000" sy="100000" flip="none" algn="tl"/>
            </a:blipFill>
            <a:ln>
              <a:solidFill>
                <a:schemeClr val="bg2">
                  <a:alpha val="0"/>
                </a:schemeClr>
              </a:solidFill>
            </a:ln>
            <a:scene3d>
              <a:camera prst="isometricOffAxis2Left"/>
              <a:lightRig rig="threePt" dir="t"/>
            </a:scene3d>
            <a:sp3d extrusionH="1524000">
              <a:bevelT w="203200"/>
              <a:bevelB w="203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p:cNvSpPr/>
            <p:nvPr/>
          </p:nvSpPr>
          <p:spPr>
            <a:xfrm>
              <a:off x="4098638" y="2529281"/>
              <a:ext cx="2999232" cy="431086"/>
            </a:xfrm>
            <a:prstGeom prst="rect">
              <a:avLst/>
            </a:prstGeom>
            <a:blipFill dpi="0" rotWithShape="1">
              <a:blip r:embed="rId6">
                <a:extLst>
                  <a:ext uri="{BEBA8EAE-BF5A-486C-A8C5-ECC9F3942E4B}">
                    <a14:imgProps xmlns:a14="http://schemas.microsoft.com/office/drawing/2010/main">
                      <a14:imgLayer r:embed="rId7">
                        <a14:imgEffect>
                          <a14:artisticCement crackSpacing="28"/>
                        </a14:imgEffect>
                      </a14:imgLayer>
                    </a14:imgProps>
                  </a:ext>
                </a:extLst>
              </a:blip>
              <a:srcRect/>
              <a:tile tx="0" ty="0" sx="100000" sy="100000" flip="none" algn="tl"/>
            </a:blipFill>
            <a:ln>
              <a:solidFill>
                <a:schemeClr val="bg2">
                  <a:alpha val="1000"/>
                </a:schemeClr>
              </a:solidFill>
            </a:ln>
            <a:scene3d>
              <a:camera prst="isometricOffAxis2Left"/>
              <a:lightRig rig="threePt" dir="t"/>
            </a:scene3d>
            <a:sp3d extrusionH="1524000">
              <a:bevelT w="203200"/>
              <a:bevelB w="203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p:cNvSpPr/>
            <p:nvPr/>
          </p:nvSpPr>
          <p:spPr>
            <a:xfrm>
              <a:off x="4098638" y="1859874"/>
              <a:ext cx="2999232" cy="675453"/>
            </a:xfrm>
            <a:prstGeom prst="rect">
              <a:avLst/>
            </a:prstGeom>
            <a:blipFill dpi="0" rotWithShape="1">
              <a:blip r:embed="rId8">
                <a:extLst>
                  <a:ext uri="{BEBA8EAE-BF5A-486C-A8C5-ECC9F3942E4B}">
                    <a14:imgProps xmlns:a14="http://schemas.microsoft.com/office/drawing/2010/main">
                      <a14:imgLayer r:embed="rId7">
                        <a14:imgEffect>
                          <a14:artisticChalkSketch trans="45000"/>
                        </a14:imgEffect>
                      </a14:imgLayer>
                    </a14:imgProps>
                  </a:ext>
                </a:extLst>
              </a:blip>
              <a:srcRect/>
              <a:tile tx="0" ty="0" sx="100000" sy="100000" flip="none" algn="tl"/>
            </a:blipFill>
            <a:ln>
              <a:solidFill>
                <a:schemeClr val="bg2">
                  <a:alpha val="65000"/>
                </a:schemeClr>
              </a:solidFill>
            </a:ln>
            <a:scene3d>
              <a:camera prst="isometricOffAxis2Left"/>
              <a:lightRig rig="threePt" dir="t"/>
            </a:scene3d>
            <a:sp3d extrusionH="1524000" contourW="12700">
              <a:bevelT w="203200"/>
              <a:bevelB w="203200"/>
              <a:contourClr>
                <a:schemeClr val="accent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096544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68265" y="194508"/>
            <a:ext cx="7886700" cy="1059072"/>
          </a:xfrm>
        </p:spPr>
        <p:txBody>
          <a:bodyPr/>
          <a:lstStyle/>
          <a:p>
            <a:r>
              <a:rPr lang="en-US" sz="3200">
                <a:latin typeface="Microsoft Sans Serif" panose="020B0604020202020204" pitchFamily="34" charset="0"/>
                <a:ea typeface="Microsoft Sans Serif" panose="020B0604020202020204" pitchFamily="34" charset="0"/>
                <a:cs typeface="Microsoft Sans Serif" panose="020B0604020202020204" pitchFamily="34" charset="0"/>
              </a:rPr>
              <a:t>Pavement system</a:t>
            </a:r>
            <a:r>
              <a:rPr lang="en-US" sz="3200">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 components</a:t>
            </a:r>
            <a:r>
              <a:rPr lang="en-US" sz="3200">
                <a:latin typeface="Microsoft Sans Serif" panose="020B0604020202020204" pitchFamily="34" charset="0"/>
                <a:ea typeface="Microsoft Sans Serif" panose="020B0604020202020204" pitchFamily="34" charset="0"/>
                <a:cs typeface="Microsoft Sans Serif" panose="020B0604020202020204" pitchFamily="34" charset="0"/>
              </a:rPr>
              <a:t> </a:t>
            </a:r>
            <a:endParaRPr lang="en-US">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6" name="Slide Number Placeholder 3"/>
          <p:cNvSpPr>
            <a:spLocks noGrp="1"/>
          </p:cNvSpPr>
          <p:nvPr>
            <p:ph type="sldNum" sz="quarter" idx="12"/>
          </p:nvPr>
        </p:nvSpPr>
        <p:spPr>
          <a:xfrm>
            <a:off x="6936065" y="6506487"/>
            <a:ext cx="2057400" cy="273844"/>
          </a:xfrm>
        </p:spPr>
        <p:txBody>
          <a:bodyPr/>
          <a:lstStyle/>
          <a:p>
            <a:pPr defTabSz="685800"/>
            <a:fld id="{2B5A6398-5B92-4880-B42C-2D0285FB01C7}" type="slidenum">
              <a:rPr lang="en-US" sz="1350" kern="0" smtClean="0">
                <a:solidFill>
                  <a:sysClr val="windowText" lastClr="000000"/>
                </a:solidFill>
              </a:rPr>
              <a:pPr defTabSz="685800"/>
              <a:t>4</a:t>
            </a:fld>
            <a:endParaRPr lang="en-US" sz="1350" kern="0">
              <a:solidFill>
                <a:sysClr val="windowText" lastClr="000000"/>
              </a:solidFill>
            </a:endParaRPr>
          </a:p>
        </p:txBody>
      </p:sp>
      <p:sp>
        <p:nvSpPr>
          <p:cNvPr id="5" name="Content Placeholder 4"/>
          <p:cNvSpPr>
            <a:spLocks noGrp="1"/>
          </p:cNvSpPr>
          <p:nvPr>
            <p:ph idx="1"/>
          </p:nvPr>
        </p:nvSpPr>
        <p:spPr>
          <a:xfrm>
            <a:off x="568265" y="2972407"/>
            <a:ext cx="7886700" cy="2175653"/>
          </a:xfrm>
        </p:spPr>
        <p:txBody>
          <a:bodyPr>
            <a:noAutofit/>
          </a:bodyPr>
          <a:lstStyle/>
          <a:p>
            <a:pPr lvl="0"/>
            <a:r>
              <a:rPr lang="en-US" sz="2400">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Pavement design life is 40 years. </a:t>
            </a:r>
          </a:p>
          <a:p>
            <a:pPr lvl="1"/>
            <a:r>
              <a:rPr lang="en-US" sz="2400">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Can be extended with proper maintenance and rehabilitation, but not indefinitely.</a:t>
            </a:r>
          </a:p>
          <a:p>
            <a:pPr lvl="1"/>
            <a:endParaRPr lang="en-US" sz="2500">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r>
              <a:rPr lang="en-US" sz="2400">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Many factors influence the design</a:t>
            </a:r>
          </a:p>
          <a:p>
            <a:pPr lvl="1"/>
            <a:r>
              <a:rPr lang="en-US" sz="2400">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Truck traffic</a:t>
            </a:r>
          </a:p>
          <a:p>
            <a:pPr lvl="1"/>
            <a:r>
              <a:rPr lang="en-US" sz="2400">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Subgrade soil</a:t>
            </a:r>
          </a:p>
          <a:p>
            <a:pPr lvl="1"/>
            <a:r>
              <a:rPr lang="en-US" sz="2400">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Climate</a:t>
            </a:r>
          </a:p>
          <a:p>
            <a:pPr lvl="0"/>
            <a:endParaRPr lang="en-US">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4" name="Picture 3">
            <a:extLst>
              <a:ext uri="{FF2B5EF4-FFF2-40B4-BE49-F238E27FC236}">
                <a16:creationId xmlns:a16="http://schemas.microsoft.com/office/drawing/2014/main" id="{64178A5E-FB90-427F-9971-1AC28DA8A1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035" y="1015031"/>
            <a:ext cx="3719064" cy="1862485"/>
          </a:xfrm>
          <a:prstGeom prst="rect">
            <a:avLst/>
          </a:prstGeom>
        </p:spPr>
      </p:pic>
      <p:pic>
        <p:nvPicPr>
          <p:cNvPr id="7" name="Picture 6">
            <a:extLst>
              <a:ext uri="{FF2B5EF4-FFF2-40B4-BE49-F238E27FC236}">
                <a16:creationId xmlns:a16="http://schemas.microsoft.com/office/drawing/2014/main" id="{5FB9B5BB-410B-43B9-A107-90A76CED77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35903" y="1015030"/>
            <a:ext cx="2697184" cy="1862485"/>
          </a:xfrm>
          <a:prstGeom prst="rect">
            <a:avLst/>
          </a:prstGeom>
        </p:spPr>
      </p:pic>
    </p:spTree>
    <p:extLst>
      <p:ext uri="{BB962C8B-B14F-4D97-AF65-F5344CB8AC3E}">
        <p14:creationId xmlns:p14="http://schemas.microsoft.com/office/powerpoint/2010/main" val="2174842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059072"/>
          </a:xfrm>
        </p:spPr>
        <p:txBody>
          <a:bodyPr/>
          <a:lstStyle/>
          <a:p>
            <a:r>
              <a:rPr lang="en-US" sz="3200">
                <a:latin typeface="Microsoft Sans Serif" panose="020B0604020202020204" pitchFamily="34" charset="0"/>
                <a:ea typeface="Microsoft Sans Serif" panose="020B0604020202020204" pitchFamily="34" charset="0"/>
                <a:cs typeface="Microsoft Sans Serif" panose="020B0604020202020204" pitchFamily="34" charset="0"/>
              </a:rPr>
              <a:t>Pavement Inventory</a:t>
            </a:r>
            <a:endParaRPr lang="en-US">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6" name="Slide Number Placeholder 3"/>
          <p:cNvSpPr>
            <a:spLocks noGrp="1"/>
          </p:cNvSpPr>
          <p:nvPr>
            <p:ph type="sldNum" sz="quarter" idx="12"/>
          </p:nvPr>
        </p:nvSpPr>
        <p:spPr>
          <a:xfrm>
            <a:off x="6936065" y="6506487"/>
            <a:ext cx="2057400" cy="273844"/>
          </a:xfrm>
        </p:spPr>
        <p:txBody>
          <a:bodyPr/>
          <a:lstStyle/>
          <a:p>
            <a:pPr defTabSz="685800"/>
            <a:fld id="{2B5A6398-5B92-4880-B42C-2D0285FB01C7}" type="slidenum">
              <a:rPr lang="en-US" sz="1350" kern="0">
                <a:solidFill>
                  <a:sysClr val="windowText" lastClr="000000"/>
                </a:solidFill>
              </a:rPr>
              <a:pPr defTabSz="685800"/>
              <a:t>5</a:t>
            </a:fld>
            <a:endParaRPr lang="en-US" sz="1350" kern="0">
              <a:solidFill>
                <a:sysClr val="windowText" lastClr="000000"/>
              </a:solidFill>
            </a:endParaRPr>
          </a:p>
        </p:txBody>
      </p:sp>
      <p:sp>
        <p:nvSpPr>
          <p:cNvPr id="5" name="Content Placeholder 4"/>
          <p:cNvSpPr>
            <a:spLocks noGrp="1"/>
          </p:cNvSpPr>
          <p:nvPr>
            <p:ph idx="1"/>
          </p:nvPr>
        </p:nvSpPr>
        <p:spPr>
          <a:xfrm>
            <a:off x="628650" y="1521304"/>
            <a:ext cx="7886700" cy="4305464"/>
          </a:xfrm>
        </p:spPr>
        <p:txBody>
          <a:bodyPr vert="horz" lIns="91440" tIns="45720" rIns="91440" bIns="45720" rtlCol="0" anchor="t">
            <a:normAutofit/>
          </a:bodyPr>
          <a:lstStyle/>
          <a:p>
            <a:r>
              <a:rPr lang="en-US" sz="2800">
                <a:latin typeface="Microsoft Sans Serif"/>
                <a:ea typeface="Microsoft Sans Serif"/>
                <a:cs typeface="Microsoft Sans Serif"/>
              </a:rPr>
              <a:t>The Primary system includes 24,534 lane miles of pavement.</a:t>
            </a:r>
          </a:p>
          <a:p>
            <a:pPr lvl="1"/>
            <a:r>
              <a:rPr lang="en-US" sz="2800">
                <a:latin typeface="Microsoft Sans Serif" panose="020B0604020202020204" pitchFamily="34" charset="0"/>
                <a:ea typeface="Microsoft Sans Serif" panose="020B0604020202020204" pitchFamily="34" charset="0"/>
                <a:cs typeface="Microsoft Sans Serif" panose="020B0604020202020204" pitchFamily="34" charset="0"/>
              </a:rPr>
              <a:t>3,848 or about 16% on the Interstate</a:t>
            </a:r>
          </a:p>
          <a:p>
            <a:pPr lvl="1"/>
            <a:r>
              <a:rPr lang="en-US" sz="2800">
                <a:latin typeface="Microsoft Sans Serif" panose="020B0604020202020204" pitchFamily="34" charset="0"/>
                <a:ea typeface="Microsoft Sans Serif" panose="020B0604020202020204" pitchFamily="34" charset="0"/>
                <a:cs typeface="Microsoft Sans Serif" panose="020B0604020202020204" pitchFamily="34" charset="0"/>
              </a:rPr>
              <a:t>758 lane miles of ramps</a:t>
            </a:r>
          </a:p>
          <a:p>
            <a:pPr lvl="1"/>
            <a:endParaRPr lang="en-US" sz="2800">
              <a:latin typeface="Microsoft Sans Serif" panose="020B0604020202020204" pitchFamily="34" charset="0"/>
              <a:ea typeface="Microsoft Sans Serif" panose="020B0604020202020204" pitchFamily="34" charset="0"/>
              <a:cs typeface="Microsoft Sans Serif" panose="020B0604020202020204" pitchFamily="34" charset="0"/>
            </a:endParaRPr>
          </a:p>
          <a:p>
            <a:pPr lvl="1"/>
            <a:r>
              <a:rPr lang="en-US" sz="2800">
                <a:latin typeface="Microsoft Sans Serif"/>
                <a:ea typeface="Microsoft Sans Serif"/>
                <a:cs typeface="Microsoft Sans Serif"/>
              </a:rPr>
              <a:t>Our Investment</a:t>
            </a:r>
            <a:endParaRPr lang="en-US" sz="2800">
              <a:latin typeface="Microsoft Sans Serif" panose="020B0604020202020204" pitchFamily="34" charset="0"/>
              <a:ea typeface="Microsoft Sans Serif" panose="020B0604020202020204" pitchFamily="34" charset="0"/>
              <a:cs typeface="Microsoft Sans Serif" panose="020B0604020202020204" pitchFamily="34" charset="0"/>
            </a:endParaRPr>
          </a:p>
          <a:p>
            <a:pPr lvl="2"/>
            <a:r>
              <a:rPr lang="en-US" sz="2200">
                <a:latin typeface="Microsoft Sans Serif"/>
                <a:ea typeface="Microsoft Sans Serif"/>
                <a:cs typeface="Microsoft Sans Serif"/>
              </a:rPr>
              <a:t>If we had to replace the pavement on all of these roads today, the cost would exceed </a:t>
            </a:r>
            <a:r>
              <a:rPr lang="en-US" sz="2200" u="sng">
                <a:latin typeface="Microsoft Sans Serif"/>
                <a:ea typeface="Microsoft Sans Serif"/>
                <a:cs typeface="Microsoft Sans Serif"/>
              </a:rPr>
              <a:t>$21.3 billion.</a:t>
            </a:r>
            <a:endParaRPr lang="en-US" sz="2200">
              <a:cs typeface="Calibri"/>
            </a:endParaRPr>
          </a:p>
        </p:txBody>
      </p:sp>
    </p:spTree>
    <p:extLst>
      <p:ext uri="{BB962C8B-B14F-4D97-AF65-F5344CB8AC3E}">
        <p14:creationId xmlns:p14="http://schemas.microsoft.com/office/powerpoint/2010/main" val="2410989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5199A571-64F2-404D-8AC1-E8E09BE7ABEC}"/>
              </a:ext>
            </a:extLst>
          </p:cNvPr>
          <p:cNvGraphicFramePr>
            <a:graphicFrameLocks noGrp="1"/>
          </p:cNvGraphicFramePr>
          <p:nvPr>
            <p:extLst>
              <p:ext uri="{D42A27DB-BD31-4B8C-83A1-F6EECF244321}">
                <p14:modId xmlns:p14="http://schemas.microsoft.com/office/powerpoint/2010/main" val="3078819906"/>
              </p:ext>
            </p:extLst>
          </p:nvPr>
        </p:nvGraphicFramePr>
        <p:xfrm>
          <a:off x="337226" y="752272"/>
          <a:ext cx="8567868" cy="581919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628650" y="201038"/>
            <a:ext cx="7886700" cy="551235"/>
          </a:xfrm>
        </p:spPr>
        <p:txBody>
          <a:bodyPr>
            <a:noAutofit/>
          </a:bodyPr>
          <a:lstStyle/>
          <a:p>
            <a:r>
              <a:rPr lang="en-US" sz="3200">
                <a:latin typeface="Microsoft Sans Serif" panose="020B0604020202020204" pitchFamily="34" charset="0"/>
                <a:ea typeface="Microsoft Sans Serif" panose="020B0604020202020204" pitchFamily="34" charset="0"/>
                <a:cs typeface="Microsoft Sans Serif" panose="020B0604020202020204" pitchFamily="34" charset="0"/>
              </a:rPr>
              <a:t>Pavement Inventory</a:t>
            </a:r>
          </a:p>
        </p:txBody>
      </p:sp>
      <p:sp>
        <p:nvSpPr>
          <p:cNvPr id="6" name="Slide Number Placeholder 3"/>
          <p:cNvSpPr>
            <a:spLocks noGrp="1"/>
          </p:cNvSpPr>
          <p:nvPr>
            <p:ph type="sldNum" sz="quarter" idx="12"/>
          </p:nvPr>
        </p:nvSpPr>
        <p:spPr/>
        <p:txBody>
          <a:bodyPr/>
          <a:lstStyle/>
          <a:p>
            <a:pPr defTabSz="685800"/>
            <a:fld id="{2B5A6398-5B92-4880-B42C-2D0285FB01C7}" type="slidenum">
              <a:rPr lang="en-US" sz="1350" kern="0">
                <a:solidFill>
                  <a:sysClr val="windowText" lastClr="000000"/>
                </a:solidFill>
              </a:rPr>
              <a:pPr defTabSz="685800"/>
              <a:t>6</a:t>
            </a:fld>
            <a:endParaRPr lang="en-US" sz="1350" kern="0">
              <a:solidFill>
                <a:sysClr val="windowText" lastClr="000000"/>
              </a:solidFill>
            </a:endParaRPr>
          </a:p>
        </p:txBody>
      </p:sp>
    </p:spTree>
    <p:extLst>
      <p:ext uri="{BB962C8B-B14F-4D97-AF65-F5344CB8AC3E}">
        <p14:creationId xmlns:p14="http://schemas.microsoft.com/office/powerpoint/2010/main" val="4033082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059072"/>
          </a:xfrm>
        </p:spPr>
        <p:txBody>
          <a:bodyPr/>
          <a:lstStyle/>
          <a:p>
            <a:r>
              <a:rPr lang="en-US" sz="3200">
                <a:latin typeface="Microsoft Sans Serif" panose="020B0604020202020204" pitchFamily="34" charset="0"/>
                <a:ea typeface="Microsoft Sans Serif" panose="020B0604020202020204" pitchFamily="34" charset="0"/>
                <a:cs typeface="Microsoft Sans Serif" panose="020B0604020202020204" pitchFamily="34" charset="0"/>
              </a:rPr>
              <a:t>Pavement Inventory</a:t>
            </a:r>
            <a:endParaRPr lang="en-US">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6" name="Slide Number Placeholder 3"/>
          <p:cNvSpPr>
            <a:spLocks noGrp="1"/>
          </p:cNvSpPr>
          <p:nvPr>
            <p:ph type="sldNum" sz="quarter" idx="12"/>
          </p:nvPr>
        </p:nvSpPr>
        <p:spPr>
          <a:xfrm>
            <a:off x="6936065" y="6506487"/>
            <a:ext cx="2057400" cy="273844"/>
          </a:xfrm>
        </p:spPr>
        <p:txBody>
          <a:bodyPr/>
          <a:lstStyle/>
          <a:p>
            <a:pPr defTabSz="685800"/>
            <a:fld id="{2B5A6398-5B92-4880-B42C-2D0285FB01C7}" type="slidenum">
              <a:rPr lang="en-US" sz="1350" kern="0">
                <a:solidFill>
                  <a:sysClr val="windowText" lastClr="000000"/>
                </a:solidFill>
              </a:rPr>
              <a:pPr defTabSz="685800"/>
              <a:t>7</a:t>
            </a:fld>
            <a:endParaRPr lang="en-US" sz="1350" kern="0">
              <a:solidFill>
                <a:sysClr val="windowText" lastClr="000000"/>
              </a:solidFill>
            </a:endParaRPr>
          </a:p>
        </p:txBody>
      </p:sp>
      <p:sp>
        <p:nvSpPr>
          <p:cNvPr id="5" name="Content Placeholder 4"/>
          <p:cNvSpPr>
            <a:spLocks noGrp="1"/>
          </p:cNvSpPr>
          <p:nvPr>
            <p:ph idx="1"/>
          </p:nvPr>
        </p:nvSpPr>
        <p:spPr>
          <a:xfrm>
            <a:off x="628650" y="1521304"/>
            <a:ext cx="7886700" cy="4305464"/>
          </a:xfrm>
        </p:spPr>
        <p:txBody>
          <a:bodyPr vert="horz" lIns="91440" tIns="45720" rIns="91440" bIns="45720" rtlCol="0" anchor="t">
            <a:noAutofit/>
          </a:bodyPr>
          <a:lstStyle/>
          <a:p>
            <a:r>
              <a:rPr lang="en-US" sz="2800">
                <a:latin typeface="Microsoft Sans Serif"/>
                <a:ea typeface="Microsoft Sans Serif"/>
                <a:cs typeface="Microsoft Sans Serif"/>
              </a:rPr>
              <a:t>Half of the system’s original pavement is more than 55 years old.</a:t>
            </a:r>
          </a:p>
          <a:p>
            <a:endParaRPr lang="en-US" sz="2800">
              <a:latin typeface="Microsoft Sans Serif" panose="020B0604020202020204" pitchFamily="34" charset="0"/>
              <a:ea typeface="Microsoft Sans Serif" panose="020B0604020202020204" pitchFamily="34" charset="0"/>
              <a:cs typeface="Microsoft Sans Serif" panose="020B0604020202020204" pitchFamily="34" charset="0"/>
            </a:endParaRPr>
          </a:p>
          <a:p>
            <a:r>
              <a:rPr lang="en-US" sz="2800">
                <a:latin typeface="Microsoft Sans Serif"/>
                <a:ea typeface="Microsoft Sans Serif"/>
                <a:cs typeface="Microsoft Sans Serif"/>
              </a:rPr>
              <a:t>29.9% (7,082 miles) is 70+ years old</a:t>
            </a:r>
          </a:p>
          <a:p>
            <a:endParaRPr lang="en-US" sz="2800">
              <a:latin typeface="Microsoft Sans Serif" panose="020B0604020202020204" pitchFamily="34" charset="0"/>
              <a:ea typeface="Microsoft Sans Serif" panose="020B0604020202020204" pitchFamily="34" charset="0"/>
              <a:cs typeface="Microsoft Sans Serif" panose="020B0604020202020204" pitchFamily="34" charset="0"/>
            </a:endParaRPr>
          </a:p>
          <a:p>
            <a:r>
              <a:rPr lang="en-US" sz="2800">
                <a:latin typeface="Microsoft Sans Serif"/>
                <a:ea typeface="Microsoft Sans Serif"/>
                <a:cs typeface="Microsoft Sans Serif"/>
              </a:rPr>
              <a:t>Based on the size and age of our system we have a significant financial challenge facing us for the foreseeable future.</a:t>
            </a:r>
            <a:endParaRPr lang="en-US" sz="280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740587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225372"/>
            <a:ext cx="7886700" cy="1059072"/>
          </a:xfrm>
        </p:spPr>
        <p:txBody>
          <a:bodyPr/>
          <a:lstStyle/>
          <a:p>
            <a:r>
              <a:rPr lang="en-US" sz="3200">
                <a:latin typeface="Microsoft Sans Serif"/>
                <a:ea typeface="Microsoft Sans Serif"/>
                <a:cs typeface="Microsoft Sans Serif"/>
              </a:rPr>
              <a:t>The Challenge</a:t>
            </a:r>
            <a:endParaRPr lang="en-US">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6" name="Slide Number Placeholder 3"/>
          <p:cNvSpPr>
            <a:spLocks noGrp="1"/>
          </p:cNvSpPr>
          <p:nvPr>
            <p:ph type="sldNum" sz="quarter" idx="12"/>
          </p:nvPr>
        </p:nvSpPr>
        <p:spPr>
          <a:xfrm>
            <a:off x="6936065" y="6506487"/>
            <a:ext cx="2057400" cy="273844"/>
          </a:xfrm>
        </p:spPr>
        <p:txBody>
          <a:bodyPr/>
          <a:lstStyle/>
          <a:p>
            <a:pPr defTabSz="685800"/>
            <a:fld id="{2B5A6398-5B92-4880-B42C-2D0285FB01C7}" type="slidenum">
              <a:rPr lang="en-US" sz="1350" kern="0">
                <a:solidFill>
                  <a:sysClr val="windowText" lastClr="000000"/>
                </a:solidFill>
              </a:rPr>
              <a:pPr defTabSz="685800"/>
              <a:t>8</a:t>
            </a:fld>
            <a:endParaRPr lang="en-US" sz="1350" kern="0">
              <a:solidFill>
                <a:sysClr val="windowText" lastClr="000000"/>
              </a:solidFill>
            </a:endParaRPr>
          </a:p>
        </p:txBody>
      </p:sp>
      <p:sp>
        <p:nvSpPr>
          <p:cNvPr id="5" name="Content Placeholder 4"/>
          <p:cNvSpPr>
            <a:spLocks noGrp="1"/>
          </p:cNvSpPr>
          <p:nvPr>
            <p:ph idx="1"/>
          </p:nvPr>
        </p:nvSpPr>
        <p:spPr>
          <a:xfrm>
            <a:off x="668580" y="1421479"/>
            <a:ext cx="7886700" cy="4305464"/>
          </a:xfrm>
        </p:spPr>
        <p:txBody>
          <a:bodyPr vert="horz" lIns="91440" tIns="45720" rIns="91440" bIns="45720" rtlCol="0" anchor="t">
            <a:noAutofit/>
          </a:bodyPr>
          <a:lstStyle/>
          <a:p>
            <a:r>
              <a:rPr lang="en-US" sz="2800">
                <a:latin typeface="Microsoft Sans Serif"/>
                <a:ea typeface="Microsoft Sans Serif"/>
                <a:cs typeface="Microsoft Sans Serif"/>
              </a:rPr>
              <a:t>Over the past 30 years we have built or replaced 25% of the system.</a:t>
            </a:r>
          </a:p>
          <a:p>
            <a:endParaRPr lang="en-US" sz="2800">
              <a:latin typeface="Microsoft Sans Serif" panose="020B0604020202020204" pitchFamily="34" charset="0"/>
              <a:ea typeface="Microsoft Sans Serif" panose="020B0604020202020204" pitchFamily="34" charset="0"/>
              <a:cs typeface="Microsoft Sans Serif" panose="020B0604020202020204" pitchFamily="34" charset="0"/>
            </a:endParaRPr>
          </a:p>
          <a:p>
            <a:r>
              <a:rPr lang="en-US" sz="2800">
                <a:latin typeface="Microsoft Sans Serif"/>
                <a:ea typeface="Microsoft Sans Serif"/>
                <a:cs typeface="Microsoft Sans Serif"/>
              </a:rPr>
              <a:t>Continuing at this rate will mean our pavements need to remain serviceable for </a:t>
            </a:r>
            <a:r>
              <a:rPr lang="en-US" sz="2800" u="sng">
                <a:latin typeface="Microsoft Sans Serif"/>
                <a:ea typeface="Microsoft Sans Serif"/>
                <a:cs typeface="Microsoft Sans Serif"/>
              </a:rPr>
              <a:t>120 years</a:t>
            </a:r>
            <a:r>
              <a:rPr lang="en-US" sz="2800">
                <a:latin typeface="Microsoft Sans Serif"/>
                <a:ea typeface="Microsoft Sans Serif"/>
                <a:cs typeface="Microsoft Sans Serif"/>
              </a:rPr>
              <a:t>.</a:t>
            </a:r>
            <a:endParaRPr lang="en-US" sz="2800">
              <a:latin typeface="Microsoft Sans Serif" panose="020B0604020202020204" pitchFamily="34" charset="0"/>
              <a:ea typeface="Microsoft Sans Serif" panose="020B0604020202020204" pitchFamily="34" charset="0"/>
              <a:cs typeface="Microsoft Sans Serif" panose="020B0604020202020204" pitchFamily="34" charset="0"/>
            </a:endParaRPr>
          </a:p>
          <a:p>
            <a:endParaRPr lang="en-US" sz="2800">
              <a:latin typeface="Microsoft Sans Serif" panose="020B0604020202020204" pitchFamily="34" charset="0"/>
              <a:ea typeface="Microsoft Sans Serif" panose="020B0604020202020204" pitchFamily="34" charset="0"/>
              <a:cs typeface="Microsoft Sans Serif" panose="020B0604020202020204" pitchFamily="34" charset="0"/>
            </a:endParaRPr>
          </a:p>
          <a:p>
            <a:r>
              <a:rPr lang="en-US" sz="2800">
                <a:latin typeface="Microsoft Sans Serif"/>
                <a:ea typeface="Microsoft Sans Serif"/>
                <a:cs typeface="Microsoft Sans Serif"/>
              </a:rPr>
              <a:t>To date, we do not have any pavements that have reached that age.....Yet we have already replaced many miles that have not hit that milestone. </a:t>
            </a:r>
            <a:endParaRPr lang="en-US" sz="2800">
              <a:latin typeface="Microsoft Sans Serif" panose="020B0604020202020204" pitchFamily="34" charset="0"/>
              <a:ea typeface="Microsoft Sans Serif" panose="020B0604020202020204" pitchFamily="34" charset="0"/>
              <a:cs typeface="Microsoft Sans Serif" panose="020B0604020202020204" pitchFamily="34" charset="0"/>
            </a:endParaRPr>
          </a:p>
          <a:p>
            <a:endParaRPr lang="en-US" sz="280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057096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225372"/>
            <a:ext cx="7886700" cy="1059072"/>
          </a:xfrm>
        </p:spPr>
        <p:txBody>
          <a:bodyPr/>
          <a:lstStyle/>
          <a:p>
            <a:r>
              <a:rPr lang="en-US" sz="3200">
                <a:latin typeface="Microsoft Sans Serif"/>
                <a:ea typeface="Microsoft Sans Serif"/>
                <a:cs typeface="Microsoft Sans Serif"/>
              </a:rPr>
              <a:t>Managing our assets is critical to easing the financial burden</a:t>
            </a:r>
            <a:endParaRPr lang="en-US">
              <a:latin typeface="Microsoft Sans Serif"/>
              <a:ea typeface="Microsoft Sans Serif"/>
              <a:cs typeface="Microsoft Sans Serif"/>
            </a:endParaRPr>
          </a:p>
        </p:txBody>
      </p:sp>
      <p:sp>
        <p:nvSpPr>
          <p:cNvPr id="6" name="Slide Number Placeholder 3"/>
          <p:cNvSpPr>
            <a:spLocks noGrp="1"/>
          </p:cNvSpPr>
          <p:nvPr>
            <p:ph type="sldNum" sz="quarter" idx="12"/>
          </p:nvPr>
        </p:nvSpPr>
        <p:spPr>
          <a:xfrm>
            <a:off x="6936065" y="6506487"/>
            <a:ext cx="2057400" cy="273844"/>
          </a:xfrm>
        </p:spPr>
        <p:txBody>
          <a:bodyPr/>
          <a:lstStyle/>
          <a:p>
            <a:pPr defTabSz="685800"/>
            <a:fld id="{2B5A6398-5B92-4880-B42C-2D0285FB01C7}" type="slidenum">
              <a:rPr lang="en-US" sz="1350" kern="0">
                <a:solidFill>
                  <a:sysClr val="windowText" lastClr="000000"/>
                </a:solidFill>
              </a:rPr>
              <a:pPr defTabSz="685800"/>
              <a:t>9</a:t>
            </a:fld>
            <a:endParaRPr lang="en-US" sz="1350" kern="0">
              <a:solidFill>
                <a:sysClr val="windowText" lastClr="000000"/>
              </a:solidFill>
            </a:endParaRPr>
          </a:p>
        </p:txBody>
      </p:sp>
      <p:sp>
        <p:nvSpPr>
          <p:cNvPr id="5" name="Content Placeholder 4"/>
          <p:cNvSpPr>
            <a:spLocks noGrp="1"/>
          </p:cNvSpPr>
          <p:nvPr>
            <p:ph idx="1"/>
          </p:nvPr>
        </p:nvSpPr>
        <p:spPr>
          <a:xfrm>
            <a:off x="668580" y="1421479"/>
            <a:ext cx="7886700" cy="4305464"/>
          </a:xfrm>
        </p:spPr>
        <p:txBody>
          <a:bodyPr vert="horz" lIns="91440" tIns="45720" rIns="91440" bIns="45720" rtlCol="0" anchor="t">
            <a:noAutofit/>
          </a:bodyPr>
          <a:lstStyle/>
          <a:p>
            <a:pPr marL="0" indent="0">
              <a:buNone/>
            </a:pPr>
            <a:endParaRPr lang="en-US" sz="2800">
              <a:latin typeface="Microsoft Sans Serif"/>
              <a:ea typeface="Microsoft Sans Serif"/>
              <a:cs typeface="Microsoft Sans Serif"/>
            </a:endParaRPr>
          </a:p>
          <a:p>
            <a:r>
              <a:rPr lang="en-US" sz="2800" dirty="0">
                <a:latin typeface="Microsoft Sans Serif"/>
                <a:ea typeface="Microsoft Sans Serif"/>
                <a:cs typeface="Microsoft Sans Serif"/>
              </a:rPr>
              <a:t>Make efficient investments when managing our pavements.</a:t>
            </a:r>
            <a:endParaRPr lang="en-US" sz="2800">
              <a:latin typeface="Microsoft Sans Serif"/>
              <a:ea typeface="Microsoft Sans Serif"/>
              <a:cs typeface="Microsoft Sans Serif"/>
            </a:endParaRPr>
          </a:p>
          <a:p>
            <a:endParaRPr lang="en-US" sz="2800">
              <a:latin typeface="Microsoft Sans Serif"/>
              <a:ea typeface="Microsoft Sans Serif"/>
              <a:cs typeface="Microsoft Sans Serif"/>
            </a:endParaRPr>
          </a:p>
          <a:p>
            <a:r>
              <a:rPr lang="en-US" sz="2800" dirty="0">
                <a:latin typeface="Microsoft Sans Serif"/>
                <a:ea typeface="Microsoft Sans Serif"/>
                <a:cs typeface="Microsoft Sans Serif"/>
              </a:rPr>
              <a:t>Use cost effective methods to extend pavement life.</a:t>
            </a:r>
          </a:p>
        </p:txBody>
      </p:sp>
    </p:spTree>
    <p:extLst>
      <p:ext uri="{BB962C8B-B14F-4D97-AF65-F5344CB8AC3E}">
        <p14:creationId xmlns:p14="http://schemas.microsoft.com/office/powerpoint/2010/main" val="3553617406"/>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6DDD87B20D3B4E8BA3329D1F73F3FD" ma:contentTypeVersion="13" ma:contentTypeDescription="Create a new document." ma:contentTypeScope="" ma:versionID="246a8e12a36eab7b3e6458e97f99be53">
  <xsd:schema xmlns:xsd="http://www.w3.org/2001/XMLSchema" xmlns:xs="http://www.w3.org/2001/XMLSchema" xmlns:p="http://schemas.microsoft.com/office/2006/metadata/properties" xmlns:ns1="http://schemas.microsoft.com/sharepoint/v3" xmlns:ns3="b5569257-ea7f-4abd-949f-b97d37e36e1a" xmlns:ns4="1955b6a4-2d87-4690-8190-2eb4b09ca27e" targetNamespace="http://schemas.microsoft.com/office/2006/metadata/properties" ma:root="true" ma:fieldsID="43c9c2eb40949fc21e605eaae92dd622" ns1:_="" ns3:_="" ns4:_="">
    <xsd:import namespace="http://schemas.microsoft.com/sharepoint/v3"/>
    <xsd:import namespace="b5569257-ea7f-4abd-949f-b97d37e36e1a"/>
    <xsd:import namespace="1955b6a4-2d87-4690-8190-2eb4b09ca27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1:_ip_UnifiedCompliancePolicyProperties" minOccurs="0"/>
                <xsd:element ref="ns1:_ip_UnifiedCompliancePolicyUIAction" minOccurs="0"/>
                <xsd:element ref="ns4:MediaServiceEventHashCode" minOccurs="0"/>
                <xsd:element ref="ns4: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hidden="true" ma:internalName="_ip_UnifiedCompliancePolicyProperties">
      <xsd:simpleType>
        <xsd:restriction base="dms:Note"/>
      </xsd:simpleType>
    </xsd:element>
    <xsd:element name="_ip_UnifiedCompliancePolicyUIAction" ma:index="1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5569257-ea7f-4abd-949f-b97d37e36e1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955b6a4-2d87-4690-8190-2eb4b09ca27e"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3C02037-BFBB-42AF-9B0C-FC81C8D01C47}">
  <ds:schemaRefs>
    <ds:schemaRef ds:uri="1955b6a4-2d87-4690-8190-2eb4b09ca27e"/>
    <ds:schemaRef ds:uri="b5569257-ea7f-4abd-949f-b97d37e36e1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8FC743A-3234-4614-AC5D-316F823B12EB}">
  <ds:schemaRefs>
    <ds:schemaRef ds:uri="http://schemas.microsoft.com/sharepoint/v3"/>
    <ds:schemaRef ds:uri="1955b6a4-2d87-4690-8190-2eb4b09ca27e"/>
    <ds:schemaRef ds:uri="http://purl.org/dc/terms/"/>
    <ds:schemaRef ds:uri="http://schemas.openxmlformats.org/package/2006/metadata/core-properties"/>
    <ds:schemaRef ds:uri="b5569257-ea7f-4abd-949f-b97d37e36e1a"/>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515CE887-A13D-474C-95F1-77E42537E76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1039</Words>
  <Application>Microsoft Office PowerPoint</Application>
  <PresentationFormat>On-screen Show (4:3)</PresentationFormat>
  <Paragraphs>217</Paragraphs>
  <Slides>25</Slides>
  <Notes>21</Notes>
  <HiddenSlides>1</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25</vt:i4>
      </vt:variant>
    </vt:vector>
  </HeadingPairs>
  <TitlesOfParts>
    <vt:vector size="32" baseType="lpstr">
      <vt:lpstr>Arial</vt:lpstr>
      <vt:lpstr>Calibri</vt:lpstr>
      <vt:lpstr>Calibri Light</vt:lpstr>
      <vt:lpstr>Microsoft Sans Serif</vt:lpstr>
      <vt:lpstr>1_Office Theme</vt:lpstr>
      <vt:lpstr>Office Theme</vt:lpstr>
      <vt:lpstr>2_Office Theme</vt:lpstr>
      <vt:lpstr>PowerPoint Presentation</vt:lpstr>
      <vt:lpstr>PowerPoint Presentation</vt:lpstr>
      <vt:lpstr>Pavement system components</vt:lpstr>
      <vt:lpstr>Pavement system components </vt:lpstr>
      <vt:lpstr>Pavement Inventory</vt:lpstr>
      <vt:lpstr>Pavement Inventory</vt:lpstr>
      <vt:lpstr>Pavement Inventory</vt:lpstr>
      <vt:lpstr>The Challenge</vt:lpstr>
      <vt:lpstr>Managing our assets is critical to easing the financial burden</vt:lpstr>
      <vt:lpstr>Pavement Condition</vt:lpstr>
      <vt:lpstr>Pavement Condition</vt:lpstr>
      <vt:lpstr>Pavement Deterioration</vt:lpstr>
      <vt:lpstr>Pavement Deterioration</vt:lpstr>
      <vt:lpstr>Slowing down the deterioration</vt:lpstr>
      <vt:lpstr>Maintaining Good Condition Costs Less</vt:lpstr>
      <vt:lpstr>Pavement Treatments</vt:lpstr>
      <vt:lpstr>Pavement Management</vt:lpstr>
      <vt:lpstr>Condition Forecast Process</vt:lpstr>
      <vt:lpstr>PowerPoint Presentation</vt:lpstr>
      <vt:lpstr>PowerPoint Presentation</vt:lpstr>
      <vt:lpstr>PowerPoint Presentation</vt:lpstr>
      <vt:lpstr>PowerPoint Presentation</vt:lpstr>
      <vt:lpstr>PowerPoint Presentation</vt:lpstr>
      <vt:lpstr>PowerPoint Presentation</vt:lpstr>
      <vt:lpstr>Key Take-aways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Neubauer, Scott</dc:creator>
  <cp:lastModifiedBy>Anderson, Stuart</cp:lastModifiedBy>
  <cp:revision>25</cp:revision>
  <cp:lastPrinted>2021-02-01T19:26:28Z</cp:lastPrinted>
  <dcterms:created xsi:type="dcterms:W3CDTF">2017-11-22T13:15:27Z</dcterms:created>
  <dcterms:modified xsi:type="dcterms:W3CDTF">2021-02-01T19:26:34Z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0x010100246DDD87B20D3B4E8BA3329D1F73F3FD</vt:lpwstr>
  </property>
  <property fmtid="{D5CDD505-2E9C-101B-9397-08002B2CF9AE}" pid="3" name="_dlc_DocIdItemGuid">
    <vt:lpwstr>5e519d89-9d1d-432a-bd73-ff7dd666682b</vt:lpwstr>
  </property>
</Properties>
</file>