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81" r:id="rId1"/>
  </p:sldMasterIdLst>
  <p:notesMasterIdLst>
    <p:notesMasterId r:id="rId20"/>
  </p:notesMasterIdLst>
  <p:handoutMasterIdLst>
    <p:handoutMasterId r:id="rId21"/>
  </p:handoutMasterIdLst>
  <p:sldIdLst>
    <p:sldId id="633" r:id="rId2"/>
    <p:sldId id="634" r:id="rId3"/>
    <p:sldId id="709" r:id="rId4"/>
    <p:sldId id="710" r:id="rId5"/>
    <p:sldId id="711" r:id="rId6"/>
    <p:sldId id="712" r:id="rId7"/>
    <p:sldId id="713" r:id="rId8"/>
    <p:sldId id="703" r:id="rId9"/>
    <p:sldId id="837" r:id="rId10"/>
    <p:sldId id="838" r:id="rId11"/>
    <p:sldId id="839" r:id="rId12"/>
    <p:sldId id="830" r:id="rId13"/>
    <p:sldId id="719" r:id="rId14"/>
    <p:sldId id="826" r:id="rId15"/>
    <p:sldId id="808" r:id="rId16"/>
    <p:sldId id="807" r:id="rId17"/>
    <p:sldId id="785" r:id="rId18"/>
    <p:sldId id="662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buChar char="w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99"/>
    <a:srgbClr val="FFFFCC"/>
    <a:srgbClr val="FF0000"/>
    <a:srgbClr val="0000FF"/>
    <a:srgbClr val="990099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4" autoAdjust="0"/>
    <p:restoredTop sz="90151" autoAdjust="0"/>
  </p:normalViewPr>
  <p:slideViewPr>
    <p:cSldViewPr snapToGrid="0">
      <p:cViewPr varScale="1">
        <p:scale>
          <a:sx n="75" d="100"/>
          <a:sy n="75" d="100"/>
        </p:scale>
        <p:origin x="66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 snapToGrid="0">
      <p:cViewPr varScale="1">
        <p:scale>
          <a:sx n="58" d="100"/>
          <a:sy n="58" d="100"/>
        </p:scale>
        <p:origin x="-1758" y="-6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7" y="7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7" y="8831586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602E9FA6-72E5-485C-9AC8-94B66A78E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3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7" y="4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6913"/>
            <a:ext cx="4630737" cy="3471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5" y="4398283"/>
            <a:ext cx="5140112" cy="416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defTabSz="93033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7" y="8796561"/>
            <a:ext cx="3037628" cy="46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6" tIns="46497" rIns="92996" bIns="46497" numCol="1" anchor="b" anchorCtr="0" compatLnSpc="1">
            <a:prstTxWarp prst="textNoShape">
              <a:avLst/>
            </a:prstTxWarp>
          </a:bodyPr>
          <a:lstStyle>
            <a:lvl1pPr algn="r" defTabSz="930332">
              <a:defRPr sz="1200"/>
            </a:lvl1pPr>
          </a:lstStyle>
          <a:p>
            <a:pPr>
              <a:defRPr/>
            </a:pPr>
            <a:fld id="{E7669DD5-6282-41B8-9E81-F6594F2D7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69DD5-6282-41B8-9E81-F6594F2D73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9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82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5978" indent="-286915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7659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6721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5785" indent="-229533" defTabSz="9356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4849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3911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2974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2038" indent="-229533" defTabSz="9356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4974CF7F-4A2F-432E-8FE9-EB9FB86E9AAF}" type="slidenum">
              <a:rPr lang="en-US" altLang="en-US" smtClean="0"/>
              <a:pPr eaLnBrk="1" hangingPunct="1">
                <a:spcBef>
                  <a:spcPct val="20000"/>
                </a:spcBef>
              </a:pPr>
              <a:t>10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96913"/>
            <a:ext cx="4633912" cy="347503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545" y="4402703"/>
            <a:ext cx="5158803" cy="4173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B6BD1137-7CB8-4BAC-81D8-69FE8A93D38B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4CE5A-0D8A-4329-A297-0250A4F5D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4354F-195E-4620-9BBF-EE1CA0AFF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6018F-02C5-492A-A396-60FCB4AFE8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A00E3-29D0-4240-843B-43CFF80D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A35A-7F2A-4818-BE4F-BD985AAD31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550D3-1F65-4CDB-9A8E-82FEAFC52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A245A-4344-4ADD-88E1-2801F720F3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3C34-C3E1-402C-B999-0740D77D1E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8A0CD-188E-41B4-85D2-A4D943DD9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0310A5-C358-4C54-90DC-01EB34AED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4763"/>
            <a:ext cx="7772400" cy="41573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2022-2026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Highway Program 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Development</a:t>
            </a:r>
            <a:br>
              <a: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i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b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</a:b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67070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432059"/>
            <a:ext cx="9144000" cy="322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2020	 675.2	700.7	693.8	686.2	686.2	686.2	686.2	686.2	686.2 	686.2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 182.0	146.2	152.8	177.3	170.0	175.0	180.0	185.0	190.0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 115.0	140.0	145.0	150.0	155.0	165.0	175.0	185.0	190.0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 65.0	101.3	109.5	125.9	140.0	155.0	170.0	185.0	190.0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25.6	25.0	25.0	25.0	25.0	25.0	25.0	25.0	25.0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 137.8	226.7	217.6	102.1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 24.8	0.1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 12.6	27.0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 42.9		51.5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12.3	0.3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Major Interstate Capacity/System Enhancement	 200.5	111.8	68.9	125.4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 2.0	1.0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Dallas					 0.2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Cedar (scaled back to just include replacement of Sugar Creek bridges)			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 50.0	50.0 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 (50.1)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(50.3)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(25.0)	(19.5)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51.4	87.8	84.7	106.2	91.2 	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901436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2031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2022-2031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233364" y="1988931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57830" y="1079340"/>
            <a:ext cx="14370" cy="4495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33363" y="4354785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10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kern="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96644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87032"/>
              </p:ext>
            </p:extLst>
          </p:nvPr>
        </p:nvGraphicFramePr>
        <p:xfrm>
          <a:off x="122814" y="1028818"/>
          <a:ext cx="8738813" cy="42348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7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DRAFT 2022 - 2026 IOWA HIGHWAY PROGRAM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PROJECT ESTIMATED COSTS X $1000</a:t>
                      </a:r>
                      <a:endParaRPr lang="en-US" sz="850" b="1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 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    LOCATION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FUNDING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TYPE OF WORK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b="1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  <a:endParaRPr lang="en-US" sz="850" b="1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58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963436"/>
                  </a:ext>
                </a:extLst>
              </a:tr>
              <a:tr h="20773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AMERICANS WITH DISABILITIES ACT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3000</a:t>
                      </a: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74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CONSTRUCTION INDUSTRY TRAINING PROGRAM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276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COOPERATIVE CITY/COUNTY/STATE HIGHWAY RESEARCH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206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COOPERATIVE CITY/COUNTY/STATE HIGHWAY RESEARCH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750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240736"/>
                  </a:ext>
                </a:extLst>
              </a:tr>
              <a:tr h="207169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EMERGENCY &amp; CONTINGENCY - U-STEP/C-STEP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060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POST LETTING PROJECT COST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42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PREVOCATIONAL TRAINING AND DBE SUPPORT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3055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SCENIC BYWAY PROGRAM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664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CONSULTANT SERVICES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OUTSIDE SERV. ENGINEER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85000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02426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35350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967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CONTRACT MAINTENANCE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solidFill>
                            <a:srgbClr val="008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8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515212"/>
                  </a:ext>
                </a:extLst>
              </a:tr>
              <a:tr h="193578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RAILROAD CROSSINGS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MISCELLANEOUS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ROADSIDE IMPROVEMENT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LANDSCAPING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2500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226964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STATEWIDE TRAFFIC CONTROL DEVICES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TRAFFIC SIGNS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50" u="none" strike="noStrike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10000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19458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1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4502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1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5446" marR="5446" marT="544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</a:tbl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59558" y="6119713"/>
            <a:ext cx="45971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en-US" sz="1100" kern="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100" dirty="0">
              <a:solidFill>
                <a:srgbClr val="008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DE6BAA4-A2AC-4351-86DC-8211CBB4481B}" type="slidenum">
              <a:rPr lang="en-US" smtClean="0"/>
              <a:pPr>
                <a:buFont typeface="Wingdings" pitchFamily="2" charset="2"/>
                <a:buNone/>
                <a:defRPr/>
              </a:pPr>
              <a:t>11</a:t>
            </a:fld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E3619D-40BF-4B14-8CD8-38A8FAF31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357" y="137319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kern="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1359827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759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w"/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86575" y="6416675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AE089194-1DFD-450A-B017-7C6F055A6E14}" type="slidenum">
              <a:rPr lang="en-US" smtClean="0"/>
              <a:pPr>
                <a:buFont typeface="Wingdings" pitchFamily="2" charset="2"/>
                <a:buNone/>
                <a:defRPr/>
              </a:pPr>
              <a:t>12</a:t>
            </a:fld>
            <a:endParaRPr 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302C288-A85C-4BD9-901F-5CBE23244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7150"/>
            <a:ext cx="9020175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Projects in the 2021-2024 Highway Program will continue to be programmed with cost and schedule updates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Stewardship through maintaining a state of good repair</a:t>
            </a:r>
            <a:endParaRPr lang="en-US" altLang="en-US" sz="1400" b="1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Interstate funding levels for pavement reconstruction, modernization, bridges, pavement patching/maintenance, rest areas, and other miscellaneous projects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funding levels for non-interstate pavement modernization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increasing funding levels for non-interstate bridge modernization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Maintain funding levels for safety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additional stewardship projects 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Modification through rightsizing the system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Transfer of jurisdiction for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Optimization through improving operational efficiency and resiliency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intelligent transportation systems infrastructure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Super-2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marL="742950" lvl="1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Investment Area: Transformation through increasing mobility and travel choices</a:t>
            </a:r>
          </a:p>
          <a:p>
            <a:pPr marL="1485900" lvl="2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en-US" altLang="en-US" sz="14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Invest in corridor improvements</a:t>
            </a:r>
          </a:p>
          <a:p>
            <a:pPr marL="800100" lvl="1" indent="-342900" eaLnBrk="1" hangingPunct="1">
              <a:spcBef>
                <a:spcPct val="0"/>
              </a:spcBef>
              <a:buClrTx/>
              <a:buFont typeface="+mj-lt"/>
              <a:buAutoNum type="arabicPeriod"/>
            </a:pPr>
            <a:endParaRPr lang="en-US" altLang="en-US" sz="14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C8115D1-FD90-4267-835A-BA8D8DD9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3100"/>
            <a:ext cx="9144000" cy="33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FY 2021-2025 Highway Program 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18959F-3612-45F5-BF46-4A6AC8F85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084" y="76200"/>
            <a:ext cx="170591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as approved April 14, 2020</a:t>
            </a:r>
          </a:p>
        </p:txBody>
      </p:sp>
    </p:spTree>
    <p:extLst>
      <p:ext uri="{BB962C8B-B14F-4D97-AF65-F5344CB8AC3E}">
        <p14:creationId xmlns:p14="http://schemas.microsoft.com/office/powerpoint/2010/main" val="157723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3454" y="765110"/>
            <a:ext cx="7772400" cy="882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j-ea"/>
                <a:cs typeface="Helvetica" pitchFamily="34" charset="0"/>
              </a:rPr>
              <a:t>Federal Funding Status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3539" y="1480555"/>
            <a:ext cx="8815526" cy="43332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FAST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Act authorizes federal funding through September 30, 2021.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kern="0" dirty="0">
                <a:solidFill>
                  <a:srgbClr val="000000"/>
                </a:solidFill>
                <a:latin typeface="Helvetica" pitchFamily="34" charset="0"/>
              </a:rPr>
              <a:t>FAST Act funding allocations were determined by Commission in 2016.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The next Highway Trust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 Fund cliff is in 2022, leaving uncertainty in all but one year of this next five-year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Contingency plan has been developed should significant reduction in federal funding occur. Continue to identify specific project impacts with this Program.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</a:rPr>
              <a:t>Recent annual appropriations have included additional funding beyond authorized levels.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800" kern="0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103A245A-4344-4ADD-88E1-2801F720F328}" type="slidenum">
              <a:rPr lang="en-US" smtClean="0"/>
              <a:pPr>
                <a:buNone/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E453A-0075-484C-84E4-A01E4D66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3212168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63600"/>
            <a:ext cx="9144000" cy="7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Program Development Considerations</a:t>
            </a:r>
            <a:endParaRPr lang="en-US" sz="18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553085"/>
            <a:ext cx="91440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Long-term COVID-19 impacts on state RUTF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Negative program balances in FY 2022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increase bridge and pavement stewardship investments on existing highway system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Increase safety target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Balance capacity improvements with stewardship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increasing safety/operational needs on the Interstate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Address major river crossing needs</a:t>
            </a:r>
          </a:p>
          <a:p>
            <a:pPr marL="685800" lvl="1" indent="-228600"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Continue to complete existing priority corridors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4780D-4926-4BC5-A086-1DFDAB4F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0985" y="327293"/>
            <a:ext cx="12250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11, 2020</a:t>
            </a:r>
          </a:p>
        </p:txBody>
      </p:sp>
    </p:spTree>
    <p:extLst>
      <p:ext uri="{BB962C8B-B14F-4D97-AF65-F5344CB8AC3E}">
        <p14:creationId xmlns:p14="http://schemas.microsoft.com/office/powerpoint/2010/main" val="93975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490538"/>
            <a:ext cx="91440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Highway Program Candidates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30811"/>
              </p:ext>
            </p:extLst>
          </p:nvPr>
        </p:nvGraphicFramePr>
        <p:xfrm>
          <a:off x="280668" y="1049782"/>
          <a:ext cx="8396442" cy="4939290"/>
        </p:xfrm>
        <a:graphic>
          <a:graphicData uri="http://schemas.openxmlformats.org/drawingml/2006/table">
            <a:tbl>
              <a:tblPr/>
              <a:tblGrid>
                <a:gridCol w="248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4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38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2388">
                  <a:extLst>
                    <a:ext uri="{9D8B030D-6E8A-4147-A177-3AD203B41FA5}">
                      <a16:colId xmlns:a16="http://schemas.microsoft.com/office/drawing/2014/main" val="1566694452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2762">
                  <a:extLst>
                    <a:ext uri="{9D8B030D-6E8A-4147-A177-3AD203B41FA5}">
                      <a16:colId xmlns:a16="http://schemas.microsoft.com/office/drawing/2014/main" val="3298951036"/>
                    </a:ext>
                  </a:extLst>
                </a:gridCol>
                <a:gridCol w="447510">
                  <a:extLst>
                    <a:ext uri="{9D8B030D-6E8A-4147-A177-3AD203B41FA5}">
                      <a16:colId xmlns:a16="http://schemas.microsoft.com/office/drawing/2014/main" val="55335340"/>
                    </a:ext>
                  </a:extLst>
                </a:gridCol>
              </a:tblGrid>
              <a:tr h="1922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2028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2029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2030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Total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Rank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Major</a:t>
                      </a:r>
                      <a:r>
                        <a:rPr lang="en-US" sz="1000" b="1" i="0" u="sng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ea typeface="+mn-ea"/>
                          <a:cs typeface="Helvetica" pitchFamily="34" charset="0"/>
                        </a:rPr>
                        <a:t> 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Interstate Capacity/System Enhancement (MI funds)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I-35 Story: N of IA 210 to E 13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Ames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30.7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39.3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67.6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1.2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143.7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6468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651165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I-80 Scott: Middle Road Interchange (4R or MI)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93025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Segment 1 N of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Forevergreen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Rd to N of Penn St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8.3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chemeClr val="tx1"/>
                        </a:solidFill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29.8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Segment 2 N of Penn St to N of Iowa River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46.1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27.0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113.1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842932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Johnson: Segment 3 N of Iowa River to N of 120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NW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17.8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10.2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28.0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112086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Linn: Segment 4 N of 120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NW to US 30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33.5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19.2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52.7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I-380 Linn: Blairs Ferry Road to County Home Road</a:t>
                      </a:r>
                      <a:r>
                        <a:rPr lang="en-US" sz="10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(add lanes)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15.4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32.5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br>
                        <a:rPr lang="en-US" sz="1000" b="0" i="0" u="none" strike="sng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</a:b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47.9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27913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rgbClr val="0070C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22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Stewardship (Shelf-Ready) Projects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844" marR="6844" marT="68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500.0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C876101E-CBAD-44FC-A217-D0B3B0063D7B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15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/>
        </p:nvSpPr>
        <p:spPr bwMode="auto">
          <a:xfrm>
            <a:off x="0" y="6531077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B84963-A826-47F5-AB2F-D3AC008479E0}"/>
              </a:ext>
            </a:extLst>
          </p:cNvPr>
          <p:cNvCxnSpPr>
            <a:cxnSpLocks/>
          </p:cNvCxnSpPr>
          <p:nvPr/>
        </p:nvCxnSpPr>
        <p:spPr>
          <a:xfrm>
            <a:off x="4897851" y="902591"/>
            <a:ext cx="0" cy="5052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42B72B1E-2924-4E4F-8251-2665F26A1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357" y="161512"/>
            <a:ext cx="20426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kern="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285593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30595"/>
              </p:ext>
            </p:extLst>
          </p:nvPr>
        </p:nvGraphicFramePr>
        <p:xfrm>
          <a:off x="304107" y="778996"/>
          <a:ext cx="8246368" cy="5161142"/>
        </p:xfrm>
        <a:graphic>
          <a:graphicData uri="http://schemas.openxmlformats.org/drawingml/2006/table">
            <a:tbl>
              <a:tblPr/>
              <a:tblGrid>
                <a:gridCol w="395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108">
                  <a:extLst>
                    <a:ext uri="{9D8B030D-6E8A-4147-A177-3AD203B41FA5}">
                      <a16:colId xmlns:a16="http://schemas.microsoft.com/office/drawing/2014/main" val="3729799418"/>
                    </a:ext>
                  </a:extLst>
                </a:gridCol>
                <a:gridCol w="484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9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14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28235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Rank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Non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-Interstate Capacity/System Enhancement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Stewardship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6779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493805"/>
                  </a:ext>
                </a:extLst>
              </a:tr>
              <a:tr h="308162">
                <a:tc rowSpan="2"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2 Fremont: Resiliency improvements (Phase II)</a:t>
                      </a:r>
                    </a:p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12 Woodbury: Gordon Drive bridge in Sioux City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08290"/>
                  </a:ext>
                </a:extLst>
              </a:tr>
              <a:tr h="3081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51759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21 Iowa: South of Belle </a:t>
                      </a:r>
                      <a:r>
                        <a:rPr lang="en-US" sz="1000" b="0" i="0" u="none" strike="noStrike" dirty="0" err="1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Plaine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5.0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58916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34 Mills: Resiliency improvements (could be ER)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82076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34 Wapello: Wildwood Dr to US 63 in Ottumwa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30.8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31227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67 Scott: Mississippi</a:t>
                      </a:r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River Bridge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75 Sioux: N of Sioux Center to US 18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10.0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5066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76 Clayton: McGregor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4.5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340609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Polk: Traffic Incident Management (TIM) Training Center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ITS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16401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Culverts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75954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Slide Repairs (multiple locations statewide)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18494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23895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82015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50429"/>
                  </a:ext>
                </a:extLst>
              </a:tr>
            </a:tbl>
          </a:graphicData>
        </a:graphic>
      </p:graphicFrame>
      <p:sp>
        <p:nvSpPr>
          <p:cNvPr id="2351" name="Rectangle 6"/>
          <p:cNvSpPr>
            <a:spLocks noChangeArrowheads="1"/>
          </p:cNvSpPr>
          <p:nvPr/>
        </p:nvSpPr>
        <p:spPr bwMode="auto">
          <a:xfrm>
            <a:off x="0" y="265996"/>
            <a:ext cx="9144001" cy="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Highway Program Candidates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78289642-451F-4231-9D2F-2E843E6821D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16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0" y="6642556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        </a:t>
            </a:r>
            <a:endParaRPr lang="en-US" altLang="en-US" sz="800" b="1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52C0B3-EE62-4302-9FA2-1C70745427E6}"/>
              </a:ext>
            </a:extLst>
          </p:cNvPr>
          <p:cNvCxnSpPr>
            <a:cxnSpLocks/>
          </p:cNvCxnSpPr>
          <p:nvPr/>
        </p:nvCxnSpPr>
        <p:spPr>
          <a:xfrm>
            <a:off x="6454524" y="820424"/>
            <a:ext cx="0" cy="60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030CDA77-1B2A-4958-8690-1AFC7E82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5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47164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22854"/>
              </p:ext>
            </p:extLst>
          </p:nvPr>
        </p:nvGraphicFramePr>
        <p:xfrm>
          <a:off x="92352" y="773347"/>
          <a:ext cx="8803637" cy="3921711"/>
        </p:xfrm>
        <a:graphic>
          <a:graphicData uri="http://schemas.openxmlformats.org/drawingml/2006/table">
            <a:tbl>
              <a:tblPr/>
              <a:tblGrid>
                <a:gridCol w="4034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7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7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1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7148">
                  <a:extLst>
                    <a:ext uri="{9D8B030D-6E8A-4147-A177-3AD203B41FA5}">
                      <a16:colId xmlns:a16="http://schemas.microsoft.com/office/drawing/2014/main" val="4067398725"/>
                    </a:ext>
                  </a:extLst>
                </a:gridCol>
                <a:gridCol w="5064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403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25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446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52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Priority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398245"/>
                  </a:ext>
                </a:extLst>
              </a:tr>
              <a:tr h="1052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2026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2028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Beyond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Corridor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Score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Rank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0056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Non</a:t>
                      </a:r>
                      <a:r>
                        <a:rPr lang="en-US" sz="1000" b="1" u="sng" dirty="0">
                          <a:solidFill>
                            <a:schemeClr val="tx1"/>
                          </a:solidFill>
                          <a:latin typeface="Helvetica" charset="0"/>
                          <a:ea typeface="Helvetica" charset="0"/>
                          <a:cs typeface="Helvetica" charset="0"/>
                        </a:rPr>
                        <a:t>-Interstate Capacity/System Enhancement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Capacity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61306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18 Kossuth/Hancock: East of Algona to Hutchins (Super-2)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5.5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8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8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90015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30 Cedar/Clinton: ECL Mechanicsville to ECL Clarence (Super-2)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Y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8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8000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813400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63 Tama: Toledo to Co Rd E29 (Super-2)</a:t>
                      </a: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9.0</a:t>
                      </a: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N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428594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87186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30446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47917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sng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Potential</a:t>
                      </a:r>
                      <a:r>
                        <a:rPr lang="en-US" sz="1000" b="1" i="0" u="sng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Transfer of Jurisdictions (NR funds)</a:t>
                      </a:r>
                      <a:endParaRPr lang="en-US" sz="1000" b="1" i="0" u="sng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533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538143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US 6 Pottawattamie: 6</a:t>
                      </a:r>
                      <a:r>
                        <a:rPr lang="en-US" sz="1000" b="0" i="0" u="none" strike="noStrike" baseline="3000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th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St in Council Bluffs east to I-80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 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13.0</a:t>
                      </a: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341978"/>
                  </a:ext>
                </a:extLst>
              </a:tr>
              <a:tr h="244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IA 81 Van Buren: Missouri State Line to IA 2 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latin typeface="Helvetica" pitchFamily="34" charset="0"/>
                          <a:cs typeface="Helvetica" pitchFamily="34" charset="0"/>
                        </a:rPr>
                        <a:t>TBD</a:t>
                      </a: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sngStrike" baseline="0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776912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874618"/>
                  </a:ext>
                </a:extLst>
              </a:tr>
              <a:tr h="182387">
                <a:tc>
                  <a:txBody>
                    <a:bodyPr/>
                    <a:lstStyle/>
                    <a:p>
                      <a:pPr algn="l" rtl="0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844" marR="6844" marT="68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756693"/>
                  </a:ext>
                </a:extLst>
              </a:tr>
            </a:tbl>
          </a:graphicData>
        </a:graphic>
      </p:graphicFrame>
      <p:sp>
        <p:nvSpPr>
          <p:cNvPr id="2351" name="Rectangle 6"/>
          <p:cNvSpPr>
            <a:spLocks noChangeArrowheads="1"/>
          </p:cNvSpPr>
          <p:nvPr/>
        </p:nvSpPr>
        <p:spPr bwMode="auto">
          <a:xfrm>
            <a:off x="0" y="265996"/>
            <a:ext cx="9144001" cy="41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Highway Program Candidates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010400" y="64706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78289642-451F-4231-9D2F-2E843E6821D4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Font typeface="Wingdings" pitchFamily="2" charset="2"/>
                <a:buNone/>
                <a:defRPr/>
              </a:pPr>
              <a:t>17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0" y="6642556"/>
            <a:ext cx="89535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Subject to change as additional information becomes available</a:t>
            </a:r>
            <a:r>
              <a:rPr lang="en-US" altLang="en-US" sz="800" dirty="0">
                <a:solidFill>
                  <a:srgbClr val="0000FF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FB9E98-30C6-4269-9ECA-B80DC1A3787B}"/>
              </a:ext>
            </a:extLst>
          </p:cNvPr>
          <p:cNvCxnSpPr>
            <a:cxnSpLocks/>
          </p:cNvCxnSpPr>
          <p:nvPr/>
        </p:nvCxnSpPr>
        <p:spPr>
          <a:xfrm>
            <a:off x="6389569" y="773347"/>
            <a:ext cx="0" cy="41345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97BA9DF7-AA57-463C-A9B9-C023C4DA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0136" y="355365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269389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11" y="2278358"/>
            <a:ext cx="8313109" cy="3881437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2022-2026 available Highway Program funding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2022-2026 Highway Program Options</a:t>
            </a:r>
          </a:p>
          <a:p>
            <a:pPr>
              <a:spcBef>
                <a:spcPct val="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en-US" sz="2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Determine 2022-2026 Highway Program Objectives</a:t>
            </a:r>
          </a:p>
          <a:p>
            <a:pPr marL="0" indent="0">
              <a:spcBef>
                <a:spcPct val="0"/>
              </a:spcBef>
              <a:buClrTx/>
              <a:buNone/>
            </a:pPr>
            <a:endParaRPr lang="en-US" sz="2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>
              <a:spcBef>
                <a:spcPct val="0"/>
              </a:spcBef>
              <a:buClrTx/>
            </a:pP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8C812-EC7A-45D8-964C-9D974829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Overview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636901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Highway Program Development Process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2022-2026 Highway Program Development Schedule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Extended Highway Program Analysis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Statewide Line Items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20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Federal Funding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Discuss Program Objectives/Priorities/Considerations</a:t>
            </a: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None/>
            </a:pPr>
            <a:endParaRPr lang="en-US" sz="20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A43FE-A45F-4813-A7F4-9EDD57D76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287961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1" y="274638"/>
            <a:ext cx="8431619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Highway Program Development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3</a:t>
            </a:fld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44280" y="2074917"/>
            <a:ext cx="5220585" cy="3539074"/>
            <a:chOff x="2570" y="11441"/>
            <a:chExt cx="4867" cy="3794"/>
          </a:xfrm>
          <a:solidFill>
            <a:schemeClr val="bg1"/>
          </a:solidFill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2570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Public Policy and Input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direction do we have?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327" y="11441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Transportation Plans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type of system do we need?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8" name="Text Box 14"/>
            <p:cNvSpPr txBox="1">
              <a:spLocks noChangeArrowheads="1"/>
            </p:cNvSpPr>
            <p:nvPr/>
          </p:nvSpPr>
          <p:spPr bwMode="auto">
            <a:xfrm>
              <a:off x="2570" y="13650"/>
              <a:ext cx="2110" cy="1585"/>
            </a:xfrm>
            <a:prstGeom prst="rect">
              <a:avLst/>
            </a:prstGeom>
            <a:grpFill/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Performance Monitoring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Are we successful?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5313" y="13650"/>
              <a:ext cx="2110" cy="1585"/>
            </a:xfrm>
            <a:prstGeom prst="rect">
              <a:avLst/>
            </a:prstGeom>
            <a:grpFill/>
            <a:ln w="41275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Five-Year Program</a:t>
              </a:r>
              <a:endPara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What projects will be done and when?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auto">
            <a:xfrm>
              <a:off x="4736" y="12071"/>
              <a:ext cx="549" cy="412"/>
            </a:xfrm>
            <a:prstGeom prst="righ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212" y="13101"/>
              <a:ext cx="384" cy="504"/>
            </a:xfrm>
            <a:prstGeom prst="downArrow">
              <a:avLst>
                <a:gd name="adj1" fmla="val 50000"/>
                <a:gd name="adj2" fmla="val 328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4722" y="14194"/>
              <a:ext cx="549" cy="412"/>
            </a:xfrm>
            <a:prstGeom prst="leftArrow">
              <a:avLst>
                <a:gd name="adj1" fmla="val 50000"/>
                <a:gd name="adj2" fmla="val 33313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9"/>
            <p:cNvSpPr>
              <a:spLocks noChangeArrowheads="1"/>
            </p:cNvSpPr>
            <p:nvPr/>
          </p:nvSpPr>
          <p:spPr bwMode="auto">
            <a:xfrm>
              <a:off x="3427" y="13086"/>
              <a:ext cx="370" cy="504"/>
            </a:xfrm>
            <a:prstGeom prst="upArrow">
              <a:avLst>
                <a:gd name="adj1" fmla="val 50000"/>
                <a:gd name="adj2" fmla="val 34054"/>
              </a:avLst>
            </a:prstGeom>
            <a:solidFill>
              <a:schemeClr val="tx2"/>
            </a:solidFill>
            <a:ln w="12700">
              <a:solidFill>
                <a:schemeClr val="tx2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43" y="1891447"/>
            <a:ext cx="2623111" cy="390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598C92-050D-4068-AA87-0C2C53F74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384230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9" y="1981200"/>
            <a:ext cx="7710465" cy="425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83412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1:  Project 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3BE27-65E5-42EF-900F-9731B1D9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207854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1" y="1828800"/>
            <a:ext cx="7182717" cy="480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45" y="762000"/>
            <a:ext cx="9144000" cy="830997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2:  Establishing the Transportation Commission’s annual programming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81CA4-6F4D-4747-951B-890AE444E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227381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492579" cy="453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96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3:  Evaluating potential project candidates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3CE69-E754-43FE-B44E-740E3DB0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32837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72" y="1600200"/>
            <a:ext cx="7232791" cy="488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extrusionH="95250">
            <a:extrusionClr>
              <a:srgbClr val="FF8C19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Step 4:  Developing the final program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2B0DEF53-7DF5-47EE-8769-039F17C43088}" type="slidenum">
              <a:rPr lang="en-US" smtClean="0"/>
              <a:pPr>
                <a:buFont typeface="Wingdings" pitchFamily="2" charset="2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3815-45D1-4AFC-9656-ACDD197C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155302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3514"/>
            <a:ext cx="9144000" cy="6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8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Commission Program Development Schedule (2022-2026)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FontTx/>
              <a:buNone/>
            </a:pPr>
            <a:endParaRPr lang="en-US" sz="12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132024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February 2021</a:t>
            </a:r>
          </a:p>
          <a:p>
            <a:pPr lvl="1">
              <a:spcBef>
                <a:spcPct val="0"/>
              </a:spcBef>
              <a:buClr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Highway Program Development Process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2022-2026 Highway Program Development Schedule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Extended Highway Program Analysis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Statewide Line Items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    </a:t>
            </a:r>
            <a:r>
              <a:rPr lang="en-US" sz="1400" dirty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At what levels should the line item targets be programmed?</a:t>
            </a:r>
            <a:endParaRPr lang="en-US" sz="1400" dirty="0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Federal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Program Objectives/Priorities/Considerations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March 2021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2022-2026 available Highway Program funding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Discuss 2022-2026 Highway Program Options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Determine 2022-2026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Line Item Targets for Programming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April 2021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Develop the Draft 2022-2026 Highway Program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2022-2026 Highway Program Objectives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May 2021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Present the Draft 2022-2026 Iowa Transportation Improvement Program to the public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         (including all previous program approvals and draft 2022–2026 Highway Program)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June 2021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sz="14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rPr>
              <a:t> 	</a:t>
            </a:r>
            <a:r>
              <a:rPr lang="en-US" sz="1400" b="1" dirty="0">
                <a:solidFill>
                  <a:srgbClr val="0070C0"/>
                </a:solidFill>
                <a:latin typeface="Helvetica" pitchFamily="34" charset="0"/>
                <a:cs typeface="Helvetica" pitchFamily="34" charset="0"/>
              </a:rPr>
              <a:t>Action Item: Approve the 2022–2026 Iowa Transportation Improvement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mtClean="0"/>
              <a:pPr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34D8ED-F808-4D43-94AE-EEA10020E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251" y="327293"/>
            <a:ext cx="11544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</p:txBody>
      </p:sp>
    </p:spTree>
    <p:extLst>
      <p:ext uri="{BB962C8B-B14F-4D97-AF65-F5344CB8AC3E}">
        <p14:creationId xmlns:p14="http://schemas.microsoft.com/office/powerpoint/2010/main" val="36819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ChangeArrowheads="1"/>
          </p:cNvSpPr>
          <p:nvPr/>
        </p:nvSpPr>
        <p:spPr bwMode="auto">
          <a:xfrm>
            <a:off x="0" y="1432059"/>
            <a:ext cx="9144000" cy="322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376613">
              <a:lnSpc>
                <a:spcPct val="55000"/>
              </a:lnSpc>
              <a:spcBef>
                <a:spcPct val="50000"/>
              </a:spcBef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Projected Funds as of March 2020	826.3	675.2	700.7	693.8	686.2	686.2	686.2	686.2	686.2	686.2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Highway Program Components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Interstate Stewardship	242.1	182.0	146.2	152.8	177.3	170.0	175.0	180.0	185.0	190.0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Pavement Modernization 	105.7	115.0	140.0	145.0	150.0	155.0	165.0	175.0	185.0	190.0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Bridge Modernization 	64.1	65.0	101.3	109.5	125.9	140.0	155.0	170.0	185.0	190.0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Safety Specific 	25.6	25.0	25.0	25.0	25.0	25.0	25.0	25.0	25.0	25.0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Non-Interstate Capacity/System Enhancement	125.0	137.8	226.7	217.6	102.1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Des Moines N of Mediapolis to N of IA 78						24.8	0.1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30 Missouri Valley bypass 						12.6	27.0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61 1 mi N of IA 78 to 2 mi S of IA 92						42.9		51.5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US 63 NW Oskaloosa bypass						12.3	0.3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Major Interstate Capacity/System Enhancement	280.1	200.5	111.8	68.9	125.4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I-35 Polk/Story						2.0	1.0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Dallas						0.2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Cedar (scaled back to just include replacement of Sugar Creek bridges)			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I-80 Scott Mississippi River Bridge						50.0	50.0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endParaRPr lang="en-US" sz="900" dirty="0">
              <a:latin typeface="Helvetica" charset="0"/>
              <a:ea typeface="Helvetica" charset="0"/>
              <a:cs typeface="Helvetica" charset="0"/>
            </a:endParaRP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dirty="0">
                <a:latin typeface="Helvetica" charset="0"/>
                <a:ea typeface="Helvetica" charset="0"/>
                <a:cs typeface="Helvetica" charset="0"/>
              </a:rPr>
              <a:t>		</a:t>
            </a:r>
          </a:p>
          <a:p>
            <a:pPr defTabSz="3376613">
              <a:lnSpc>
                <a:spcPct val="55000"/>
              </a:lnSpc>
              <a:spcBef>
                <a:spcPct val="50000"/>
              </a:spcBef>
              <a:buFont typeface="Wingdings" pitchFamily="2" charset="2"/>
              <a:buNone/>
              <a:tabLst>
                <a:tab pos="179388" algn="l"/>
                <a:tab pos="401638" algn="l"/>
                <a:tab pos="625475" algn="l"/>
                <a:tab pos="3194050" algn="r"/>
                <a:tab pos="3883025" algn="r"/>
                <a:tab pos="4513263" algn="r"/>
                <a:tab pos="5149850" algn="r"/>
                <a:tab pos="5834063" algn="r"/>
                <a:tab pos="6459538" algn="r"/>
                <a:tab pos="7086600" algn="r"/>
                <a:tab pos="7664450" algn="r"/>
                <a:tab pos="8289925" algn="r"/>
                <a:tab pos="8855075" algn="r"/>
              </a:tabLst>
              <a:defRPr/>
            </a:pP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Highway Program Balance  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(16.3)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(50.1)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(50.3)</a:t>
            </a:r>
            <a:r>
              <a:rPr lang="en-US" sz="900" b="1" dirty="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</a:rPr>
              <a:t>	</a:t>
            </a:r>
            <a:r>
              <a:rPr lang="en-US" sz="9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(25.0)	(19.5)</a:t>
            </a:r>
            <a:r>
              <a:rPr lang="en-US" sz="900" b="1" dirty="0">
                <a:latin typeface="Helvetica" charset="0"/>
                <a:ea typeface="Helvetica" charset="0"/>
                <a:cs typeface="Helvetica" charset="0"/>
              </a:rPr>
              <a:t>	51.4	87.8	84.7	106.2	91.2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16681" y="855594"/>
            <a:ext cx="9144000" cy="4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                Proposed Highway Program		        	        Extended Highway Program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  <a:tabLst>
                <a:tab pos="3033713" algn="ctr"/>
                <a:tab pos="3722688" algn="ctr"/>
                <a:tab pos="4337050" algn="ctr"/>
                <a:tab pos="4967288" algn="ctr"/>
                <a:tab pos="5656263" algn="ctr"/>
                <a:tab pos="6286500" algn="ctr"/>
                <a:tab pos="6913563" algn="ctr"/>
                <a:tab pos="7488238" algn="ctr"/>
                <a:tab pos="8118475" algn="ctr"/>
                <a:tab pos="8689975" algn="ctr"/>
              </a:tabLs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2021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2022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2023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2024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2025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2026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2027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2028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2029</a:t>
            </a: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	</a:t>
            </a:r>
            <a:r>
              <a:rPr lang="en-US" sz="900" u="sng" dirty="0">
                <a:solidFill>
                  <a:schemeClr val="tx1">
                    <a:lumMod val="50000"/>
                  </a:schemeClr>
                </a:solidFill>
                <a:latin typeface="Helvetica" charset="0"/>
              </a:rPr>
              <a:t>2030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446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Char char="w"/>
            </a:pPr>
            <a:endParaRPr lang="en-US" altLang="en-US" sz="1000" dirty="0">
              <a:solidFill>
                <a:srgbClr val="000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2021-2030 Highway Program Analysis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For Highway Planning Purposes Only (x $1,000,000)</a:t>
            </a:r>
          </a:p>
        </p:txBody>
      </p:sp>
      <p:sp>
        <p:nvSpPr>
          <p:cNvPr id="2053" name="Line 9"/>
          <p:cNvSpPr>
            <a:spLocks noChangeShapeType="1"/>
          </p:cNvSpPr>
          <p:nvPr/>
        </p:nvSpPr>
        <p:spPr bwMode="auto">
          <a:xfrm>
            <a:off x="233364" y="1988931"/>
            <a:ext cx="891063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H="1" flipV="1">
            <a:off x="6157830" y="1079340"/>
            <a:ext cx="14370" cy="449595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33363" y="4354785"/>
            <a:ext cx="89106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623" y="6345717"/>
            <a:ext cx="2133600" cy="365125"/>
          </a:xfrm>
        </p:spPr>
        <p:txBody>
          <a:bodyPr/>
          <a:lstStyle/>
          <a:p>
            <a:pPr>
              <a:buNone/>
              <a:defRPr/>
            </a:pPr>
            <a:fld id="{2B0DEF53-7DF5-47EE-8769-039F17C43088}" type="slidenum">
              <a:rPr lang="en-US" sz="1200" smtClean="0">
                <a:latin typeface="Helvetica" panose="020B0604020202020204" pitchFamily="34" charset="0"/>
                <a:cs typeface="Helvetica" panose="020B0604020202020204" pitchFamily="34" charset="0"/>
              </a:rPr>
              <a:pPr>
                <a:buNone/>
                <a:defRPr/>
              </a:pPr>
              <a:t>9</a:t>
            </a:fld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FF54D9AD-B488-45D1-B76F-B8274833A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7583"/>
            <a:ext cx="3498574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00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Black:  Previous discussion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(   ):  Indicates Highway Program is over-programmed</a:t>
            </a:r>
          </a:p>
          <a:p>
            <a:pPr marL="0" lvl="2" eaLnBrk="1" hangingPunct="1">
              <a:buNone/>
            </a:pPr>
            <a:r>
              <a:rPr lang="en-US" altLang="en-US" sz="800" dirty="0">
                <a:solidFill>
                  <a:srgbClr val="008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Green:  Changes since previous discussion</a:t>
            </a:r>
            <a:r>
              <a:rPr lang="en-US" altLang="en-US" sz="800" dirty="0">
                <a:solidFill>
                  <a:srgbClr val="FF0000"/>
                </a:solidFill>
                <a:latin typeface="Helvetica" pitchFamily="34" charset="0"/>
                <a:ea typeface="Helvetica" pitchFamily="34" charset="0"/>
                <a:cs typeface="Helvetica" pitchFamily="34" charset="0"/>
              </a:rPr>
              <a:t> </a:t>
            </a:r>
            <a:endParaRPr lang="en-US" altLang="en-US" sz="800" dirty="0">
              <a:solidFill>
                <a:srgbClr val="008000"/>
              </a:solidFill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A50C2B5-4204-4426-AA24-A8B878DED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7757" y="152400"/>
            <a:ext cx="204264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000" kern="0" dirty="0">
                <a:solidFill>
                  <a:srgbClr val="000000"/>
                </a:solidFill>
                <a:latin typeface="Helvetica" pitchFamily="34" charset="0"/>
              </a:rPr>
              <a:t>February 9, 2021</a:t>
            </a:r>
          </a:p>
          <a:p>
            <a:pPr algn="ctr">
              <a:spcBef>
                <a:spcPct val="50000"/>
              </a:spcBef>
              <a:buNone/>
            </a:pPr>
            <a:r>
              <a:rPr lang="en-US" sz="1000" kern="0" dirty="0">
                <a:solidFill>
                  <a:srgbClr val="000000"/>
                </a:solidFill>
                <a:latin typeface="Helvetica" pitchFamily="34" charset="0"/>
              </a:rPr>
              <a:t>as presented May 12, 2020</a:t>
            </a:r>
          </a:p>
        </p:txBody>
      </p:sp>
    </p:spTree>
    <p:extLst>
      <p:ext uri="{BB962C8B-B14F-4D97-AF65-F5344CB8AC3E}">
        <p14:creationId xmlns:p14="http://schemas.microsoft.com/office/powerpoint/2010/main" val="109787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34498</TotalTime>
  <Words>1218</Words>
  <Application>Microsoft Office PowerPoint</Application>
  <PresentationFormat>On-screen Show (4:3)</PresentationFormat>
  <Paragraphs>466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</vt:lpstr>
      <vt:lpstr>Times New Roman</vt:lpstr>
      <vt:lpstr>Wingdings</vt:lpstr>
      <vt:lpstr>Office Theme</vt:lpstr>
      <vt:lpstr>2022-2026   Highway Program   Development   </vt:lpstr>
      <vt:lpstr>PowerPoint Presentation</vt:lpstr>
      <vt:lpstr>Highway Program Development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Iowa Dept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J. Lake</dc:creator>
  <cp:lastModifiedBy>Anderson, Stuart</cp:lastModifiedBy>
  <cp:revision>1745</cp:revision>
  <cp:lastPrinted>2021-02-01T22:47:03Z</cp:lastPrinted>
  <dcterms:created xsi:type="dcterms:W3CDTF">2001-05-04T13:55:51Z</dcterms:created>
  <dcterms:modified xsi:type="dcterms:W3CDTF">2021-02-01T23:10:59Z</dcterms:modified>
</cp:coreProperties>
</file>