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9"/>
  </p:notesMasterIdLst>
  <p:sldIdLst>
    <p:sldId id="259" r:id="rId2"/>
    <p:sldId id="258" r:id="rId3"/>
    <p:sldId id="274" r:id="rId4"/>
    <p:sldId id="270" r:id="rId5"/>
    <p:sldId id="905" r:id="rId6"/>
    <p:sldId id="257" r:id="rId7"/>
    <p:sldId id="275" r:id="rId8"/>
    <p:sldId id="902" r:id="rId9"/>
    <p:sldId id="330" r:id="rId10"/>
    <p:sldId id="331" r:id="rId11"/>
    <p:sldId id="906" r:id="rId12"/>
    <p:sldId id="915" r:id="rId13"/>
    <p:sldId id="916" r:id="rId14"/>
    <p:sldId id="917" r:id="rId15"/>
    <p:sldId id="918" r:id="rId16"/>
    <p:sldId id="919" r:id="rId17"/>
    <p:sldId id="268" r:id="rId18"/>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150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2"/>
          <c:order val="0"/>
          <c:tx>
            <c:strRef>
              <c:f>Sheet1!$D$1</c:f>
              <c:strCache>
                <c:ptCount val="1"/>
                <c:pt idx="0">
                  <c:v>2019 (month)</c:v>
                </c:pt>
              </c:strCache>
            </c:strRef>
          </c:tx>
          <c:spPr>
            <a:ln w="28575" cap="rnd">
              <a:solidFill>
                <a:schemeClr val="accent1"/>
              </a:solidFill>
              <a:prstDash val="sysDot"/>
              <a:round/>
            </a:ln>
            <a:effectLst/>
          </c:spPr>
          <c:marker>
            <c:symbol val="none"/>
          </c:marker>
          <c:cat>
            <c:strRef>
              <c:f>Sheet1!$A$2:$A$13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Sheet1!$D$2:$D$13</c:f>
              <c:numCache>
                <c:formatCode>#,##0</c:formatCode>
                <c:ptCount val="12"/>
                <c:pt idx="0">
                  <c:v>319131</c:v>
                </c:pt>
                <c:pt idx="1">
                  <c:v>321134</c:v>
                </c:pt>
                <c:pt idx="2">
                  <c:v>407466</c:v>
                </c:pt>
                <c:pt idx="3">
                  <c:v>361005</c:v>
                </c:pt>
                <c:pt idx="4">
                  <c:v>396856</c:v>
                </c:pt>
                <c:pt idx="5">
                  <c:v>415896</c:v>
                </c:pt>
                <c:pt idx="6">
                  <c:v>421842</c:v>
                </c:pt>
                <c:pt idx="7">
                  <c:v>394855</c:v>
                </c:pt>
                <c:pt idx="8">
                  <c:v>353952</c:v>
                </c:pt>
                <c:pt idx="9">
                  <c:v>391514</c:v>
                </c:pt>
                <c:pt idx="10">
                  <c:v>360225</c:v>
                </c:pt>
                <c:pt idx="11">
                  <c:v>382884</c:v>
                </c:pt>
              </c:numCache>
            </c:numRef>
          </c:val>
          <c:smooth val="0"/>
          <c:extLst>
            <c:ext xmlns:c16="http://schemas.microsoft.com/office/drawing/2014/chart" uri="{C3380CC4-5D6E-409C-BE32-E72D297353CC}">
              <c16:uniqueId val="{00000003-3437-4340-BC2B-C33E72869A17}"/>
            </c:ext>
          </c:extLst>
        </c:ser>
        <c:ser>
          <c:idx val="3"/>
          <c:order val="1"/>
          <c:tx>
            <c:strRef>
              <c:f>Sheet1!$E$1</c:f>
              <c:strCache>
                <c:ptCount val="1"/>
                <c:pt idx="0">
                  <c:v>2020 (month)</c:v>
                </c:pt>
              </c:strCache>
            </c:strRef>
          </c:tx>
          <c:spPr>
            <a:ln w="28575" cap="rnd">
              <a:solidFill>
                <a:schemeClr val="accent2"/>
              </a:solidFill>
              <a:prstDash val="sysDot"/>
              <a:round/>
            </a:ln>
            <a:effectLst/>
          </c:spPr>
          <c:marker>
            <c:symbol val="none"/>
          </c:marker>
          <c:cat>
            <c:strRef>
              <c:f>Sheet1!$A$2:$A$13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Sheet1!$E$2:$E$13</c:f>
              <c:numCache>
                <c:formatCode>#,##0</c:formatCode>
                <c:ptCount val="12"/>
                <c:pt idx="0">
                  <c:v>355857</c:v>
                </c:pt>
                <c:pt idx="1">
                  <c:v>367741</c:v>
                </c:pt>
                <c:pt idx="2">
                  <c:v>231598</c:v>
                </c:pt>
                <c:pt idx="3">
                  <c:v>15454</c:v>
                </c:pt>
                <c:pt idx="4">
                  <c:v>47779</c:v>
                </c:pt>
                <c:pt idx="5">
                  <c:v>95765</c:v>
                </c:pt>
                <c:pt idx="6">
                  <c:v>139806</c:v>
                </c:pt>
                <c:pt idx="7">
                  <c:v>145348</c:v>
                </c:pt>
                <c:pt idx="8">
                  <c:v>132276</c:v>
                </c:pt>
                <c:pt idx="9" formatCode="General">
                  <c:v>163075</c:v>
                </c:pt>
                <c:pt idx="10" formatCode="General">
                  <c:v>150486</c:v>
                </c:pt>
                <c:pt idx="11" formatCode="General">
                  <c:v>158783</c:v>
                </c:pt>
              </c:numCache>
            </c:numRef>
          </c:val>
          <c:smooth val="0"/>
          <c:extLst>
            <c:ext xmlns:c16="http://schemas.microsoft.com/office/drawing/2014/chart" uri="{C3380CC4-5D6E-409C-BE32-E72D297353CC}">
              <c16:uniqueId val="{00000004-3437-4340-BC2B-C33E72869A17}"/>
            </c:ext>
          </c:extLst>
        </c:ser>
        <c:dLbls>
          <c:showLegendKey val="0"/>
          <c:showVal val="0"/>
          <c:showCatName val="0"/>
          <c:showSerName val="0"/>
          <c:showPercent val="0"/>
          <c:showBubbleSize val="0"/>
        </c:dLbls>
        <c:smooth val="0"/>
        <c:axId val="683131320"/>
        <c:axId val="683127384"/>
      </c:lineChart>
      <c:catAx>
        <c:axId val="683131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83127384"/>
        <c:crosses val="autoZero"/>
        <c:auto val="1"/>
        <c:lblAlgn val="ctr"/>
        <c:lblOffset val="100"/>
        <c:noMultiLvlLbl val="0"/>
      </c:catAx>
      <c:valAx>
        <c:axId val="68312738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831313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4247272E-3A81-4341-993A-7FE4FF7472CF}" type="datetimeFigureOut">
              <a:rPr lang="en-US" smtClean="0"/>
              <a:t>2/8/2021</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F0A3482-355C-41A6-8FCE-9A33430808FC}" type="slidenum">
              <a:rPr lang="en-US" smtClean="0"/>
              <a:t>‹#›</a:t>
            </a:fld>
            <a:endParaRPr lang="en-US"/>
          </a:p>
        </p:txBody>
      </p:sp>
    </p:spTree>
    <p:extLst>
      <p:ext uri="{BB962C8B-B14F-4D97-AF65-F5344CB8AC3E}">
        <p14:creationId xmlns:p14="http://schemas.microsoft.com/office/powerpoint/2010/main" val="1492976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0D2EAA-3DF7-41BA-968A-C3988113B7FF}" type="datetime1">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C6C5F-5CDA-4B3A-BA0A-4D4634CC5643}" type="slidenum">
              <a:rPr lang="en-US" smtClean="0"/>
              <a:t>‹#›</a:t>
            </a:fld>
            <a:endParaRPr lang="en-US"/>
          </a:p>
        </p:txBody>
      </p:sp>
    </p:spTree>
    <p:extLst>
      <p:ext uri="{BB962C8B-B14F-4D97-AF65-F5344CB8AC3E}">
        <p14:creationId xmlns:p14="http://schemas.microsoft.com/office/powerpoint/2010/main" val="425267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3B3468-CD19-430A-8BEF-8C061D9E285C}" type="datetime1">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C6C5F-5CDA-4B3A-BA0A-4D4634CC5643}" type="slidenum">
              <a:rPr lang="en-US" smtClean="0"/>
              <a:t>‹#›</a:t>
            </a:fld>
            <a:endParaRPr lang="en-US"/>
          </a:p>
        </p:txBody>
      </p:sp>
    </p:spTree>
    <p:extLst>
      <p:ext uri="{BB962C8B-B14F-4D97-AF65-F5344CB8AC3E}">
        <p14:creationId xmlns:p14="http://schemas.microsoft.com/office/powerpoint/2010/main" val="1529080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D47850-D74F-484C-BBE0-66A04F9E9051}" type="datetime1">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C6C5F-5CDA-4B3A-BA0A-4D4634CC5643}" type="slidenum">
              <a:rPr lang="en-US" smtClean="0"/>
              <a:t>‹#›</a:t>
            </a:fld>
            <a:endParaRPr lang="en-US"/>
          </a:p>
        </p:txBody>
      </p:sp>
    </p:spTree>
    <p:extLst>
      <p:ext uri="{BB962C8B-B14F-4D97-AF65-F5344CB8AC3E}">
        <p14:creationId xmlns:p14="http://schemas.microsoft.com/office/powerpoint/2010/main" val="27718391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master">
    <p:spTree>
      <p:nvGrpSpPr>
        <p:cNvPr id="1" name=""/>
        <p:cNvGrpSpPr/>
        <p:nvPr/>
      </p:nvGrpSpPr>
      <p:grpSpPr>
        <a:xfrm>
          <a:off x="0" y="0"/>
          <a:ext cx="0" cy="0"/>
          <a:chOff x="0" y="0"/>
          <a:chExt cx="0" cy="0"/>
        </a:xfrm>
      </p:grpSpPr>
      <p:sp>
        <p:nvSpPr>
          <p:cNvPr id="8" name="Slide Number Placeholder 5"/>
          <p:cNvSpPr>
            <a:spLocks noGrp="1"/>
          </p:cNvSpPr>
          <p:nvPr>
            <p:ph type="sldNum" sz="quarter" idx="4"/>
          </p:nvPr>
        </p:nvSpPr>
        <p:spPr>
          <a:xfrm>
            <a:off x="8763000" y="6591299"/>
            <a:ext cx="2133600" cy="365125"/>
          </a:xfrm>
          <a:prstGeom prst="rect">
            <a:avLst/>
          </a:prstGeom>
        </p:spPr>
        <p:txBody>
          <a:bodyPr/>
          <a:lstStyle>
            <a:lvl1pPr>
              <a:defRPr sz="1100">
                <a:solidFill>
                  <a:schemeClr val="accent3"/>
                </a:solidFill>
                <a:latin typeface="Myriad Pro" panose="020B0503030403020204" pitchFamily="34" charset="0"/>
              </a:defRPr>
            </a:lvl1pPr>
          </a:lstStyle>
          <a:p>
            <a:fld id="{9B44124D-C471-46D2-803A-34C78BE64E2A}" type="slidenum">
              <a:rPr lang="en-US" smtClean="0"/>
              <a:pPr/>
              <a:t>‹#›</a:t>
            </a:fld>
            <a:endParaRPr lang="en-US" dirty="0"/>
          </a:p>
        </p:txBody>
      </p:sp>
    </p:spTree>
    <p:extLst>
      <p:ext uri="{BB962C8B-B14F-4D97-AF65-F5344CB8AC3E}">
        <p14:creationId xmlns:p14="http://schemas.microsoft.com/office/powerpoint/2010/main" val="408032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E29380-00CD-4107-8A00-F549AE73870F}" type="datetime1">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C6C5F-5CDA-4B3A-BA0A-4D4634CC5643}" type="slidenum">
              <a:rPr lang="en-US" smtClean="0"/>
              <a:t>‹#›</a:t>
            </a:fld>
            <a:endParaRPr lang="en-US"/>
          </a:p>
        </p:txBody>
      </p:sp>
    </p:spTree>
    <p:extLst>
      <p:ext uri="{BB962C8B-B14F-4D97-AF65-F5344CB8AC3E}">
        <p14:creationId xmlns:p14="http://schemas.microsoft.com/office/powerpoint/2010/main" val="3694419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049CF5-4416-4CF9-B172-C207AFD8FF4E}" type="datetime1">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C6C5F-5CDA-4B3A-BA0A-4D4634CC5643}" type="slidenum">
              <a:rPr lang="en-US" smtClean="0"/>
              <a:t>‹#›</a:t>
            </a:fld>
            <a:endParaRPr lang="en-US"/>
          </a:p>
        </p:txBody>
      </p:sp>
    </p:spTree>
    <p:extLst>
      <p:ext uri="{BB962C8B-B14F-4D97-AF65-F5344CB8AC3E}">
        <p14:creationId xmlns:p14="http://schemas.microsoft.com/office/powerpoint/2010/main" val="3813983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37D2B7-F278-43C6-8529-3A2A28AA7245}" type="datetime1">
              <a:rPr lang="en-US" smtClean="0"/>
              <a:t>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3C6C5F-5CDA-4B3A-BA0A-4D4634CC5643}" type="slidenum">
              <a:rPr lang="en-US" smtClean="0"/>
              <a:t>‹#›</a:t>
            </a:fld>
            <a:endParaRPr lang="en-US"/>
          </a:p>
        </p:txBody>
      </p:sp>
    </p:spTree>
    <p:extLst>
      <p:ext uri="{BB962C8B-B14F-4D97-AF65-F5344CB8AC3E}">
        <p14:creationId xmlns:p14="http://schemas.microsoft.com/office/powerpoint/2010/main" val="4140950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64F4FD-4F8E-400A-A349-3386AA4E0AEE}" type="datetime1">
              <a:rPr lang="en-US" smtClean="0"/>
              <a:t>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3C6C5F-5CDA-4B3A-BA0A-4D4634CC5643}" type="slidenum">
              <a:rPr lang="en-US" smtClean="0"/>
              <a:t>‹#›</a:t>
            </a:fld>
            <a:endParaRPr lang="en-US"/>
          </a:p>
        </p:txBody>
      </p:sp>
    </p:spTree>
    <p:extLst>
      <p:ext uri="{BB962C8B-B14F-4D97-AF65-F5344CB8AC3E}">
        <p14:creationId xmlns:p14="http://schemas.microsoft.com/office/powerpoint/2010/main" val="3316726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B3A2683-39E4-4F8A-A961-2E3DBBB421AA}" type="datetime1">
              <a:rPr lang="en-US" smtClean="0"/>
              <a:t>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3C6C5F-5CDA-4B3A-BA0A-4D4634CC5643}" type="slidenum">
              <a:rPr lang="en-US" smtClean="0"/>
              <a:t>‹#›</a:t>
            </a:fld>
            <a:endParaRPr lang="en-US"/>
          </a:p>
        </p:txBody>
      </p:sp>
    </p:spTree>
    <p:extLst>
      <p:ext uri="{BB962C8B-B14F-4D97-AF65-F5344CB8AC3E}">
        <p14:creationId xmlns:p14="http://schemas.microsoft.com/office/powerpoint/2010/main" val="3896362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52BDD5-BFB6-4C87-A4EA-006A23F41F8F}" type="datetime1">
              <a:rPr lang="en-US" smtClean="0"/>
              <a:t>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3C6C5F-5CDA-4B3A-BA0A-4D4634CC5643}" type="slidenum">
              <a:rPr lang="en-US" smtClean="0"/>
              <a:t>‹#›</a:t>
            </a:fld>
            <a:endParaRPr lang="en-US"/>
          </a:p>
        </p:txBody>
      </p:sp>
    </p:spTree>
    <p:extLst>
      <p:ext uri="{BB962C8B-B14F-4D97-AF65-F5344CB8AC3E}">
        <p14:creationId xmlns:p14="http://schemas.microsoft.com/office/powerpoint/2010/main" val="2911242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C37A7E2-9AEE-4F2B-9960-7F2D1A163FE7}" type="datetime1">
              <a:rPr lang="en-US" smtClean="0"/>
              <a:t>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3C6C5F-5CDA-4B3A-BA0A-4D4634CC5643}" type="slidenum">
              <a:rPr lang="en-US" smtClean="0"/>
              <a:t>‹#›</a:t>
            </a:fld>
            <a:endParaRPr lang="en-US"/>
          </a:p>
        </p:txBody>
      </p:sp>
    </p:spTree>
    <p:extLst>
      <p:ext uri="{BB962C8B-B14F-4D97-AF65-F5344CB8AC3E}">
        <p14:creationId xmlns:p14="http://schemas.microsoft.com/office/powerpoint/2010/main" val="2301503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DC660F4-F4CA-4D77-A751-BD339C2811C5}" type="datetime1">
              <a:rPr lang="en-US" smtClean="0"/>
              <a:t>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3C6C5F-5CDA-4B3A-BA0A-4D4634CC5643}" type="slidenum">
              <a:rPr lang="en-US" smtClean="0"/>
              <a:t>‹#›</a:t>
            </a:fld>
            <a:endParaRPr lang="en-US"/>
          </a:p>
        </p:txBody>
      </p:sp>
    </p:spTree>
    <p:extLst>
      <p:ext uri="{BB962C8B-B14F-4D97-AF65-F5344CB8AC3E}">
        <p14:creationId xmlns:p14="http://schemas.microsoft.com/office/powerpoint/2010/main" val="1439363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033D0F-0DC6-4BEF-8268-B399B65914CB}" type="datetime1">
              <a:rPr lang="en-US" smtClean="0"/>
              <a:t>2/8/2021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3C6C5F-5CDA-4B3A-BA0A-4D4634CC5643}" type="slidenum">
              <a:rPr lang="en-US" smtClean="0"/>
              <a:t>‹#›</a:t>
            </a:fld>
            <a:endParaRPr lang="en-US"/>
          </a:p>
        </p:txBody>
      </p:sp>
    </p:spTree>
    <p:extLst>
      <p:ext uri="{BB962C8B-B14F-4D97-AF65-F5344CB8AC3E}">
        <p14:creationId xmlns:p14="http://schemas.microsoft.com/office/powerpoint/2010/main" val="3792219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File:BlankMap-USA-Midwest.svg"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EE200-F8A1-45F9-AA5E-98035DC97817}"/>
              </a:ext>
            </a:extLst>
          </p:cNvPr>
          <p:cNvSpPr>
            <a:spLocks noGrp="1"/>
          </p:cNvSpPr>
          <p:nvPr>
            <p:ph type="ctrTitle"/>
          </p:nvPr>
        </p:nvSpPr>
        <p:spPr>
          <a:xfrm>
            <a:off x="0" y="720026"/>
            <a:ext cx="8912352" cy="3108262"/>
          </a:xfrm>
        </p:spPr>
        <p:txBody>
          <a:bodyPr>
            <a:noAutofit/>
          </a:bodyPr>
          <a:lstStyle/>
          <a:p>
            <a:r>
              <a:rPr lang="en-US" sz="4000" dirty="0"/>
              <a:t>COVID-19 Transportation Funding Impact</a:t>
            </a:r>
            <a:br>
              <a:rPr lang="en-US" sz="4000" dirty="0"/>
            </a:br>
            <a:r>
              <a:rPr lang="en-US" sz="4000" dirty="0"/>
              <a:t>and</a:t>
            </a:r>
            <a:br>
              <a:rPr lang="en-US" sz="4000" dirty="0"/>
            </a:br>
            <a:r>
              <a:rPr lang="en-US" sz="4000" dirty="0"/>
              <a:t>COVID Relief Funding Recommendation</a:t>
            </a:r>
          </a:p>
        </p:txBody>
      </p:sp>
      <p:sp>
        <p:nvSpPr>
          <p:cNvPr id="3" name="Subtitle 2">
            <a:extLst>
              <a:ext uri="{FF2B5EF4-FFF2-40B4-BE49-F238E27FC236}">
                <a16:creationId xmlns:a16="http://schemas.microsoft.com/office/drawing/2014/main" id="{8D1E7DC9-BD3B-41E4-BCB9-416CD0854AE1}"/>
              </a:ext>
            </a:extLst>
          </p:cNvPr>
          <p:cNvSpPr>
            <a:spLocks noGrp="1"/>
          </p:cNvSpPr>
          <p:nvPr>
            <p:ph type="subTitle" idx="1"/>
          </p:nvPr>
        </p:nvSpPr>
        <p:spPr>
          <a:xfrm>
            <a:off x="1045464" y="4748086"/>
            <a:ext cx="6858000" cy="1655762"/>
          </a:xfrm>
        </p:spPr>
        <p:txBody>
          <a:bodyPr/>
          <a:lstStyle/>
          <a:p>
            <a:r>
              <a:rPr lang="en-US" dirty="0"/>
              <a:t>Transportation Commission Workshop</a:t>
            </a:r>
          </a:p>
          <a:p>
            <a:r>
              <a:rPr lang="en-US" dirty="0"/>
              <a:t>February 9, 2021</a:t>
            </a:r>
          </a:p>
        </p:txBody>
      </p:sp>
    </p:spTree>
    <p:extLst>
      <p:ext uri="{BB962C8B-B14F-4D97-AF65-F5344CB8AC3E}">
        <p14:creationId xmlns:p14="http://schemas.microsoft.com/office/powerpoint/2010/main" val="1469134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AD8D1E8-4301-470C-B693-29EBEE9DA7E2}"/>
              </a:ext>
            </a:extLst>
          </p:cNvPr>
          <p:cNvSpPr/>
          <p:nvPr/>
        </p:nvSpPr>
        <p:spPr>
          <a:xfrm>
            <a:off x="1" y="1983698"/>
            <a:ext cx="2743199" cy="487430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E7EB9A2A-9BCA-49B3-9734-A000DE67099F}"/>
              </a:ext>
            </a:extLst>
          </p:cNvPr>
          <p:cNvSpPr>
            <a:spLocks noGrp="1"/>
          </p:cNvSpPr>
          <p:nvPr>
            <p:ph type="sldNum" sz="quarter" idx="4"/>
          </p:nvPr>
        </p:nvSpPr>
        <p:spPr/>
        <p:txBody>
          <a:bodyPr/>
          <a:lstStyle/>
          <a:p>
            <a:fld id="{9B44124D-C471-46D2-803A-34C78BE64E2A}" type="slidenum">
              <a:rPr lang="en-US" smtClean="0"/>
              <a:pPr/>
              <a:t>10</a:t>
            </a:fld>
            <a:endParaRPr lang="en-US" dirty="0"/>
          </a:p>
        </p:txBody>
      </p:sp>
      <p:sp>
        <p:nvSpPr>
          <p:cNvPr id="5" name="TextBox 4">
            <a:extLst>
              <a:ext uri="{FF2B5EF4-FFF2-40B4-BE49-F238E27FC236}">
                <a16:creationId xmlns:a16="http://schemas.microsoft.com/office/drawing/2014/main" id="{FEEC7D4B-A00F-40CE-854B-DEE62FDE6EA6}"/>
              </a:ext>
            </a:extLst>
          </p:cNvPr>
          <p:cNvSpPr txBox="1"/>
          <p:nvPr/>
        </p:nvSpPr>
        <p:spPr>
          <a:xfrm>
            <a:off x="221132" y="685800"/>
            <a:ext cx="8915400" cy="523220"/>
          </a:xfrm>
          <a:prstGeom prst="rect">
            <a:avLst/>
          </a:prstGeom>
          <a:noFill/>
        </p:spPr>
        <p:txBody>
          <a:bodyPr wrap="square" rtlCol="0">
            <a:spAutoFit/>
          </a:bodyPr>
          <a:lstStyle/>
          <a:p>
            <a:r>
              <a:rPr lang="en-US" sz="2800" b="1" spc="80" dirty="0">
                <a:solidFill>
                  <a:srgbClr val="800000"/>
                </a:solidFill>
                <a:latin typeface="+mj-lt"/>
              </a:rPr>
              <a:t>Federal Support </a:t>
            </a:r>
            <a:r>
              <a:rPr lang="en-US" sz="2800" spc="80" dirty="0">
                <a:solidFill>
                  <a:srgbClr val="800000"/>
                </a:solidFill>
                <a:latin typeface="+mj-lt"/>
              </a:rPr>
              <a:t>– COVID</a:t>
            </a:r>
          </a:p>
        </p:txBody>
      </p:sp>
      <p:sp>
        <p:nvSpPr>
          <p:cNvPr id="9" name="Rectangle 8">
            <a:extLst>
              <a:ext uri="{FF2B5EF4-FFF2-40B4-BE49-F238E27FC236}">
                <a16:creationId xmlns:a16="http://schemas.microsoft.com/office/drawing/2014/main" id="{E5830EE6-3478-4EA2-A2CD-EF766C384EF5}"/>
              </a:ext>
            </a:extLst>
          </p:cNvPr>
          <p:cNvSpPr/>
          <p:nvPr/>
        </p:nvSpPr>
        <p:spPr>
          <a:xfrm>
            <a:off x="227271" y="2153215"/>
            <a:ext cx="2439729" cy="3177793"/>
          </a:xfrm>
          <a:prstGeom prst="rect">
            <a:avLst/>
          </a:prstGeom>
        </p:spPr>
        <p:txBody>
          <a:bodyPr wrap="square">
            <a:spAutoFit/>
          </a:bodyPr>
          <a:lstStyle/>
          <a:p>
            <a:pPr lvl="0">
              <a:spcAft>
                <a:spcPts val="1200"/>
              </a:spcAft>
            </a:pPr>
            <a:r>
              <a:rPr lang="en-US" sz="2000" dirty="0"/>
              <a:t>FEDERAL APPROPRIATIONS</a:t>
            </a:r>
          </a:p>
          <a:p>
            <a:r>
              <a:rPr lang="en-US" sz="1600" b="1" dirty="0"/>
              <a:t>CARES Act - </a:t>
            </a:r>
            <a:r>
              <a:rPr lang="en-US" sz="1600" dirty="0"/>
              <a:t>March 2020</a:t>
            </a:r>
            <a:endParaRPr lang="en-US" sz="1600" b="1" dirty="0"/>
          </a:p>
          <a:p>
            <a:pPr>
              <a:spcAft>
                <a:spcPts val="1800"/>
              </a:spcAft>
            </a:pPr>
            <a:r>
              <a:rPr lang="en-US" sz="1600" dirty="0"/>
              <a:t>Coronavirus Aid, Relief, and Economic Security Act</a:t>
            </a:r>
          </a:p>
          <a:p>
            <a:pPr>
              <a:spcAft>
                <a:spcPts val="600"/>
              </a:spcAft>
            </a:pPr>
            <a:endParaRPr lang="en-US" sz="1600" dirty="0"/>
          </a:p>
          <a:p>
            <a:pPr>
              <a:spcAft>
                <a:spcPts val="300"/>
              </a:spcAft>
            </a:pPr>
            <a:r>
              <a:rPr lang="en-US" sz="1600" b="1" dirty="0"/>
              <a:t>CRRSAA - </a:t>
            </a:r>
            <a:r>
              <a:rPr lang="en-US" sz="1600" dirty="0"/>
              <a:t>Dec. 2020</a:t>
            </a:r>
          </a:p>
          <a:p>
            <a:pPr>
              <a:spcAft>
                <a:spcPts val="2400"/>
              </a:spcAft>
            </a:pPr>
            <a:r>
              <a:rPr lang="en-US" sz="1600" dirty="0"/>
              <a:t>Coronavirus Response and Relief Supplemental Appropriations Act of 2021</a:t>
            </a:r>
          </a:p>
        </p:txBody>
      </p:sp>
      <p:sp>
        <p:nvSpPr>
          <p:cNvPr id="10" name="Rectangle 9">
            <a:extLst>
              <a:ext uri="{FF2B5EF4-FFF2-40B4-BE49-F238E27FC236}">
                <a16:creationId xmlns:a16="http://schemas.microsoft.com/office/drawing/2014/main" id="{1BCD6648-C13A-4225-8078-D89323DC8175}"/>
              </a:ext>
            </a:extLst>
          </p:cNvPr>
          <p:cNvSpPr/>
          <p:nvPr/>
        </p:nvSpPr>
        <p:spPr>
          <a:xfrm>
            <a:off x="3124200" y="1976671"/>
            <a:ext cx="4572000" cy="3754874"/>
          </a:xfrm>
          <a:prstGeom prst="rect">
            <a:avLst/>
          </a:prstGeom>
        </p:spPr>
        <p:txBody>
          <a:bodyPr wrap="square">
            <a:spAutoFit/>
          </a:bodyPr>
          <a:lstStyle/>
          <a:p>
            <a:pPr lvl="0">
              <a:spcAft>
                <a:spcPts val="600"/>
              </a:spcAft>
            </a:pPr>
            <a:r>
              <a:rPr lang="en-US" sz="2000" dirty="0">
                <a:solidFill>
                  <a:schemeClr val="accent2">
                    <a:lumMod val="75000"/>
                  </a:schemeClr>
                </a:solidFill>
              </a:rPr>
              <a:t>HIGHWAYS/BRIDGES IN IOWA</a:t>
            </a:r>
          </a:p>
          <a:p>
            <a:pPr marL="285750" lvl="0" indent="-285750">
              <a:spcAft>
                <a:spcPts val="600"/>
              </a:spcAft>
              <a:buFont typeface="Arial" panose="020B0604020202020204" pitchFamily="34" charset="0"/>
              <a:buChar char="•"/>
            </a:pPr>
            <a:r>
              <a:rPr lang="en-US" dirty="0"/>
              <a:t>CARES Act: N/A</a:t>
            </a:r>
          </a:p>
          <a:p>
            <a:pPr marL="285750" lvl="0" indent="-285750">
              <a:spcAft>
                <a:spcPts val="2400"/>
              </a:spcAft>
              <a:buFont typeface="Arial" panose="020B0604020202020204" pitchFamily="34" charset="0"/>
              <a:buChar char="•"/>
            </a:pPr>
            <a:r>
              <a:rPr lang="en-US" b="1" dirty="0"/>
              <a:t>CRRSAA: Approximately $122 million</a:t>
            </a:r>
            <a:endParaRPr lang="en-US" b="1" dirty="0">
              <a:solidFill>
                <a:schemeClr val="accent2">
                  <a:lumMod val="75000"/>
                </a:schemeClr>
              </a:solidFill>
            </a:endParaRPr>
          </a:p>
          <a:p>
            <a:pPr lvl="0">
              <a:spcAft>
                <a:spcPts val="600"/>
              </a:spcAft>
            </a:pPr>
            <a:r>
              <a:rPr lang="en-US" sz="2000" dirty="0">
                <a:solidFill>
                  <a:schemeClr val="accent6">
                    <a:lumMod val="75000"/>
                  </a:schemeClr>
                </a:solidFill>
              </a:rPr>
              <a:t>TRANSIT AGENCIES IN IOWA</a:t>
            </a:r>
          </a:p>
          <a:p>
            <a:pPr marL="285750" lvl="0" indent="-285750">
              <a:spcAft>
                <a:spcPts val="600"/>
              </a:spcAft>
              <a:buFont typeface="Arial" panose="020B0604020202020204" pitchFamily="34" charset="0"/>
              <a:buChar char="•"/>
            </a:pPr>
            <a:r>
              <a:rPr lang="en-US" dirty="0"/>
              <a:t>CARES Act: $107 million</a:t>
            </a:r>
          </a:p>
          <a:p>
            <a:pPr marL="285750" lvl="0" indent="-285750">
              <a:spcAft>
                <a:spcPts val="2400"/>
              </a:spcAft>
              <a:buFont typeface="Arial" panose="020B0604020202020204" pitchFamily="34" charset="0"/>
              <a:buChar char="•"/>
            </a:pPr>
            <a:r>
              <a:rPr lang="en-US" dirty="0"/>
              <a:t>CRRSAA: $26.6 million</a:t>
            </a:r>
          </a:p>
          <a:p>
            <a:pPr lvl="0">
              <a:spcAft>
                <a:spcPts val="600"/>
              </a:spcAft>
            </a:pPr>
            <a:r>
              <a:rPr lang="en-US" sz="2000" dirty="0">
                <a:solidFill>
                  <a:schemeClr val="accent5">
                    <a:lumMod val="75000"/>
                  </a:schemeClr>
                </a:solidFill>
              </a:rPr>
              <a:t>AIRPORTS IN IOWA</a:t>
            </a:r>
          </a:p>
          <a:p>
            <a:pPr marL="285750" lvl="0" indent="-285750">
              <a:spcAft>
                <a:spcPts val="600"/>
              </a:spcAft>
              <a:buFont typeface="Arial" panose="020B0604020202020204" pitchFamily="34" charset="0"/>
              <a:buChar char="•"/>
            </a:pPr>
            <a:r>
              <a:rPr lang="en-US" dirty="0"/>
              <a:t>CARES Act: $70.5 million</a:t>
            </a:r>
          </a:p>
          <a:p>
            <a:pPr marL="285750" lvl="0" indent="-285750">
              <a:spcAft>
                <a:spcPts val="600"/>
              </a:spcAft>
              <a:buFont typeface="Arial" panose="020B0604020202020204" pitchFamily="34" charset="0"/>
              <a:buChar char="•"/>
            </a:pPr>
            <a:r>
              <a:rPr lang="en-US" dirty="0"/>
              <a:t>CRRSAA: waiting for final numbers</a:t>
            </a:r>
          </a:p>
        </p:txBody>
      </p:sp>
      <p:cxnSp>
        <p:nvCxnSpPr>
          <p:cNvPr id="14" name="Straight Connector 13">
            <a:extLst>
              <a:ext uri="{FF2B5EF4-FFF2-40B4-BE49-F238E27FC236}">
                <a16:creationId xmlns:a16="http://schemas.microsoft.com/office/drawing/2014/main" id="{D9FB6A47-0FC8-49F7-9177-D2B2CF50FF36}"/>
              </a:ext>
            </a:extLst>
          </p:cNvPr>
          <p:cNvCxnSpPr>
            <a:cxnSpLocks/>
          </p:cNvCxnSpPr>
          <p:nvPr/>
        </p:nvCxnSpPr>
        <p:spPr>
          <a:xfrm>
            <a:off x="324126" y="1828800"/>
            <a:ext cx="8286474" cy="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6C219F6-7748-432D-B0F1-19466BBABD8A}"/>
              </a:ext>
            </a:extLst>
          </p:cNvPr>
          <p:cNvCxnSpPr/>
          <p:nvPr/>
        </p:nvCxnSpPr>
        <p:spPr>
          <a:xfrm>
            <a:off x="324126" y="3962400"/>
            <a:ext cx="2190474" cy="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7804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7A457-D4C1-4F28-A20D-21892F314FBB}"/>
              </a:ext>
            </a:extLst>
          </p:cNvPr>
          <p:cNvSpPr>
            <a:spLocks noGrp="1"/>
          </p:cNvSpPr>
          <p:nvPr>
            <p:ph type="title"/>
          </p:nvPr>
        </p:nvSpPr>
        <p:spPr/>
        <p:txBody>
          <a:bodyPr>
            <a:normAutofit/>
          </a:bodyPr>
          <a:lstStyle/>
          <a:p>
            <a:r>
              <a:rPr lang="en-US" sz="3600" dirty="0"/>
              <a:t>Federal Funding Update – FFY 21 Appropriation</a:t>
            </a:r>
          </a:p>
        </p:txBody>
      </p:sp>
      <p:sp>
        <p:nvSpPr>
          <p:cNvPr id="3" name="Content Placeholder 2">
            <a:extLst>
              <a:ext uri="{FF2B5EF4-FFF2-40B4-BE49-F238E27FC236}">
                <a16:creationId xmlns:a16="http://schemas.microsoft.com/office/drawing/2014/main" id="{811361DE-2767-45AE-A5E7-A49726F12C68}"/>
              </a:ext>
            </a:extLst>
          </p:cNvPr>
          <p:cNvSpPr>
            <a:spLocks noGrp="1"/>
          </p:cNvSpPr>
          <p:nvPr>
            <p:ph idx="1"/>
          </p:nvPr>
        </p:nvSpPr>
        <p:spPr>
          <a:xfrm>
            <a:off x="586705" y="1761868"/>
            <a:ext cx="7886700" cy="4788535"/>
          </a:xfrm>
        </p:spPr>
        <p:txBody>
          <a:bodyPr>
            <a:normAutofit/>
          </a:bodyPr>
          <a:lstStyle/>
          <a:p>
            <a:r>
              <a:rPr lang="en-US" dirty="0"/>
              <a:t>Signed into law Dec. 27, 2020</a:t>
            </a:r>
          </a:p>
          <a:p>
            <a:r>
              <a:rPr lang="en-US" dirty="0"/>
              <a:t>Appropriation levels slightly less than FFY 2020</a:t>
            </a:r>
          </a:p>
          <a:p>
            <a:r>
              <a:rPr lang="en-US" dirty="0"/>
              <a:t>Formula Bridge Replacement and Rehabilitation</a:t>
            </a:r>
          </a:p>
          <a:p>
            <a:pPr lvl="1"/>
            <a:r>
              <a:rPr lang="en-US" dirty="0"/>
              <a:t>FFY 2020: $42.8 million</a:t>
            </a:r>
          </a:p>
          <a:p>
            <a:pPr lvl="2"/>
            <a:r>
              <a:rPr lang="en-US" dirty="0"/>
              <a:t>Allocated 50 percent Iowa DOT and 50 percent local jurisdiction</a:t>
            </a:r>
          </a:p>
          <a:p>
            <a:pPr lvl="1"/>
            <a:r>
              <a:rPr lang="en-US" dirty="0"/>
              <a:t>FFY 2021: $35.6 million</a:t>
            </a:r>
          </a:p>
          <a:p>
            <a:pPr lvl="2"/>
            <a:r>
              <a:rPr lang="en-US" b="1" dirty="0"/>
              <a:t>Recommendation: Allocate 48 percent Iowa DOT and 52 percent local (based on share of bridge deck area)</a:t>
            </a:r>
          </a:p>
          <a:p>
            <a:pPr lvl="3"/>
            <a:r>
              <a:rPr lang="en-US" dirty="0"/>
              <a:t>Iowa DOT: $17.1 million</a:t>
            </a:r>
          </a:p>
          <a:p>
            <a:pPr lvl="3"/>
            <a:r>
              <a:rPr lang="en-US" dirty="0"/>
              <a:t>Local jurisdictions: $18.5 million</a:t>
            </a:r>
          </a:p>
        </p:txBody>
      </p:sp>
      <p:sp>
        <p:nvSpPr>
          <p:cNvPr id="4" name="Slide Number Placeholder 3">
            <a:extLst>
              <a:ext uri="{FF2B5EF4-FFF2-40B4-BE49-F238E27FC236}">
                <a16:creationId xmlns:a16="http://schemas.microsoft.com/office/drawing/2014/main" id="{99B14EA8-A748-4E7F-ACE8-4805481F3AF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E3C6C5F-5CDA-4B3A-BA0A-4D4634CC564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82582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7A457-D4C1-4F28-A20D-21892F314FBB}"/>
              </a:ext>
            </a:extLst>
          </p:cNvPr>
          <p:cNvSpPr>
            <a:spLocks noGrp="1"/>
          </p:cNvSpPr>
          <p:nvPr>
            <p:ph type="title"/>
          </p:nvPr>
        </p:nvSpPr>
        <p:spPr>
          <a:xfrm>
            <a:off x="628650" y="365126"/>
            <a:ext cx="8047806" cy="1325563"/>
          </a:xfrm>
        </p:spPr>
        <p:txBody>
          <a:bodyPr>
            <a:normAutofit/>
          </a:bodyPr>
          <a:lstStyle/>
          <a:p>
            <a:r>
              <a:rPr lang="en-US" sz="3600" dirty="0"/>
              <a:t>Federal Funding Update – COVID-19 Relief</a:t>
            </a:r>
          </a:p>
        </p:txBody>
      </p:sp>
      <p:sp>
        <p:nvSpPr>
          <p:cNvPr id="3" name="Content Placeholder 2">
            <a:extLst>
              <a:ext uri="{FF2B5EF4-FFF2-40B4-BE49-F238E27FC236}">
                <a16:creationId xmlns:a16="http://schemas.microsoft.com/office/drawing/2014/main" id="{811361DE-2767-45AE-A5E7-A49726F12C68}"/>
              </a:ext>
            </a:extLst>
          </p:cNvPr>
          <p:cNvSpPr>
            <a:spLocks noGrp="1"/>
          </p:cNvSpPr>
          <p:nvPr>
            <p:ph idx="1"/>
          </p:nvPr>
        </p:nvSpPr>
        <p:spPr>
          <a:xfrm>
            <a:off x="467544" y="1567816"/>
            <a:ext cx="7886700" cy="4788535"/>
          </a:xfrm>
        </p:spPr>
        <p:txBody>
          <a:bodyPr>
            <a:normAutofit lnSpcReduction="10000"/>
          </a:bodyPr>
          <a:lstStyle/>
          <a:p>
            <a:pPr lvl="1"/>
            <a:r>
              <a:rPr lang="en-US" sz="2800" dirty="0"/>
              <a:t>Part of FFY 21 appropriation signed Dec. 27, 2020</a:t>
            </a:r>
          </a:p>
          <a:p>
            <a:pPr lvl="1"/>
            <a:r>
              <a:rPr lang="en-US" sz="2800" dirty="0"/>
              <a:t>Highway funding allocation:</a:t>
            </a:r>
          </a:p>
          <a:p>
            <a:pPr lvl="2"/>
            <a:r>
              <a:rPr lang="en-US" sz="2400" dirty="0"/>
              <a:t>Iowa share $121.9 m</a:t>
            </a:r>
          </a:p>
          <a:p>
            <a:pPr lvl="2"/>
            <a:r>
              <a:rPr lang="en-US" sz="2400" dirty="0"/>
              <a:t>Specific allocation requirements for MPOs over 200,000 population (Council Bluffs, Des Moines, and Quad Cities)</a:t>
            </a:r>
          </a:p>
          <a:p>
            <a:pPr lvl="2"/>
            <a:r>
              <a:rPr lang="en-US" sz="2400" dirty="0"/>
              <a:t>Intended to cover lost state revenues lost due to COVID-19</a:t>
            </a:r>
          </a:p>
          <a:p>
            <a:pPr lvl="2"/>
            <a:r>
              <a:rPr lang="en-US" sz="2400" dirty="0"/>
              <a:t>Broad eligibility</a:t>
            </a:r>
          </a:p>
          <a:p>
            <a:pPr lvl="3"/>
            <a:r>
              <a:rPr lang="en-US" sz="2200" dirty="0"/>
              <a:t>Typical FHWA eligibility (i.e. roads, bridges, trails)</a:t>
            </a:r>
          </a:p>
          <a:p>
            <a:pPr lvl="3"/>
            <a:r>
              <a:rPr lang="en-US" sz="2200" dirty="0"/>
              <a:t>Added eligible activities (maintenance, operations, salary)</a:t>
            </a:r>
          </a:p>
          <a:p>
            <a:pPr lvl="2"/>
            <a:r>
              <a:rPr lang="en-US" sz="2400" dirty="0"/>
              <a:t>100 percent federal share</a:t>
            </a:r>
          </a:p>
        </p:txBody>
      </p:sp>
      <p:sp>
        <p:nvSpPr>
          <p:cNvPr id="4" name="Slide Number Placeholder 3">
            <a:extLst>
              <a:ext uri="{FF2B5EF4-FFF2-40B4-BE49-F238E27FC236}">
                <a16:creationId xmlns:a16="http://schemas.microsoft.com/office/drawing/2014/main" id="{99B14EA8-A748-4E7F-ACE8-4805481F3AF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E3C6C5F-5CDA-4B3A-BA0A-4D4634CC564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62553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7A457-D4C1-4F28-A20D-21892F314FBB}"/>
              </a:ext>
            </a:extLst>
          </p:cNvPr>
          <p:cNvSpPr>
            <a:spLocks noGrp="1"/>
          </p:cNvSpPr>
          <p:nvPr>
            <p:ph type="title"/>
          </p:nvPr>
        </p:nvSpPr>
        <p:spPr>
          <a:xfrm>
            <a:off x="628650" y="365126"/>
            <a:ext cx="8047806" cy="1325563"/>
          </a:xfrm>
        </p:spPr>
        <p:txBody>
          <a:bodyPr>
            <a:normAutofit/>
          </a:bodyPr>
          <a:lstStyle/>
          <a:p>
            <a:r>
              <a:rPr lang="en-US" sz="3600" dirty="0"/>
              <a:t>Federal Funding Update – COVID-19 Relief</a:t>
            </a:r>
          </a:p>
        </p:txBody>
      </p:sp>
      <p:sp>
        <p:nvSpPr>
          <p:cNvPr id="3" name="Content Placeholder 2">
            <a:extLst>
              <a:ext uri="{FF2B5EF4-FFF2-40B4-BE49-F238E27FC236}">
                <a16:creationId xmlns:a16="http://schemas.microsoft.com/office/drawing/2014/main" id="{811361DE-2767-45AE-A5E7-A49726F12C68}"/>
              </a:ext>
            </a:extLst>
          </p:cNvPr>
          <p:cNvSpPr>
            <a:spLocks noGrp="1"/>
          </p:cNvSpPr>
          <p:nvPr>
            <p:ph idx="1"/>
          </p:nvPr>
        </p:nvSpPr>
        <p:spPr>
          <a:xfrm>
            <a:off x="467544" y="1567816"/>
            <a:ext cx="7886700" cy="4788535"/>
          </a:xfrm>
        </p:spPr>
        <p:txBody>
          <a:bodyPr>
            <a:normAutofit/>
          </a:bodyPr>
          <a:lstStyle/>
          <a:p>
            <a:r>
              <a:rPr lang="en-US" sz="3200" dirty="0"/>
              <a:t>Recommended allocation priorities</a:t>
            </a:r>
          </a:p>
          <a:p>
            <a:pPr lvl="1"/>
            <a:r>
              <a:rPr lang="en-US" dirty="0"/>
              <a:t>Meet congressional intent by allocating using Road Use Tax Fund Formula</a:t>
            </a:r>
          </a:p>
          <a:p>
            <a:pPr lvl="2"/>
            <a:r>
              <a:rPr lang="en-US" dirty="0"/>
              <a:t>DOT: 47.5 percent</a:t>
            </a:r>
          </a:p>
          <a:p>
            <a:pPr lvl="2"/>
            <a:r>
              <a:rPr lang="en-US" dirty="0"/>
              <a:t>County: 32.5 percent</a:t>
            </a:r>
          </a:p>
          <a:p>
            <a:pPr lvl="2"/>
            <a:r>
              <a:rPr lang="en-US" dirty="0"/>
              <a:t>City: 20 percent</a:t>
            </a:r>
          </a:p>
          <a:p>
            <a:pPr lvl="1"/>
            <a:r>
              <a:rPr lang="en-US" dirty="0"/>
              <a:t>Allocate to all cities and counties in Iowa</a:t>
            </a:r>
          </a:p>
          <a:p>
            <a:pPr lvl="1"/>
            <a:r>
              <a:rPr lang="en-US" dirty="0"/>
              <a:t>No match requirements</a:t>
            </a:r>
          </a:p>
          <a:p>
            <a:pPr lvl="1"/>
            <a:r>
              <a:rPr lang="en-US" dirty="0"/>
              <a:t>Get the funding out as quickly as possible</a:t>
            </a:r>
          </a:p>
          <a:p>
            <a:pPr lvl="1"/>
            <a:r>
              <a:rPr lang="en-US" dirty="0"/>
              <a:t>Allocate a portion to address lost state revenue for trail development</a:t>
            </a:r>
          </a:p>
        </p:txBody>
      </p:sp>
      <p:sp>
        <p:nvSpPr>
          <p:cNvPr id="4" name="Slide Number Placeholder 3">
            <a:extLst>
              <a:ext uri="{FF2B5EF4-FFF2-40B4-BE49-F238E27FC236}">
                <a16:creationId xmlns:a16="http://schemas.microsoft.com/office/drawing/2014/main" id="{99B14EA8-A748-4E7F-ACE8-4805481F3AF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E3C6C5F-5CDA-4B3A-BA0A-4D4634CC564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83094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7A457-D4C1-4F28-A20D-21892F314FBB}"/>
              </a:ext>
            </a:extLst>
          </p:cNvPr>
          <p:cNvSpPr>
            <a:spLocks noGrp="1"/>
          </p:cNvSpPr>
          <p:nvPr>
            <p:ph type="title"/>
          </p:nvPr>
        </p:nvSpPr>
        <p:spPr>
          <a:xfrm>
            <a:off x="628650" y="365126"/>
            <a:ext cx="8047806" cy="1325563"/>
          </a:xfrm>
        </p:spPr>
        <p:txBody>
          <a:bodyPr>
            <a:normAutofit/>
          </a:bodyPr>
          <a:lstStyle/>
          <a:p>
            <a:r>
              <a:rPr lang="en-US" sz="3600" dirty="0"/>
              <a:t>Federal Funding Update – COVID-19 Relief</a:t>
            </a:r>
          </a:p>
        </p:txBody>
      </p:sp>
      <p:sp>
        <p:nvSpPr>
          <p:cNvPr id="3" name="Content Placeholder 2">
            <a:extLst>
              <a:ext uri="{FF2B5EF4-FFF2-40B4-BE49-F238E27FC236}">
                <a16:creationId xmlns:a16="http://schemas.microsoft.com/office/drawing/2014/main" id="{811361DE-2767-45AE-A5E7-A49726F12C68}"/>
              </a:ext>
            </a:extLst>
          </p:cNvPr>
          <p:cNvSpPr>
            <a:spLocks noGrp="1"/>
          </p:cNvSpPr>
          <p:nvPr>
            <p:ph idx="1"/>
          </p:nvPr>
        </p:nvSpPr>
        <p:spPr>
          <a:xfrm>
            <a:off x="467544" y="1567816"/>
            <a:ext cx="7886700" cy="4788535"/>
          </a:xfrm>
        </p:spPr>
        <p:txBody>
          <a:bodyPr>
            <a:normAutofit fontScale="92500" lnSpcReduction="10000"/>
          </a:bodyPr>
          <a:lstStyle/>
          <a:p>
            <a:r>
              <a:rPr lang="en-US" sz="3200" dirty="0"/>
              <a:t>Recommended allocation process</a:t>
            </a:r>
          </a:p>
          <a:p>
            <a:pPr lvl="1"/>
            <a:r>
              <a:rPr lang="en-US" dirty="0"/>
              <a:t>Modify Commission federal-aid swap policy to allow COVID-19 relief funds for local jurisdictions to be swapped on a dollar-for-dollar basis</a:t>
            </a:r>
          </a:p>
          <a:p>
            <a:pPr lvl="1"/>
            <a:r>
              <a:rPr lang="en-US" dirty="0"/>
              <a:t>Allocate Primary Road Funds directly to the city and county road funds so every city and county in Iowa quickly gets their share of funds</a:t>
            </a:r>
          </a:p>
          <a:p>
            <a:pPr lvl="1"/>
            <a:r>
              <a:rPr lang="en-US" dirty="0"/>
              <a:t>A direct opt-out of swap is not possible in this scenario but we can work individually with any jurisdiction that prefers federal instead of state funds. May involve the jurisdiction returning their allocation of Primary Road Funds</a:t>
            </a:r>
          </a:p>
          <a:p>
            <a:pPr lvl="1"/>
            <a:r>
              <a:rPr lang="en-US" dirty="0"/>
              <a:t>DOT will spend federal COVID Relief funds on DOT projects – will coordinate with Transportation Management Areas</a:t>
            </a:r>
          </a:p>
          <a:p>
            <a:pPr lvl="1"/>
            <a:r>
              <a:rPr lang="en-US" dirty="0"/>
              <a:t>Allocate a portion of funding for trails and award through a one-time application-based program</a:t>
            </a:r>
          </a:p>
        </p:txBody>
      </p:sp>
      <p:sp>
        <p:nvSpPr>
          <p:cNvPr id="4" name="Slide Number Placeholder 3">
            <a:extLst>
              <a:ext uri="{FF2B5EF4-FFF2-40B4-BE49-F238E27FC236}">
                <a16:creationId xmlns:a16="http://schemas.microsoft.com/office/drawing/2014/main" id="{99B14EA8-A748-4E7F-ACE8-4805481F3AF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E3C6C5F-5CDA-4B3A-BA0A-4D4634CC564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60866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7A457-D4C1-4F28-A20D-21892F314FBB}"/>
              </a:ext>
            </a:extLst>
          </p:cNvPr>
          <p:cNvSpPr>
            <a:spLocks noGrp="1"/>
          </p:cNvSpPr>
          <p:nvPr>
            <p:ph type="title"/>
          </p:nvPr>
        </p:nvSpPr>
        <p:spPr>
          <a:xfrm>
            <a:off x="628650" y="365126"/>
            <a:ext cx="8047806" cy="1325563"/>
          </a:xfrm>
        </p:spPr>
        <p:txBody>
          <a:bodyPr>
            <a:normAutofit/>
          </a:bodyPr>
          <a:lstStyle/>
          <a:p>
            <a:r>
              <a:rPr lang="en-US" sz="3600" dirty="0"/>
              <a:t>Federal Funding Update – COVID-19 Relief</a:t>
            </a:r>
          </a:p>
        </p:txBody>
      </p:sp>
      <p:sp>
        <p:nvSpPr>
          <p:cNvPr id="3" name="Content Placeholder 2">
            <a:extLst>
              <a:ext uri="{FF2B5EF4-FFF2-40B4-BE49-F238E27FC236}">
                <a16:creationId xmlns:a16="http://schemas.microsoft.com/office/drawing/2014/main" id="{811361DE-2767-45AE-A5E7-A49726F12C68}"/>
              </a:ext>
            </a:extLst>
          </p:cNvPr>
          <p:cNvSpPr>
            <a:spLocks noGrp="1"/>
          </p:cNvSpPr>
          <p:nvPr>
            <p:ph idx="1"/>
          </p:nvPr>
        </p:nvSpPr>
        <p:spPr>
          <a:xfrm>
            <a:off x="467544" y="1567816"/>
            <a:ext cx="7886700" cy="4788535"/>
          </a:xfrm>
        </p:spPr>
        <p:txBody>
          <a:bodyPr>
            <a:normAutofit/>
          </a:bodyPr>
          <a:lstStyle/>
          <a:p>
            <a:r>
              <a:rPr lang="en-US" sz="3200" dirty="0"/>
              <a:t>Allocation</a:t>
            </a:r>
          </a:p>
        </p:txBody>
      </p:sp>
      <p:sp>
        <p:nvSpPr>
          <p:cNvPr id="4" name="Slide Number Placeholder 3">
            <a:extLst>
              <a:ext uri="{FF2B5EF4-FFF2-40B4-BE49-F238E27FC236}">
                <a16:creationId xmlns:a16="http://schemas.microsoft.com/office/drawing/2014/main" id="{99B14EA8-A748-4E7F-ACE8-4805481F3AF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E3C6C5F-5CDA-4B3A-BA0A-4D4634CC564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5" name="Table 5">
            <a:extLst>
              <a:ext uri="{FF2B5EF4-FFF2-40B4-BE49-F238E27FC236}">
                <a16:creationId xmlns:a16="http://schemas.microsoft.com/office/drawing/2014/main" id="{9CA30BD3-DE10-4365-A232-D3DBE4AEB735}"/>
              </a:ext>
            </a:extLst>
          </p:cNvPr>
          <p:cNvGraphicFramePr>
            <a:graphicFrameLocks noGrp="1"/>
          </p:cNvGraphicFramePr>
          <p:nvPr>
            <p:extLst>
              <p:ext uri="{D42A27DB-BD31-4B8C-83A1-F6EECF244321}">
                <p14:modId xmlns:p14="http://schemas.microsoft.com/office/powerpoint/2010/main" val="1365530243"/>
              </p:ext>
            </p:extLst>
          </p:nvPr>
        </p:nvGraphicFramePr>
        <p:xfrm>
          <a:off x="853440" y="2165096"/>
          <a:ext cx="7266432" cy="3337560"/>
        </p:xfrm>
        <a:graphic>
          <a:graphicData uri="http://schemas.openxmlformats.org/drawingml/2006/table">
            <a:tbl>
              <a:tblPr firstRow="1" bandRow="1">
                <a:tableStyleId>{5C22544A-7EE6-4342-B048-85BDC9FD1C3A}</a:tableStyleId>
              </a:tblPr>
              <a:tblGrid>
                <a:gridCol w="3446616">
                  <a:extLst>
                    <a:ext uri="{9D8B030D-6E8A-4147-A177-3AD203B41FA5}">
                      <a16:colId xmlns:a16="http://schemas.microsoft.com/office/drawing/2014/main" val="2151196842"/>
                    </a:ext>
                  </a:extLst>
                </a:gridCol>
                <a:gridCol w="1503778">
                  <a:extLst>
                    <a:ext uri="{9D8B030D-6E8A-4147-A177-3AD203B41FA5}">
                      <a16:colId xmlns:a16="http://schemas.microsoft.com/office/drawing/2014/main" val="969184444"/>
                    </a:ext>
                  </a:extLst>
                </a:gridCol>
                <a:gridCol w="2316038">
                  <a:extLst>
                    <a:ext uri="{9D8B030D-6E8A-4147-A177-3AD203B41FA5}">
                      <a16:colId xmlns:a16="http://schemas.microsoft.com/office/drawing/2014/main" val="3497757547"/>
                    </a:ext>
                  </a:extLst>
                </a:gridCol>
              </a:tblGrid>
              <a:tr h="370840">
                <a:tc>
                  <a:txBody>
                    <a:bodyPr/>
                    <a:lstStyle/>
                    <a:p>
                      <a:pPr algn="ctr"/>
                      <a:r>
                        <a:rPr lang="en-US" dirty="0"/>
                        <a:t>Category</a:t>
                      </a:r>
                    </a:p>
                  </a:txBody>
                  <a:tcPr/>
                </a:tc>
                <a:tc>
                  <a:txBody>
                    <a:bodyPr/>
                    <a:lstStyle/>
                    <a:p>
                      <a:pPr algn="ctr"/>
                      <a:r>
                        <a:rPr lang="en-US" dirty="0"/>
                        <a:t>Percent</a:t>
                      </a:r>
                    </a:p>
                  </a:txBody>
                  <a:tcPr/>
                </a:tc>
                <a:tc>
                  <a:txBody>
                    <a:bodyPr/>
                    <a:lstStyle/>
                    <a:p>
                      <a:pPr algn="ctr"/>
                      <a:r>
                        <a:rPr lang="en-US" dirty="0"/>
                        <a:t>Amount</a:t>
                      </a:r>
                    </a:p>
                  </a:txBody>
                  <a:tcPr/>
                </a:tc>
                <a:extLst>
                  <a:ext uri="{0D108BD9-81ED-4DB2-BD59-A6C34878D82A}">
                    <a16:rowId xmlns:a16="http://schemas.microsoft.com/office/drawing/2014/main" val="1719279650"/>
                  </a:ext>
                </a:extLst>
              </a:tr>
              <a:tr h="370840">
                <a:tc>
                  <a:txBody>
                    <a:bodyPr/>
                    <a:lstStyle/>
                    <a:p>
                      <a:r>
                        <a:rPr lang="en-US" b="1" dirty="0"/>
                        <a:t>Trails</a:t>
                      </a:r>
                    </a:p>
                  </a:txBody>
                  <a:tcPr/>
                </a:tc>
                <a:tc>
                  <a:txBody>
                    <a:bodyPr/>
                    <a:lstStyle/>
                    <a:p>
                      <a:endParaRPr lang="en-US" dirty="0"/>
                    </a:p>
                  </a:txBody>
                  <a:tcPr/>
                </a:tc>
                <a:tc>
                  <a:txBody>
                    <a:bodyPr/>
                    <a:lstStyle/>
                    <a:p>
                      <a:pPr algn="r"/>
                      <a:r>
                        <a:rPr lang="en-US" dirty="0"/>
                        <a:t>$5.0 million</a:t>
                      </a:r>
                    </a:p>
                  </a:txBody>
                  <a:tcPr/>
                </a:tc>
                <a:extLst>
                  <a:ext uri="{0D108BD9-81ED-4DB2-BD59-A6C34878D82A}">
                    <a16:rowId xmlns:a16="http://schemas.microsoft.com/office/drawing/2014/main" val="53773741"/>
                  </a:ext>
                </a:extLst>
              </a:tr>
              <a:tr h="370840">
                <a:tc>
                  <a:txBody>
                    <a:bodyPr/>
                    <a:lstStyle/>
                    <a:p>
                      <a:r>
                        <a:rPr lang="en-US" b="1" dirty="0"/>
                        <a:t>Highway</a:t>
                      </a:r>
                    </a:p>
                  </a:txBody>
                  <a:tcPr/>
                </a:tc>
                <a:tc>
                  <a:txBody>
                    <a:bodyPr/>
                    <a:lstStyle/>
                    <a:p>
                      <a:endParaRPr lang="en-US" dirty="0"/>
                    </a:p>
                  </a:txBody>
                  <a:tcPr/>
                </a:tc>
                <a:tc>
                  <a:txBody>
                    <a:bodyPr/>
                    <a:lstStyle/>
                    <a:p>
                      <a:pPr algn="r"/>
                      <a:endParaRPr lang="en-US" dirty="0"/>
                    </a:p>
                  </a:txBody>
                  <a:tcPr/>
                </a:tc>
                <a:extLst>
                  <a:ext uri="{0D108BD9-81ED-4DB2-BD59-A6C34878D82A}">
                    <a16:rowId xmlns:a16="http://schemas.microsoft.com/office/drawing/2014/main" val="234376565"/>
                  </a:ext>
                </a:extLst>
              </a:tr>
              <a:tr h="370840">
                <a:tc>
                  <a:txBody>
                    <a:bodyPr/>
                    <a:lstStyle/>
                    <a:p>
                      <a:r>
                        <a:rPr lang="en-US" dirty="0"/>
                        <a:t>      DOT</a:t>
                      </a:r>
                    </a:p>
                  </a:txBody>
                  <a:tcPr/>
                </a:tc>
                <a:tc>
                  <a:txBody>
                    <a:bodyPr/>
                    <a:lstStyle/>
                    <a:p>
                      <a:r>
                        <a:rPr lang="en-US" dirty="0"/>
                        <a:t>47.5 percent</a:t>
                      </a:r>
                    </a:p>
                  </a:txBody>
                  <a:tcPr/>
                </a:tc>
                <a:tc>
                  <a:txBody>
                    <a:bodyPr/>
                    <a:lstStyle/>
                    <a:p>
                      <a:pPr algn="r"/>
                      <a:r>
                        <a:rPr lang="en-US" dirty="0"/>
                        <a:t>$55.5 million</a:t>
                      </a:r>
                    </a:p>
                  </a:txBody>
                  <a:tcPr/>
                </a:tc>
                <a:extLst>
                  <a:ext uri="{0D108BD9-81ED-4DB2-BD59-A6C34878D82A}">
                    <a16:rowId xmlns:a16="http://schemas.microsoft.com/office/drawing/2014/main" val="3474719568"/>
                  </a:ext>
                </a:extLst>
              </a:tr>
              <a:tr h="370840">
                <a:tc>
                  <a:txBody>
                    <a:bodyPr/>
                    <a:lstStyle/>
                    <a:p>
                      <a:r>
                        <a:rPr lang="en-US" dirty="0"/>
                        <a:t>      County</a:t>
                      </a:r>
                    </a:p>
                  </a:txBody>
                  <a:tcPr/>
                </a:tc>
                <a:tc>
                  <a:txBody>
                    <a:bodyPr/>
                    <a:lstStyle/>
                    <a:p>
                      <a:endParaRPr lang="en-US" dirty="0"/>
                    </a:p>
                  </a:txBody>
                  <a:tcPr/>
                </a:tc>
                <a:tc>
                  <a:txBody>
                    <a:bodyPr/>
                    <a:lstStyle/>
                    <a:p>
                      <a:pPr algn="r"/>
                      <a:endParaRPr lang="en-US" dirty="0"/>
                    </a:p>
                  </a:txBody>
                  <a:tcPr/>
                </a:tc>
                <a:extLst>
                  <a:ext uri="{0D108BD9-81ED-4DB2-BD59-A6C34878D82A}">
                    <a16:rowId xmlns:a16="http://schemas.microsoft.com/office/drawing/2014/main" val="609368469"/>
                  </a:ext>
                </a:extLst>
              </a:tr>
              <a:tr h="370840">
                <a:tc>
                  <a:txBody>
                    <a:bodyPr/>
                    <a:lstStyle/>
                    <a:p>
                      <a:r>
                        <a:rPr lang="en-US" dirty="0"/>
                        <a:t>	Secondary Road Fund</a:t>
                      </a:r>
                    </a:p>
                  </a:txBody>
                  <a:tcPr/>
                </a:tc>
                <a:tc>
                  <a:txBody>
                    <a:bodyPr/>
                    <a:lstStyle/>
                    <a:p>
                      <a:r>
                        <a:rPr lang="en-US" dirty="0"/>
                        <a:t>24.5 percent</a:t>
                      </a:r>
                    </a:p>
                  </a:txBody>
                  <a:tcPr/>
                </a:tc>
                <a:tc>
                  <a:txBody>
                    <a:bodyPr/>
                    <a:lstStyle/>
                    <a:p>
                      <a:pPr algn="r"/>
                      <a:r>
                        <a:rPr lang="en-US" dirty="0"/>
                        <a:t>$28.6 million</a:t>
                      </a:r>
                    </a:p>
                  </a:txBody>
                  <a:tcPr/>
                </a:tc>
                <a:extLst>
                  <a:ext uri="{0D108BD9-81ED-4DB2-BD59-A6C34878D82A}">
                    <a16:rowId xmlns:a16="http://schemas.microsoft.com/office/drawing/2014/main" val="215585545"/>
                  </a:ext>
                </a:extLst>
              </a:tr>
              <a:tr h="370840">
                <a:tc>
                  <a:txBody>
                    <a:bodyPr/>
                    <a:lstStyle/>
                    <a:p>
                      <a:r>
                        <a:rPr lang="en-US" dirty="0"/>
                        <a:t>	Farm-to-Market Fund</a:t>
                      </a:r>
                    </a:p>
                  </a:txBody>
                  <a:tcPr/>
                </a:tc>
                <a:tc>
                  <a:txBody>
                    <a:bodyPr/>
                    <a:lstStyle/>
                    <a:p>
                      <a:r>
                        <a:rPr lang="en-US" dirty="0"/>
                        <a:t>8.0 percent</a:t>
                      </a:r>
                    </a:p>
                  </a:txBody>
                  <a:tcPr/>
                </a:tc>
                <a:tc>
                  <a:txBody>
                    <a:bodyPr/>
                    <a:lstStyle/>
                    <a:p>
                      <a:pPr algn="r"/>
                      <a:r>
                        <a:rPr lang="en-US" dirty="0"/>
                        <a:t>$9.4 million</a:t>
                      </a:r>
                    </a:p>
                  </a:txBody>
                  <a:tcPr/>
                </a:tc>
                <a:extLst>
                  <a:ext uri="{0D108BD9-81ED-4DB2-BD59-A6C34878D82A}">
                    <a16:rowId xmlns:a16="http://schemas.microsoft.com/office/drawing/2014/main" val="2509345646"/>
                  </a:ext>
                </a:extLst>
              </a:tr>
              <a:tr h="370840">
                <a:tc>
                  <a:txBody>
                    <a:bodyPr/>
                    <a:lstStyle/>
                    <a:p>
                      <a:r>
                        <a:rPr lang="en-US" dirty="0"/>
                        <a:t>      City Street Fund</a:t>
                      </a:r>
                    </a:p>
                  </a:txBody>
                  <a:tcPr/>
                </a:tc>
                <a:tc>
                  <a:txBody>
                    <a:bodyPr/>
                    <a:lstStyle/>
                    <a:p>
                      <a:r>
                        <a:rPr lang="en-US" dirty="0"/>
                        <a:t>20.0 percent</a:t>
                      </a:r>
                    </a:p>
                  </a:txBody>
                  <a:tcPr/>
                </a:tc>
                <a:tc>
                  <a:txBody>
                    <a:bodyPr/>
                    <a:lstStyle/>
                    <a:p>
                      <a:pPr algn="r"/>
                      <a:r>
                        <a:rPr lang="en-US" dirty="0"/>
                        <a:t>$23.4 million</a:t>
                      </a:r>
                    </a:p>
                  </a:txBody>
                  <a:tcPr/>
                </a:tc>
                <a:extLst>
                  <a:ext uri="{0D108BD9-81ED-4DB2-BD59-A6C34878D82A}">
                    <a16:rowId xmlns:a16="http://schemas.microsoft.com/office/drawing/2014/main" val="2941539356"/>
                  </a:ext>
                </a:extLst>
              </a:tr>
              <a:tr h="370840">
                <a:tc>
                  <a:txBody>
                    <a:bodyPr/>
                    <a:lstStyle/>
                    <a:p>
                      <a:r>
                        <a:rPr lang="en-US" dirty="0"/>
                        <a:t>Total</a:t>
                      </a:r>
                    </a:p>
                  </a:txBody>
                  <a:tcPr/>
                </a:tc>
                <a:tc>
                  <a:txBody>
                    <a:bodyPr/>
                    <a:lstStyle/>
                    <a:p>
                      <a:endParaRPr lang="en-US" dirty="0"/>
                    </a:p>
                  </a:txBody>
                  <a:tcPr/>
                </a:tc>
                <a:tc>
                  <a:txBody>
                    <a:bodyPr/>
                    <a:lstStyle/>
                    <a:p>
                      <a:pPr algn="r"/>
                      <a:r>
                        <a:rPr lang="en-US" dirty="0"/>
                        <a:t>$121.9 million</a:t>
                      </a:r>
                    </a:p>
                  </a:txBody>
                  <a:tcPr/>
                </a:tc>
                <a:extLst>
                  <a:ext uri="{0D108BD9-81ED-4DB2-BD59-A6C34878D82A}">
                    <a16:rowId xmlns:a16="http://schemas.microsoft.com/office/drawing/2014/main" val="153077615"/>
                  </a:ext>
                </a:extLst>
              </a:tr>
            </a:tbl>
          </a:graphicData>
        </a:graphic>
      </p:graphicFrame>
    </p:spTree>
    <p:extLst>
      <p:ext uri="{BB962C8B-B14F-4D97-AF65-F5344CB8AC3E}">
        <p14:creationId xmlns:p14="http://schemas.microsoft.com/office/powerpoint/2010/main" val="15591627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7A457-D4C1-4F28-A20D-21892F314FBB}"/>
              </a:ext>
            </a:extLst>
          </p:cNvPr>
          <p:cNvSpPr>
            <a:spLocks noGrp="1"/>
          </p:cNvSpPr>
          <p:nvPr>
            <p:ph type="title"/>
          </p:nvPr>
        </p:nvSpPr>
        <p:spPr>
          <a:xfrm>
            <a:off x="628650" y="365126"/>
            <a:ext cx="8047806" cy="1325563"/>
          </a:xfrm>
        </p:spPr>
        <p:txBody>
          <a:bodyPr>
            <a:normAutofit/>
          </a:bodyPr>
          <a:lstStyle/>
          <a:p>
            <a:r>
              <a:rPr lang="en-US" sz="3600" dirty="0"/>
              <a:t>Next Steps</a:t>
            </a:r>
          </a:p>
        </p:txBody>
      </p:sp>
      <p:sp>
        <p:nvSpPr>
          <p:cNvPr id="3" name="Content Placeholder 2">
            <a:extLst>
              <a:ext uri="{FF2B5EF4-FFF2-40B4-BE49-F238E27FC236}">
                <a16:creationId xmlns:a16="http://schemas.microsoft.com/office/drawing/2014/main" id="{811361DE-2767-45AE-A5E7-A49726F12C68}"/>
              </a:ext>
            </a:extLst>
          </p:cNvPr>
          <p:cNvSpPr>
            <a:spLocks noGrp="1"/>
          </p:cNvSpPr>
          <p:nvPr>
            <p:ph idx="1"/>
          </p:nvPr>
        </p:nvSpPr>
        <p:spPr>
          <a:xfrm>
            <a:off x="467544" y="1567816"/>
            <a:ext cx="7886700" cy="4788535"/>
          </a:xfrm>
        </p:spPr>
        <p:txBody>
          <a:bodyPr>
            <a:normAutofit/>
          </a:bodyPr>
          <a:lstStyle/>
          <a:p>
            <a:r>
              <a:rPr lang="en-US" sz="3200" dirty="0"/>
              <a:t>Solicit input from stakeholders</a:t>
            </a:r>
          </a:p>
          <a:p>
            <a:r>
              <a:rPr lang="en-US" sz="3200" dirty="0"/>
              <a:t>Review input and modify recommendation, if necessary</a:t>
            </a:r>
          </a:p>
          <a:p>
            <a:r>
              <a:rPr lang="en-US" sz="3200" dirty="0"/>
              <a:t>Present modified recommendation at March 9, 2021, Commission meeting and seek approval</a:t>
            </a:r>
          </a:p>
          <a:p>
            <a:r>
              <a:rPr lang="en-US" sz="3200" dirty="0"/>
              <a:t>Begin implementation</a:t>
            </a:r>
            <a:endParaRPr lang="en-US" dirty="0"/>
          </a:p>
        </p:txBody>
      </p:sp>
      <p:sp>
        <p:nvSpPr>
          <p:cNvPr id="4" name="Slide Number Placeholder 3">
            <a:extLst>
              <a:ext uri="{FF2B5EF4-FFF2-40B4-BE49-F238E27FC236}">
                <a16:creationId xmlns:a16="http://schemas.microsoft.com/office/drawing/2014/main" id="{99B14EA8-A748-4E7F-ACE8-4805481F3AF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E3C6C5F-5CDA-4B3A-BA0A-4D4634CC564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83689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1CAF3-749A-4FB7-9F3F-11E96EA7EDF9}"/>
              </a:ext>
            </a:extLst>
          </p:cNvPr>
          <p:cNvSpPr>
            <a:spLocks noGrp="1"/>
          </p:cNvSpPr>
          <p:nvPr>
            <p:ph type="title"/>
          </p:nvPr>
        </p:nvSpPr>
        <p:spPr/>
        <p:txBody>
          <a:bodyPr/>
          <a:lstStyle/>
          <a:p>
            <a:r>
              <a:rPr lang="en-US" dirty="0"/>
              <a:t>Questions?</a:t>
            </a:r>
          </a:p>
        </p:txBody>
      </p:sp>
      <p:sp>
        <p:nvSpPr>
          <p:cNvPr id="4" name="Slide Number Placeholder 3">
            <a:extLst>
              <a:ext uri="{FF2B5EF4-FFF2-40B4-BE49-F238E27FC236}">
                <a16:creationId xmlns:a16="http://schemas.microsoft.com/office/drawing/2014/main" id="{B8D9DD06-ED9B-4F83-AE2B-ACCEBE771426}"/>
              </a:ext>
            </a:extLst>
          </p:cNvPr>
          <p:cNvSpPr>
            <a:spLocks noGrp="1"/>
          </p:cNvSpPr>
          <p:nvPr>
            <p:ph type="sldNum" sz="quarter" idx="12"/>
          </p:nvPr>
        </p:nvSpPr>
        <p:spPr/>
        <p:txBody>
          <a:bodyPr/>
          <a:lstStyle/>
          <a:p>
            <a:fld id="{1E3C6C5F-5CDA-4B3A-BA0A-4D4634CC5643}" type="slidenum">
              <a:rPr lang="en-US" smtClean="0"/>
              <a:t>17</a:t>
            </a:fld>
            <a:endParaRPr lang="en-US"/>
          </a:p>
        </p:txBody>
      </p:sp>
    </p:spTree>
    <p:extLst>
      <p:ext uri="{BB962C8B-B14F-4D97-AF65-F5344CB8AC3E}">
        <p14:creationId xmlns:p14="http://schemas.microsoft.com/office/powerpoint/2010/main" val="2670348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B250D-8783-4D7D-A519-6B9F78632217}"/>
              </a:ext>
            </a:extLst>
          </p:cNvPr>
          <p:cNvSpPr>
            <a:spLocks noGrp="1"/>
          </p:cNvSpPr>
          <p:nvPr>
            <p:ph type="title"/>
          </p:nvPr>
        </p:nvSpPr>
        <p:spPr>
          <a:xfrm>
            <a:off x="628650" y="365126"/>
            <a:ext cx="7886700" cy="1325563"/>
          </a:xfrm>
        </p:spPr>
        <p:txBody>
          <a:bodyPr/>
          <a:lstStyle/>
          <a:p>
            <a:r>
              <a:rPr lang="en-US" dirty="0"/>
              <a:t>Update</a:t>
            </a:r>
          </a:p>
        </p:txBody>
      </p:sp>
      <p:sp>
        <p:nvSpPr>
          <p:cNvPr id="3" name="Content Placeholder 2">
            <a:extLst>
              <a:ext uri="{FF2B5EF4-FFF2-40B4-BE49-F238E27FC236}">
                <a16:creationId xmlns:a16="http://schemas.microsoft.com/office/drawing/2014/main" id="{3F691E54-5EE3-45B1-8343-237898691580}"/>
              </a:ext>
            </a:extLst>
          </p:cNvPr>
          <p:cNvSpPr>
            <a:spLocks noGrp="1"/>
          </p:cNvSpPr>
          <p:nvPr>
            <p:ph idx="1"/>
          </p:nvPr>
        </p:nvSpPr>
        <p:spPr>
          <a:xfrm>
            <a:off x="628650" y="1615900"/>
            <a:ext cx="7886700" cy="4351338"/>
          </a:xfrm>
        </p:spPr>
        <p:txBody>
          <a:bodyPr>
            <a:normAutofit/>
          </a:bodyPr>
          <a:lstStyle/>
          <a:p>
            <a:r>
              <a:rPr lang="en-US" dirty="0"/>
              <a:t>Economic Recovery Index</a:t>
            </a:r>
          </a:p>
          <a:p>
            <a:r>
              <a:rPr lang="en-US" dirty="0"/>
              <a:t>Travel trends</a:t>
            </a:r>
          </a:p>
          <a:p>
            <a:pPr lvl="1"/>
            <a:r>
              <a:rPr lang="en-US" dirty="0"/>
              <a:t>US total rail carloads</a:t>
            </a:r>
          </a:p>
          <a:p>
            <a:pPr lvl="1"/>
            <a:r>
              <a:rPr lang="en-US" dirty="0"/>
              <a:t>Commercial air service passenger counts</a:t>
            </a:r>
          </a:p>
          <a:p>
            <a:pPr lvl="1"/>
            <a:r>
              <a:rPr lang="en-US" dirty="0"/>
              <a:t>Vehicular traffic</a:t>
            </a:r>
          </a:p>
          <a:p>
            <a:pPr lvl="1"/>
            <a:r>
              <a:rPr lang="en-US" dirty="0"/>
              <a:t>Vehicle sales</a:t>
            </a:r>
          </a:p>
          <a:p>
            <a:r>
              <a:rPr lang="en-US" dirty="0"/>
              <a:t>Funding</a:t>
            </a:r>
          </a:p>
          <a:p>
            <a:pPr lvl="1"/>
            <a:r>
              <a:rPr lang="en-US" dirty="0"/>
              <a:t>State Road Use Tax Fund</a:t>
            </a:r>
          </a:p>
          <a:p>
            <a:pPr lvl="1"/>
            <a:r>
              <a:rPr lang="en-US" dirty="0"/>
              <a:t>Federal funding update</a:t>
            </a:r>
          </a:p>
          <a:p>
            <a:pPr lvl="1"/>
            <a:r>
              <a:rPr lang="en-US" dirty="0"/>
              <a:t>COVID-19 Relief Allocation Recommendation</a:t>
            </a:r>
          </a:p>
        </p:txBody>
      </p:sp>
      <p:sp>
        <p:nvSpPr>
          <p:cNvPr id="4" name="Slide Number Placeholder 3">
            <a:extLst>
              <a:ext uri="{FF2B5EF4-FFF2-40B4-BE49-F238E27FC236}">
                <a16:creationId xmlns:a16="http://schemas.microsoft.com/office/drawing/2014/main" id="{E52AEB9B-3844-4E91-B440-C7A33BFEC594}"/>
              </a:ext>
            </a:extLst>
          </p:cNvPr>
          <p:cNvSpPr>
            <a:spLocks noGrp="1"/>
          </p:cNvSpPr>
          <p:nvPr>
            <p:ph type="sldNum" sz="quarter" idx="12"/>
          </p:nvPr>
        </p:nvSpPr>
        <p:spPr>
          <a:xfrm>
            <a:off x="6457950" y="6356351"/>
            <a:ext cx="2057400" cy="365125"/>
          </a:xfrm>
        </p:spPr>
        <p:txBody>
          <a:bodyPr/>
          <a:lstStyle/>
          <a:p>
            <a:fld id="{1E3C6C5F-5CDA-4B3A-BA0A-4D4634CC5643}" type="slidenum">
              <a:rPr lang="en-US" smtClean="0"/>
              <a:t>2</a:t>
            </a:fld>
            <a:endParaRPr lang="en-US"/>
          </a:p>
        </p:txBody>
      </p:sp>
    </p:spTree>
    <p:extLst>
      <p:ext uri="{BB962C8B-B14F-4D97-AF65-F5344CB8AC3E}">
        <p14:creationId xmlns:p14="http://schemas.microsoft.com/office/powerpoint/2010/main" val="1560015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39734-901E-49FB-8648-B9D68573AF83}"/>
              </a:ext>
            </a:extLst>
          </p:cNvPr>
          <p:cNvSpPr>
            <a:spLocks noGrp="1"/>
          </p:cNvSpPr>
          <p:nvPr>
            <p:ph type="title"/>
          </p:nvPr>
        </p:nvSpPr>
        <p:spPr>
          <a:xfrm>
            <a:off x="177800" y="82222"/>
            <a:ext cx="8559800" cy="1325563"/>
          </a:xfrm>
        </p:spPr>
        <p:txBody>
          <a:bodyPr>
            <a:normAutofit/>
          </a:bodyPr>
          <a:lstStyle/>
          <a:p>
            <a:pPr algn="ctr"/>
            <a:r>
              <a:rPr lang="en-US" sz="3600" dirty="0"/>
              <a:t>Moody’s/CNN Recovery Index - Midwest</a:t>
            </a:r>
            <a:br>
              <a:rPr lang="en-US" sz="3600" dirty="0"/>
            </a:br>
            <a:r>
              <a:rPr lang="en-US" sz="2400" dirty="0"/>
              <a:t>(Pre-Pandemic = 100) As of 2/5/2021</a:t>
            </a:r>
            <a:endParaRPr lang="en-US" sz="7200" dirty="0"/>
          </a:p>
        </p:txBody>
      </p:sp>
      <p:sp>
        <p:nvSpPr>
          <p:cNvPr id="4" name="Slide Number Placeholder 3">
            <a:extLst>
              <a:ext uri="{FF2B5EF4-FFF2-40B4-BE49-F238E27FC236}">
                <a16:creationId xmlns:a16="http://schemas.microsoft.com/office/drawing/2014/main" id="{405599B6-CF37-4F12-B07E-2FF7076F63B9}"/>
              </a:ext>
            </a:extLst>
          </p:cNvPr>
          <p:cNvSpPr>
            <a:spLocks noGrp="1"/>
          </p:cNvSpPr>
          <p:nvPr>
            <p:ph type="sldNum" sz="quarter" idx="12"/>
          </p:nvPr>
        </p:nvSpPr>
        <p:spPr/>
        <p:txBody>
          <a:bodyPr/>
          <a:lstStyle/>
          <a:p>
            <a:fld id="{1E3C6C5F-5CDA-4B3A-BA0A-4D4634CC5643}" type="slidenum">
              <a:rPr lang="en-US" smtClean="0"/>
              <a:t>3</a:t>
            </a:fld>
            <a:endParaRPr lang="en-US"/>
          </a:p>
        </p:txBody>
      </p:sp>
      <p:pic>
        <p:nvPicPr>
          <p:cNvPr id="11" name="Content Placeholder 10" descr="Map&#10;&#10;Description automatically generated">
            <a:extLst>
              <a:ext uri="{FF2B5EF4-FFF2-40B4-BE49-F238E27FC236}">
                <a16:creationId xmlns:a16="http://schemas.microsoft.com/office/drawing/2014/main" id="{8D66050F-A041-47DF-8BD5-2117FCF48300}"/>
              </a:ext>
            </a:extLst>
          </p:cNvPr>
          <p:cNvPicPr>
            <a:picLocks noGrp="1" noChangeAspect="1"/>
          </p:cNvPicPr>
          <p:nvPr>
            <p:ph idx="1"/>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384663" y="1048769"/>
            <a:ext cx="6900587" cy="5364128"/>
          </a:xfrm>
        </p:spPr>
      </p:pic>
      <p:sp>
        <p:nvSpPr>
          <p:cNvPr id="13" name="TextBox 12">
            <a:extLst>
              <a:ext uri="{FF2B5EF4-FFF2-40B4-BE49-F238E27FC236}">
                <a16:creationId xmlns:a16="http://schemas.microsoft.com/office/drawing/2014/main" id="{89F72A13-8DCB-433D-9B54-E38FB95A2E03}"/>
              </a:ext>
            </a:extLst>
          </p:cNvPr>
          <p:cNvSpPr txBox="1"/>
          <p:nvPr/>
        </p:nvSpPr>
        <p:spPr>
          <a:xfrm>
            <a:off x="3746501" y="3784184"/>
            <a:ext cx="1447799" cy="584775"/>
          </a:xfrm>
          <a:prstGeom prst="rect">
            <a:avLst/>
          </a:prstGeom>
          <a:noFill/>
        </p:spPr>
        <p:txBody>
          <a:bodyPr wrap="square" rtlCol="0">
            <a:spAutoFit/>
          </a:bodyPr>
          <a:lstStyle/>
          <a:p>
            <a:pPr algn="ctr"/>
            <a:r>
              <a:rPr lang="en-US" dirty="0"/>
              <a:t>88%</a:t>
            </a:r>
          </a:p>
          <a:p>
            <a:pPr algn="ctr"/>
            <a:r>
              <a:rPr lang="en-US" sz="1400" dirty="0"/>
              <a:t>(77% last month)</a:t>
            </a:r>
          </a:p>
        </p:txBody>
      </p:sp>
      <p:sp>
        <p:nvSpPr>
          <p:cNvPr id="14" name="TextBox 13">
            <a:extLst>
              <a:ext uri="{FF2B5EF4-FFF2-40B4-BE49-F238E27FC236}">
                <a16:creationId xmlns:a16="http://schemas.microsoft.com/office/drawing/2014/main" id="{7AFACEFF-0872-48AE-A818-E06887C986C4}"/>
              </a:ext>
            </a:extLst>
          </p:cNvPr>
          <p:cNvSpPr txBox="1"/>
          <p:nvPr/>
        </p:nvSpPr>
        <p:spPr>
          <a:xfrm>
            <a:off x="2387600" y="2982737"/>
            <a:ext cx="609600" cy="369332"/>
          </a:xfrm>
          <a:prstGeom prst="rect">
            <a:avLst/>
          </a:prstGeom>
          <a:noFill/>
        </p:spPr>
        <p:txBody>
          <a:bodyPr wrap="square" rtlCol="0">
            <a:spAutoFit/>
          </a:bodyPr>
          <a:lstStyle/>
          <a:p>
            <a:r>
              <a:rPr lang="en-US" dirty="0"/>
              <a:t>94%</a:t>
            </a:r>
          </a:p>
        </p:txBody>
      </p:sp>
      <p:sp>
        <p:nvSpPr>
          <p:cNvPr id="15" name="TextBox 14">
            <a:extLst>
              <a:ext uri="{FF2B5EF4-FFF2-40B4-BE49-F238E27FC236}">
                <a16:creationId xmlns:a16="http://schemas.microsoft.com/office/drawing/2014/main" id="{81C97DD5-FE11-4020-9173-61B3ADFD9016}"/>
              </a:ext>
            </a:extLst>
          </p:cNvPr>
          <p:cNvSpPr txBox="1"/>
          <p:nvPr/>
        </p:nvSpPr>
        <p:spPr>
          <a:xfrm>
            <a:off x="2400300" y="1961203"/>
            <a:ext cx="609600" cy="369332"/>
          </a:xfrm>
          <a:prstGeom prst="rect">
            <a:avLst/>
          </a:prstGeom>
          <a:noFill/>
        </p:spPr>
        <p:txBody>
          <a:bodyPr wrap="square" rtlCol="0">
            <a:spAutoFit/>
          </a:bodyPr>
          <a:lstStyle/>
          <a:p>
            <a:r>
              <a:rPr lang="en-US" dirty="0"/>
              <a:t>83%</a:t>
            </a:r>
          </a:p>
        </p:txBody>
      </p:sp>
      <p:sp>
        <p:nvSpPr>
          <p:cNvPr id="16" name="TextBox 15">
            <a:extLst>
              <a:ext uri="{FF2B5EF4-FFF2-40B4-BE49-F238E27FC236}">
                <a16:creationId xmlns:a16="http://schemas.microsoft.com/office/drawing/2014/main" id="{26DD59F5-C121-4EAC-AE06-220BB964AE8F}"/>
              </a:ext>
            </a:extLst>
          </p:cNvPr>
          <p:cNvSpPr txBox="1"/>
          <p:nvPr/>
        </p:nvSpPr>
        <p:spPr>
          <a:xfrm>
            <a:off x="2476682" y="4096501"/>
            <a:ext cx="609600" cy="369332"/>
          </a:xfrm>
          <a:prstGeom prst="rect">
            <a:avLst/>
          </a:prstGeom>
          <a:noFill/>
        </p:spPr>
        <p:txBody>
          <a:bodyPr wrap="square" rtlCol="0">
            <a:spAutoFit/>
          </a:bodyPr>
          <a:lstStyle/>
          <a:p>
            <a:r>
              <a:rPr lang="en-US" dirty="0"/>
              <a:t>88%</a:t>
            </a:r>
          </a:p>
        </p:txBody>
      </p:sp>
      <p:sp>
        <p:nvSpPr>
          <p:cNvPr id="17" name="TextBox 16">
            <a:extLst>
              <a:ext uri="{FF2B5EF4-FFF2-40B4-BE49-F238E27FC236}">
                <a16:creationId xmlns:a16="http://schemas.microsoft.com/office/drawing/2014/main" id="{8EF5DCCA-85E3-4AB4-B265-8B3E8A65A85B}"/>
              </a:ext>
            </a:extLst>
          </p:cNvPr>
          <p:cNvSpPr txBox="1"/>
          <p:nvPr/>
        </p:nvSpPr>
        <p:spPr>
          <a:xfrm>
            <a:off x="3886200" y="2448305"/>
            <a:ext cx="609600" cy="369332"/>
          </a:xfrm>
          <a:prstGeom prst="rect">
            <a:avLst/>
          </a:prstGeom>
          <a:noFill/>
        </p:spPr>
        <p:txBody>
          <a:bodyPr wrap="square" rtlCol="0">
            <a:spAutoFit/>
          </a:bodyPr>
          <a:lstStyle/>
          <a:p>
            <a:r>
              <a:rPr lang="en-US" dirty="0"/>
              <a:t>77%</a:t>
            </a:r>
          </a:p>
        </p:txBody>
      </p:sp>
      <p:sp>
        <p:nvSpPr>
          <p:cNvPr id="18" name="TextBox 17">
            <a:extLst>
              <a:ext uri="{FF2B5EF4-FFF2-40B4-BE49-F238E27FC236}">
                <a16:creationId xmlns:a16="http://schemas.microsoft.com/office/drawing/2014/main" id="{0DDBFB7C-9E65-4447-A209-F7EA679E2FF1}"/>
              </a:ext>
            </a:extLst>
          </p:cNvPr>
          <p:cNvSpPr txBox="1"/>
          <p:nvPr/>
        </p:nvSpPr>
        <p:spPr>
          <a:xfrm>
            <a:off x="2776450" y="5196373"/>
            <a:ext cx="609600" cy="369332"/>
          </a:xfrm>
          <a:prstGeom prst="rect">
            <a:avLst/>
          </a:prstGeom>
          <a:noFill/>
        </p:spPr>
        <p:txBody>
          <a:bodyPr wrap="square" rtlCol="0">
            <a:spAutoFit/>
          </a:bodyPr>
          <a:lstStyle/>
          <a:p>
            <a:r>
              <a:rPr lang="en-US" dirty="0"/>
              <a:t>84%</a:t>
            </a:r>
          </a:p>
        </p:txBody>
      </p:sp>
      <p:sp>
        <p:nvSpPr>
          <p:cNvPr id="19" name="TextBox 18">
            <a:extLst>
              <a:ext uri="{FF2B5EF4-FFF2-40B4-BE49-F238E27FC236}">
                <a16:creationId xmlns:a16="http://schemas.microsoft.com/office/drawing/2014/main" id="{93F02CCD-7B0A-4618-874D-A5F1E4511070}"/>
              </a:ext>
            </a:extLst>
          </p:cNvPr>
          <p:cNvSpPr txBox="1"/>
          <p:nvPr/>
        </p:nvSpPr>
        <p:spPr>
          <a:xfrm>
            <a:off x="5194300" y="3036341"/>
            <a:ext cx="609600" cy="369332"/>
          </a:xfrm>
          <a:prstGeom prst="rect">
            <a:avLst/>
          </a:prstGeom>
          <a:noFill/>
        </p:spPr>
        <p:txBody>
          <a:bodyPr wrap="square" rtlCol="0">
            <a:spAutoFit/>
          </a:bodyPr>
          <a:lstStyle/>
          <a:p>
            <a:r>
              <a:rPr lang="en-US" dirty="0"/>
              <a:t>83%</a:t>
            </a:r>
          </a:p>
        </p:txBody>
      </p:sp>
      <p:sp>
        <p:nvSpPr>
          <p:cNvPr id="20" name="TextBox 19">
            <a:extLst>
              <a:ext uri="{FF2B5EF4-FFF2-40B4-BE49-F238E27FC236}">
                <a16:creationId xmlns:a16="http://schemas.microsoft.com/office/drawing/2014/main" id="{972FCAA0-8A42-4E6C-B14B-B49EF0A622C0}"/>
              </a:ext>
            </a:extLst>
          </p:cNvPr>
          <p:cNvSpPr txBox="1"/>
          <p:nvPr/>
        </p:nvSpPr>
        <p:spPr>
          <a:xfrm>
            <a:off x="4519700" y="5260099"/>
            <a:ext cx="609600" cy="369332"/>
          </a:xfrm>
          <a:prstGeom prst="rect">
            <a:avLst/>
          </a:prstGeom>
          <a:noFill/>
        </p:spPr>
        <p:txBody>
          <a:bodyPr wrap="square" rtlCol="0">
            <a:spAutoFit/>
          </a:bodyPr>
          <a:lstStyle/>
          <a:p>
            <a:r>
              <a:rPr lang="en-US" dirty="0"/>
              <a:t>84%</a:t>
            </a:r>
          </a:p>
        </p:txBody>
      </p:sp>
      <p:sp>
        <p:nvSpPr>
          <p:cNvPr id="21" name="TextBox 20">
            <a:extLst>
              <a:ext uri="{FF2B5EF4-FFF2-40B4-BE49-F238E27FC236}">
                <a16:creationId xmlns:a16="http://schemas.microsoft.com/office/drawing/2014/main" id="{EBB62C5D-956F-465C-9123-216B6CF87AB0}"/>
              </a:ext>
            </a:extLst>
          </p:cNvPr>
          <p:cNvSpPr txBox="1"/>
          <p:nvPr/>
        </p:nvSpPr>
        <p:spPr>
          <a:xfrm>
            <a:off x="5397500" y="4602653"/>
            <a:ext cx="609600" cy="369332"/>
          </a:xfrm>
          <a:prstGeom prst="rect">
            <a:avLst/>
          </a:prstGeom>
          <a:noFill/>
        </p:spPr>
        <p:txBody>
          <a:bodyPr wrap="square" rtlCol="0">
            <a:spAutoFit/>
          </a:bodyPr>
          <a:lstStyle/>
          <a:p>
            <a:r>
              <a:rPr lang="en-US" dirty="0"/>
              <a:t>74%</a:t>
            </a:r>
          </a:p>
        </p:txBody>
      </p:sp>
      <p:sp>
        <p:nvSpPr>
          <p:cNvPr id="22" name="TextBox 21">
            <a:extLst>
              <a:ext uri="{FF2B5EF4-FFF2-40B4-BE49-F238E27FC236}">
                <a16:creationId xmlns:a16="http://schemas.microsoft.com/office/drawing/2014/main" id="{7AC2A034-4182-4851-BFB7-995BEEA0327B}"/>
              </a:ext>
            </a:extLst>
          </p:cNvPr>
          <p:cNvSpPr txBox="1"/>
          <p:nvPr/>
        </p:nvSpPr>
        <p:spPr>
          <a:xfrm>
            <a:off x="6235337" y="4586292"/>
            <a:ext cx="609600" cy="369332"/>
          </a:xfrm>
          <a:prstGeom prst="rect">
            <a:avLst/>
          </a:prstGeom>
          <a:noFill/>
        </p:spPr>
        <p:txBody>
          <a:bodyPr wrap="square" rtlCol="0">
            <a:spAutoFit/>
          </a:bodyPr>
          <a:lstStyle/>
          <a:p>
            <a:r>
              <a:rPr lang="en-US" dirty="0"/>
              <a:t>80%</a:t>
            </a:r>
          </a:p>
        </p:txBody>
      </p:sp>
      <p:sp>
        <p:nvSpPr>
          <p:cNvPr id="23" name="TextBox 22">
            <a:extLst>
              <a:ext uri="{FF2B5EF4-FFF2-40B4-BE49-F238E27FC236}">
                <a16:creationId xmlns:a16="http://schemas.microsoft.com/office/drawing/2014/main" id="{D56E4176-87CE-49D0-ACBD-74CE8F9FE379}"/>
              </a:ext>
            </a:extLst>
          </p:cNvPr>
          <p:cNvSpPr txBox="1"/>
          <p:nvPr/>
        </p:nvSpPr>
        <p:spPr>
          <a:xfrm>
            <a:off x="6540137" y="3353691"/>
            <a:ext cx="609600" cy="369332"/>
          </a:xfrm>
          <a:prstGeom prst="rect">
            <a:avLst/>
          </a:prstGeom>
          <a:noFill/>
        </p:spPr>
        <p:txBody>
          <a:bodyPr wrap="square" rtlCol="0">
            <a:spAutoFit/>
          </a:bodyPr>
          <a:lstStyle/>
          <a:p>
            <a:r>
              <a:rPr lang="en-US" dirty="0"/>
              <a:t>78%</a:t>
            </a:r>
          </a:p>
        </p:txBody>
      </p:sp>
      <p:sp>
        <p:nvSpPr>
          <p:cNvPr id="24" name="TextBox 23">
            <a:extLst>
              <a:ext uri="{FF2B5EF4-FFF2-40B4-BE49-F238E27FC236}">
                <a16:creationId xmlns:a16="http://schemas.microsoft.com/office/drawing/2014/main" id="{C12A967E-EA0D-4776-920C-ED08DC5805A7}"/>
              </a:ext>
            </a:extLst>
          </p:cNvPr>
          <p:cNvSpPr txBox="1"/>
          <p:nvPr/>
        </p:nvSpPr>
        <p:spPr>
          <a:xfrm>
            <a:off x="7149737" y="4407687"/>
            <a:ext cx="609600" cy="369332"/>
          </a:xfrm>
          <a:prstGeom prst="rect">
            <a:avLst/>
          </a:prstGeom>
          <a:noFill/>
        </p:spPr>
        <p:txBody>
          <a:bodyPr wrap="square" rtlCol="0">
            <a:spAutoFit/>
          </a:bodyPr>
          <a:lstStyle/>
          <a:p>
            <a:r>
              <a:rPr lang="en-US" dirty="0"/>
              <a:t>84%</a:t>
            </a:r>
          </a:p>
        </p:txBody>
      </p:sp>
      <p:sp>
        <p:nvSpPr>
          <p:cNvPr id="25" name="TextBox 24">
            <a:extLst>
              <a:ext uri="{FF2B5EF4-FFF2-40B4-BE49-F238E27FC236}">
                <a16:creationId xmlns:a16="http://schemas.microsoft.com/office/drawing/2014/main" id="{6A564D54-A0BB-482A-BD6B-C56BB09CA48C}"/>
              </a:ext>
            </a:extLst>
          </p:cNvPr>
          <p:cNvSpPr txBox="1"/>
          <p:nvPr/>
        </p:nvSpPr>
        <p:spPr>
          <a:xfrm>
            <a:off x="2997200" y="6399198"/>
            <a:ext cx="4267199" cy="369332"/>
          </a:xfrm>
          <a:prstGeom prst="rect">
            <a:avLst/>
          </a:prstGeom>
          <a:noFill/>
        </p:spPr>
        <p:txBody>
          <a:bodyPr wrap="square" rtlCol="0">
            <a:spAutoFit/>
          </a:bodyPr>
          <a:lstStyle/>
          <a:p>
            <a:r>
              <a:rPr lang="en-US" dirty="0"/>
              <a:t>Nation is at 82% (74% last month)</a:t>
            </a:r>
          </a:p>
        </p:txBody>
      </p:sp>
    </p:spTree>
    <p:extLst>
      <p:ext uri="{BB962C8B-B14F-4D97-AF65-F5344CB8AC3E}">
        <p14:creationId xmlns:p14="http://schemas.microsoft.com/office/powerpoint/2010/main" val="2464979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4FCB6C6-9917-4BF0-AA63-634960403904}"/>
              </a:ext>
            </a:extLst>
          </p:cNvPr>
          <p:cNvSpPr>
            <a:spLocks noGrp="1"/>
          </p:cNvSpPr>
          <p:nvPr>
            <p:ph type="sldNum" sz="quarter" idx="12"/>
          </p:nvPr>
        </p:nvSpPr>
        <p:spPr>
          <a:xfrm>
            <a:off x="6457950" y="6356350"/>
            <a:ext cx="2057400" cy="365125"/>
          </a:xfrm>
        </p:spPr>
        <p:txBody>
          <a:bodyPr vert="horz" lIns="91440" tIns="45720" rIns="91440" bIns="45720" rtlCol="0" anchor="ctr">
            <a:normAutofit/>
          </a:bodyPr>
          <a:lstStyle/>
          <a:p>
            <a:pPr defTabSz="914400">
              <a:spcAft>
                <a:spcPts val="600"/>
              </a:spcAft>
            </a:pPr>
            <a:fld id="{1E3C6C5F-5CDA-4B3A-BA0A-4D4634CC5643}" type="slidenum">
              <a:rPr lang="en-US" smtClean="0"/>
              <a:pPr defTabSz="914400">
                <a:spcAft>
                  <a:spcPts val="600"/>
                </a:spcAft>
              </a:pPr>
              <a:t>4</a:t>
            </a:fld>
            <a:endParaRPr lang="en-US"/>
          </a:p>
        </p:txBody>
      </p:sp>
      <p:pic>
        <p:nvPicPr>
          <p:cNvPr id="2" name="Picture 1">
            <a:extLst>
              <a:ext uri="{FF2B5EF4-FFF2-40B4-BE49-F238E27FC236}">
                <a16:creationId xmlns:a16="http://schemas.microsoft.com/office/drawing/2014/main" id="{21AAE2E2-1349-42F3-B839-F205098FBF09}"/>
              </a:ext>
            </a:extLst>
          </p:cNvPr>
          <p:cNvPicPr>
            <a:picLocks noChangeAspect="1"/>
          </p:cNvPicPr>
          <p:nvPr/>
        </p:nvPicPr>
        <p:blipFill>
          <a:blip r:embed="rId2"/>
          <a:stretch>
            <a:fillRect/>
          </a:stretch>
        </p:blipFill>
        <p:spPr>
          <a:xfrm>
            <a:off x="142613" y="235203"/>
            <a:ext cx="8791662" cy="6238255"/>
          </a:xfrm>
          <a:prstGeom prst="rect">
            <a:avLst/>
          </a:prstGeom>
        </p:spPr>
      </p:pic>
    </p:spTree>
    <p:extLst>
      <p:ext uri="{BB962C8B-B14F-4D97-AF65-F5344CB8AC3E}">
        <p14:creationId xmlns:p14="http://schemas.microsoft.com/office/powerpoint/2010/main" val="397535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C8B45E9A-648F-4BD8-AFAA-78CAF1A289C0}"/>
              </a:ext>
            </a:extLst>
          </p:cNvPr>
          <p:cNvGraphicFramePr>
            <a:graphicFrameLocks noGrp="1"/>
          </p:cNvGraphicFramePr>
          <p:nvPr>
            <p:ph idx="1"/>
            <p:extLst>
              <p:ext uri="{D42A27DB-BD31-4B8C-83A1-F6EECF244321}">
                <p14:modId xmlns:p14="http://schemas.microsoft.com/office/powerpoint/2010/main" val="2409849885"/>
              </p:ext>
            </p:extLst>
          </p:nvPr>
        </p:nvGraphicFramePr>
        <p:xfrm>
          <a:off x="628650" y="1825625"/>
          <a:ext cx="7886700" cy="4530726"/>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FC786639-532C-4A2D-A65F-10DB770DD0A7}"/>
              </a:ext>
            </a:extLst>
          </p:cNvPr>
          <p:cNvSpPr>
            <a:spLocks noGrp="1"/>
          </p:cNvSpPr>
          <p:nvPr>
            <p:ph type="sldNum" sz="quarter" idx="12"/>
          </p:nvPr>
        </p:nvSpPr>
        <p:spPr/>
        <p:txBody>
          <a:bodyPr/>
          <a:lstStyle/>
          <a:p>
            <a:fld id="{1E3C6C5F-5CDA-4B3A-BA0A-4D4634CC5643}" type="slidenum">
              <a:rPr lang="en-US" smtClean="0"/>
              <a:t>5</a:t>
            </a:fld>
            <a:endParaRPr lang="en-US" dirty="0"/>
          </a:p>
        </p:txBody>
      </p:sp>
      <p:sp>
        <p:nvSpPr>
          <p:cNvPr id="8" name="Title 1">
            <a:extLst>
              <a:ext uri="{FF2B5EF4-FFF2-40B4-BE49-F238E27FC236}">
                <a16:creationId xmlns:a16="http://schemas.microsoft.com/office/drawing/2014/main" id="{698C714F-03C4-4DCD-96A4-D806105D7428}"/>
              </a:ext>
            </a:extLst>
          </p:cNvPr>
          <p:cNvSpPr txBox="1">
            <a:spLocks noGrp="1"/>
          </p:cNvSpPr>
          <p:nvPr>
            <p:ph type="title"/>
          </p:nvPr>
        </p:nvSpPr>
        <p:spPr>
          <a:xfrm>
            <a:off x="628650" y="365125"/>
            <a:ext cx="7886700" cy="1325563"/>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dirty="0"/>
              <a:t>Monthly Passenger Counts at Iowa’s Eight Commercial Service Airports</a:t>
            </a:r>
          </a:p>
          <a:p>
            <a:r>
              <a:rPr lang="en-US" sz="2400" dirty="0"/>
              <a:t>(through December 2020)</a:t>
            </a:r>
          </a:p>
        </p:txBody>
      </p:sp>
    </p:spTree>
    <p:extLst>
      <p:ext uri="{BB962C8B-B14F-4D97-AF65-F5344CB8AC3E}">
        <p14:creationId xmlns:p14="http://schemas.microsoft.com/office/powerpoint/2010/main" val="2368503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1EF5431-10F4-452F-AB66-F840210B8054}"/>
              </a:ext>
            </a:extLst>
          </p:cNvPr>
          <p:cNvSpPr>
            <a:spLocks noGrp="1"/>
          </p:cNvSpPr>
          <p:nvPr>
            <p:ph type="sldNum" sz="quarter" idx="12"/>
          </p:nvPr>
        </p:nvSpPr>
        <p:spPr>
          <a:xfrm>
            <a:off x="6482334" y="6466695"/>
            <a:ext cx="2057400" cy="365125"/>
          </a:xfrm>
        </p:spPr>
        <p:txBody>
          <a:bodyPr/>
          <a:lstStyle/>
          <a:p>
            <a:fld id="{1E3C6C5F-5CDA-4B3A-BA0A-4D4634CC5643}" type="slidenum">
              <a:rPr lang="en-US" smtClean="0"/>
              <a:t>6</a:t>
            </a:fld>
            <a:endParaRPr lang="en-US" dirty="0"/>
          </a:p>
        </p:txBody>
      </p:sp>
      <p:pic>
        <p:nvPicPr>
          <p:cNvPr id="3" name="Picture 2">
            <a:extLst>
              <a:ext uri="{FF2B5EF4-FFF2-40B4-BE49-F238E27FC236}">
                <a16:creationId xmlns:a16="http://schemas.microsoft.com/office/drawing/2014/main" id="{3B454BBF-C35E-474A-959D-F9318D1211B2}"/>
              </a:ext>
            </a:extLst>
          </p:cNvPr>
          <p:cNvPicPr>
            <a:picLocks noChangeAspect="1"/>
          </p:cNvPicPr>
          <p:nvPr/>
        </p:nvPicPr>
        <p:blipFill>
          <a:blip r:embed="rId2"/>
          <a:stretch>
            <a:fillRect/>
          </a:stretch>
        </p:blipFill>
        <p:spPr>
          <a:xfrm>
            <a:off x="0" y="283764"/>
            <a:ext cx="9144000" cy="6290471"/>
          </a:xfrm>
          <a:prstGeom prst="rect">
            <a:avLst/>
          </a:prstGeom>
        </p:spPr>
      </p:pic>
    </p:spTree>
    <p:extLst>
      <p:ext uri="{BB962C8B-B14F-4D97-AF65-F5344CB8AC3E}">
        <p14:creationId xmlns:p14="http://schemas.microsoft.com/office/powerpoint/2010/main" val="3288551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B1E47-C5F3-49E5-AF01-8FD2E563A3E2}"/>
              </a:ext>
            </a:extLst>
          </p:cNvPr>
          <p:cNvSpPr>
            <a:spLocks noGrp="1"/>
          </p:cNvSpPr>
          <p:nvPr>
            <p:ph type="title"/>
          </p:nvPr>
        </p:nvSpPr>
        <p:spPr/>
        <p:txBody>
          <a:bodyPr/>
          <a:lstStyle/>
          <a:p>
            <a:r>
              <a:rPr lang="en-US" dirty="0"/>
              <a:t>Road Use Tax Fund: COVID-19 Impacts by Funding Source</a:t>
            </a:r>
          </a:p>
        </p:txBody>
      </p:sp>
      <p:sp>
        <p:nvSpPr>
          <p:cNvPr id="4" name="Slide Number Placeholder 3">
            <a:extLst>
              <a:ext uri="{FF2B5EF4-FFF2-40B4-BE49-F238E27FC236}">
                <a16:creationId xmlns:a16="http://schemas.microsoft.com/office/drawing/2014/main" id="{A8AA29A0-D88E-4554-8BBA-E2A7B7210EB3}"/>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E3C6C5F-5CDA-4B3A-BA0A-4D4634CC564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Content Placeholder 5">
            <a:extLst>
              <a:ext uri="{FF2B5EF4-FFF2-40B4-BE49-F238E27FC236}">
                <a16:creationId xmlns:a16="http://schemas.microsoft.com/office/drawing/2014/main" id="{3CAD1FB5-9BEB-4A12-8AF1-BCAFC8F2B19E}"/>
              </a:ext>
            </a:extLst>
          </p:cNvPr>
          <p:cNvSpPr>
            <a:spLocks noGrp="1"/>
          </p:cNvSpPr>
          <p:nvPr>
            <p:ph idx="1"/>
          </p:nvPr>
        </p:nvSpPr>
        <p:spPr/>
        <p:txBody>
          <a:bodyPr>
            <a:normAutofit fontScale="92500" lnSpcReduction="20000"/>
          </a:bodyPr>
          <a:lstStyle/>
          <a:p>
            <a:r>
              <a:rPr lang="en-US" dirty="0"/>
              <a:t>Fuel tax revenue</a:t>
            </a:r>
          </a:p>
          <a:p>
            <a:pPr lvl="1"/>
            <a:r>
              <a:rPr lang="en-US" dirty="0"/>
              <a:t>Traffic down over 40 percent in mid-April but has grown since then.</a:t>
            </a:r>
          </a:p>
          <a:p>
            <a:pPr lvl="1"/>
            <a:r>
              <a:rPr lang="en-US" dirty="0"/>
              <a:t>Traffic has leveled off around 10 percent below previous year</a:t>
            </a:r>
          </a:p>
          <a:p>
            <a:pPr lvl="1"/>
            <a:r>
              <a:rPr lang="en-US" dirty="0"/>
              <a:t>Freight traffic has remained equivalent to 2019 or higher</a:t>
            </a:r>
          </a:p>
          <a:p>
            <a:r>
              <a:rPr lang="en-US" dirty="0"/>
              <a:t>Fee for New Registration revenue</a:t>
            </a:r>
          </a:p>
          <a:p>
            <a:pPr lvl="1"/>
            <a:r>
              <a:rPr lang="en-US" dirty="0"/>
              <a:t>Vehicle sales down over 50 percent in April but has rebounded.</a:t>
            </a:r>
          </a:p>
          <a:p>
            <a:pPr lvl="1"/>
            <a:r>
              <a:rPr lang="en-US" dirty="0"/>
              <a:t>Vehicle prices have been increasing.</a:t>
            </a:r>
          </a:p>
          <a:p>
            <a:pPr lvl="1"/>
            <a:r>
              <a:rPr lang="en-US" dirty="0"/>
              <a:t>Basically no COVID-19 impact at this time</a:t>
            </a:r>
          </a:p>
          <a:p>
            <a:r>
              <a:rPr lang="en-US" dirty="0"/>
              <a:t>Annual vehicle registration revenue</a:t>
            </a:r>
          </a:p>
          <a:p>
            <a:pPr lvl="1"/>
            <a:r>
              <a:rPr lang="en-US" dirty="0"/>
              <a:t>Was down very slightly early on – (Governor forgave late payment penalties)</a:t>
            </a:r>
          </a:p>
          <a:p>
            <a:pPr lvl="1"/>
            <a:r>
              <a:rPr lang="en-US" dirty="0"/>
              <a:t>Basically no COVID-19 impact at this time</a:t>
            </a:r>
          </a:p>
          <a:p>
            <a:endParaRPr lang="en-US" dirty="0"/>
          </a:p>
        </p:txBody>
      </p:sp>
    </p:spTree>
    <p:extLst>
      <p:ext uri="{BB962C8B-B14F-4D97-AF65-F5344CB8AC3E}">
        <p14:creationId xmlns:p14="http://schemas.microsoft.com/office/powerpoint/2010/main" val="2253997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B1E47-C5F3-49E5-AF01-8FD2E563A3E2}"/>
              </a:ext>
            </a:extLst>
          </p:cNvPr>
          <p:cNvSpPr>
            <a:spLocks noGrp="1"/>
          </p:cNvSpPr>
          <p:nvPr>
            <p:ph type="title"/>
          </p:nvPr>
        </p:nvSpPr>
        <p:spPr/>
        <p:txBody>
          <a:bodyPr/>
          <a:lstStyle/>
          <a:p>
            <a:r>
              <a:rPr lang="en-US" dirty="0"/>
              <a:t>Road Use Tax Fund: COVID-19 Impacts</a:t>
            </a:r>
          </a:p>
        </p:txBody>
      </p:sp>
      <p:sp>
        <p:nvSpPr>
          <p:cNvPr id="4" name="Slide Number Placeholder 3">
            <a:extLst>
              <a:ext uri="{FF2B5EF4-FFF2-40B4-BE49-F238E27FC236}">
                <a16:creationId xmlns:a16="http://schemas.microsoft.com/office/drawing/2014/main" id="{A8AA29A0-D88E-4554-8BBA-E2A7B7210EB3}"/>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E3C6C5F-5CDA-4B3A-BA0A-4D4634CC564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Content Placeholder 2">
            <a:extLst>
              <a:ext uri="{FF2B5EF4-FFF2-40B4-BE49-F238E27FC236}">
                <a16:creationId xmlns:a16="http://schemas.microsoft.com/office/drawing/2014/main" id="{89D0C848-C157-4E39-89F3-859E996F8C33}"/>
              </a:ext>
            </a:extLst>
          </p:cNvPr>
          <p:cNvSpPr>
            <a:spLocks noGrp="1"/>
          </p:cNvSpPr>
          <p:nvPr>
            <p:ph idx="1"/>
          </p:nvPr>
        </p:nvSpPr>
        <p:spPr>
          <a:xfrm>
            <a:off x="628650" y="1825625"/>
            <a:ext cx="7886700" cy="4351338"/>
          </a:xfrm>
        </p:spPr>
        <p:txBody>
          <a:bodyPr>
            <a:normAutofit/>
          </a:bodyPr>
          <a:lstStyle/>
          <a:p>
            <a:r>
              <a:rPr lang="en-US" dirty="0"/>
              <a:t>Overall, COVID-19 impacts have been significantly less than originally feared.</a:t>
            </a:r>
          </a:p>
          <a:p>
            <a:r>
              <a:rPr lang="en-US" dirty="0"/>
              <a:t>Estimated impact through June 2021: -$50 million</a:t>
            </a:r>
          </a:p>
          <a:p>
            <a:r>
              <a:rPr lang="en-US" dirty="0"/>
              <a:t>Long-term – estimate revenue will be down slightly due to reduced travel for an extended time period</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12794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7EB9A2A-9BCA-49B3-9734-A000DE67099F}"/>
              </a:ext>
            </a:extLst>
          </p:cNvPr>
          <p:cNvSpPr>
            <a:spLocks noGrp="1"/>
          </p:cNvSpPr>
          <p:nvPr>
            <p:ph type="sldNum" sz="quarter" idx="4"/>
          </p:nvPr>
        </p:nvSpPr>
        <p:spPr/>
        <p:txBody>
          <a:bodyPr/>
          <a:lstStyle/>
          <a:p>
            <a:fld id="{9B44124D-C471-46D2-803A-34C78BE64E2A}" type="slidenum">
              <a:rPr lang="en-US" smtClean="0"/>
              <a:pPr/>
              <a:t>9</a:t>
            </a:fld>
            <a:endParaRPr lang="en-US" dirty="0"/>
          </a:p>
        </p:txBody>
      </p:sp>
      <p:sp>
        <p:nvSpPr>
          <p:cNvPr id="5" name="TextBox 4">
            <a:extLst>
              <a:ext uri="{FF2B5EF4-FFF2-40B4-BE49-F238E27FC236}">
                <a16:creationId xmlns:a16="http://schemas.microsoft.com/office/drawing/2014/main" id="{FEEC7D4B-A00F-40CE-854B-DEE62FDE6EA6}"/>
              </a:ext>
            </a:extLst>
          </p:cNvPr>
          <p:cNvSpPr txBox="1"/>
          <p:nvPr/>
        </p:nvSpPr>
        <p:spPr>
          <a:xfrm>
            <a:off x="228597" y="717539"/>
            <a:ext cx="8915400" cy="523220"/>
          </a:xfrm>
          <a:prstGeom prst="rect">
            <a:avLst/>
          </a:prstGeom>
          <a:noFill/>
        </p:spPr>
        <p:txBody>
          <a:bodyPr wrap="square" rtlCol="0">
            <a:spAutoFit/>
          </a:bodyPr>
          <a:lstStyle/>
          <a:p>
            <a:r>
              <a:rPr lang="en-US" sz="2800" b="1" spc="80" dirty="0">
                <a:solidFill>
                  <a:srgbClr val="800000"/>
                </a:solidFill>
                <a:latin typeface="+mj-lt"/>
              </a:rPr>
              <a:t>Transportation Funding Impacts</a:t>
            </a:r>
            <a:r>
              <a:rPr lang="en-US" sz="2800" b="1" spc="80" dirty="0">
                <a:solidFill>
                  <a:srgbClr val="800000"/>
                </a:solidFill>
                <a:latin typeface="Myriad Pro" panose="020B0503030403020204" pitchFamily="34" charset="0"/>
              </a:rPr>
              <a:t> </a:t>
            </a:r>
            <a:r>
              <a:rPr lang="en-US" sz="2800" spc="80" dirty="0">
                <a:solidFill>
                  <a:srgbClr val="800000"/>
                </a:solidFill>
                <a:latin typeface="+mj-lt"/>
              </a:rPr>
              <a:t>– COVID</a:t>
            </a:r>
          </a:p>
        </p:txBody>
      </p:sp>
      <p:sp>
        <p:nvSpPr>
          <p:cNvPr id="18" name="TextBox 17">
            <a:extLst>
              <a:ext uri="{FF2B5EF4-FFF2-40B4-BE49-F238E27FC236}">
                <a16:creationId xmlns:a16="http://schemas.microsoft.com/office/drawing/2014/main" id="{E5EBE9EA-C160-4F15-8E8C-79E70F87D4CD}"/>
              </a:ext>
            </a:extLst>
          </p:cNvPr>
          <p:cNvSpPr txBox="1"/>
          <p:nvPr/>
        </p:nvSpPr>
        <p:spPr>
          <a:xfrm>
            <a:off x="228597" y="1382286"/>
            <a:ext cx="4080345" cy="5186035"/>
          </a:xfrm>
          <a:prstGeom prst="rect">
            <a:avLst/>
          </a:prstGeom>
          <a:noFill/>
        </p:spPr>
        <p:txBody>
          <a:bodyPr wrap="square" rtlCol="0">
            <a:spAutoFit/>
          </a:bodyPr>
          <a:lstStyle/>
          <a:p>
            <a:pPr>
              <a:spcAft>
                <a:spcPts val="1200"/>
              </a:spcAft>
            </a:pPr>
            <a:endParaRPr lang="en-US" sz="2000" dirty="0">
              <a:solidFill>
                <a:schemeClr val="tx2"/>
              </a:solidFill>
            </a:endParaRPr>
          </a:p>
          <a:p>
            <a:pPr lvl="0">
              <a:spcAft>
                <a:spcPts val="600"/>
              </a:spcAft>
            </a:pPr>
            <a:r>
              <a:rPr lang="en-US" sz="2000" dirty="0">
                <a:solidFill>
                  <a:schemeClr val="accent2">
                    <a:lumMod val="75000"/>
                  </a:schemeClr>
                </a:solidFill>
              </a:rPr>
              <a:t>HIGHWAY</a:t>
            </a:r>
            <a:endParaRPr lang="en-US" dirty="0">
              <a:solidFill>
                <a:schemeClr val="accent2">
                  <a:lumMod val="75000"/>
                </a:schemeClr>
              </a:solidFill>
            </a:endParaRPr>
          </a:p>
          <a:p>
            <a:pPr marL="285750" indent="-285750">
              <a:spcAft>
                <a:spcPts val="600"/>
              </a:spcAft>
              <a:buFont typeface="Arial" panose="020B0604020202020204" pitchFamily="34" charset="0"/>
              <a:buChar char="•"/>
            </a:pPr>
            <a:r>
              <a:rPr lang="en-US" sz="1600" dirty="0"/>
              <a:t>Fuel tax receipts are down due to </a:t>
            </a:r>
            <a:br>
              <a:rPr lang="en-US" sz="1600" dirty="0"/>
            </a:br>
            <a:r>
              <a:rPr lang="en-US" sz="1600" dirty="0"/>
              <a:t>travel impacts</a:t>
            </a:r>
          </a:p>
          <a:p>
            <a:pPr marL="285750" indent="-285750">
              <a:spcAft>
                <a:spcPts val="600"/>
              </a:spcAft>
              <a:buFont typeface="Arial" panose="020B0604020202020204" pitchFamily="34" charset="0"/>
              <a:buChar char="•"/>
            </a:pPr>
            <a:r>
              <a:rPr lang="en-US" sz="1600" dirty="0"/>
              <a:t>Vehicle registration revenue is steady to growing (despite early drop in vehicle sales)</a:t>
            </a:r>
          </a:p>
          <a:p>
            <a:pPr marL="285750" indent="-285750">
              <a:spcAft>
                <a:spcPts val="4200"/>
              </a:spcAft>
              <a:buFont typeface="Arial" panose="020B0604020202020204" pitchFamily="34" charset="0"/>
              <a:buChar char="•"/>
            </a:pPr>
            <a:r>
              <a:rPr lang="en-US" sz="1600" dirty="0"/>
              <a:t>Estimated lost RUTF through June 2021</a:t>
            </a:r>
          </a:p>
          <a:p>
            <a:pPr lvl="0">
              <a:spcAft>
                <a:spcPts val="600"/>
              </a:spcAft>
            </a:pPr>
            <a:r>
              <a:rPr lang="en-US" sz="2000" dirty="0">
                <a:solidFill>
                  <a:schemeClr val="accent6">
                    <a:lumMod val="75000"/>
                  </a:schemeClr>
                </a:solidFill>
              </a:rPr>
              <a:t>TRANSIT</a:t>
            </a:r>
            <a:endParaRPr lang="en-US" sz="1600" dirty="0">
              <a:solidFill>
                <a:schemeClr val="accent6">
                  <a:lumMod val="75000"/>
                </a:schemeClr>
              </a:solidFill>
            </a:endParaRPr>
          </a:p>
          <a:p>
            <a:pPr marL="285750" lvl="0" indent="-285750">
              <a:spcAft>
                <a:spcPts val="600"/>
              </a:spcAft>
              <a:buFont typeface="Arial" panose="020B0604020202020204" pitchFamily="34" charset="0"/>
              <a:buChar char="•"/>
            </a:pPr>
            <a:r>
              <a:rPr lang="en-US" sz="1600" dirty="0"/>
              <a:t>Initial drop in State Transit Assistance revenue but that has rebounded</a:t>
            </a:r>
          </a:p>
          <a:p>
            <a:pPr marL="285750" indent="-285750">
              <a:spcAft>
                <a:spcPts val="600"/>
              </a:spcAft>
              <a:buFont typeface="Arial" panose="020B0604020202020204" pitchFamily="34" charset="0"/>
              <a:buChar char="•"/>
            </a:pPr>
            <a:r>
              <a:rPr lang="en-US" sz="1600" dirty="0"/>
              <a:t>FY 2021 state vertical infrastructure appropriation lower due to reduced RIIF revenue</a:t>
            </a:r>
          </a:p>
          <a:p>
            <a:pPr marL="285750" lvl="0" indent="-285750">
              <a:spcAft>
                <a:spcPts val="600"/>
              </a:spcAft>
              <a:buFont typeface="Arial" panose="020B0604020202020204" pitchFamily="34" charset="0"/>
              <a:buChar char="•"/>
            </a:pPr>
            <a:r>
              <a:rPr lang="en-US" sz="1600" dirty="0"/>
              <a:t>Dramatic drop in local revenue due to reduced ridership</a:t>
            </a:r>
          </a:p>
        </p:txBody>
      </p:sp>
      <p:sp>
        <p:nvSpPr>
          <p:cNvPr id="8" name="Rectangle 7">
            <a:extLst>
              <a:ext uri="{FF2B5EF4-FFF2-40B4-BE49-F238E27FC236}">
                <a16:creationId xmlns:a16="http://schemas.microsoft.com/office/drawing/2014/main" id="{E5E43BAE-122E-4F5E-A1C1-50E638A896A1}"/>
              </a:ext>
            </a:extLst>
          </p:cNvPr>
          <p:cNvSpPr/>
          <p:nvPr/>
        </p:nvSpPr>
        <p:spPr>
          <a:xfrm>
            <a:off x="4835059" y="1884519"/>
            <a:ext cx="3699342" cy="4162678"/>
          </a:xfrm>
          <a:prstGeom prst="rect">
            <a:avLst/>
          </a:prstGeom>
        </p:spPr>
        <p:txBody>
          <a:bodyPr wrap="square">
            <a:spAutoFit/>
          </a:bodyPr>
          <a:lstStyle/>
          <a:p>
            <a:pPr lvl="0">
              <a:spcAft>
                <a:spcPts val="300"/>
              </a:spcAft>
            </a:pPr>
            <a:r>
              <a:rPr lang="en-US" sz="2000" dirty="0">
                <a:solidFill>
                  <a:schemeClr val="accent5">
                    <a:lumMod val="75000"/>
                  </a:schemeClr>
                </a:solidFill>
              </a:rPr>
              <a:t>AVIATION</a:t>
            </a:r>
            <a:endParaRPr lang="en-US" dirty="0">
              <a:solidFill>
                <a:schemeClr val="accent5">
                  <a:lumMod val="75000"/>
                </a:schemeClr>
              </a:solidFill>
            </a:endParaRPr>
          </a:p>
          <a:p>
            <a:pPr marL="285750" lvl="0" indent="-285750">
              <a:spcAft>
                <a:spcPts val="600"/>
              </a:spcAft>
              <a:buFont typeface="Arial" panose="020B0604020202020204" pitchFamily="34" charset="0"/>
              <a:buChar char="•"/>
            </a:pPr>
            <a:r>
              <a:rPr lang="en-US" sz="1600" dirty="0"/>
              <a:t>State aviation fund revenue down about </a:t>
            </a:r>
            <a:r>
              <a:rPr lang="en-US" sz="2400" b="1" dirty="0">
                <a:solidFill>
                  <a:schemeClr val="accent5">
                    <a:lumMod val="50000"/>
                  </a:schemeClr>
                </a:solidFill>
              </a:rPr>
              <a:t>40 percent </a:t>
            </a:r>
            <a:r>
              <a:rPr lang="en-US" sz="1600" dirty="0"/>
              <a:t>due to lower aviation fuel tax</a:t>
            </a:r>
          </a:p>
          <a:p>
            <a:pPr marL="285750" indent="-285750">
              <a:spcAft>
                <a:spcPts val="600"/>
              </a:spcAft>
              <a:buFont typeface="Arial" panose="020B0604020202020204" pitchFamily="34" charset="0"/>
              <a:buChar char="•"/>
            </a:pPr>
            <a:r>
              <a:rPr lang="en-US" sz="1600" dirty="0"/>
              <a:t>FY 2021 state vertical infrastructure appropriation lower due to reduced RIIF revenue</a:t>
            </a:r>
          </a:p>
          <a:p>
            <a:pPr marL="285750" lvl="0" indent="-285750">
              <a:spcAft>
                <a:spcPts val="600"/>
              </a:spcAft>
              <a:buFont typeface="Arial" panose="020B0604020202020204" pitchFamily="34" charset="0"/>
              <a:buChar char="•"/>
            </a:pPr>
            <a:r>
              <a:rPr lang="en-US" sz="1600" dirty="0"/>
              <a:t>Dramatic drop in local revenue due to reduced passengers</a:t>
            </a:r>
          </a:p>
          <a:p>
            <a:pPr marL="285750" lvl="0" indent="-285750">
              <a:spcAft>
                <a:spcPts val="300"/>
              </a:spcAft>
              <a:buFont typeface="Arial" panose="020B0604020202020204" pitchFamily="34" charset="0"/>
              <a:buChar char="•"/>
            </a:pPr>
            <a:endParaRPr lang="en-US" dirty="0">
              <a:solidFill>
                <a:schemeClr val="accent5">
                  <a:lumMod val="50000"/>
                </a:schemeClr>
              </a:solidFill>
            </a:endParaRPr>
          </a:p>
          <a:p>
            <a:pPr lvl="0">
              <a:spcAft>
                <a:spcPts val="300"/>
              </a:spcAft>
            </a:pPr>
            <a:r>
              <a:rPr lang="en-US" sz="2000" dirty="0">
                <a:solidFill>
                  <a:schemeClr val="tx2"/>
                </a:solidFill>
              </a:rPr>
              <a:t>TRAILS</a:t>
            </a:r>
          </a:p>
          <a:p>
            <a:pPr marL="285750" lvl="0" indent="-285750">
              <a:spcAft>
                <a:spcPts val="300"/>
              </a:spcAft>
              <a:buFont typeface="Arial" panose="020B0604020202020204" pitchFamily="34" charset="0"/>
              <a:buChar char="•"/>
            </a:pPr>
            <a:r>
              <a:rPr lang="en-US" sz="1600" dirty="0"/>
              <a:t>FY 2021 state vertical infrastructure appropriations lower due to reduced RIIF revenue</a:t>
            </a:r>
            <a:endParaRPr lang="en-US" sz="1600" b="1" dirty="0"/>
          </a:p>
        </p:txBody>
      </p:sp>
      <p:sp>
        <p:nvSpPr>
          <p:cNvPr id="17" name="Rectangle 16">
            <a:extLst>
              <a:ext uri="{FF2B5EF4-FFF2-40B4-BE49-F238E27FC236}">
                <a16:creationId xmlns:a16="http://schemas.microsoft.com/office/drawing/2014/main" id="{04101F9C-52EC-4372-BB4A-98B37EFA44F6}"/>
              </a:ext>
            </a:extLst>
          </p:cNvPr>
          <p:cNvSpPr/>
          <p:nvPr/>
        </p:nvSpPr>
        <p:spPr>
          <a:xfrm>
            <a:off x="533400" y="3615761"/>
            <a:ext cx="1083951" cy="461665"/>
          </a:xfrm>
          <a:prstGeom prst="rect">
            <a:avLst/>
          </a:prstGeom>
        </p:spPr>
        <p:txBody>
          <a:bodyPr wrap="none">
            <a:spAutoFit/>
          </a:bodyPr>
          <a:lstStyle/>
          <a:p>
            <a:pPr>
              <a:spcAft>
                <a:spcPts val="1200"/>
              </a:spcAft>
            </a:pPr>
            <a:r>
              <a:rPr lang="en-US" sz="2400" b="1" dirty="0">
                <a:solidFill>
                  <a:schemeClr val="accent2">
                    <a:lumMod val="75000"/>
                  </a:schemeClr>
                </a:solidFill>
              </a:rPr>
              <a:t>- $50M</a:t>
            </a:r>
          </a:p>
        </p:txBody>
      </p:sp>
      <p:cxnSp>
        <p:nvCxnSpPr>
          <p:cNvPr id="9" name="Straight Connector 8">
            <a:extLst>
              <a:ext uri="{FF2B5EF4-FFF2-40B4-BE49-F238E27FC236}">
                <a16:creationId xmlns:a16="http://schemas.microsoft.com/office/drawing/2014/main" id="{2D930B92-7341-4959-8CB8-26A43C33BE02}"/>
              </a:ext>
            </a:extLst>
          </p:cNvPr>
          <p:cNvCxnSpPr>
            <a:cxnSpLocks/>
          </p:cNvCxnSpPr>
          <p:nvPr/>
        </p:nvCxnSpPr>
        <p:spPr>
          <a:xfrm>
            <a:off x="324126" y="1828800"/>
            <a:ext cx="8210275" cy="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004092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5320</TotalTime>
  <Words>842</Words>
  <Application>Microsoft Office PowerPoint</Application>
  <PresentationFormat>On-screen Show (4:3)</PresentationFormat>
  <Paragraphs>163</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Myriad Pro</vt:lpstr>
      <vt:lpstr>Office Theme</vt:lpstr>
      <vt:lpstr>COVID-19 Transportation Funding Impact and COVID Relief Funding Recommendation</vt:lpstr>
      <vt:lpstr>Update</vt:lpstr>
      <vt:lpstr>Moody’s/CNN Recovery Index - Midwest (Pre-Pandemic = 100) As of 2/5/2021</vt:lpstr>
      <vt:lpstr>PowerPoint Presentation</vt:lpstr>
      <vt:lpstr>Monthly Passenger Counts at Iowa’s Eight Commercial Service Airports (through December 2020)</vt:lpstr>
      <vt:lpstr>PowerPoint Presentation</vt:lpstr>
      <vt:lpstr>Road Use Tax Fund: COVID-19 Impacts by Funding Source</vt:lpstr>
      <vt:lpstr>Road Use Tax Fund: COVID-19 Impacts</vt:lpstr>
      <vt:lpstr>PowerPoint Presentation</vt:lpstr>
      <vt:lpstr>PowerPoint Presentation</vt:lpstr>
      <vt:lpstr>Federal Funding Update – FFY 21 Appropriation</vt:lpstr>
      <vt:lpstr>Federal Funding Update – COVID-19 Relief</vt:lpstr>
      <vt:lpstr>Federal Funding Update – COVID-19 Relief</vt:lpstr>
      <vt:lpstr>Federal Funding Update – COVID-19 Relief</vt:lpstr>
      <vt:lpstr>Federal Funding Update – COVID-19 Relief</vt:lpstr>
      <vt:lpstr>Next Steps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 Stuart</dc:creator>
  <cp:lastModifiedBy>Anderson, Stuart</cp:lastModifiedBy>
  <cp:revision>96</cp:revision>
  <cp:lastPrinted>2021-02-08T14:08:48Z</cp:lastPrinted>
  <dcterms:created xsi:type="dcterms:W3CDTF">2020-06-02T12:58:37Z</dcterms:created>
  <dcterms:modified xsi:type="dcterms:W3CDTF">2021-02-08T14:20:28Z</dcterms:modified>
</cp:coreProperties>
</file>