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19"/>
  </p:notesMasterIdLst>
  <p:sldIdLst>
    <p:sldId id="266" r:id="rId3"/>
    <p:sldId id="257" r:id="rId4"/>
    <p:sldId id="358" r:id="rId5"/>
    <p:sldId id="292" r:id="rId6"/>
    <p:sldId id="376" r:id="rId7"/>
    <p:sldId id="360" r:id="rId8"/>
    <p:sldId id="374" r:id="rId9"/>
    <p:sldId id="363" r:id="rId10"/>
    <p:sldId id="362" r:id="rId11"/>
    <p:sldId id="273" r:id="rId12"/>
    <p:sldId id="364" r:id="rId13"/>
    <p:sldId id="365" r:id="rId14"/>
    <p:sldId id="303" r:id="rId15"/>
    <p:sldId id="301" r:id="rId16"/>
    <p:sldId id="304" r:id="rId17"/>
    <p:sldId id="37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A9E344-2452-FF2C-E56B-98EBF8D74190}" name="Brandt, Amanda" initials="BA" userId="S::ABRANDT@hdrinc.com::98bd635c-9231-4513-970e-fec45e3d6331" providerId="AD"/>
  <p188:author id="{8D504AB3-0A5E-0402-E958-E0330A4E1AE2}" name="George, Elizabeth" initials="GE" userId="S::EGEORGE@hdrinc.com::b3ae9edb-80b2-4cf2-912c-90b2a5a6633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rkt, Jonathan" initials="MJ" lastIdx="16" clrIdx="0">
    <p:extLst>
      <p:ext uri="{19B8F6BF-5375-455C-9EA6-DF929625EA0E}">
        <p15:presenceInfo xmlns:p15="http://schemas.microsoft.com/office/powerpoint/2012/main" userId="S-1-5-21-1078081533-573735546-1417001333-527382" providerId="AD"/>
      </p:ext>
    </p:extLst>
  </p:cmAuthor>
  <p:cmAuthor id="2" name="Molacek, Julie" initials="MJ" lastIdx="4" clrIdx="1">
    <p:extLst>
      <p:ext uri="{19B8F6BF-5375-455C-9EA6-DF929625EA0E}">
        <p15:presenceInfo xmlns:p15="http://schemas.microsoft.com/office/powerpoint/2012/main" userId="S-1-5-21-1078081533-573735546-1417001333-284473" providerId="AD"/>
      </p:ext>
    </p:extLst>
  </p:cmAuthor>
  <p:cmAuthor id="3" name="George, Elizabeth" initials="GE" lastIdx="9" clrIdx="2">
    <p:extLst>
      <p:ext uri="{19B8F6BF-5375-455C-9EA6-DF929625EA0E}">
        <p15:presenceInfo xmlns:p15="http://schemas.microsoft.com/office/powerpoint/2012/main" userId="S::EGEORGE@hdrinc.com::b3ae9edb-80b2-4cf2-912c-90b2a5a66338" providerId="AD"/>
      </p:ext>
    </p:extLst>
  </p:cmAuthor>
  <p:cmAuthor id="4" name="Brandt, Amanda" initials="BA" lastIdx="44" clrIdx="3">
    <p:extLst>
      <p:ext uri="{19B8F6BF-5375-455C-9EA6-DF929625EA0E}">
        <p15:presenceInfo xmlns:p15="http://schemas.microsoft.com/office/powerpoint/2012/main" userId="S::ABRANDT@hdrinc.com::98bd635c-9231-4513-970e-fec45e3d633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1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16" autoAdjust="0"/>
    <p:restoredTop sz="81904" autoAdjust="0"/>
  </p:normalViewPr>
  <p:slideViewPr>
    <p:cSldViewPr snapToGrid="0">
      <p:cViewPr varScale="1">
        <p:scale>
          <a:sx n="93" d="100"/>
          <a:sy n="93" d="100"/>
        </p:scale>
        <p:origin x="116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359710-7ED7-4EEE-BAC7-68EDE93B7DBE}" type="datetimeFigureOut">
              <a:rPr lang="en-US" smtClean="0"/>
              <a:t>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1486E5-2565-4A94-B9CD-CA027087F1ED}" type="slidenum">
              <a:rPr lang="en-US" smtClean="0"/>
              <a:t>‹#›</a:t>
            </a:fld>
            <a:endParaRPr lang="en-US"/>
          </a:p>
        </p:txBody>
      </p:sp>
    </p:spTree>
    <p:extLst>
      <p:ext uri="{BB962C8B-B14F-4D97-AF65-F5344CB8AC3E}">
        <p14:creationId xmlns:p14="http://schemas.microsoft.com/office/powerpoint/2010/main" val="554024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D622E3-0053-45C6-AC97-98A26C2BE6E3}"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348689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800" dirty="0"/>
              <a:t>Orange – Development of a funding plan – look at State/local corridor as well as areas that do not fit into a specific corridor</a:t>
            </a:r>
          </a:p>
          <a:p>
            <a:pPr marL="171450" indent="-171450">
              <a:buFont typeface="Arial" panose="020B0604020202020204" pitchFamily="34" charset="0"/>
              <a:buChar char="•"/>
            </a:pPr>
            <a:r>
              <a:rPr lang="en-US" sz="1800" dirty="0"/>
              <a:t>Blue – Development of MPO support tools for targeting corridors with ICM need and a method for scoring projects well that contain an ICM components</a:t>
            </a:r>
          </a:p>
          <a:p>
            <a:pPr marL="171450" indent="-171450">
              <a:buFont typeface="Arial" panose="020B0604020202020204" pitchFamily="34" charset="0"/>
              <a:buChar char="•"/>
            </a:pPr>
            <a:r>
              <a:rPr lang="en-US" sz="1800" dirty="0"/>
              <a:t>Purple – Planning for an ICM performance management system that will measures the system’s performance and share data with our partners</a:t>
            </a:r>
          </a:p>
        </p:txBody>
      </p:sp>
      <p:sp>
        <p:nvSpPr>
          <p:cNvPr id="4" name="Slide Number Placeholder 3"/>
          <p:cNvSpPr>
            <a:spLocks noGrp="1"/>
          </p:cNvSpPr>
          <p:nvPr>
            <p:ph type="sldNum" sz="quarter" idx="5"/>
          </p:nvPr>
        </p:nvSpPr>
        <p:spPr/>
        <p:txBody>
          <a:bodyPr/>
          <a:lstStyle/>
          <a:p>
            <a:fld id="{BC1486E5-2565-4A94-B9CD-CA027087F1ED}" type="slidenum">
              <a:rPr lang="en-US" smtClean="0"/>
              <a:t>12</a:t>
            </a:fld>
            <a:endParaRPr lang="en-US"/>
          </a:p>
        </p:txBody>
      </p:sp>
    </p:spTree>
    <p:extLst>
      <p:ext uri="{BB962C8B-B14F-4D97-AF65-F5344CB8AC3E}">
        <p14:creationId xmlns:p14="http://schemas.microsoft.com/office/powerpoint/2010/main" val="17136897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Along with the freeway strategies we have also been working with our stakeholders to develop some non-freeway/arterials ICM strategies.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The ICM team looked to regional signal optimization as an early win – and programmed improvements for the Merle Hay Rd. corridor to improve traffic flow for City of Johnston, Urbandale, and Des Moines across regional boundaries.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The vision going forward is to make those improvements regularly – reducing delays and number of stops through a combination of review of operations, improvements to equipment, and targeted improvements for transit.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The ICM project will develop a regional process to target priority corridors first and target strategies to operational needs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050B98-8735-40C3-865D-B0A7EE9D3B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476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Another major point of emphasis is travel demand management. Long term, the area is growing to a level that congestion on primary roadways and freeways during peak travel times is likely unless the demand for travel can be shifted to other times, other places, or other modes.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ICM in other regions has focused heavily on TDM and providing options to commuters. In Des Moines, the early 2000s included multiple successful demand management campaigns tied to the major Interstate 235 reconstruction project, so we look to build on that past success.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The goal will be to pull multiple agencies together to tackle this issue and provide a resource for the community of employers, particularly those served by major congested roadways. Understanding the needs of that community will make it easier to invest in key supportive infrastructure and policy (like vanpools and bike share or promoting telecommuting)</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050B98-8735-40C3-865D-B0A7EE9D3B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9939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Like traffic signal timing, arterial corridor bottlenecks are a major focus of ICM. In some cases those bottlenecks are due to a large number of access points. Other times, the intersection of two major corridors just carries too much traffic for a traditional intersection design.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The ICM will target corridors that can best serve additional auto traffic to offload the freeway during peaks and major events. The process will identify bottleneck issues and categorize them to either primary intersection improvements or access management of minor intersections and driveways. The corridors with the most potential capacity to move regional trips will receive priority.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050B98-8735-40C3-865D-B0A7EE9D3B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06913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800" dirty="0"/>
              <a:t>Design Updates – Adding queue warning system for I-35/80 from SW </a:t>
            </a:r>
            <a:r>
              <a:rPr lang="en-US" sz="1800" dirty="0" err="1"/>
              <a:t>MixMaster</a:t>
            </a:r>
            <a:r>
              <a:rPr lang="en-US" sz="1800" dirty="0"/>
              <a:t> to the Urban Loop as part of the Hickman Rd. Interchange project</a:t>
            </a:r>
          </a:p>
          <a:p>
            <a:pPr marL="171450" indent="-171450">
              <a:buFont typeface="Arial" panose="020B0604020202020204" pitchFamily="34" charset="0"/>
              <a:buChar char="•"/>
            </a:pPr>
            <a:r>
              <a:rPr lang="en-US" sz="1800" dirty="0"/>
              <a:t>Implement – Des Moines area DOT fiber optic network infrastructure will soon be proposed for inclusion in the program</a:t>
            </a:r>
          </a:p>
          <a:p>
            <a:pPr marL="171450" indent="-171450">
              <a:buFont typeface="Arial" panose="020B0604020202020204" pitchFamily="34" charset="0"/>
              <a:buChar char="•"/>
            </a:pPr>
            <a:r>
              <a:rPr lang="en-US" sz="1800" dirty="0"/>
              <a:t>Program Design – Dynamic Shoulder Use for I-35/80 (inside shoulder) for added capacity during peak periods/events</a:t>
            </a:r>
          </a:p>
          <a:p>
            <a:pPr marL="171450" indent="-171450">
              <a:buFont typeface="Arial" panose="020B0604020202020204" pitchFamily="34" charset="0"/>
              <a:buChar char="•"/>
            </a:pPr>
            <a:r>
              <a:rPr lang="en-US" sz="1800" dirty="0"/>
              <a:t>Monitor – I-235 traffic volumes until conditions warrant ramp metering (use tools created by Iowa State to help)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1486E5-2565-4A94-B9CD-CA027087F1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2039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ctr"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Framework for multi-modal, multi-jurisdictional coordination to deliver a safer, more reliable, and more convenient transportation system for all users</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mn-cs"/>
            </a:endParaRPr>
          </a:p>
          <a:p>
            <a:pPr marL="342900" marR="0" lvl="0" indent="-342900" algn="l" defTabSz="914400" rtl="0" eaLnBrk="1" fontAlgn="ctr"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Based on proactively managing and operating a regional transportation system as a network instead of individual roadways</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mn-cs"/>
            </a:endParaRPr>
          </a:p>
          <a:p>
            <a:pPr marL="342900" marR="0" lvl="0" indent="-342900" algn="l" defTabSz="914400" rtl="0" eaLnBrk="1" fontAlgn="ctr"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Delivered in a more cost-effective manner compared to traditional infrastructure capacity expansion projects</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mn-cs"/>
            </a:endParaRPr>
          </a:p>
          <a:p>
            <a:pPr marL="0" marR="0" lvl="0" indent="0" fontAlgn="ctr">
              <a:spcBef>
                <a:spcPts val="0"/>
              </a:spcBef>
              <a:spcAft>
                <a:spcPts val="0"/>
              </a:spcAft>
              <a:buFont typeface="Symbol" panose="05050102010706020507" pitchFamily="18" charset="2"/>
              <a:buNone/>
            </a:pPr>
            <a:endParaRPr lang="en-US" sz="1800" dirty="0">
              <a:effectLst/>
              <a:latin typeface="Calibri" panose="020F0502020204030204" pitchFamily="34" charset="0"/>
              <a:ea typeface="Arial" panose="020B0604020202020204" pitchFamily="34" charset="0"/>
            </a:endParaRPr>
          </a:p>
        </p:txBody>
      </p:sp>
      <p:sp>
        <p:nvSpPr>
          <p:cNvPr id="4" name="Slide Number Placeholder 3"/>
          <p:cNvSpPr>
            <a:spLocks noGrp="1"/>
          </p:cNvSpPr>
          <p:nvPr>
            <p:ph type="sldNum" sz="quarter" idx="10"/>
          </p:nvPr>
        </p:nvSpPr>
        <p:spPr/>
        <p:txBody>
          <a:bodyPr/>
          <a:lstStyle/>
          <a:p>
            <a:fld id="{BC1486E5-2565-4A94-B9CD-CA027087F1ED}" type="slidenum">
              <a:rPr lang="en-US" smtClean="0"/>
              <a:t>2</a:t>
            </a:fld>
            <a:endParaRPr lang="en-US"/>
          </a:p>
        </p:txBody>
      </p:sp>
    </p:spTree>
    <p:extLst>
      <p:ext uri="{BB962C8B-B14F-4D97-AF65-F5344CB8AC3E}">
        <p14:creationId xmlns:p14="http://schemas.microsoft.com/office/powerpoint/2010/main" val="2815161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ctr">
              <a:lnSpc>
                <a:spcPct val="115000"/>
              </a:lnSpc>
              <a:spcBef>
                <a:spcPts val="0"/>
              </a:spcBef>
              <a:spcAft>
                <a:spcPts val="100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Traditional widening project focus too narrowly on recurring congestion.</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0" marR="0" fontAlgn="ctr">
              <a:lnSpc>
                <a:spcPct val="115000"/>
              </a:lnSpc>
              <a:spcBef>
                <a:spcPts val="0"/>
              </a:spcBef>
              <a:spcAft>
                <a:spcPts val="100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When national research has show that non-recurring congestion makes up more than half of all congestion.</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0" marR="0" fontAlgn="ctr">
              <a:lnSpc>
                <a:spcPct val="115000"/>
              </a:lnSpc>
              <a:spcBef>
                <a:spcPts val="0"/>
              </a:spcBef>
              <a:spcAft>
                <a:spcPts val="100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As we can see bad weather and traffic incidents, as part of non-recurring congestion, are larger culprits in Iowa than nationwide.</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0" marR="0" fontAlgn="ctr">
              <a:lnSpc>
                <a:spcPct val="115000"/>
              </a:lnSpc>
              <a:spcBef>
                <a:spcPts val="0"/>
              </a:spcBef>
              <a:spcAft>
                <a:spcPts val="100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ICM strategies are more suited for dealing with this non-recurring congestion. </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0" marR="0" fontAlgn="ctr">
              <a:lnSpc>
                <a:spcPct val="115000"/>
              </a:lnSpc>
              <a:spcBef>
                <a:spcPts val="0"/>
              </a:spcBef>
              <a:spcAft>
                <a:spcPts val="100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Furthermore:</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0" marR="0" fontAlgn="ctr">
              <a:lnSpc>
                <a:spcPct val="115000"/>
              </a:lnSpc>
              <a:spcBef>
                <a:spcPts val="0"/>
              </a:spcBef>
              <a:spcAft>
                <a:spcPts val="100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The Des Moines Metro area is one of the fastest growing metros in the State</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0" marR="0" fontAlgn="ctr">
              <a:lnSpc>
                <a:spcPct val="115000"/>
              </a:lnSpc>
              <a:spcBef>
                <a:spcPts val="0"/>
              </a:spcBef>
              <a:spcAft>
                <a:spcPts val="100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We can no longer afford to always build our way out of congestion</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0" marR="0" fontAlgn="ctr">
              <a:lnSpc>
                <a:spcPct val="115000"/>
              </a:lnSpc>
              <a:spcBef>
                <a:spcPts val="0"/>
              </a:spcBef>
              <a:spcAft>
                <a:spcPts val="100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We need to find a more sustainable solution to handle the increased traffic demand</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C1486E5-2565-4A94-B9CD-CA027087F1ED}" type="slidenum">
              <a:rPr lang="en-US" smtClean="0"/>
              <a:t>4</a:t>
            </a:fld>
            <a:endParaRPr lang="en-US"/>
          </a:p>
        </p:txBody>
      </p:sp>
    </p:spTree>
    <p:extLst>
      <p:ext uri="{BB962C8B-B14F-4D97-AF65-F5344CB8AC3E}">
        <p14:creationId xmlns:p14="http://schemas.microsoft.com/office/powerpoint/2010/main" val="993320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800" dirty="0"/>
              <a:t>The preferred approach cost is projected at $900 M by 2050</a:t>
            </a:r>
          </a:p>
          <a:p>
            <a:pPr marL="171450" indent="-171450">
              <a:buFont typeface="Arial" panose="020B0604020202020204" pitchFamily="34" charset="0"/>
              <a:buChar char="•"/>
            </a:pPr>
            <a:r>
              <a:rPr lang="en-US" sz="1800" dirty="0"/>
              <a:t>The comparison approach which is our traditional way of doing business with some ICM strategies added in costs $2.3 B</a:t>
            </a:r>
          </a:p>
          <a:p>
            <a:pPr marL="171450" indent="-171450">
              <a:buFont typeface="Arial" panose="020B0604020202020204" pitchFamily="34" charset="0"/>
              <a:buChar char="•"/>
            </a:pPr>
            <a:r>
              <a:rPr lang="en-US" sz="1800" dirty="0"/>
              <a:t>Therefore, the preferred bundle is a better way forward because our regional analysis shows that we can mitigate 2050 traffic volumes by focusing more heavily on ICM Strategies with a significant reduction in cost.</a:t>
            </a:r>
          </a:p>
          <a:p>
            <a:endParaRPr lang="en-US" dirty="0"/>
          </a:p>
        </p:txBody>
      </p:sp>
      <p:sp>
        <p:nvSpPr>
          <p:cNvPr id="4" name="Slide Number Placeholder 3"/>
          <p:cNvSpPr>
            <a:spLocks noGrp="1"/>
          </p:cNvSpPr>
          <p:nvPr>
            <p:ph type="sldNum" sz="quarter" idx="5"/>
          </p:nvPr>
        </p:nvSpPr>
        <p:spPr/>
        <p:txBody>
          <a:bodyPr/>
          <a:lstStyle/>
          <a:p>
            <a:fld id="{BC1486E5-2565-4A94-B9CD-CA027087F1ED}" type="slidenum">
              <a:rPr lang="en-US" smtClean="0"/>
              <a:t>5</a:t>
            </a:fld>
            <a:endParaRPr lang="en-US"/>
          </a:p>
        </p:txBody>
      </p:sp>
    </p:spTree>
    <p:extLst>
      <p:ext uri="{BB962C8B-B14F-4D97-AF65-F5344CB8AC3E}">
        <p14:creationId xmlns:p14="http://schemas.microsoft.com/office/powerpoint/2010/main" val="1041242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ctr">
              <a:lnSpc>
                <a:spcPct val="115000"/>
              </a:lnSpc>
              <a:spcBef>
                <a:spcPts val="0"/>
              </a:spcBef>
              <a:spcAft>
                <a:spcPts val="100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Some of our goals for the ICM project include improving:</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285750" marR="0" indent="-285750" fontAlgn="ctr">
              <a:lnSpc>
                <a:spcPct val="115000"/>
              </a:lnSpc>
              <a:spcBef>
                <a:spcPts val="0"/>
              </a:spcBef>
              <a:spcAft>
                <a:spcPts val="1000"/>
              </a:spcAft>
              <a:buFont typeface="Arial" panose="020B0604020202020204" pitchFamily="34" charset="0"/>
              <a:buChar cha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Safety - Reduce fatalities and serious injuries on public roads in the region</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285750" marR="0" indent="-285750" fontAlgn="ctr">
              <a:lnSpc>
                <a:spcPct val="115000"/>
              </a:lnSpc>
              <a:spcBef>
                <a:spcPts val="0"/>
              </a:spcBef>
              <a:spcAft>
                <a:spcPts val="1000"/>
              </a:spcAft>
              <a:buFont typeface="Arial" panose="020B0604020202020204" pitchFamily="34" charset="0"/>
              <a:buChar cha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Mobility - Provide options to travelers that minimize time spent traveling</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285750" marR="0" indent="-285750" fontAlgn="ctr">
              <a:lnSpc>
                <a:spcPct val="115000"/>
              </a:lnSpc>
              <a:spcBef>
                <a:spcPts val="0"/>
              </a:spcBef>
              <a:spcAft>
                <a:spcPts val="1000"/>
              </a:spcAft>
              <a:buFont typeface="Arial" panose="020B0604020202020204" pitchFamily="34" charset="0"/>
              <a:buChar cha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Travel Time Reliability - Improve efficiency and predictability of travel in the region</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285750" marR="0" indent="-285750" fontAlgn="ctr">
              <a:lnSpc>
                <a:spcPct val="115000"/>
              </a:lnSpc>
              <a:spcBef>
                <a:spcPts val="0"/>
              </a:spcBef>
              <a:spcAft>
                <a:spcPts val="1000"/>
              </a:spcAft>
              <a:buFont typeface="Arial" panose="020B0604020202020204" pitchFamily="34" charset="0"/>
              <a:buChar cha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Accessibility - Improve traveler’s overall ability to reach key destinations such as jobs, schools, libraries, health care, shopping, and entertainment</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285750" marR="0" indent="-285750" fontAlgn="ctr">
              <a:lnSpc>
                <a:spcPct val="115000"/>
              </a:lnSpc>
              <a:spcBef>
                <a:spcPts val="0"/>
              </a:spcBef>
              <a:spcAft>
                <a:spcPts val="1000"/>
              </a:spcAft>
              <a:buFont typeface="Arial" panose="020B0604020202020204" pitchFamily="34" charset="0"/>
              <a:buChar cha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Project delivery time – Be able to deliver identified strategies in a timely manner</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285750" marR="0" indent="-285750" fontAlgn="ctr">
              <a:lnSpc>
                <a:spcPct val="115000"/>
              </a:lnSpc>
              <a:spcBef>
                <a:spcPts val="0"/>
              </a:spcBef>
              <a:spcAft>
                <a:spcPts val="1000"/>
              </a:spcAft>
              <a:buFont typeface="Arial" panose="020B0604020202020204" pitchFamily="34" charset="0"/>
              <a:buChar cha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Improve public visibility and build support/momentum for the project</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C1486E5-2565-4A94-B9CD-CA027087F1ED}" type="slidenum">
              <a:rPr lang="en-US" smtClean="0"/>
              <a:t>6</a:t>
            </a:fld>
            <a:endParaRPr lang="en-US"/>
          </a:p>
        </p:txBody>
      </p:sp>
    </p:spTree>
    <p:extLst>
      <p:ext uri="{BB962C8B-B14F-4D97-AF65-F5344CB8AC3E}">
        <p14:creationId xmlns:p14="http://schemas.microsoft.com/office/powerpoint/2010/main" val="1890554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ICM can only be successful when all parties involved work together, that’s why we are taking a collaborative approach to this project with stakeholders from:</a:t>
            </a:r>
          </a:p>
          <a:p>
            <a:pPr marL="285750" indent="-285750">
              <a:buFont typeface="Arial" panose="020B0604020202020204" pitchFamily="34" charset="0"/>
              <a:buChar char="•"/>
            </a:pPr>
            <a:r>
              <a:rPr lang="en-US" sz="1800" dirty="0"/>
              <a:t>Des Moines Area MPO</a:t>
            </a:r>
          </a:p>
          <a:p>
            <a:pPr marL="285750" indent="-285750">
              <a:buFont typeface="Arial" panose="020B0604020202020204" pitchFamily="34" charset="0"/>
              <a:buChar char="•"/>
            </a:pPr>
            <a:r>
              <a:rPr lang="en-US" sz="1800" dirty="0"/>
              <a:t>Federal Highway Administration</a:t>
            </a:r>
          </a:p>
          <a:p>
            <a:pPr marL="285750" indent="-285750">
              <a:buFont typeface="Arial" panose="020B0604020202020204" pitchFamily="34" charset="0"/>
              <a:buChar char="•"/>
            </a:pPr>
            <a:r>
              <a:rPr lang="en-US" sz="1800" dirty="0"/>
              <a:t>DART</a:t>
            </a:r>
          </a:p>
          <a:p>
            <a:pPr marL="285750" indent="-285750">
              <a:buFont typeface="Arial" panose="020B0604020202020204" pitchFamily="34" charset="0"/>
              <a:buChar char="•"/>
            </a:pPr>
            <a:r>
              <a:rPr lang="en-US" sz="1800" dirty="0"/>
              <a:t>Local Jurisdictions – Consisting of 13 cities, 3 counties, first responders, enforcement,  and various business groups</a:t>
            </a:r>
          </a:p>
          <a:p>
            <a:r>
              <a:rPr lang="en-US" sz="1800" dirty="0"/>
              <a:t>Together we are working on solutions that will benefit not just the freeways, but the entire metro area.</a:t>
            </a:r>
          </a:p>
        </p:txBody>
      </p:sp>
      <p:sp>
        <p:nvSpPr>
          <p:cNvPr id="4" name="Slide Number Placeholder 3"/>
          <p:cNvSpPr>
            <a:spLocks noGrp="1"/>
          </p:cNvSpPr>
          <p:nvPr>
            <p:ph type="sldNum" sz="quarter" idx="5"/>
          </p:nvPr>
        </p:nvSpPr>
        <p:spPr/>
        <p:txBody>
          <a:bodyPr/>
          <a:lstStyle/>
          <a:p>
            <a:fld id="{BC1486E5-2565-4A94-B9CD-CA027087F1ED}" type="slidenum">
              <a:rPr lang="en-US" smtClean="0"/>
              <a:t>7</a:t>
            </a:fld>
            <a:endParaRPr lang="en-US"/>
          </a:p>
        </p:txBody>
      </p:sp>
    </p:spTree>
    <p:extLst>
      <p:ext uri="{BB962C8B-B14F-4D97-AF65-F5344CB8AC3E}">
        <p14:creationId xmlns:p14="http://schemas.microsoft.com/office/powerpoint/2010/main" val="2890925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indent="-285750" fontAlgn="ctr">
              <a:spcBef>
                <a:spcPts val="0"/>
              </a:spcBef>
              <a:spcAft>
                <a:spcPts val="0"/>
              </a:spcAft>
              <a:buFont typeface="Arial" panose="020B0604020202020204" pitchFamily="34" charset="0"/>
              <a:buChar char="•"/>
            </a:pPr>
            <a:r>
              <a:rPr lang="en-US" sz="1800" dirty="0">
                <a:solidFill>
                  <a:srgbClr val="000000"/>
                </a:solidFill>
                <a:effectLst/>
                <a:latin typeface="Calibri" panose="020F0502020204030204" pitchFamily="34" charset="0"/>
                <a:ea typeface="Times New Roman" panose="02020603050405020304" pitchFamily="18" charset="0"/>
              </a:rPr>
              <a:t>This slide shows the how ICM is a system composed of 7 different program elements</a:t>
            </a:r>
          </a:p>
          <a:p>
            <a:pPr marL="742950" marR="0" indent="-285750" fontAlgn="ctr">
              <a:spcBef>
                <a:spcPts val="0"/>
              </a:spcBef>
              <a:spcAft>
                <a:spcPts val="0"/>
              </a:spcAft>
              <a:buFont typeface="Arial" panose="020B0604020202020204" pitchFamily="34" charset="0"/>
              <a:buChar char="•"/>
            </a:pPr>
            <a:r>
              <a:rPr lang="en-US" sz="1800" dirty="0">
                <a:solidFill>
                  <a:srgbClr val="000000"/>
                </a:solidFill>
                <a:effectLst/>
                <a:latin typeface="Calibri" panose="020F0502020204030204" pitchFamily="34" charset="0"/>
                <a:ea typeface="Times New Roman" panose="02020603050405020304" pitchFamily="18" charset="0"/>
              </a:rPr>
              <a:t>Each of these program elements host its own list of strategies</a:t>
            </a:r>
          </a:p>
          <a:p>
            <a:pPr marL="742950" marR="0" indent="-285750" fontAlgn="ctr">
              <a:spcBef>
                <a:spcPts val="0"/>
              </a:spcBef>
              <a:spcAft>
                <a:spcPts val="0"/>
              </a:spcAft>
              <a:buFont typeface="Arial" panose="020B0604020202020204" pitchFamily="34" charset="0"/>
              <a:buChar char="•"/>
            </a:pPr>
            <a:r>
              <a:rPr lang="en-US" sz="1800" dirty="0">
                <a:solidFill>
                  <a:srgbClr val="000000"/>
                </a:solidFill>
                <a:effectLst/>
                <a:latin typeface="Calibri" panose="020F0502020204030204" pitchFamily="34" charset="0"/>
                <a:ea typeface="Times New Roman" panose="02020603050405020304" pitchFamily="18" charset="0"/>
              </a:rPr>
              <a:t>When these strategies are coordinated and working together, we see the benefits of Integrated Corridor Management</a:t>
            </a:r>
          </a:p>
          <a:p>
            <a:pPr marL="742950" marR="0" indent="-285750" fontAlgn="ctr">
              <a:spcBef>
                <a:spcPts val="0"/>
              </a:spcBef>
              <a:spcAft>
                <a:spcPts val="0"/>
              </a:spcAft>
              <a:buFont typeface="Arial" panose="020B0604020202020204" pitchFamily="34" charset="0"/>
              <a:buChar char="•"/>
            </a:pPr>
            <a:r>
              <a:rPr lang="en-US" sz="1800" dirty="0">
                <a:solidFill>
                  <a:srgbClr val="000000"/>
                </a:solidFill>
                <a:effectLst/>
                <a:latin typeface="Calibri" panose="020F0502020204030204" pitchFamily="34" charset="0"/>
                <a:ea typeface="Times New Roman" panose="02020603050405020304" pitchFamily="18" charset="0"/>
              </a:rPr>
              <a:t>Note the different colors of the 7 program elements as they correlate with our recommended ICM implementations map on the next slide</a:t>
            </a:r>
          </a:p>
          <a:p>
            <a:pPr marL="457200" marR="0" fontAlgn="ctr">
              <a:spcBef>
                <a:spcPts val="0"/>
              </a:spcBef>
              <a:spcAft>
                <a:spcPts val="0"/>
              </a:spcAft>
            </a:pPr>
            <a:endParaRPr lang="en-US" sz="1800" dirty="0">
              <a:solidFill>
                <a:srgbClr val="000000"/>
              </a:solidFill>
              <a:effectLst/>
              <a:latin typeface="Calibri" panose="020F0502020204030204" pitchFamily="34" charset="0"/>
              <a:ea typeface="Times New Roman" panose="02020603050405020304" pitchFamily="18" charset="0"/>
            </a:endParaRPr>
          </a:p>
          <a:p>
            <a:pPr marL="457200" marR="0" fontAlgn="ctr">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Note that each program element adds to key, transportation customer issues?</a:t>
            </a:r>
            <a:endParaRPr lang="en-US" sz="1800" dirty="0">
              <a:effectLst/>
              <a:latin typeface="Calibri" panose="020F0502020204030204" pitchFamily="34" charset="0"/>
              <a:ea typeface="Arial" panose="020B0604020202020204" pitchFamily="34" charset="0"/>
            </a:endParaRPr>
          </a:p>
          <a:p>
            <a:pPr marL="457200" marR="0" fontAlgn="ctr">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What choices do I have to travel</a:t>
            </a:r>
            <a:endParaRPr lang="en-US" sz="1800" dirty="0">
              <a:effectLst/>
              <a:latin typeface="Calibri" panose="020F0502020204030204" pitchFamily="34" charset="0"/>
              <a:ea typeface="Arial" panose="020B0604020202020204" pitchFamily="34" charset="0"/>
            </a:endParaRPr>
          </a:p>
          <a:p>
            <a:pPr marL="457200" marR="0" indent="457200" fontAlgn="ctr">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How long should I plan for my travel</a:t>
            </a:r>
            <a:endParaRPr lang="en-US" sz="1800" dirty="0">
              <a:effectLst/>
              <a:latin typeface="Calibri" panose="020F0502020204030204" pitchFamily="34" charset="0"/>
              <a:ea typeface="Arial" panose="020B0604020202020204" pitchFamily="34" charset="0"/>
            </a:endParaRPr>
          </a:p>
          <a:p>
            <a:pPr marL="457200" marR="0" indent="457200" fontAlgn="ctr">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I’ve run into a delay - How will travel be restored to a functioning condition</a:t>
            </a:r>
            <a:endParaRPr lang="en-US" sz="1800" dirty="0">
              <a:effectLst/>
              <a:latin typeface="Calibri" panose="020F0502020204030204" pitchFamily="34" charset="0"/>
              <a:ea typeface="Arial" panose="020B0604020202020204" pitchFamily="34" charset="0"/>
            </a:endParaRPr>
          </a:p>
          <a:p>
            <a:pPr marL="457200" marR="0" indent="457200" fontAlgn="ctr">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Note the colors</a:t>
            </a:r>
            <a:endParaRPr lang="en-US" sz="1800" dirty="0">
              <a:effectLst/>
              <a:latin typeface="Calibri" panose="020F0502020204030204" pitchFamily="34" charset="0"/>
              <a:ea typeface="Arial" panose="020B0604020202020204" pitchFamily="34" charset="0"/>
            </a:endParaRPr>
          </a:p>
        </p:txBody>
      </p:sp>
      <p:sp>
        <p:nvSpPr>
          <p:cNvPr id="4" name="Slide Number Placeholder 3"/>
          <p:cNvSpPr>
            <a:spLocks noGrp="1"/>
          </p:cNvSpPr>
          <p:nvPr>
            <p:ph type="sldNum" sz="quarter" idx="5"/>
          </p:nvPr>
        </p:nvSpPr>
        <p:spPr/>
        <p:txBody>
          <a:bodyPr/>
          <a:lstStyle/>
          <a:p>
            <a:fld id="{BC1486E5-2565-4A94-B9CD-CA027087F1ED}" type="slidenum">
              <a:rPr lang="en-US" smtClean="0"/>
              <a:t>8</a:t>
            </a:fld>
            <a:endParaRPr lang="en-US"/>
          </a:p>
        </p:txBody>
      </p:sp>
    </p:spTree>
    <p:extLst>
      <p:ext uri="{BB962C8B-B14F-4D97-AF65-F5344CB8AC3E}">
        <p14:creationId xmlns:p14="http://schemas.microsoft.com/office/powerpoint/2010/main" val="35184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fontAlgn="ctr">
              <a:spcBef>
                <a:spcPts val="0"/>
              </a:spcBef>
              <a:spcAft>
                <a:spcPts val="0"/>
              </a:spcAft>
            </a:pPr>
            <a:r>
              <a:rPr lang="en-US" sz="1800" dirty="0">
                <a:effectLst/>
                <a:latin typeface="Calibri" panose="020F0502020204030204" pitchFamily="34" charset="0"/>
                <a:ea typeface="Times New Roman" panose="02020603050405020304" pitchFamily="18" charset="0"/>
              </a:rPr>
              <a:t>Installed:</a:t>
            </a:r>
            <a:endParaRPr lang="en-US" sz="1800" dirty="0">
              <a:effectLst/>
              <a:latin typeface="Calibri" panose="020F0502020204030204" pitchFamily="34" charset="0"/>
              <a:ea typeface="Arial" panose="020B0604020202020204" pitchFamily="34" charset="0"/>
            </a:endParaRPr>
          </a:p>
          <a:p>
            <a:pPr marL="457200" marR="0" fontAlgn="ctr">
              <a:spcBef>
                <a:spcPts val="0"/>
              </a:spcBef>
              <a:spcAft>
                <a:spcPts val="0"/>
              </a:spcAft>
            </a:pPr>
            <a:r>
              <a:rPr lang="en-US" sz="1800" dirty="0">
                <a:effectLst/>
                <a:latin typeface="Calibri" panose="020F0502020204030204" pitchFamily="34" charset="0"/>
                <a:ea typeface="Times New Roman" panose="02020603050405020304" pitchFamily="18" charset="0"/>
              </a:rPr>
              <a:t>	Enhanced Ramp Signage</a:t>
            </a:r>
            <a:endParaRPr lang="en-US" sz="1800" dirty="0">
              <a:effectLst/>
              <a:latin typeface="Calibri" panose="020F0502020204030204" pitchFamily="34" charset="0"/>
              <a:ea typeface="Arial" panose="020B0604020202020204" pitchFamily="34" charset="0"/>
            </a:endParaRPr>
          </a:p>
          <a:p>
            <a:pPr marL="457200" marR="0" fontAlgn="ctr">
              <a:spcBef>
                <a:spcPts val="0"/>
              </a:spcBef>
              <a:spcAft>
                <a:spcPts val="0"/>
              </a:spcAft>
            </a:pPr>
            <a:r>
              <a:rPr lang="en-US" sz="1800" dirty="0">
                <a:effectLst/>
                <a:latin typeface="Calibri" panose="020F0502020204030204" pitchFamily="34" charset="0"/>
                <a:ea typeface="Times New Roman" panose="02020603050405020304" pitchFamily="18" charset="0"/>
              </a:rPr>
              <a:t>Design:</a:t>
            </a:r>
            <a:endParaRPr lang="en-US" sz="1800" dirty="0">
              <a:effectLst/>
              <a:latin typeface="Calibri" panose="020F0502020204030204" pitchFamily="34" charset="0"/>
              <a:ea typeface="Arial" panose="020B0604020202020204" pitchFamily="34" charset="0"/>
            </a:endParaRPr>
          </a:p>
          <a:p>
            <a:pPr marL="457200" marR="0" indent="457200" fontAlgn="ctr">
              <a:spcBef>
                <a:spcPts val="0"/>
              </a:spcBef>
              <a:spcAft>
                <a:spcPts val="0"/>
              </a:spcAft>
            </a:pPr>
            <a:r>
              <a:rPr lang="en-US" sz="1800" dirty="0">
                <a:effectLst/>
                <a:latin typeface="Calibri" panose="020F0502020204030204" pitchFamily="34" charset="0"/>
                <a:ea typeface="Times New Roman" panose="02020603050405020304" pitchFamily="18" charset="0"/>
              </a:rPr>
              <a:t>Median Barrier Gates</a:t>
            </a:r>
            <a:endParaRPr lang="en-US" sz="1800" dirty="0">
              <a:effectLst/>
              <a:latin typeface="Calibri" panose="020F0502020204030204" pitchFamily="34" charset="0"/>
              <a:ea typeface="Arial" panose="020B0604020202020204" pitchFamily="34" charset="0"/>
            </a:endParaRPr>
          </a:p>
          <a:p>
            <a:pPr marL="457200" marR="0" indent="457200" fontAlgn="ctr">
              <a:spcBef>
                <a:spcPts val="0"/>
              </a:spcBef>
              <a:spcAft>
                <a:spcPts val="0"/>
              </a:spcAft>
            </a:pPr>
            <a:r>
              <a:rPr lang="en-US" sz="1800" dirty="0">
                <a:effectLst/>
                <a:latin typeface="Calibri" panose="020F0502020204030204" pitchFamily="34" charset="0"/>
                <a:ea typeface="Times New Roman" panose="02020603050405020304" pitchFamily="18" charset="0"/>
              </a:rPr>
              <a:t>Interstate 35/80 Queue Warning (with Hickman Road)</a:t>
            </a:r>
            <a:endParaRPr lang="en-US" sz="1800" dirty="0">
              <a:effectLst/>
              <a:latin typeface="Calibri" panose="020F0502020204030204" pitchFamily="34" charset="0"/>
              <a:ea typeface="Arial" panose="020B0604020202020204" pitchFamily="34" charset="0"/>
            </a:endParaRPr>
          </a:p>
          <a:p>
            <a:pPr marL="457200" marR="0" indent="457200" fontAlgn="ctr">
              <a:spcBef>
                <a:spcPts val="0"/>
              </a:spcBef>
              <a:spcAft>
                <a:spcPts val="0"/>
              </a:spcAft>
            </a:pPr>
            <a:r>
              <a:rPr lang="en-US" sz="1800" dirty="0">
                <a:effectLst/>
                <a:latin typeface="Calibri" panose="020F0502020204030204" pitchFamily="34" charset="0"/>
                <a:ea typeface="Times New Roman" panose="02020603050405020304" pitchFamily="18" charset="0"/>
              </a:rPr>
              <a:t>Interstate 235 Ramp Metering</a:t>
            </a:r>
            <a:endParaRPr lang="en-US" sz="1800" dirty="0">
              <a:effectLst/>
              <a:latin typeface="Calibri" panose="020F0502020204030204" pitchFamily="34" charset="0"/>
              <a:ea typeface="Arial" panose="020B0604020202020204" pitchFamily="34" charset="0"/>
            </a:endParaRPr>
          </a:p>
          <a:p>
            <a:pPr marL="457200" marR="0" indent="457200" fontAlgn="ctr">
              <a:spcBef>
                <a:spcPts val="0"/>
              </a:spcBef>
              <a:spcAft>
                <a:spcPts val="0"/>
              </a:spcAft>
            </a:pPr>
            <a:r>
              <a:rPr lang="en-US" sz="1800" dirty="0">
                <a:effectLst/>
                <a:latin typeface="Calibri" panose="020F0502020204030204" pitchFamily="34" charset="0"/>
                <a:ea typeface="Times New Roman" panose="02020603050405020304" pitchFamily="18" charset="0"/>
              </a:rPr>
              <a:t>Interstate 35/80 Dynamic Shoulder Use</a:t>
            </a:r>
            <a:endParaRPr lang="en-US" sz="1800" dirty="0">
              <a:effectLst/>
              <a:latin typeface="Calibri" panose="020F0502020204030204" pitchFamily="34" charset="0"/>
              <a:ea typeface="Arial" panose="020B0604020202020204" pitchFamily="34" charset="0"/>
            </a:endParaRPr>
          </a:p>
          <a:p>
            <a:pPr marL="457200" marR="0" fontAlgn="ctr">
              <a:spcBef>
                <a:spcPts val="0"/>
              </a:spcBef>
              <a:spcAft>
                <a:spcPts val="0"/>
              </a:spcAft>
            </a:pPr>
            <a:r>
              <a:rPr lang="en-US" sz="1800" dirty="0">
                <a:effectLst/>
                <a:latin typeface="Calibri" panose="020F0502020204030204" pitchFamily="34" charset="0"/>
                <a:ea typeface="Times New Roman" panose="02020603050405020304" pitchFamily="18" charset="0"/>
              </a:rPr>
              <a:t>Study: </a:t>
            </a:r>
            <a:endParaRPr lang="en-US" sz="1800" dirty="0">
              <a:effectLst/>
              <a:latin typeface="Calibri" panose="020F0502020204030204" pitchFamily="34" charset="0"/>
              <a:ea typeface="Arial" panose="020B0604020202020204" pitchFamily="34" charset="0"/>
            </a:endParaRPr>
          </a:p>
          <a:p>
            <a:pPr marL="457200" marR="0" fontAlgn="ctr">
              <a:spcBef>
                <a:spcPts val="0"/>
              </a:spcBef>
              <a:spcAft>
                <a:spcPts val="0"/>
              </a:spcAft>
            </a:pPr>
            <a:r>
              <a:rPr lang="en-US" sz="1800" dirty="0">
                <a:effectLst/>
                <a:latin typeface="Calibri" panose="020F0502020204030204" pitchFamily="34" charset="0"/>
                <a:ea typeface="Times New Roman" panose="02020603050405020304" pitchFamily="18" charset="0"/>
              </a:rPr>
              <a:t>	Regional Signal Optimization – Merle Hay</a:t>
            </a:r>
            <a:endParaRPr lang="en-US" sz="1800" dirty="0">
              <a:effectLst/>
              <a:latin typeface="Calibri" panose="020F0502020204030204" pitchFamily="34" charset="0"/>
              <a:ea typeface="Arial" panose="020B0604020202020204" pitchFamily="34" charset="0"/>
            </a:endParaRPr>
          </a:p>
          <a:p>
            <a:pPr marL="457200" marR="0" fontAlgn="ctr">
              <a:spcBef>
                <a:spcPts val="0"/>
              </a:spcBef>
              <a:spcAft>
                <a:spcPts val="0"/>
              </a:spcAft>
            </a:pPr>
            <a:r>
              <a:rPr lang="en-US" sz="1800" dirty="0">
                <a:effectLst/>
                <a:latin typeface="Calibri" panose="020F0502020204030204" pitchFamily="34" charset="0"/>
                <a:ea typeface="Times New Roman" panose="02020603050405020304" pitchFamily="18" charset="0"/>
              </a:rPr>
              <a:t>	Transit Signal Priority – University Avenue Corridor</a:t>
            </a:r>
          </a:p>
          <a:p>
            <a:pPr marL="457200" marR="0" fontAlgn="ctr">
              <a:spcBef>
                <a:spcPts val="0"/>
              </a:spcBef>
              <a:spcAft>
                <a:spcPts val="0"/>
              </a:spcAft>
            </a:pPr>
            <a:r>
              <a:rPr lang="en-US" sz="1800" b="1" dirty="0">
                <a:effectLst/>
                <a:latin typeface="Calibri" panose="020F0502020204030204" pitchFamily="34" charset="0"/>
                <a:ea typeface="Times New Roman" panose="02020603050405020304" pitchFamily="18" charset="0"/>
              </a:rPr>
              <a:t>To Remove (see comment)</a:t>
            </a:r>
            <a:endParaRPr lang="en-US" sz="1800" b="1" dirty="0">
              <a:effectLst/>
              <a:latin typeface="Calibri" panose="020F0502020204030204" pitchFamily="34" charset="0"/>
              <a:ea typeface="Arial" panose="020B0604020202020204" pitchFamily="34" charset="0"/>
            </a:endParaRPr>
          </a:p>
          <a:p>
            <a:pPr marL="457200" marR="0" fontAlgn="ctr">
              <a:spcBef>
                <a:spcPts val="0"/>
              </a:spcBef>
              <a:spcAft>
                <a:spcPts val="0"/>
              </a:spcAft>
            </a:pPr>
            <a:r>
              <a:rPr lang="en-US" sz="1800" b="1" dirty="0">
                <a:effectLst/>
                <a:latin typeface="Calibri" panose="020F0502020204030204" pitchFamily="34" charset="0"/>
                <a:ea typeface="Times New Roman" panose="02020603050405020304" pitchFamily="18" charset="0"/>
              </a:rPr>
              <a:t>	Ramp Queue Mitigation – </a:t>
            </a:r>
            <a:r>
              <a:rPr lang="en-US" sz="1800" b="1" dirty="0" err="1">
                <a:effectLst/>
                <a:latin typeface="Calibri" panose="020F0502020204030204" pitchFamily="34" charset="0"/>
                <a:ea typeface="Times New Roman" panose="02020603050405020304" pitchFamily="18" charset="0"/>
              </a:rPr>
              <a:t>Oralabor</a:t>
            </a:r>
            <a:r>
              <a:rPr lang="en-US" sz="1800" b="1" dirty="0">
                <a:effectLst/>
                <a:latin typeface="Calibri" panose="020F0502020204030204" pitchFamily="34" charset="0"/>
                <a:ea typeface="Times New Roman" panose="02020603050405020304" pitchFamily="18" charset="0"/>
              </a:rPr>
              <a:t> Rd</a:t>
            </a:r>
            <a:endParaRPr lang="en-US" sz="1800" b="1" dirty="0">
              <a:effectLst/>
              <a:latin typeface="Calibri" panose="020F0502020204030204" pitchFamily="34" charset="0"/>
              <a:ea typeface="Arial" panose="020B0604020202020204" pitchFamily="34" charset="0"/>
            </a:endParaRPr>
          </a:p>
          <a:p>
            <a:pPr marL="457200" marR="0" fontAlgn="ctr">
              <a:spcBef>
                <a:spcPts val="0"/>
              </a:spcBef>
              <a:spcAft>
                <a:spcPts val="0"/>
              </a:spcAft>
            </a:pPr>
            <a:r>
              <a:rPr lang="en-US" sz="1800" b="1" dirty="0">
                <a:effectLst/>
                <a:latin typeface="Calibri" panose="020F0502020204030204" pitchFamily="34" charset="0"/>
                <a:ea typeface="Times New Roman" panose="02020603050405020304" pitchFamily="18" charset="0"/>
              </a:rPr>
              <a:t>	Interstate 235 and Interstate 35 Queue Warning</a:t>
            </a:r>
            <a:r>
              <a:rPr lang="en-US" sz="1800" b="1" dirty="0">
                <a:effectLst/>
                <a:latin typeface="Arial" panose="020B0604020202020204" pitchFamily="34" charset="0"/>
                <a:ea typeface="Arial" panose="020B0604020202020204" pitchFamily="34" charset="0"/>
                <a:cs typeface="Times New Roman" panose="02020603050405020304" pitchFamily="18" charset="0"/>
              </a:rPr>
              <a:t> </a:t>
            </a:r>
          </a:p>
          <a:p>
            <a:pPr marL="457200" marR="0" lvl="0" indent="0" algn="l" defTabSz="914400" rtl="0" eaLnBrk="1" fontAlgn="ctr"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Arial" panose="020B0604020202020204" pitchFamily="34" charset="0"/>
            </a:endParaRPr>
          </a:p>
          <a:p>
            <a:pPr marL="457200" marR="0" fontAlgn="ctr">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Calibri" panose="020F0502020204030204" pitchFamily="34" charset="0"/>
              <a:ea typeface="Arial" panose="020B0604020202020204" pitchFamily="34" charset="0"/>
            </a:endParaRPr>
          </a:p>
          <a:p>
            <a:pPr marL="457200" marR="0" fontAlgn="ctr">
              <a:spcBef>
                <a:spcPts val="0"/>
              </a:spcBef>
              <a:spcAft>
                <a:spcPts val="0"/>
              </a:spcAft>
            </a:pPr>
            <a:r>
              <a:rPr lang="en-US" sz="1800" i="1" dirty="0">
                <a:effectLst/>
                <a:latin typeface="Calibri" panose="020F0502020204030204" pitchFamily="34" charset="0"/>
                <a:ea typeface="Arial" panose="020B0604020202020204" pitchFamily="34" charset="0"/>
              </a:rPr>
              <a:t>First wave of implementation is where the most traffic is – freeways, etc. DOT-led projects. Eventually later waves will include other items.</a:t>
            </a:r>
            <a:endParaRPr lang="en-US" sz="1800" dirty="0">
              <a:effectLst/>
              <a:latin typeface="Calibri" panose="020F0502020204030204" pitchFamily="34" charset="0"/>
              <a:ea typeface="Arial" panose="020B0604020202020204" pitchFamily="34" charset="0"/>
            </a:endParaRPr>
          </a:p>
          <a:p>
            <a:pPr marL="457200" marR="0" fontAlgn="ctr">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Calibri" panose="020F0502020204030204" pitchFamily="34" charset="0"/>
              <a:ea typeface="Arial" panose="020B0604020202020204" pitchFamily="34" charset="0"/>
            </a:endParaRPr>
          </a:p>
        </p:txBody>
      </p:sp>
      <p:sp>
        <p:nvSpPr>
          <p:cNvPr id="4" name="Slide Number Placeholder 3"/>
          <p:cNvSpPr>
            <a:spLocks noGrp="1"/>
          </p:cNvSpPr>
          <p:nvPr>
            <p:ph type="sldNum" sz="quarter" idx="5"/>
          </p:nvPr>
        </p:nvSpPr>
        <p:spPr/>
        <p:txBody>
          <a:bodyPr/>
          <a:lstStyle/>
          <a:p>
            <a:fld id="{BC1486E5-2565-4A94-B9CD-CA027087F1ED}" type="slidenum">
              <a:rPr lang="en-US" smtClean="0"/>
              <a:t>10</a:t>
            </a:fld>
            <a:endParaRPr lang="en-US"/>
          </a:p>
        </p:txBody>
      </p:sp>
    </p:spTree>
    <p:extLst>
      <p:ext uri="{BB962C8B-B14F-4D97-AF65-F5344CB8AC3E}">
        <p14:creationId xmlns:p14="http://schemas.microsoft.com/office/powerpoint/2010/main" val="2303833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800" dirty="0"/>
              <a:t>Yellow – Started an ICM core group with DOT that meets weekly to keep important project issues moving forward</a:t>
            </a:r>
          </a:p>
          <a:p>
            <a:pPr marL="171450" indent="-171450">
              <a:buFont typeface="Arial" panose="020B0604020202020204" pitchFamily="34" charset="0"/>
              <a:buChar char="•"/>
            </a:pPr>
            <a:r>
              <a:rPr lang="en-US" sz="1800" dirty="0"/>
              <a:t>Red – Hold Quarterly working group meetings with our local stakeholders (Freeway Solutions, Green Light, and Personal Mobility)</a:t>
            </a:r>
          </a:p>
          <a:p>
            <a:pPr marL="171450" indent="-171450">
              <a:buFont typeface="Arial" panose="020B0604020202020204" pitchFamily="34" charset="0"/>
              <a:buChar char="•"/>
            </a:pPr>
            <a:r>
              <a:rPr lang="en-US" sz="1800" dirty="0"/>
              <a:t>Blue – Performance Measures collected and reported.  TSMO process guide steps/meetings</a:t>
            </a:r>
          </a:p>
          <a:p>
            <a:pPr marL="171450" indent="-171450">
              <a:buFont typeface="Arial" panose="020B0604020202020204" pitchFamily="34" charset="0"/>
              <a:buChar char="•"/>
            </a:pPr>
            <a:r>
              <a:rPr lang="en-US" sz="1800" dirty="0"/>
              <a:t>Green – Enhanced resources like facts sheets/job aids to create awareness in the department for future ICM projects</a:t>
            </a:r>
          </a:p>
        </p:txBody>
      </p:sp>
      <p:sp>
        <p:nvSpPr>
          <p:cNvPr id="4" name="Slide Number Placeholder 3"/>
          <p:cNvSpPr>
            <a:spLocks noGrp="1"/>
          </p:cNvSpPr>
          <p:nvPr>
            <p:ph type="sldNum" sz="quarter" idx="5"/>
          </p:nvPr>
        </p:nvSpPr>
        <p:spPr/>
        <p:txBody>
          <a:bodyPr/>
          <a:lstStyle/>
          <a:p>
            <a:fld id="{BC1486E5-2565-4A94-B9CD-CA027087F1ED}" type="slidenum">
              <a:rPr lang="en-US" smtClean="0"/>
              <a:t>11</a:t>
            </a:fld>
            <a:endParaRPr lang="en-US"/>
          </a:p>
        </p:txBody>
      </p:sp>
    </p:spTree>
    <p:extLst>
      <p:ext uri="{BB962C8B-B14F-4D97-AF65-F5344CB8AC3E}">
        <p14:creationId xmlns:p14="http://schemas.microsoft.com/office/powerpoint/2010/main" val="3713998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p:cNvSpPr/>
          <p:nvPr userDrawn="1"/>
        </p:nvSpPr>
        <p:spPr>
          <a:xfrm>
            <a:off x="3810" y="6327321"/>
            <a:ext cx="12184380" cy="555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1122363"/>
            <a:ext cx="9144000" cy="2387600"/>
          </a:xfrm>
        </p:spPr>
        <p:txBody>
          <a:bodyPr anchor="b"/>
          <a:lstStyle>
            <a:lvl1pPr algn="ctr">
              <a:defRPr sz="600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6DBFE97-68C7-49C3-B7C4-B6891C3130B2}" type="datetimeFigureOut">
              <a:rPr lang="en-US" smtClean="0"/>
              <a:t>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13258D-8ADF-4104-8549-480AC594DB7C}" type="slidenum">
              <a:rPr lang="en-US" smtClean="0"/>
              <a:t>‹#›</a:t>
            </a:fld>
            <a:endParaRPr lang="en-US"/>
          </a:p>
        </p:txBody>
      </p:sp>
    </p:spTree>
    <p:extLst>
      <p:ext uri="{BB962C8B-B14F-4D97-AF65-F5344CB8AC3E}">
        <p14:creationId xmlns:p14="http://schemas.microsoft.com/office/powerpoint/2010/main" val="898734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bg>
      <p:bgRef idx="1003">
        <a:schemeClr val="bg2"/>
      </p:bgRef>
    </p:bg>
    <p:spTree>
      <p:nvGrpSpPr>
        <p:cNvPr id="1" name=""/>
        <p:cNvGrpSpPr/>
        <p:nvPr/>
      </p:nvGrpSpPr>
      <p:grpSpPr>
        <a:xfrm>
          <a:off x="0" y="0"/>
          <a:ext cx="0" cy="0"/>
          <a:chOff x="0" y="0"/>
          <a:chExt cx="0" cy="0"/>
        </a:xfrm>
      </p:grpSpPr>
      <p:pic>
        <p:nvPicPr>
          <p:cNvPr id="9" name="Picture 8"/>
          <p:cNvPicPr/>
          <p:nvPr userDrawn="1"/>
        </p:nvPicPr>
        <p:blipFill>
          <a:blip r:embed="rId2" cstate="print">
            <a:extLst>
              <a:ext uri="{28A0092B-C50C-407E-A947-70E740481C1C}">
                <a14:useLocalDpi xmlns:a14="http://schemas.microsoft.com/office/drawing/2010/main" val="0"/>
              </a:ext>
            </a:extLst>
          </a:blip>
          <a:srcRect/>
          <a:stretch/>
        </p:blipFill>
        <p:spPr>
          <a:xfrm>
            <a:off x="9637503" y="6043928"/>
            <a:ext cx="2037164" cy="640219"/>
          </a:xfrm>
          <a:prstGeom prst="rect">
            <a:avLst/>
          </a:prstGeom>
        </p:spPr>
      </p:pic>
      <p:sp>
        <p:nvSpPr>
          <p:cNvPr id="2" name="Title 1"/>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183188" y="457201"/>
            <a:ext cx="7008812" cy="5403850"/>
          </a:xfrm>
        </p:spPr>
        <p:txBody>
          <a:bodyPr/>
          <a:lstStyle>
            <a:lvl1pPr>
              <a:defRPr sz="3200">
                <a:solidFill>
                  <a:schemeClr val="accent2"/>
                </a:solidFill>
              </a:defRPr>
            </a:lvl1pPr>
            <a:lvl2pPr>
              <a:defRPr sz="2800">
                <a:solidFill>
                  <a:schemeClr val="accent2"/>
                </a:solidFill>
              </a:defRPr>
            </a:lvl2pPr>
            <a:lvl3pPr>
              <a:defRPr sz="2400">
                <a:solidFill>
                  <a:schemeClr val="accent2"/>
                </a:solidFill>
              </a:defRPr>
            </a:lvl3pPr>
            <a:lvl4pPr>
              <a:defRPr sz="2000">
                <a:solidFill>
                  <a:schemeClr val="accent2"/>
                </a:solidFill>
              </a:defRPr>
            </a:lvl4pPr>
            <a:lvl5pPr>
              <a:defRPr sz="2000">
                <a:solidFill>
                  <a:schemeClr val="accent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DBFE97-68C7-49C3-B7C4-B6891C3130B2}" type="datetimeFigureOut">
              <a:rPr lang="en-US" smtClean="0"/>
              <a:t>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13258D-8ADF-4104-8549-480AC594DB7C}" type="slidenum">
              <a:rPr lang="en-US" smtClean="0"/>
              <a:t>‹#›</a:t>
            </a:fld>
            <a:endParaRPr lang="en-US"/>
          </a:p>
        </p:txBody>
      </p:sp>
    </p:spTree>
    <p:extLst>
      <p:ext uri="{BB962C8B-B14F-4D97-AF65-F5344CB8AC3E}">
        <p14:creationId xmlns:p14="http://schemas.microsoft.com/office/powerpoint/2010/main" val="2365083489"/>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DBFE97-68C7-49C3-B7C4-B6891C3130B2}" type="datetimeFigureOut">
              <a:rPr lang="en-US" smtClean="0"/>
              <a:t>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13258D-8ADF-4104-8549-480AC594DB7C}" type="slidenum">
              <a:rPr lang="en-US" smtClean="0"/>
              <a:t>‹#›</a:t>
            </a:fld>
            <a:endParaRPr lang="en-US"/>
          </a:p>
        </p:txBody>
      </p:sp>
      <p:sp>
        <p:nvSpPr>
          <p:cNvPr id="8" name="Rectangle 7"/>
          <p:cNvSpPr/>
          <p:nvPr userDrawn="1"/>
        </p:nvSpPr>
        <p:spPr>
          <a:xfrm>
            <a:off x="3810" y="1"/>
            <a:ext cx="584019" cy="68824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9076562" y="151789"/>
            <a:ext cx="3115438"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0" name="Picture 9"/>
          <p:cNvPicPr/>
          <p:nvPr userDrawn="1"/>
        </p:nvPicPr>
        <p:blipFill>
          <a:blip r:embed="rId2" cstate="print">
            <a:extLst>
              <a:ext uri="{28A0092B-C50C-407E-A947-70E740481C1C}">
                <a14:useLocalDpi xmlns:a14="http://schemas.microsoft.com/office/drawing/2010/main" val="0"/>
              </a:ext>
            </a:extLst>
          </a:blip>
          <a:srcRect/>
          <a:stretch/>
        </p:blipFill>
        <p:spPr>
          <a:xfrm>
            <a:off x="9637503" y="278606"/>
            <a:ext cx="2037164" cy="640219"/>
          </a:xfrm>
          <a:prstGeom prst="rect">
            <a:avLst/>
          </a:prstGeom>
        </p:spPr>
      </p:pic>
    </p:spTree>
    <p:extLst>
      <p:ext uri="{BB962C8B-B14F-4D97-AF65-F5344CB8AC3E}">
        <p14:creationId xmlns:p14="http://schemas.microsoft.com/office/powerpoint/2010/main" val="4283833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userDrawn="1"/>
        </p:nvSpPr>
        <p:spPr>
          <a:xfrm>
            <a:off x="0" y="5908267"/>
            <a:ext cx="12192000"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8" name="Picture 7"/>
          <p:cNvPicPr/>
          <p:nvPr userDrawn="1"/>
        </p:nvPicPr>
        <p:blipFill>
          <a:blip r:embed="rId2" cstate="print">
            <a:extLst>
              <a:ext uri="{28A0092B-C50C-407E-A947-70E740481C1C}">
                <a14:useLocalDpi xmlns:a14="http://schemas.microsoft.com/office/drawing/2010/main" val="0"/>
              </a:ext>
            </a:extLst>
          </a:blip>
          <a:srcRect/>
          <a:stretch/>
        </p:blipFill>
        <p:spPr>
          <a:xfrm>
            <a:off x="9637503" y="6043928"/>
            <a:ext cx="2037164" cy="640219"/>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DBFE97-68C7-49C3-B7C4-B6891C3130B2}" type="datetimeFigureOut">
              <a:rPr lang="en-US" smtClean="0"/>
              <a:t>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13258D-8ADF-4104-8549-480AC594DB7C}" type="slidenum">
              <a:rPr lang="en-US" smtClean="0"/>
              <a:t>‹#›</a:t>
            </a:fld>
            <a:endParaRPr lang="en-US"/>
          </a:p>
        </p:txBody>
      </p:sp>
    </p:spTree>
    <p:extLst>
      <p:ext uri="{BB962C8B-B14F-4D97-AF65-F5344CB8AC3E}">
        <p14:creationId xmlns:p14="http://schemas.microsoft.com/office/powerpoint/2010/main" val="3618711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DBFE97-68C7-49C3-B7C4-B6891C3130B2}" type="datetimeFigureOut">
              <a:rPr lang="en-US" smtClean="0"/>
              <a:t>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13258D-8ADF-4104-8549-480AC594DB7C}" type="slidenum">
              <a:rPr lang="en-US" smtClean="0"/>
              <a:t>‹#›</a:t>
            </a:fld>
            <a:endParaRPr lang="en-US"/>
          </a:p>
        </p:txBody>
      </p:sp>
      <p:sp>
        <p:nvSpPr>
          <p:cNvPr id="7" name="Rectangle 6"/>
          <p:cNvSpPr/>
          <p:nvPr userDrawn="1"/>
        </p:nvSpPr>
        <p:spPr>
          <a:xfrm>
            <a:off x="3810" y="1"/>
            <a:ext cx="584019" cy="68824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rot="5400000">
            <a:off x="-416103" y="1082853"/>
            <a:ext cx="3115438"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9" name="Picture 8"/>
          <p:cNvPicPr/>
          <p:nvPr userDrawn="1"/>
        </p:nvPicPr>
        <p:blipFill>
          <a:blip r:embed="rId2" cstate="print">
            <a:extLst>
              <a:ext uri="{28A0092B-C50C-407E-A947-70E740481C1C}">
                <a14:useLocalDpi xmlns:a14="http://schemas.microsoft.com/office/drawing/2010/main" val="0"/>
              </a:ext>
            </a:extLst>
          </a:blip>
          <a:srcRect/>
          <a:stretch/>
        </p:blipFill>
        <p:spPr>
          <a:xfrm rot="5400000">
            <a:off x="144838" y="1209670"/>
            <a:ext cx="2037164" cy="640219"/>
          </a:xfrm>
          <a:prstGeom prst="rect">
            <a:avLst/>
          </a:prstGeom>
        </p:spPr>
      </p:pic>
    </p:spTree>
    <p:extLst>
      <p:ext uri="{BB962C8B-B14F-4D97-AF65-F5344CB8AC3E}">
        <p14:creationId xmlns:p14="http://schemas.microsoft.com/office/powerpoint/2010/main" val="34950976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p:cNvSpPr/>
          <p:nvPr userDrawn="1"/>
        </p:nvSpPr>
        <p:spPr>
          <a:xfrm>
            <a:off x="3810" y="6327321"/>
            <a:ext cx="12184380" cy="555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ctrTitle"/>
          </p:nvPr>
        </p:nvSpPr>
        <p:spPr>
          <a:xfrm>
            <a:off x="1524000" y="1122363"/>
            <a:ext cx="9144000" cy="2387600"/>
          </a:xfrm>
        </p:spPr>
        <p:txBody>
          <a:bodyPr anchor="b"/>
          <a:lstStyle>
            <a:lvl1pPr algn="ctr">
              <a:defRPr sz="600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5867388-348F-4474-B2E4-327EDB61D74A}" type="datetime1">
              <a:rPr lang="en-US" smtClean="0">
                <a:solidFill>
                  <a:srgbClr val="3C3732">
                    <a:tint val="75000"/>
                  </a:srgbClr>
                </a:solidFill>
              </a:rPr>
              <a:pPr/>
              <a:t>2/1/2022</a:t>
            </a:fld>
            <a:endParaRPr lang="en-US" dirty="0">
              <a:solidFill>
                <a:srgbClr val="3C3732">
                  <a:tint val="75000"/>
                </a:srgbClr>
              </a:solidFill>
            </a:endParaRPr>
          </a:p>
        </p:txBody>
      </p:sp>
      <p:sp>
        <p:nvSpPr>
          <p:cNvPr id="5" name="Footer Placeholder 4"/>
          <p:cNvSpPr>
            <a:spLocks noGrp="1"/>
          </p:cNvSpPr>
          <p:nvPr>
            <p:ph type="ftr" sz="quarter" idx="11"/>
          </p:nvPr>
        </p:nvSpPr>
        <p:spPr/>
        <p:txBody>
          <a:bodyPr/>
          <a:lstStyle/>
          <a:p>
            <a:endParaRPr lang="en-US" dirty="0">
              <a:solidFill>
                <a:srgbClr val="3C3732">
                  <a:tint val="75000"/>
                </a:srgbClr>
              </a:solidFill>
            </a:endParaRPr>
          </a:p>
        </p:txBody>
      </p:sp>
      <p:sp>
        <p:nvSpPr>
          <p:cNvPr id="6" name="Slide Number Placeholder 5"/>
          <p:cNvSpPr>
            <a:spLocks noGrp="1"/>
          </p:cNvSpPr>
          <p:nvPr>
            <p:ph type="sldNum" sz="quarter" idx="12"/>
          </p:nvPr>
        </p:nvSpPr>
        <p:spPr/>
        <p:txBody>
          <a:body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spTree>
    <p:extLst>
      <p:ext uri="{BB962C8B-B14F-4D97-AF65-F5344CB8AC3E}">
        <p14:creationId xmlns:p14="http://schemas.microsoft.com/office/powerpoint/2010/main" val="3109780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9" name="Rectangle 8"/>
          <p:cNvSpPr/>
          <p:nvPr userDrawn="1"/>
        </p:nvSpPr>
        <p:spPr>
          <a:xfrm>
            <a:off x="3810" y="6327321"/>
            <a:ext cx="12184380" cy="555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ctrTitle"/>
          </p:nvPr>
        </p:nvSpPr>
        <p:spPr>
          <a:xfrm>
            <a:off x="1524000" y="1122363"/>
            <a:ext cx="9144000" cy="2387600"/>
          </a:xfrm>
        </p:spPr>
        <p:txBody>
          <a:bodyPr anchor="b"/>
          <a:lstStyle>
            <a:lvl1pPr algn="ctr">
              <a:defRPr sz="600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0698F1B-B847-48ED-9FD8-E35E9283B0B6}" type="datetime1">
              <a:rPr lang="en-US" smtClean="0">
                <a:solidFill>
                  <a:srgbClr val="3C3732">
                    <a:tint val="75000"/>
                  </a:srgbClr>
                </a:solidFill>
              </a:rPr>
              <a:pPr/>
              <a:t>2/1/2022</a:t>
            </a:fld>
            <a:endParaRPr lang="en-US" dirty="0">
              <a:solidFill>
                <a:srgbClr val="3C3732">
                  <a:tint val="75000"/>
                </a:srgbClr>
              </a:solidFill>
            </a:endParaRPr>
          </a:p>
        </p:txBody>
      </p:sp>
      <p:sp>
        <p:nvSpPr>
          <p:cNvPr id="5" name="Footer Placeholder 4"/>
          <p:cNvSpPr>
            <a:spLocks noGrp="1"/>
          </p:cNvSpPr>
          <p:nvPr>
            <p:ph type="ftr" sz="quarter" idx="11"/>
          </p:nvPr>
        </p:nvSpPr>
        <p:spPr/>
        <p:txBody>
          <a:bodyPr/>
          <a:lstStyle/>
          <a:p>
            <a:endParaRPr lang="en-US" dirty="0">
              <a:solidFill>
                <a:srgbClr val="3C3732">
                  <a:tint val="75000"/>
                </a:srgbClr>
              </a:solidFill>
            </a:endParaRPr>
          </a:p>
        </p:txBody>
      </p:sp>
      <p:sp>
        <p:nvSpPr>
          <p:cNvPr id="6" name="Slide Number Placeholder 5"/>
          <p:cNvSpPr>
            <a:spLocks noGrp="1"/>
          </p:cNvSpPr>
          <p:nvPr>
            <p:ph type="sldNum" sz="quarter" idx="12"/>
          </p:nvPr>
        </p:nvSpPr>
        <p:spPr/>
        <p:txBody>
          <a:body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sp>
        <p:nvSpPr>
          <p:cNvPr id="7" name="Rectangle 6"/>
          <p:cNvSpPr/>
          <p:nvPr userDrawn="1"/>
        </p:nvSpPr>
        <p:spPr>
          <a:xfrm>
            <a:off x="0" y="5374367"/>
            <a:ext cx="3115438"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rgbClr val="FFFFFF"/>
              </a:solidFill>
            </a:endParaRPr>
          </a:p>
        </p:txBody>
      </p:sp>
      <p:pic>
        <p:nvPicPr>
          <p:cNvPr id="8" name="Picture 7"/>
          <p:cNvPicPr/>
          <p:nvPr userDrawn="1"/>
        </p:nvPicPr>
        <p:blipFill>
          <a:blip r:embed="rId2" cstate="print">
            <a:extLst>
              <a:ext uri="{28A0092B-C50C-407E-A947-70E740481C1C}">
                <a14:useLocalDpi xmlns:a14="http://schemas.microsoft.com/office/drawing/2010/main" val="0"/>
              </a:ext>
            </a:extLst>
          </a:blip>
          <a:srcRect/>
          <a:stretch/>
        </p:blipFill>
        <p:spPr>
          <a:xfrm>
            <a:off x="468854" y="5505374"/>
            <a:ext cx="2221338" cy="698099"/>
          </a:xfrm>
          <a:prstGeom prst="rect">
            <a:avLst/>
          </a:prstGeom>
        </p:spPr>
      </p:pic>
    </p:spTree>
    <p:extLst>
      <p:ext uri="{BB962C8B-B14F-4D97-AF65-F5344CB8AC3E}">
        <p14:creationId xmlns:p14="http://schemas.microsoft.com/office/powerpoint/2010/main" val="512309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3810" y="6327321"/>
            <a:ext cx="12184380" cy="555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690688"/>
            <a:ext cx="10515600" cy="4486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z="1400"/>
            </a:lvl1pPr>
          </a:lstStyle>
          <a:p>
            <a:fld id="{7695E5A3-0343-4548-97CC-61C76477FAA7}" type="slidenum">
              <a:rPr lang="en-US" smtClean="0">
                <a:solidFill>
                  <a:srgbClr val="3C3732">
                    <a:tint val="75000"/>
                  </a:srgbClr>
                </a:solidFill>
              </a:rPr>
              <a:pPr/>
              <a:t>‹#›</a:t>
            </a:fld>
            <a:endParaRPr lang="en-US" dirty="0">
              <a:solidFill>
                <a:srgbClr val="3C3732">
                  <a:tint val="75000"/>
                </a:srgbClr>
              </a:solidFill>
            </a:endParaRPr>
          </a:p>
        </p:txBody>
      </p:sp>
      <p:sp>
        <p:nvSpPr>
          <p:cNvPr id="5" name="Footer Placeholder 4"/>
          <p:cNvSpPr>
            <a:spLocks noGrp="1"/>
          </p:cNvSpPr>
          <p:nvPr>
            <p:ph type="ftr" sz="quarter" idx="11"/>
          </p:nvPr>
        </p:nvSpPr>
        <p:spPr/>
        <p:txBody>
          <a:bodyPr/>
          <a:lstStyle/>
          <a:p>
            <a:endParaRPr lang="en-US" dirty="0">
              <a:solidFill>
                <a:srgbClr val="3C3732">
                  <a:tint val="75000"/>
                </a:srgbClr>
              </a:solidFill>
            </a:endParaRPr>
          </a:p>
        </p:txBody>
      </p:sp>
      <p:sp>
        <p:nvSpPr>
          <p:cNvPr id="6" name="Slide Number Placeholder 5"/>
          <p:cNvSpPr>
            <a:spLocks noGrp="1"/>
          </p:cNvSpPr>
          <p:nvPr>
            <p:ph type="sldNum" sz="quarter" idx="12"/>
          </p:nvPr>
        </p:nvSpPr>
        <p:spPr/>
        <p:txBody>
          <a:bodyPr/>
          <a:lstStyle/>
          <a:p>
            <a:endParaRPr lang="en-US" dirty="0">
              <a:solidFill>
                <a:srgbClr val="3C3732">
                  <a:tint val="75000"/>
                </a:srgbClr>
              </a:solidFill>
            </a:endParaRPr>
          </a:p>
        </p:txBody>
      </p:sp>
      <p:sp>
        <p:nvSpPr>
          <p:cNvPr id="8" name="Rectangle 7"/>
          <p:cNvSpPr/>
          <p:nvPr userDrawn="1"/>
        </p:nvSpPr>
        <p:spPr>
          <a:xfrm>
            <a:off x="0" y="5374367"/>
            <a:ext cx="3115438"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rgbClr val="FFFFFF"/>
              </a:solidFill>
            </a:endParaRPr>
          </a:p>
        </p:txBody>
      </p:sp>
      <p:pic>
        <p:nvPicPr>
          <p:cNvPr id="10" name="Picture 9"/>
          <p:cNvPicPr/>
          <p:nvPr userDrawn="1"/>
        </p:nvPicPr>
        <p:blipFill>
          <a:blip r:embed="rId2" cstate="print">
            <a:extLst>
              <a:ext uri="{28A0092B-C50C-407E-A947-70E740481C1C}">
                <a14:useLocalDpi xmlns:a14="http://schemas.microsoft.com/office/drawing/2010/main" val="0"/>
              </a:ext>
            </a:extLst>
          </a:blip>
          <a:srcRect/>
          <a:stretch/>
        </p:blipFill>
        <p:spPr>
          <a:xfrm>
            <a:off x="468854" y="5505374"/>
            <a:ext cx="2221338" cy="698099"/>
          </a:xfrm>
          <a:prstGeom prst="rect">
            <a:avLst/>
          </a:prstGeom>
        </p:spPr>
      </p:pic>
    </p:spTree>
    <p:extLst>
      <p:ext uri="{BB962C8B-B14F-4D97-AF65-F5344CB8AC3E}">
        <p14:creationId xmlns:p14="http://schemas.microsoft.com/office/powerpoint/2010/main" val="18625494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sz="1400" b="1"/>
            </a:lvl1pPr>
          </a:lstStyle>
          <a:p>
            <a:fld id="{3C06C502-A5FA-4A5F-A987-515EAAC6A2A4}" type="slidenum">
              <a:rPr lang="en-US" smtClean="0">
                <a:solidFill>
                  <a:srgbClr val="3C3732">
                    <a:tint val="75000"/>
                  </a:srgbClr>
                </a:solidFill>
              </a:rPr>
              <a:pPr/>
              <a:t>‹#›</a:t>
            </a:fld>
            <a:endParaRPr lang="en-US" dirty="0">
              <a:solidFill>
                <a:srgbClr val="3C3732">
                  <a:tint val="75000"/>
                </a:srgbClr>
              </a:solidFill>
            </a:endParaRPr>
          </a:p>
        </p:txBody>
      </p:sp>
      <p:sp>
        <p:nvSpPr>
          <p:cNvPr id="5" name="Footer Placeholder 4"/>
          <p:cNvSpPr>
            <a:spLocks noGrp="1"/>
          </p:cNvSpPr>
          <p:nvPr>
            <p:ph type="ftr" sz="quarter" idx="11"/>
          </p:nvPr>
        </p:nvSpPr>
        <p:spPr/>
        <p:txBody>
          <a:bodyPr/>
          <a:lstStyle/>
          <a:p>
            <a:endParaRPr lang="en-US" dirty="0">
              <a:solidFill>
                <a:srgbClr val="3C3732">
                  <a:tint val="75000"/>
                </a:srgbClr>
              </a:solidFill>
            </a:endParaRPr>
          </a:p>
        </p:txBody>
      </p:sp>
      <p:sp>
        <p:nvSpPr>
          <p:cNvPr id="6" name="Slide Number Placeholder 5"/>
          <p:cNvSpPr>
            <a:spLocks noGrp="1"/>
          </p:cNvSpPr>
          <p:nvPr>
            <p:ph type="sldNum" sz="quarter" idx="12"/>
          </p:nvPr>
        </p:nvSpPr>
        <p:spPr/>
        <p:txBody>
          <a:body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sp>
        <p:nvSpPr>
          <p:cNvPr id="7" name="Rectangle 6"/>
          <p:cNvSpPr/>
          <p:nvPr userDrawn="1"/>
        </p:nvSpPr>
        <p:spPr>
          <a:xfrm>
            <a:off x="3810" y="1"/>
            <a:ext cx="584019" cy="68824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Rectangle 7"/>
          <p:cNvSpPr/>
          <p:nvPr userDrawn="1"/>
        </p:nvSpPr>
        <p:spPr>
          <a:xfrm>
            <a:off x="9076562" y="151789"/>
            <a:ext cx="3115438"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rgbClr val="FFFFFF"/>
              </a:solidFill>
            </a:endParaRPr>
          </a:p>
        </p:txBody>
      </p:sp>
      <p:pic>
        <p:nvPicPr>
          <p:cNvPr id="11" name="Picture 10"/>
          <p:cNvPicPr/>
          <p:nvPr userDrawn="1"/>
        </p:nvPicPr>
        <p:blipFill>
          <a:blip r:embed="rId2" cstate="print">
            <a:extLst>
              <a:ext uri="{28A0092B-C50C-407E-A947-70E740481C1C}">
                <a14:useLocalDpi xmlns:a14="http://schemas.microsoft.com/office/drawing/2010/main" val="0"/>
              </a:ext>
            </a:extLst>
          </a:blip>
          <a:srcRect/>
          <a:stretch/>
        </p:blipFill>
        <p:spPr>
          <a:xfrm>
            <a:off x="9458925" y="280210"/>
            <a:ext cx="2204759" cy="692889"/>
          </a:xfrm>
          <a:prstGeom prst="rect">
            <a:avLst/>
          </a:prstGeom>
        </p:spPr>
      </p:pic>
    </p:spTree>
    <p:extLst>
      <p:ext uri="{BB962C8B-B14F-4D97-AF65-F5344CB8AC3E}">
        <p14:creationId xmlns:p14="http://schemas.microsoft.com/office/powerpoint/2010/main" val="12360753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15" name="Rectangle 14"/>
          <p:cNvSpPr/>
          <p:nvPr userDrawn="1"/>
        </p:nvSpPr>
        <p:spPr>
          <a:xfrm>
            <a:off x="590550" y="0"/>
            <a:ext cx="1160145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3" name="Rectangle 12"/>
          <p:cNvSpPr/>
          <p:nvPr userDrawn="1"/>
        </p:nvSpPr>
        <p:spPr>
          <a:xfrm>
            <a:off x="590550" y="-4119"/>
            <a:ext cx="11601450" cy="6866238"/>
          </a:xfrm>
          <a:prstGeom prst="rect">
            <a:avLst/>
          </a:prstGeom>
          <a:gradFill flip="none" rotWithShape="1">
            <a:gsLst>
              <a:gs pos="35000">
                <a:schemeClr val="bg1"/>
              </a:gs>
              <a:gs pos="80000">
                <a:schemeClr val="bg1">
                  <a:alpha val="0"/>
                  <a:lumMod val="97000"/>
                  <a:lumOff val="3000"/>
                </a:schemeClr>
              </a:gs>
            </a:gsLst>
            <a:lin ang="19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FFFFFF"/>
              </a:solidFill>
            </a:endParaRPr>
          </a:p>
        </p:txBody>
      </p:sp>
      <p:sp>
        <p:nvSpPr>
          <p:cNvPr id="14" name="Rectangle 13"/>
          <p:cNvSpPr/>
          <p:nvPr userDrawn="1"/>
        </p:nvSpPr>
        <p:spPr>
          <a:xfrm>
            <a:off x="7216346" y="5276596"/>
            <a:ext cx="4975654" cy="15896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rgbClr val="FFFFFF"/>
              </a:solidFill>
            </a:endParaRP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876225" y="5472331"/>
            <a:ext cx="3718875" cy="1168730"/>
          </a:xfrm>
          <a:prstGeom prst="rect">
            <a:avLst/>
          </a:prstGeom>
        </p:spPr>
      </p:pic>
      <p:sp>
        <p:nvSpPr>
          <p:cNvPr id="7" name="Rectangle 6"/>
          <p:cNvSpPr/>
          <p:nvPr userDrawn="1"/>
        </p:nvSpPr>
        <p:spPr>
          <a:xfrm>
            <a:off x="3810" y="1"/>
            <a:ext cx="584019" cy="68824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 name="Date Placeholder 3"/>
          <p:cNvSpPr>
            <a:spLocks noGrp="1"/>
          </p:cNvSpPr>
          <p:nvPr>
            <p:ph type="dt" sz="half" idx="10"/>
          </p:nvPr>
        </p:nvSpPr>
        <p:spPr/>
        <p:txBody>
          <a:bodyPr/>
          <a:lstStyle>
            <a:lvl1pPr>
              <a:defRPr sz="1400" b="1"/>
            </a:lvl1pPr>
          </a:lstStyle>
          <a:p>
            <a:fld id="{3C06C502-A5FA-4A5F-A987-515EAAC6A2A4}" type="slidenum">
              <a:rPr lang="en-US" smtClean="0">
                <a:solidFill>
                  <a:srgbClr val="3C3732">
                    <a:tint val="75000"/>
                  </a:srgbClr>
                </a:solidFill>
              </a:rPr>
              <a:pPr/>
              <a:t>‹#›</a:t>
            </a:fld>
            <a:endParaRPr lang="en-US" dirty="0">
              <a:solidFill>
                <a:srgbClr val="3C3732">
                  <a:tint val="75000"/>
                </a:srgbClr>
              </a:solidFill>
            </a:endParaRPr>
          </a:p>
        </p:txBody>
      </p:sp>
      <p:sp>
        <p:nvSpPr>
          <p:cNvPr id="5" name="Footer Placeholder 4"/>
          <p:cNvSpPr>
            <a:spLocks noGrp="1"/>
          </p:cNvSpPr>
          <p:nvPr>
            <p:ph type="ftr" sz="quarter" idx="11"/>
          </p:nvPr>
        </p:nvSpPr>
        <p:spPr/>
        <p:txBody>
          <a:bodyPr/>
          <a:lstStyle/>
          <a:p>
            <a:endParaRPr lang="en-US" dirty="0">
              <a:solidFill>
                <a:srgbClr val="3C3732">
                  <a:tint val="75000"/>
                </a:srgbClr>
              </a:solidFill>
            </a:endParaRPr>
          </a:p>
        </p:txBody>
      </p:sp>
      <p:sp>
        <p:nvSpPr>
          <p:cNvPr id="6" name="Slide Number Placeholder 5"/>
          <p:cNvSpPr>
            <a:spLocks noGrp="1"/>
          </p:cNvSpPr>
          <p:nvPr>
            <p:ph type="sldNum" sz="quarter" idx="12"/>
          </p:nvPr>
        </p:nvSpPr>
        <p:spPr/>
        <p:txBody>
          <a:body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lumMod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2" name="Title 1"/>
          <p:cNvSpPr>
            <a:spLocks noGrp="1"/>
          </p:cNvSpPr>
          <p:nvPr>
            <p:ph type="title"/>
          </p:nvPr>
        </p:nvSpPr>
        <p:spPr>
          <a:xfrm>
            <a:off x="831850" y="379708"/>
            <a:ext cx="10515600" cy="4182768"/>
          </a:xfrm>
        </p:spPr>
        <p:txBody>
          <a:bodyPr anchor="b"/>
          <a:lstStyle>
            <a:lvl1pPr>
              <a:defRPr sz="6000"/>
            </a:lvl1pPr>
          </a:lstStyle>
          <a:p>
            <a:r>
              <a:rPr lang="en-US" dirty="0"/>
              <a:t>Click to edit Master title style</a:t>
            </a:r>
          </a:p>
        </p:txBody>
      </p:sp>
    </p:spTree>
    <p:extLst>
      <p:ext uri="{BB962C8B-B14F-4D97-AF65-F5344CB8AC3E}">
        <p14:creationId xmlns:p14="http://schemas.microsoft.com/office/powerpoint/2010/main" val="10127540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solidFill>
            <a:schemeClr val="bg2"/>
          </a:solidFill>
        </p:spPr>
        <p:txBody>
          <a:bodyPr/>
          <a:lstStyle>
            <a:lvl1pPr>
              <a:defRPr>
                <a:solidFill>
                  <a:schemeClr val="accent2">
                    <a:lumMod val="40000"/>
                    <a:lumOff val="60000"/>
                  </a:schemeClr>
                </a:solidFill>
              </a:defRPr>
            </a:lvl1pPr>
            <a:lvl2pPr>
              <a:defRPr>
                <a:solidFill>
                  <a:schemeClr val="accent3">
                    <a:lumMod val="40000"/>
                    <a:lumOff val="60000"/>
                  </a:schemeClr>
                </a:solidFill>
              </a:defRPr>
            </a:lvl2pPr>
            <a:lvl3pPr>
              <a:defRPr>
                <a:solidFill>
                  <a:schemeClr val="accent3">
                    <a:lumMod val="40000"/>
                    <a:lumOff val="60000"/>
                  </a:schemeClr>
                </a:solidFill>
              </a:defRPr>
            </a:lvl3pPr>
            <a:lvl4pPr>
              <a:defRPr>
                <a:solidFill>
                  <a:schemeClr val="accent3">
                    <a:lumMod val="40000"/>
                    <a:lumOff val="60000"/>
                  </a:schemeClr>
                </a:solidFill>
              </a:defRPr>
            </a:lvl4pPr>
            <a:lvl5pPr>
              <a:defRPr>
                <a:solidFill>
                  <a:schemeClr val="accent3">
                    <a:lumMod val="40000"/>
                    <a:lumOff val="6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lvl1pPr>
              <a:defRPr b="1">
                <a:solidFill>
                  <a:schemeClr val="bg1"/>
                </a:solidFill>
              </a:defRPr>
            </a:lvl1pPr>
          </a:lstStyle>
          <a:p>
            <a:r>
              <a:rPr lang="en-US"/>
              <a:t>Click to edit Master title style</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a:solidFill>
                  <a:schemeClr val="accent2">
                    <a:lumMod val="40000"/>
                    <a:lumOff val="60000"/>
                  </a:schemeClr>
                </a:solidFill>
              </a:defRPr>
            </a:lvl1pPr>
            <a:lvl2pPr>
              <a:defRPr>
                <a:solidFill>
                  <a:schemeClr val="accent3">
                    <a:lumMod val="40000"/>
                    <a:lumOff val="60000"/>
                  </a:schemeClr>
                </a:solidFill>
              </a:defRPr>
            </a:lvl2pPr>
            <a:lvl3pPr>
              <a:defRPr>
                <a:solidFill>
                  <a:schemeClr val="accent3">
                    <a:lumMod val="40000"/>
                    <a:lumOff val="60000"/>
                  </a:schemeClr>
                </a:solidFill>
              </a:defRPr>
            </a:lvl3pPr>
            <a:lvl4pPr>
              <a:defRPr>
                <a:solidFill>
                  <a:schemeClr val="accent3">
                    <a:lumMod val="40000"/>
                    <a:lumOff val="60000"/>
                  </a:schemeClr>
                </a:solidFill>
              </a:defRPr>
            </a:lvl4pPr>
            <a:lvl5pPr>
              <a:defRPr>
                <a:solidFill>
                  <a:schemeClr val="accent3">
                    <a:lumMod val="40000"/>
                    <a:lumOff val="6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8023E54E-39C2-4F0C-B5C2-24240FB81010}" type="datetime1">
              <a:rPr lang="en-US" smtClean="0">
                <a:solidFill>
                  <a:srgbClr val="3C3732">
                    <a:tint val="75000"/>
                  </a:srgbClr>
                </a:solidFill>
              </a:rPr>
              <a:pPr/>
              <a:t>2/1/2022</a:t>
            </a:fld>
            <a:endParaRPr lang="en-US" dirty="0">
              <a:solidFill>
                <a:srgbClr val="3C3732">
                  <a:tint val="75000"/>
                </a:srgbClr>
              </a:solidFill>
            </a:endParaRPr>
          </a:p>
        </p:txBody>
      </p:sp>
      <p:sp>
        <p:nvSpPr>
          <p:cNvPr id="6" name="Footer Placeholder 5"/>
          <p:cNvSpPr>
            <a:spLocks noGrp="1"/>
          </p:cNvSpPr>
          <p:nvPr>
            <p:ph type="ftr" sz="quarter" idx="11"/>
          </p:nvPr>
        </p:nvSpPr>
        <p:spPr/>
        <p:txBody>
          <a:bodyPr/>
          <a:lstStyle/>
          <a:p>
            <a:endParaRPr lang="en-US" dirty="0">
              <a:solidFill>
                <a:srgbClr val="3C3732">
                  <a:tint val="75000"/>
                </a:srgbClr>
              </a:solidFill>
            </a:endParaRPr>
          </a:p>
        </p:txBody>
      </p:sp>
      <p:sp>
        <p:nvSpPr>
          <p:cNvPr id="7" name="Slide Number Placeholder 6"/>
          <p:cNvSpPr>
            <a:spLocks noGrp="1"/>
          </p:cNvSpPr>
          <p:nvPr>
            <p:ph type="sldNum" sz="quarter" idx="12"/>
          </p:nvPr>
        </p:nvSpPr>
        <p:spPr/>
        <p:txBody>
          <a:body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sp>
        <p:nvSpPr>
          <p:cNvPr id="9" name="Rectangle 8"/>
          <p:cNvSpPr/>
          <p:nvPr userDrawn="1"/>
        </p:nvSpPr>
        <p:spPr>
          <a:xfrm>
            <a:off x="0" y="5908267"/>
            <a:ext cx="12192000"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rgbClr val="FFFFFF"/>
              </a:solidFill>
            </a:endParaRPr>
          </a:p>
        </p:txBody>
      </p:sp>
      <p:pic>
        <p:nvPicPr>
          <p:cNvPr id="10" name="Picture 9"/>
          <p:cNvPicPr/>
          <p:nvPr userDrawn="1"/>
        </p:nvPicPr>
        <p:blipFill>
          <a:blip r:embed="rId2" cstate="print">
            <a:extLst>
              <a:ext uri="{28A0092B-C50C-407E-A947-70E740481C1C}">
                <a14:useLocalDpi xmlns:a14="http://schemas.microsoft.com/office/drawing/2010/main" val="0"/>
              </a:ext>
            </a:extLst>
          </a:blip>
          <a:srcRect/>
          <a:stretch/>
        </p:blipFill>
        <p:spPr>
          <a:xfrm>
            <a:off x="9584563" y="6036688"/>
            <a:ext cx="2204759" cy="692889"/>
          </a:xfrm>
          <a:prstGeom prst="rect">
            <a:avLst/>
          </a:prstGeom>
        </p:spPr>
      </p:pic>
    </p:spTree>
    <p:extLst>
      <p:ext uri="{BB962C8B-B14F-4D97-AF65-F5344CB8AC3E}">
        <p14:creationId xmlns:p14="http://schemas.microsoft.com/office/powerpoint/2010/main" val="1456015821"/>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9" name="Rectangle 8"/>
          <p:cNvSpPr/>
          <p:nvPr userDrawn="1"/>
        </p:nvSpPr>
        <p:spPr>
          <a:xfrm>
            <a:off x="3810" y="6327321"/>
            <a:ext cx="12184380" cy="555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1122363"/>
            <a:ext cx="9144000" cy="2387600"/>
          </a:xfrm>
        </p:spPr>
        <p:txBody>
          <a:bodyPr anchor="b"/>
          <a:lstStyle>
            <a:lvl1pPr algn="ctr">
              <a:defRPr sz="600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6DBFE97-68C7-49C3-B7C4-B6891C3130B2}" type="datetimeFigureOut">
              <a:rPr lang="en-US" smtClean="0"/>
              <a:t>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13258D-8ADF-4104-8549-480AC594DB7C}" type="slidenum">
              <a:rPr lang="en-US" smtClean="0"/>
              <a:t>‹#›</a:t>
            </a:fld>
            <a:endParaRPr lang="en-US"/>
          </a:p>
        </p:txBody>
      </p:sp>
      <p:sp>
        <p:nvSpPr>
          <p:cNvPr id="7" name="Rectangle 6"/>
          <p:cNvSpPr/>
          <p:nvPr userDrawn="1"/>
        </p:nvSpPr>
        <p:spPr>
          <a:xfrm>
            <a:off x="0" y="5374367"/>
            <a:ext cx="3115438"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8" name="Picture 7"/>
          <p:cNvPicPr/>
          <p:nvPr userDrawn="1"/>
        </p:nvPicPr>
        <p:blipFill>
          <a:blip r:embed="rId2" cstate="print">
            <a:extLst>
              <a:ext uri="{28A0092B-C50C-407E-A947-70E740481C1C}">
                <a14:useLocalDpi xmlns:a14="http://schemas.microsoft.com/office/drawing/2010/main" val="0"/>
              </a:ext>
            </a:extLst>
          </a:blip>
          <a:srcRect/>
          <a:stretch/>
        </p:blipFill>
        <p:spPr>
          <a:xfrm>
            <a:off x="442166" y="5463857"/>
            <a:ext cx="2274713" cy="714874"/>
          </a:xfrm>
          <a:prstGeom prst="rect">
            <a:avLst/>
          </a:prstGeom>
        </p:spPr>
      </p:pic>
    </p:spTree>
    <p:extLst>
      <p:ext uri="{BB962C8B-B14F-4D97-AF65-F5344CB8AC3E}">
        <p14:creationId xmlns:p14="http://schemas.microsoft.com/office/powerpoint/2010/main" val="41814611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userDrawn="1"/>
        </p:nvSpPr>
        <p:spPr>
          <a:xfrm>
            <a:off x="3810" y="6327321"/>
            <a:ext cx="12184380" cy="555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B5FADC9-FA86-4637-ACF4-929347DB123B}" type="datetime1">
              <a:rPr lang="en-US" smtClean="0">
                <a:solidFill>
                  <a:srgbClr val="3C3732">
                    <a:tint val="75000"/>
                  </a:srgbClr>
                </a:solidFill>
              </a:rPr>
              <a:pPr/>
              <a:t>2/1/2022</a:t>
            </a:fld>
            <a:endParaRPr lang="en-US" dirty="0">
              <a:solidFill>
                <a:srgbClr val="3C3732">
                  <a:tint val="75000"/>
                </a:srgbClr>
              </a:solidFill>
            </a:endParaRPr>
          </a:p>
        </p:txBody>
      </p:sp>
      <p:sp>
        <p:nvSpPr>
          <p:cNvPr id="8" name="Footer Placeholder 7"/>
          <p:cNvSpPr>
            <a:spLocks noGrp="1"/>
          </p:cNvSpPr>
          <p:nvPr>
            <p:ph type="ftr" sz="quarter" idx="11"/>
          </p:nvPr>
        </p:nvSpPr>
        <p:spPr/>
        <p:txBody>
          <a:bodyPr/>
          <a:lstStyle/>
          <a:p>
            <a:endParaRPr lang="en-US" dirty="0">
              <a:solidFill>
                <a:srgbClr val="3C3732">
                  <a:tint val="75000"/>
                </a:srgbClr>
              </a:solidFill>
            </a:endParaRPr>
          </a:p>
        </p:txBody>
      </p:sp>
      <p:sp>
        <p:nvSpPr>
          <p:cNvPr id="9" name="Slide Number Placeholder 8"/>
          <p:cNvSpPr>
            <a:spLocks noGrp="1"/>
          </p:cNvSpPr>
          <p:nvPr>
            <p:ph type="sldNum" sz="quarter" idx="12"/>
          </p:nvPr>
        </p:nvSpPr>
        <p:spPr/>
        <p:txBody>
          <a:body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sp>
        <p:nvSpPr>
          <p:cNvPr id="11" name="Rectangle 10"/>
          <p:cNvSpPr/>
          <p:nvPr userDrawn="1"/>
        </p:nvSpPr>
        <p:spPr>
          <a:xfrm>
            <a:off x="0" y="5374367"/>
            <a:ext cx="3115438"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rgbClr val="FFFFFF"/>
              </a:solidFill>
            </a:endParaRPr>
          </a:p>
        </p:txBody>
      </p:sp>
      <p:pic>
        <p:nvPicPr>
          <p:cNvPr id="14" name="Picture 13"/>
          <p:cNvPicPr/>
          <p:nvPr userDrawn="1"/>
        </p:nvPicPr>
        <p:blipFill>
          <a:blip r:embed="rId2" cstate="print">
            <a:extLst>
              <a:ext uri="{28A0092B-C50C-407E-A947-70E740481C1C}">
                <a14:useLocalDpi xmlns:a14="http://schemas.microsoft.com/office/drawing/2010/main" val="0"/>
              </a:ext>
            </a:extLst>
          </a:blip>
          <a:srcRect/>
          <a:stretch/>
        </p:blipFill>
        <p:spPr>
          <a:xfrm>
            <a:off x="468854" y="5505374"/>
            <a:ext cx="2221338" cy="698099"/>
          </a:xfrm>
          <a:prstGeom prst="rect">
            <a:avLst/>
          </a:prstGeom>
        </p:spPr>
      </p:pic>
    </p:spTree>
    <p:extLst>
      <p:ext uri="{BB962C8B-B14F-4D97-AF65-F5344CB8AC3E}">
        <p14:creationId xmlns:p14="http://schemas.microsoft.com/office/powerpoint/2010/main" val="3273697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9645CD-FA9F-4EAC-AFFF-CCEBC19A2599}" type="datetime1">
              <a:rPr lang="en-US" smtClean="0">
                <a:solidFill>
                  <a:srgbClr val="3C3732">
                    <a:tint val="75000"/>
                  </a:srgbClr>
                </a:solidFill>
              </a:rPr>
              <a:pPr/>
              <a:t>2/1/2022</a:t>
            </a:fld>
            <a:endParaRPr lang="en-US" dirty="0">
              <a:solidFill>
                <a:srgbClr val="3C3732">
                  <a:tint val="75000"/>
                </a:srgbClr>
              </a:solidFill>
            </a:endParaRPr>
          </a:p>
        </p:txBody>
      </p:sp>
      <p:sp>
        <p:nvSpPr>
          <p:cNvPr id="4" name="Footer Placeholder 3"/>
          <p:cNvSpPr>
            <a:spLocks noGrp="1"/>
          </p:cNvSpPr>
          <p:nvPr>
            <p:ph type="ftr" sz="quarter" idx="11"/>
          </p:nvPr>
        </p:nvSpPr>
        <p:spPr/>
        <p:txBody>
          <a:bodyPr/>
          <a:lstStyle/>
          <a:p>
            <a:endParaRPr lang="en-US" dirty="0">
              <a:solidFill>
                <a:srgbClr val="3C3732">
                  <a:tint val="75000"/>
                </a:srgbClr>
              </a:solidFill>
            </a:endParaRPr>
          </a:p>
        </p:txBody>
      </p:sp>
      <p:sp>
        <p:nvSpPr>
          <p:cNvPr id="5" name="Slide Number Placeholder 4"/>
          <p:cNvSpPr>
            <a:spLocks noGrp="1"/>
          </p:cNvSpPr>
          <p:nvPr>
            <p:ph type="sldNum" sz="quarter" idx="12"/>
          </p:nvPr>
        </p:nvSpPr>
        <p:spPr/>
        <p:txBody>
          <a:body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sp>
        <p:nvSpPr>
          <p:cNvPr id="6" name="Rectangle 5"/>
          <p:cNvSpPr/>
          <p:nvPr userDrawn="1"/>
        </p:nvSpPr>
        <p:spPr>
          <a:xfrm>
            <a:off x="0" y="5908267"/>
            <a:ext cx="12192000" cy="9497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rgbClr val="FFFFFF"/>
              </a:solidFill>
            </a:endParaRPr>
          </a:p>
        </p:txBody>
      </p:sp>
      <p:pic>
        <p:nvPicPr>
          <p:cNvPr id="8" name="Picture 7"/>
          <p:cNvPicPr/>
          <p:nvPr userDrawn="1"/>
        </p:nvPicPr>
        <p:blipFill>
          <a:blip r:embed="rId2" cstate="print">
            <a:extLst>
              <a:ext uri="{28A0092B-C50C-407E-A947-70E740481C1C}">
                <a14:useLocalDpi xmlns:a14="http://schemas.microsoft.com/office/drawing/2010/main" val="0"/>
              </a:ext>
            </a:extLst>
          </a:blip>
          <a:srcRect/>
          <a:stretch/>
        </p:blipFill>
        <p:spPr>
          <a:xfrm>
            <a:off x="9584563" y="6036688"/>
            <a:ext cx="2204759" cy="692889"/>
          </a:xfrm>
          <a:prstGeom prst="rect">
            <a:avLst/>
          </a:prstGeom>
        </p:spPr>
      </p:pic>
    </p:spTree>
    <p:extLst>
      <p:ext uri="{BB962C8B-B14F-4D97-AF65-F5344CB8AC3E}">
        <p14:creationId xmlns:p14="http://schemas.microsoft.com/office/powerpoint/2010/main" val="24597772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0" y="5908267"/>
            <a:ext cx="12192000" cy="9497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rgbClr val="FFFFFF"/>
              </a:solidFill>
            </a:endParaRPr>
          </a:p>
        </p:txBody>
      </p:sp>
      <p:sp>
        <p:nvSpPr>
          <p:cNvPr id="2" name="Date Placeholder 1"/>
          <p:cNvSpPr>
            <a:spLocks noGrp="1"/>
          </p:cNvSpPr>
          <p:nvPr>
            <p:ph type="dt" sz="half" idx="10"/>
          </p:nvPr>
        </p:nvSpPr>
        <p:spPr/>
        <p:txBody>
          <a:bodyPr/>
          <a:lstStyle/>
          <a:p>
            <a:fld id="{EECD87F0-2C4D-40E6-8EC7-FDB811E560E8}" type="datetime1">
              <a:rPr lang="en-US" smtClean="0">
                <a:solidFill>
                  <a:srgbClr val="3C3732">
                    <a:tint val="75000"/>
                  </a:srgbClr>
                </a:solidFill>
              </a:rPr>
              <a:pPr/>
              <a:t>2/1/2022</a:t>
            </a:fld>
            <a:endParaRPr lang="en-US" dirty="0">
              <a:solidFill>
                <a:srgbClr val="3C3732">
                  <a:tint val="75000"/>
                </a:srgbClr>
              </a:solidFill>
            </a:endParaRPr>
          </a:p>
        </p:txBody>
      </p:sp>
      <p:sp>
        <p:nvSpPr>
          <p:cNvPr id="3" name="Footer Placeholder 2"/>
          <p:cNvSpPr>
            <a:spLocks noGrp="1"/>
          </p:cNvSpPr>
          <p:nvPr>
            <p:ph type="ftr" sz="quarter" idx="11"/>
          </p:nvPr>
        </p:nvSpPr>
        <p:spPr/>
        <p:txBody>
          <a:bodyPr/>
          <a:lstStyle/>
          <a:p>
            <a:endParaRPr lang="en-US" dirty="0">
              <a:solidFill>
                <a:srgbClr val="3C3732">
                  <a:tint val="75000"/>
                </a:srgbClr>
              </a:solidFill>
            </a:endParaRPr>
          </a:p>
        </p:txBody>
      </p:sp>
      <p:sp>
        <p:nvSpPr>
          <p:cNvPr id="4" name="Slide Number Placeholder 3"/>
          <p:cNvSpPr>
            <a:spLocks noGrp="1"/>
          </p:cNvSpPr>
          <p:nvPr>
            <p:ph type="sldNum" sz="quarter" idx="12"/>
          </p:nvPr>
        </p:nvSpPr>
        <p:spPr/>
        <p:txBody>
          <a:body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pic>
        <p:nvPicPr>
          <p:cNvPr id="9" name="Picture 8"/>
          <p:cNvPicPr/>
          <p:nvPr userDrawn="1"/>
        </p:nvPicPr>
        <p:blipFill>
          <a:blip r:embed="rId3" cstate="print">
            <a:extLst>
              <a:ext uri="{28A0092B-C50C-407E-A947-70E740481C1C}">
                <a14:useLocalDpi xmlns:a14="http://schemas.microsoft.com/office/drawing/2010/main" val="0"/>
              </a:ext>
            </a:extLst>
          </a:blip>
          <a:srcRect/>
          <a:stretch/>
        </p:blipFill>
        <p:spPr>
          <a:xfrm>
            <a:off x="9584563" y="6036688"/>
            <a:ext cx="2204759" cy="692889"/>
          </a:xfrm>
          <a:prstGeom prst="rect">
            <a:avLst/>
          </a:prstGeom>
        </p:spPr>
      </p:pic>
    </p:spTree>
    <p:extLst>
      <p:ext uri="{BB962C8B-B14F-4D97-AF65-F5344CB8AC3E}">
        <p14:creationId xmlns:p14="http://schemas.microsoft.com/office/powerpoint/2010/main" val="11307774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79B4BA-C030-4FB3-8171-994C14ACE3B0}" type="datetime1">
              <a:rPr lang="en-US" smtClean="0">
                <a:solidFill>
                  <a:srgbClr val="3C3732">
                    <a:tint val="75000"/>
                  </a:srgbClr>
                </a:solidFill>
              </a:rPr>
              <a:pPr/>
              <a:t>2/1/2022</a:t>
            </a:fld>
            <a:endParaRPr lang="en-US" dirty="0">
              <a:solidFill>
                <a:srgbClr val="3C3732">
                  <a:tint val="75000"/>
                </a:srgbClr>
              </a:solidFill>
            </a:endParaRPr>
          </a:p>
        </p:txBody>
      </p:sp>
      <p:sp>
        <p:nvSpPr>
          <p:cNvPr id="3" name="Footer Placeholder 2"/>
          <p:cNvSpPr>
            <a:spLocks noGrp="1"/>
          </p:cNvSpPr>
          <p:nvPr>
            <p:ph type="ftr" sz="quarter" idx="11"/>
          </p:nvPr>
        </p:nvSpPr>
        <p:spPr/>
        <p:txBody>
          <a:bodyPr/>
          <a:lstStyle/>
          <a:p>
            <a:endParaRPr lang="en-US" dirty="0">
              <a:solidFill>
                <a:srgbClr val="3C3732">
                  <a:tint val="75000"/>
                </a:srgbClr>
              </a:solidFill>
            </a:endParaRPr>
          </a:p>
        </p:txBody>
      </p:sp>
      <p:sp>
        <p:nvSpPr>
          <p:cNvPr id="4" name="Slide Number Placeholder 3"/>
          <p:cNvSpPr>
            <a:spLocks noGrp="1"/>
          </p:cNvSpPr>
          <p:nvPr>
            <p:ph type="sldNum" sz="quarter" idx="12"/>
          </p:nvPr>
        </p:nvSpPr>
        <p:spPr/>
        <p:txBody>
          <a:body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spTree>
    <p:extLst>
      <p:ext uri="{BB962C8B-B14F-4D97-AF65-F5344CB8AC3E}">
        <p14:creationId xmlns:p14="http://schemas.microsoft.com/office/powerpoint/2010/main" val="25468422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183188" y="457201"/>
            <a:ext cx="7008812" cy="5403850"/>
          </a:xfrm>
        </p:spPr>
        <p:txBody>
          <a:bodyPr/>
          <a:lstStyle>
            <a:lvl1pPr>
              <a:defRPr sz="3200">
                <a:solidFill>
                  <a:schemeClr val="tx2">
                    <a:lumMod val="40000"/>
                    <a:lumOff val="60000"/>
                  </a:schemeClr>
                </a:solidFill>
              </a:defRPr>
            </a:lvl1pPr>
            <a:lvl2pPr>
              <a:defRPr sz="2800">
                <a:solidFill>
                  <a:schemeClr val="tx2">
                    <a:lumMod val="40000"/>
                    <a:lumOff val="60000"/>
                  </a:schemeClr>
                </a:solidFill>
              </a:defRPr>
            </a:lvl2pPr>
            <a:lvl3pPr>
              <a:defRPr sz="2400">
                <a:solidFill>
                  <a:schemeClr val="tx2">
                    <a:lumMod val="40000"/>
                    <a:lumOff val="60000"/>
                  </a:schemeClr>
                </a:solidFill>
              </a:defRPr>
            </a:lvl3pPr>
            <a:lvl4pPr>
              <a:defRPr sz="2000">
                <a:solidFill>
                  <a:schemeClr val="tx2">
                    <a:lumMod val="40000"/>
                    <a:lumOff val="60000"/>
                  </a:schemeClr>
                </a:solidFill>
              </a:defRPr>
            </a:lvl4pPr>
            <a:lvl5pPr>
              <a:defRPr sz="2000">
                <a:solidFill>
                  <a:schemeClr val="tx2">
                    <a:lumMod val="40000"/>
                    <a:lumOff val="60000"/>
                  </a:schemeClr>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54E0B621-1DFB-4FCC-9CC5-E5A11A1C602A}" type="datetime1">
              <a:rPr lang="en-US" smtClean="0">
                <a:solidFill>
                  <a:srgbClr val="3C3732">
                    <a:tint val="75000"/>
                  </a:srgbClr>
                </a:solidFill>
              </a:rPr>
              <a:pPr/>
              <a:t>2/1/2022</a:t>
            </a:fld>
            <a:endParaRPr lang="en-US" dirty="0">
              <a:solidFill>
                <a:srgbClr val="3C3732">
                  <a:tint val="75000"/>
                </a:srgbClr>
              </a:solidFill>
            </a:endParaRPr>
          </a:p>
        </p:txBody>
      </p:sp>
      <p:sp>
        <p:nvSpPr>
          <p:cNvPr id="6" name="Footer Placeholder 5"/>
          <p:cNvSpPr>
            <a:spLocks noGrp="1"/>
          </p:cNvSpPr>
          <p:nvPr>
            <p:ph type="ftr" sz="quarter" idx="11"/>
          </p:nvPr>
        </p:nvSpPr>
        <p:spPr/>
        <p:txBody>
          <a:bodyPr/>
          <a:lstStyle/>
          <a:p>
            <a:endParaRPr lang="en-US" dirty="0">
              <a:solidFill>
                <a:srgbClr val="3C3732">
                  <a:tint val="75000"/>
                </a:srgbClr>
              </a:solidFill>
            </a:endParaRPr>
          </a:p>
        </p:txBody>
      </p:sp>
      <p:sp>
        <p:nvSpPr>
          <p:cNvPr id="7" name="Slide Number Placeholder 6"/>
          <p:cNvSpPr>
            <a:spLocks noGrp="1"/>
          </p:cNvSpPr>
          <p:nvPr>
            <p:ph type="sldNum" sz="quarter" idx="12"/>
          </p:nvPr>
        </p:nvSpPr>
        <p:spPr/>
        <p:txBody>
          <a:body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pic>
        <p:nvPicPr>
          <p:cNvPr id="10" name="Picture 9"/>
          <p:cNvPicPr/>
          <p:nvPr userDrawn="1"/>
        </p:nvPicPr>
        <p:blipFill>
          <a:blip r:embed="rId2" cstate="print">
            <a:extLst>
              <a:ext uri="{28A0092B-C50C-407E-A947-70E740481C1C}">
                <a14:useLocalDpi xmlns:a14="http://schemas.microsoft.com/office/drawing/2010/main" val="0"/>
              </a:ext>
            </a:extLst>
          </a:blip>
          <a:srcRect/>
          <a:stretch/>
        </p:blipFill>
        <p:spPr>
          <a:xfrm>
            <a:off x="9584563" y="6036688"/>
            <a:ext cx="2204759" cy="692889"/>
          </a:xfrm>
          <a:prstGeom prst="rect">
            <a:avLst/>
          </a:prstGeom>
        </p:spPr>
      </p:pic>
    </p:spTree>
    <p:extLst>
      <p:ext uri="{BB962C8B-B14F-4D97-AF65-F5344CB8AC3E}">
        <p14:creationId xmlns:p14="http://schemas.microsoft.com/office/powerpoint/2010/main" val="362228304"/>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21C0A0-A591-4CD5-A8EB-203339FAD33E}" type="datetime1">
              <a:rPr lang="en-US" smtClean="0">
                <a:solidFill>
                  <a:srgbClr val="3C3732">
                    <a:tint val="75000"/>
                  </a:srgbClr>
                </a:solidFill>
              </a:rPr>
              <a:pPr/>
              <a:t>2/1/2022</a:t>
            </a:fld>
            <a:endParaRPr lang="en-US" dirty="0">
              <a:solidFill>
                <a:srgbClr val="3C3732">
                  <a:tint val="75000"/>
                </a:srgbClr>
              </a:solidFill>
            </a:endParaRPr>
          </a:p>
        </p:txBody>
      </p:sp>
      <p:sp>
        <p:nvSpPr>
          <p:cNvPr id="6" name="Footer Placeholder 5"/>
          <p:cNvSpPr>
            <a:spLocks noGrp="1"/>
          </p:cNvSpPr>
          <p:nvPr>
            <p:ph type="ftr" sz="quarter" idx="11"/>
          </p:nvPr>
        </p:nvSpPr>
        <p:spPr/>
        <p:txBody>
          <a:bodyPr/>
          <a:lstStyle/>
          <a:p>
            <a:endParaRPr lang="en-US" dirty="0">
              <a:solidFill>
                <a:srgbClr val="3C3732">
                  <a:tint val="75000"/>
                </a:srgbClr>
              </a:solidFill>
            </a:endParaRPr>
          </a:p>
        </p:txBody>
      </p:sp>
      <p:sp>
        <p:nvSpPr>
          <p:cNvPr id="7" name="Slide Number Placeholder 6"/>
          <p:cNvSpPr>
            <a:spLocks noGrp="1"/>
          </p:cNvSpPr>
          <p:nvPr>
            <p:ph type="sldNum" sz="quarter" idx="12"/>
          </p:nvPr>
        </p:nvSpPr>
        <p:spPr/>
        <p:txBody>
          <a:body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sp>
        <p:nvSpPr>
          <p:cNvPr id="8" name="Rectangle 7"/>
          <p:cNvSpPr/>
          <p:nvPr userDrawn="1"/>
        </p:nvSpPr>
        <p:spPr>
          <a:xfrm>
            <a:off x="3810" y="1"/>
            <a:ext cx="584019" cy="68824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Rectangle 8"/>
          <p:cNvSpPr/>
          <p:nvPr userDrawn="1"/>
        </p:nvSpPr>
        <p:spPr>
          <a:xfrm>
            <a:off x="9076562" y="151789"/>
            <a:ext cx="3115438"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rgbClr val="FFFFFF"/>
              </a:solidFill>
            </a:endParaRPr>
          </a:p>
        </p:txBody>
      </p:sp>
      <p:pic>
        <p:nvPicPr>
          <p:cNvPr id="12" name="Picture 11"/>
          <p:cNvPicPr/>
          <p:nvPr userDrawn="1"/>
        </p:nvPicPr>
        <p:blipFill>
          <a:blip r:embed="rId2" cstate="print">
            <a:extLst>
              <a:ext uri="{28A0092B-C50C-407E-A947-70E740481C1C}">
                <a14:useLocalDpi xmlns:a14="http://schemas.microsoft.com/office/drawing/2010/main" val="0"/>
              </a:ext>
            </a:extLst>
          </a:blip>
          <a:srcRect/>
          <a:stretch/>
        </p:blipFill>
        <p:spPr>
          <a:xfrm>
            <a:off x="9458925" y="280210"/>
            <a:ext cx="2204759" cy="692889"/>
          </a:xfrm>
          <a:prstGeom prst="rect">
            <a:avLst/>
          </a:prstGeom>
        </p:spPr>
      </p:pic>
    </p:spTree>
    <p:extLst>
      <p:ext uri="{BB962C8B-B14F-4D97-AF65-F5344CB8AC3E}">
        <p14:creationId xmlns:p14="http://schemas.microsoft.com/office/powerpoint/2010/main" val="15912971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userDrawn="1"/>
        </p:nvSpPr>
        <p:spPr>
          <a:xfrm>
            <a:off x="0" y="5908267"/>
            <a:ext cx="12192000"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rgbClr val="FFFFFF"/>
              </a:solidFill>
            </a:endParaRPr>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EA0C8D-93C1-4B11-955E-FED51E3F62C2}" type="datetime1">
              <a:rPr lang="en-US" smtClean="0">
                <a:solidFill>
                  <a:srgbClr val="3C3732">
                    <a:tint val="75000"/>
                  </a:srgbClr>
                </a:solidFill>
              </a:rPr>
              <a:pPr/>
              <a:t>2/1/2022</a:t>
            </a:fld>
            <a:endParaRPr lang="en-US" dirty="0">
              <a:solidFill>
                <a:srgbClr val="3C3732">
                  <a:tint val="75000"/>
                </a:srgbClr>
              </a:solidFill>
            </a:endParaRPr>
          </a:p>
        </p:txBody>
      </p:sp>
      <p:sp>
        <p:nvSpPr>
          <p:cNvPr id="5" name="Footer Placeholder 4"/>
          <p:cNvSpPr>
            <a:spLocks noGrp="1"/>
          </p:cNvSpPr>
          <p:nvPr>
            <p:ph type="ftr" sz="quarter" idx="11"/>
          </p:nvPr>
        </p:nvSpPr>
        <p:spPr/>
        <p:txBody>
          <a:bodyPr/>
          <a:lstStyle/>
          <a:p>
            <a:endParaRPr lang="en-US" dirty="0">
              <a:solidFill>
                <a:srgbClr val="3C3732">
                  <a:tint val="75000"/>
                </a:srgbClr>
              </a:solidFill>
            </a:endParaRPr>
          </a:p>
        </p:txBody>
      </p:sp>
      <p:sp>
        <p:nvSpPr>
          <p:cNvPr id="6" name="Slide Number Placeholder 5"/>
          <p:cNvSpPr>
            <a:spLocks noGrp="1"/>
          </p:cNvSpPr>
          <p:nvPr>
            <p:ph type="sldNum" sz="quarter" idx="12"/>
          </p:nvPr>
        </p:nvSpPr>
        <p:spPr/>
        <p:txBody>
          <a:body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pic>
        <p:nvPicPr>
          <p:cNvPr id="11" name="Picture 10"/>
          <p:cNvPicPr/>
          <p:nvPr userDrawn="1"/>
        </p:nvPicPr>
        <p:blipFill>
          <a:blip r:embed="rId2" cstate="print">
            <a:extLst>
              <a:ext uri="{28A0092B-C50C-407E-A947-70E740481C1C}">
                <a14:useLocalDpi xmlns:a14="http://schemas.microsoft.com/office/drawing/2010/main" val="0"/>
              </a:ext>
            </a:extLst>
          </a:blip>
          <a:srcRect/>
          <a:stretch/>
        </p:blipFill>
        <p:spPr>
          <a:xfrm>
            <a:off x="9584563" y="6036688"/>
            <a:ext cx="2204759" cy="692889"/>
          </a:xfrm>
          <a:prstGeom prst="rect">
            <a:avLst/>
          </a:prstGeom>
        </p:spPr>
      </p:pic>
    </p:spTree>
    <p:extLst>
      <p:ext uri="{BB962C8B-B14F-4D97-AF65-F5344CB8AC3E}">
        <p14:creationId xmlns:p14="http://schemas.microsoft.com/office/powerpoint/2010/main" val="14585273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C0E56B-6B7B-4BBC-AB2C-3F3181BBD729}" type="datetime1">
              <a:rPr lang="en-US" smtClean="0">
                <a:solidFill>
                  <a:srgbClr val="3C3732">
                    <a:tint val="75000"/>
                  </a:srgbClr>
                </a:solidFill>
              </a:rPr>
              <a:pPr/>
              <a:t>2/1/2022</a:t>
            </a:fld>
            <a:endParaRPr lang="en-US" dirty="0">
              <a:solidFill>
                <a:srgbClr val="3C3732">
                  <a:tint val="75000"/>
                </a:srgbClr>
              </a:solidFill>
            </a:endParaRPr>
          </a:p>
        </p:txBody>
      </p:sp>
      <p:sp>
        <p:nvSpPr>
          <p:cNvPr id="5" name="Footer Placeholder 4"/>
          <p:cNvSpPr>
            <a:spLocks noGrp="1"/>
          </p:cNvSpPr>
          <p:nvPr>
            <p:ph type="ftr" sz="quarter" idx="11"/>
          </p:nvPr>
        </p:nvSpPr>
        <p:spPr/>
        <p:txBody>
          <a:bodyPr/>
          <a:lstStyle/>
          <a:p>
            <a:endParaRPr lang="en-US" dirty="0">
              <a:solidFill>
                <a:srgbClr val="3C3732">
                  <a:tint val="75000"/>
                </a:srgbClr>
              </a:solidFill>
            </a:endParaRPr>
          </a:p>
        </p:txBody>
      </p:sp>
      <p:sp>
        <p:nvSpPr>
          <p:cNvPr id="6" name="Slide Number Placeholder 5"/>
          <p:cNvSpPr>
            <a:spLocks noGrp="1"/>
          </p:cNvSpPr>
          <p:nvPr>
            <p:ph type="sldNum" sz="quarter" idx="12"/>
          </p:nvPr>
        </p:nvSpPr>
        <p:spPr/>
        <p:txBody>
          <a:body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sp>
        <p:nvSpPr>
          <p:cNvPr id="7" name="Rectangle 6"/>
          <p:cNvSpPr/>
          <p:nvPr userDrawn="1"/>
        </p:nvSpPr>
        <p:spPr>
          <a:xfrm>
            <a:off x="3810" y="1"/>
            <a:ext cx="584019" cy="68824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Rectangle 7"/>
          <p:cNvSpPr/>
          <p:nvPr userDrawn="1"/>
        </p:nvSpPr>
        <p:spPr>
          <a:xfrm rot="5400000">
            <a:off x="-416103" y="1082853"/>
            <a:ext cx="3115438"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rgbClr val="FFFFFF"/>
              </a:solidFill>
            </a:endParaRPr>
          </a:p>
        </p:txBody>
      </p:sp>
      <p:pic>
        <p:nvPicPr>
          <p:cNvPr id="10" name="Picture 9"/>
          <p:cNvPicPr/>
          <p:nvPr userDrawn="1"/>
        </p:nvPicPr>
        <p:blipFill>
          <a:blip r:embed="rId2" cstate="print">
            <a:extLst>
              <a:ext uri="{28A0092B-C50C-407E-A947-70E740481C1C}">
                <a14:useLocalDpi xmlns:a14="http://schemas.microsoft.com/office/drawing/2010/main" val="0"/>
              </a:ext>
            </a:extLst>
          </a:blip>
          <a:srcRect/>
          <a:stretch/>
        </p:blipFill>
        <p:spPr>
          <a:xfrm rot="5400000">
            <a:off x="46424" y="1142738"/>
            <a:ext cx="2204759" cy="692889"/>
          </a:xfrm>
          <a:prstGeom prst="rect">
            <a:avLst/>
          </a:prstGeom>
        </p:spPr>
      </p:pic>
    </p:spTree>
    <p:extLst>
      <p:ext uri="{BB962C8B-B14F-4D97-AF65-F5344CB8AC3E}">
        <p14:creationId xmlns:p14="http://schemas.microsoft.com/office/powerpoint/2010/main" val="3894358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3810" y="6327321"/>
            <a:ext cx="12184380" cy="555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DBFE97-68C7-49C3-B7C4-B6891C3130B2}" type="datetimeFigureOut">
              <a:rPr lang="en-US" smtClean="0"/>
              <a:t>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13258D-8ADF-4104-8549-480AC594DB7C}" type="slidenum">
              <a:rPr lang="en-US" smtClean="0"/>
              <a:t>‹#›</a:t>
            </a:fld>
            <a:endParaRPr lang="en-US"/>
          </a:p>
        </p:txBody>
      </p:sp>
      <p:sp>
        <p:nvSpPr>
          <p:cNvPr id="8" name="Rectangle 7"/>
          <p:cNvSpPr/>
          <p:nvPr userDrawn="1"/>
        </p:nvSpPr>
        <p:spPr>
          <a:xfrm>
            <a:off x="0" y="5374367"/>
            <a:ext cx="3115438"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9" name="Picture 8"/>
          <p:cNvPicPr/>
          <p:nvPr userDrawn="1"/>
        </p:nvPicPr>
        <p:blipFill>
          <a:blip r:embed="rId2" cstate="print">
            <a:extLst>
              <a:ext uri="{28A0092B-C50C-407E-A947-70E740481C1C}">
                <a14:useLocalDpi xmlns:a14="http://schemas.microsoft.com/office/drawing/2010/main" val="0"/>
              </a:ext>
            </a:extLst>
          </a:blip>
          <a:srcRect/>
          <a:stretch/>
        </p:blipFill>
        <p:spPr>
          <a:xfrm>
            <a:off x="560941" y="5501184"/>
            <a:ext cx="2037164" cy="640219"/>
          </a:xfrm>
          <a:prstGeom prst="rect">
            <a:avLst/>
          </a:prstGeom>
        </p:spPr>
      </p:pic>
    </p:spTree>
    <p:extLst>
      <p:ext uri="{BB962C8B-B14F-4D97-AF65-F5344CB8AC3E}">
        <p14:creationId xmlns:p14="http://schemas.microsoft.com/office/powerpoint/2010/main" val="3059402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DBFE97-68C7-49C3-B7C4-B6891C3130B2}" type="datetimeFigureOut">
              <a:rPr lang="en-US" smtClean="0"/>
              <a:t>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13258D-8ADF-4104-8549-480AC594DB7C}" type="slidenum">
              <a:rPr lang="en-US" smtClean="0"/>
              <a:t>‹#›</a:t>
            </a:fld>
            <a:endParaRPr lang="en-US"/>
          </a:p>
        </p:txBody>
      </p:sp>
      <p:sp>
        <p:nvSpPr>
          <p:cNvPr id="7" name="Rectangle 6"/>
          <p:cNvSpPr/>
          <p:nvPr userDrawn="1"/>
        </p:nvSpPr>
        <p:spPr>
          <a:xfrm>
            <a:off x="3810" y="1"/>
            <a:ext cx="584019" cy="68824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9076562" y="151789"/>
            <a:ext cx="3115438"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9" name="Picture 8"/>
          <p:cNvPicPr/>
          <p:nvPr userDrawn="1"/>
        </p:nvPicPr>
        <p:blipFill>
          <a:blip r:embed="rId2" cstate="print">
            <a:extLst>
              <a:ext uri="{28A0092B-C50C-407E-A947-70E740481C1C}">
                <a14:useLocalDpi xmlns:a14="http://schemas.microsoft.com/office/drawing/2010/main" val="0"/>
              </a:ext>
            </a:extLst>
          </a:blip>
          <a:srcRect/>
          <a:stretch/>
        </p:blipFill>
        <p:spPr>
          <a:xfrm>
            <a:off x="9637503" y="278606"/>
            <a:ext cx="2037164" cy="640219"/>
          </a:xfrm>
          <a:prstGeom prst="rect">
            <a:avLst/>
          </a:prstGeom>
        </p:spPr>
      </p:pic>
    </p:spTree>
    <p:extLst>
      <p:ext uri="{BB962C8B-B14F-4D97-AF65-F5344CB8AC3E}">
        <p14:creationId xmlns:p14="http://schemas.microsoft.com/office/powerpoint/2010/main" val="810342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solidFill>
            <a:schemeClr val="bg2"/>
          </a:solidFill>
        </p:spPr>
        <p:txBody>
          <a:bodyPr/>
          <a:lstStyle>
            <a:lvl1pPr>
              <a:defRPr>
                <a:solidFill>
                  <a:schemeClr val="accent2"/>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p:cNvSpPr/>
          <p:nvPr userDrawn="1"/>
        </p:nvSpPr>
        <p:spPr>
          <a:xfrm>
            <a:off x="0" y="5908267"/>
            <a:ext cx="12192000"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 name="Title 1"/>
          <p:cNvSpPr>
            <a:spLocks noGrp="1"/>
          </p:cNvSpPr>
          <p:nvPr>
            <p:ph type="title"/>
          </p:nvPr>
        </p:nvSpPr>
        <p:spPr/>
        <p:txBody>
          <a:bodyPr/>
          <a:lstStyle>
            <a:lvl1pPr>
              <a:defRPr b="1">
                <a:solidFill>
                  <a:schemeClr val="bg1"/>
                </a:solidFill>
              </a:defRPr>
            </a:lvl1pPr>
          </a:lstStyle>
          <a:p>
            <a:r>
              <a:rPr lang="en-US"/>
              <a:t>Click to edit Master title style</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a:solidFill>
                  <a:schemeClr val="accent2"/>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6DBFE97-68C7-49C3-B7C4-B6891C3130B2}" type="datetimeFigureOut">
              <a:rPr lang="en-US" smtClean="0"/>
              <a:t>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13258D-8ADF-4104-8549-480AC594DB7C}" type="slidenum">
              <a:rPr lang="en-US" smtClean="0"/>
              <a:t>‹#›</a:t>
            </a:fld>
            <a:endParaRPr lang="en-US"/>
          </a:p>
        </p:txBody>
      </p:sp>
      <p:pic>
        <p:nvPicPr>
          <p:cNvPr id="8" name="Picture 7"/>
          <p:cNvPicPr/>
          <p:nvPr userDrawn="1"/>
        </p:nvPicPr>
        <p:blipFill>
          <a:blip r:embed="rId2" cstate="print">
            <a:extLst>
              <a:ext uri="{28A0092B-C50C-407E-A947-70E740481C1C}">
                <a14:useLocalDpi xmlns:a14="http://schemas.microsoft.com/office/drawing/2010/main" val="0"/>
              </a:ext>
            </a:extLst>
          </a:blip>
          <a:srcRect/>
          <a:stretch/>
        </p:blipFill>
        <p:spPr>
          <a:xfrm>
            <a:off x="9637503" y="6043928"/>
            <a:ext cx="2037164" cy="640219"/>
          </a:xfrm>
          <a:prstGeom prst="rect">
            <a:avLst/>
          </a:prstGeom>
        </p:spPr>
      </p:pic>
    </p:spTree>
    <p:extLst>
      <p:ext uri="{BB962C8B-B14F-4D97-AF65-F5344CB8AC3E}">
        <p14:creationId xmlns:p14="http://schemas.microsoft.com/office/powerpoint/2010/main" val="721141884"/>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userDrawn="1"/>
        </p:nvSpPr>
        <p:spPr>
          <a:xfrm>
            <a:off x="3810" y="6327321"/>
            <a:ext cx="12184380" cy="555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5374367"/>
            <a:ext cx="3115438"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2" name="Picture 11"/>
          <p:cNvPicPr/>
          <p:nvPr userDrawn="1"/>
        </p:nvPicPr>
        <p:blipFill>
          <a:blip r:embed="rId2" cstate="print">
            <a:extLst>
              <a:ext uri="{28A0092B-C50C-407E-A947-70E740481C1C}">
                <a14:useLocalDpi xmlns:a14="http://schemas.microsoft.com/office/drawing/2010/main" val="0"/>
              </a:ext>
            </a:extLst>
          </a:blip>
          <a:srcRect/>
          <a:stretch/>
        </p:blipFill>
        <p:spPr>
          <a:xfrm>
            <a:off x="560941" y="5501184"/>
            <a:ext cx="2037164" cy="640219"/>
          </a:xfrm>
          <a:prstGeom prst="rect">
            <a:avLst/>
          </a:prstGeom>
        </p:spPr>
      </p:pic>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6DBFE97-68C7-49C3-B7C4-B6891C3130B2}" type="datetimeFigureOut">
              <a:rPr lang="en-US" smtClean="0"/>
              <a:t>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13258D-8ADF-4104-8549-480AC594DB7C}" type="slidenum">
              <a:rPr lang="en-US" smtClean="0"/>
              <a:t>‹#›</a:t>
            </a:fld>
            <a:endParaRPr lang="en-US"/>
          </a:p>
        </p:txBody>
      </p:sp>
    </p:spTree>
    <p:extLst>
      <p:ext uri="{BB962C8B-B14F-4D97-AF65-F5344CB8AC3E}">
        <p14:creationId xmlns:p14="http://schemas.microsoft.com/office/powerpoint/2010/main" val="491196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DBFE97-68C7-49C3-B7C4-B6891C3130B2}" type="datetimeFigureOut">
              <a:rPr lang="en-US" smtClean="0"/>
              <a:t>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13258D-8ADF-4104-8549-480AC594DB7C}" type="slidenum">
              <a:rPr lang="en-US" smtClean="0"/>
              <a:t>‹#›</a:t>
            </a:fld>
            <a:endParaRPr lang="en-US"/>
          </a:p>
        </p:txBody>
      </p:sp>
      <p:sp>
        <p:nvSpPr>
          <p:cNvPr id="6" name="Rectangle 5"/>
          <p:cNvSpPr/>
          <p:nvPr userDrawn="1"/>
        </p:nvSpPr>
        <p:spPr>
          <a:xfrm>
            <a:off x="0" y="5908267"/>
            <a:ext cx="12192000" cy="9497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7" name="Picture 6"/>
          <p:cNvPicPr/>
          <p:nvPr userDrawn="1"/>
        </p:nvPicPr>
        <p:blipFill>
          <a:blip r:embed="rId2" cstate="print">
            <a:extLst>
              <a:ext uri="{28A0092B-C50C-407E-A947-70E740481C1C}">
                <a14:useLocalDpi xmlns:a14="http://schemas.microsoft.com/office/drawing/2010/main" val="0"/>
              </a:ext>
            </a:extLst>
          </a:blip>
          <a:srcRect/>
          <a:stretch/>
        </p:blipFill>
        <p:spPr>
          <a:xfrm>
            <a:off x="9637503" y="6043928"/>
            <a:ext cx="2037164" cy="640219"/>
          </a:xfrm>
          <a:prstGeom prst="rect">
            <a:avLst/>
          </a:prstGeom>
        </p:spPr>
      </p:pic>
    </p:spTree>
    <p:extLst>
      <p:ext uri="{BB962C8B-B14F-4D97-AF65-F5344CB8AC3E}">
        <p14:creationId xmlns:p14="http://schemas.microsoft.com/office/powerpoint/2010/main" val="3796107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0" y="5908267"/>
            <a:ext cx="12192000" cy="9497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8" name="Picture 7"/>
          <p:cNvPicPr/>
          <p:nvPr userDrawn="1"/>
        </p:nvPicPr>
        <p:blipFill>
          <a:blip r:embed="rId3" cstate="print">
            <a:extLst>
              <a:ext uri="{28A0092B-C50C-407E-A947-70E740481C1C}">
                <a14:useLocalDpi xmlns:a14="http://schemas.microsoft.com/office/drawing/2010/main" val="0"/>
              </a:ext>
            </a:extLst>
          </a:blip>
          <a:srcRect/>
          <a:stretch/>
        </p:blipFill>
        <p:spPr>
          <a:xfrm>
            <a:off x="9637503" y="6043928"/>
            <a:ext cx="2037164" cy="640219"/>
          </a:xfrm>
          <a:prstGeom prst="rect">
            <a:avLst/>
          </a:prstGeom>
        </p:spPr>
      </p:pic>
      <p:sp>
        <p:nvSpPr>
          <p:cNvPr id="2" name="Date Placeholder 1"/>
          <p:cNvSpPr>
            <a:spLocks noGrp="1"/>
          </p:cNvSpPr>
          <p:nvPr>
            <p:ph type="dt" sz="half" idx="10"/>
          </p:nvPr>
        </p:nvSpPr>
        <p:spPr/>
        <p:txBody>
          <a:bodyPr/>
          <a:lstStyle/>
          <a:p>
            <a:fld id="{A6DBFE97-68C7-49C3-B7C4-B6891C3130B2}" type="datetimeFigureOut">
              <a:rPr lang="en-US" smtClean="0"/>
              <a:t>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13258D-8ADF-4104-8549-480AC594DB7C}" type="slidenum">
              <a:rPr lang="en-US" smtClean="0"/>
              <a:t>‹#›</a:t>
            </a:fld>
            <a:endParaRPr lang="en-US"/>
          </a:p>
        </p:txBody>
      </p:sp>
    </p:spTree>
    <p:extLst>
      <p:ext uri="{BB962C8B-B14F-4D97-AF65-F5344CB8AC3E}">
        <p14:creationId xmlns:p14="http://schemas.microsoft.com/office/powerpoint/2010/main" val="386409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DBFE97-68C7-49C3-B7C4-B6891C3130B2}" type="datetimeFigureOut">
              <a:rPr lang="en-US" smtClean="0"/>
              <a:t>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13258D-8ADF-4104-8549-480AC594DB7C}" type="slidenum">
              <a:rPr lang="en-US" smtClean="0"/>
              <a:t>‹#›</a:t>
            </a:fld>
            <a:endParaRPr lang="en-US"/>
          </a:p>
        </p:txBody>
      </p:sp>
    </p:spTree>
    <p:extLst>
      <p:ext uri="{BB962C8B-B14F-4D97-AF65-F5344CB8AC3E}">
        <p14:creationId xmlns:p14="http://schemas.microsoft.com/office/powerpoint/2010/main" val="1338717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DBFE97-68C7-49C3-B7C4-B6891C3130B2}" type="datetimeFigureOut">
              <a:rPr lang="en-US" smtClean="0"/>
              <a:t>2/1/2022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13258D-8ADF-4104-8549-480AC594DB7C}" type="slidenum">
              <a:rPr lang="en-US" smtClean="0"/>
              <a:t>‹#›</a:t>
            </a:fld>
            <a:endParaRPr lang="en-US"/>
          </a:p>
        </p:txBody>
      </p:sp>
    </p:spTree>
    <p:extLst>
      <p:ext uri="{BB962C8B-B14F-4D97-AF65-F5344CB8AC3E}">
        <p14:creationId xmlns:p14="http://schemas.microsoft.com/office/powerpoint/2010/main" val="308516707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61"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8BE23B-82BE-42F8-9CF2-C65573C2B910}" type="datetime1">
              <a:rPr lang="en-US" smtClean="0">
                <a:solidFill>
                  <a:srgbClr val="3C3732">
                    <a:tint val="75000"/>
                  </a:srgbClr>
                </a:solidFill>
              </a:rPr>
              <a:pPr/>
              <a:t>2/1/2022</a:t>
            </a:fld>
            <a:endParaRPr lang="en-US" dirty="0">
              <a:solidFill>
                <a:srgbClr val="3C3732">
                  <a:tint val="75000"/>
                </a:srgb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3C3732">
                  <a:tint val="75000"/>
                </a:srgb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spTree>
    <p:extLst>
      <p:ext uri="{BB962C8B-B14F-4D97-AF65-F5344CB8AC3E}">
        <p14:creationId xmlns:p14="http://schemas.microsoft.com/office/powerpoint/2010/main" val="291594895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Lst>
  <p:hf hdr="0" ftr="0" dt="0"/>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23.xml"/><Relationship Id="rId5" Type="http://schemas.openxmlformats.org/officeDocument/2006/relationships/image" Target="../media/image40.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21.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 Id="rId9"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2.xml"/><Relationship Id="rId7" Type="http://schemas.openxmlformats.org/officeDocument/2006/relationships/image" Target="../media/image10.sv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wmf"/><Relationship Id="rId10" Type="http://schemas.openxmlformats.org/officeDocument/2006/relationships/image" Target="../media/image13.png"/><Relationship Id="rId4" Type="http://schemas.openxmlformats.org/officeDocument/2006/relationships/oleObject" Target="../embeddings/oleObject1.bin"/><Relationship Id="rId9" Type="http://schemas.openxmlformats.org/officeDocument/2006/relationships/image" Target="../media/image12.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18" Type="http://schemas.openxmlformats.org/officeDocument/2006/relationships/image" Target="../media/image31.svg"/><Relationship Id="rId3" Type="http://schemas.openxmlformats.org/officeDocument/2006/relationships/image" Target="../media/image16.png"/><Relationship Id="rId21" Type="http://schemas.openxmlformats.org/officeDocument/2006/relationships/image" Target="../media/image34.png"/><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image" Target="../media/image30.png"/><Relationship Id="rId2" Type="http://schemas.openxmlformats.org/officeDocument/2006/relationships/notesSlide" Target="../notesSlides/notesSlide4.xml"/><Relationship Id="rId16" Type="http://schemas.openxmlformats.org/officeDocument/2006/relationships/image" Target="../media/image29.svg"/><Relationship Id="rId20" Type="http://schemas.openxmlformats.org/officeDocument/2006/relationships/image" Target="../media/image33.sv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svg"/><Relationship Id="rId19" Type="http://schemas.openxmlformats.org/officeDocument/2006/relationships/image" Target="../media/image32.pn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 Id="rId22" Type="http://schemas.openxmlformats.org/officeDocument/2006/relationships/image" Target="../media/image35.sv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713258D-8ADF-4104-8549-480AC594DB7C}" type="slidenum">
              <a:rPr lang="en-US" smtClean="0">
                <a:solidFill>
                  <a:srgbClr val="3C3732">
                    <a:tint val="75000"/>
                  </a:srgbClr>
                </a:solidFill>
              </a:rPr>
              <a:pPr/>
              <a:t>1</a:t>
            </a:fld>
            <a:endParaRPr lang="en-US" dirty="0">
              <a:solidFill>
                <a:srgbClr val="3C3732">
                  <a:tint val="75000"/>
                </a:srgbClr>
              </a:solidFill>
            </a:endParaRPr>
          </a:p>
        </p:txBody>
      </p:sp>
      <p:sp>
        <p:nvSpPr>
          <p:cNvPr id="9" name="Text Placeholder 8"/>
          <p:cNvSpPr>
            <a:spLocks noGrp="1"/>
          </p:cNvSpPr>
          <p:nvPr>
            <p:ph type="body" idx="1"/>
          </p:nvPr>
        </p:nvSpPr>
        <p:spPr/>
        <p:txBody>
          <a:bodyPr/>
          <a:lstStyle/>
          <a:p>
            <a:r>
              <a:rPr lang="en-US" dirty="0"/>
              <a:t>February 2022</a:t>
            </a:r>
          </a:p>
          <a:p>
            <a:r>
              <a:rPr lang="en-US" sz="2800" dirty="0"/>
              <a:t>Iowa Transportation Commission</a:t>
            </a:r>
          </a:p>
        </p:txBody>
      </p:sp>
      <p:sp>
        <p:nvSpPr>
          <p:cNvPr id="8" name="Title 7"/>
          <p:cNvSpPr>
            <a:spLocks noGrp="1"/>
          </p:cNvSpPr>
          <p:nvPr>
            <p:ph type="title"/>
          </p:nvPr>
        </p:nvSpPr>
        <p:spPr>
          <a:xfrm>
            <a:off x="831851" y="406695"/>
            <a:ext cx="6106832" cy="4182768"/>
          </a:xfrm>
        </p:spPr>
        <p:txBody>
          <a:bodyPr>
            <a:normAutofit/>
          </a:bodyPr>
          <a:lstStyle/>
          <a:p>
            <a:r>
              <a:rPr lang="en-US" sz="4000" dirty="0"/>
              <a:t>Des Moines Integrated Corridor Management - Update</a:t>
            </a:r>
            <a:endParaRPr lang="en-US" sz="4000" i="1" dirty="0"/>
          </a:p>
        </p:txBody>
      </p:sp>
    </p:spTree>
    <p:extLst>
      <p:ext uri="{BB962C8B-B14F-4D97-AF65-F5344CB8AC3E}">
        <p14:creationId xmlns:p14="http://schemas.microsoft.com/office/powerpoint/2010/main" val="2039349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8B6302-7191-47F5-8702-02724E58F0E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 y="428"/>
            <a:ext cx="12191998" cy="6857141"/>
          </a:xfrm>
          <a:prstGeom prst="rect">
            <a:avLst/>
          </a:prstGeom>
        </p:spPr>
      </p:pic>
      <p:sp>
        <p:nvSpPr>
          <p:cNvPr id="6" name="Rectangle 5"/>
          <p:cNvSpPr/>
          <p:nvPr/>
        </p:nvSpPr>
        <p:spPr>
          <a:xfrm>
            <a:off x="0" y="5625827"/>
            <a:ext cx="3115438" cy="949733"/>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7" name="Picture 6"/>
          <p:cNvPicPr/>
          <p:nvPr/>
        </p:nvPicPr>
        <p:blipFill>
          <a:blip r:embed="rId4" cstate="print">
            <a:extLst>
              <a:ext uri="{28A0092B-C50C-407E-A947-70E740481C1C}">
                <a14:useLocalDpi xmlns:a14="http://schemas.microsoft.com/office/drawing/2010/main" val="0"/>
              </a:ext>
            </a:extLst>
          </a:blip>
          <a:srcRect/>
          <a:stretch/>
        </p:blipFill>
        <p:spPr>
          <a:xfrm>
            <a:off x="560941" y="5752644"/>
            <a:ext cx="2037164" cy="640219"/>
          </a:xfrm>
          <a:prstGeom prst="rect">
            <a:avLst/>
          </a:prstGeom>
        </p:spPr>
      </p:pic>
      <p:pic>
        <p:nvPicPr>
          <p:cNvPr id="18" name="Picture 17">
            <a:extLst>
              <a:ext uri="{FF2B5EF4-FFF2-40B4-BE49-F238E27FC236}">
                <a16:creationId xmlns:a16="http://schemas.microsoft.com/office/drawing/2014/main" id="{B848E9E1-9301-47E0-BF95-B710A289071D}"/>
              </a:ext>
            </a:extLst>
          </p:cNvPr>
          <p:cNvPicPr>
            <a:picLocks noChangeAspect="1"/>
          </p:cNvPicPr>
          <p:nvPr/>
        </p:nvPicPr>
        <p:blipFill rotWithShape="1">
          <a:blip r:embed="rId5">
            <a:extLst>
              <a:ext uri="{28A0092B-C50C-407E-A947-70E740481C1C}">
                <a14:useLocalDpi xmlns:a14="http://schemas.microsoft.com/office/drawing/2010/main" val="0"/>
              </a:ext>
            </a:extLst>
          </a:blip>
          <a:srcRect l="2852" t="1059" r="2506" b="29978"/>
          <a:stretch/>
        </p:blipFill>
        <p:spPr>
          <a:xfrm>
            <a:off x="9969500" y="3384550"/>
            <a:ext cx="1831975" cy="2617832"/>
          </a:xfrm>
          <a:prstGeom prst="rect">
            <a:avLst/>
          </a:prstGeom>
          <a:ln>
            <a:solidFill>
              <a:schemeClr val="tx1"/>
            </a:solidFill>
          </a:ln>
        </p:spPr>
      </p:pic>
      <p:sp>
        <p:nvSpPr>
          <p:cNvPr id="19" name="TextBox 18">
            <a:extLst>
              <a:ext uri="{FF2B5EF4-FFF2-40B4-BE49-F238E27FC236}">
                <a16:creationId xmlns:a16="http://schemas.microsoft.com/office/drawing/2014/main" id="{6E5BC507-369D-404D-977E-E7C35208B1CB}"/>
              </a:ext>
            </a:extLst>
          </p:cNvPr>
          <p:cNvSpPr txBox="1"/>
          <p:nvPr/>
        </p:nvSpPr>
        <p:spPr>
          <a:xfrm>
            <a:off x="9914286" y="6076248"/>
            <a:ext cx="1935678" cy="707886"/>
          </a:xfrm>
          <a:prstGeom prst="rect">
            <a:avLst/>
          </a:prstGeom>
          <a:noFill/>
        </p:spPr>
        <p:txBody>
          <a:bodyPr wrap="square" rtlCol="0">
            <a:spAutoFit/>
          </a:bodyPr>
          <a:lstStyle/>
          <a:p>
            <a:r>
              <a:rPr lang="en-US" sz="1000" dirty="0"/>
              <a:t>Proposed ICM projects have overlapping boundaries and are offset for readability.</a:t>
            </a:r>
          </a:p>
          <a:p>
            <a:endParaRPr lang="en-US" sz="1000" dirty="0"/>
          </a:p>
        </p:txBody>
      </p:sp>
      <p:sp>
        <p:nvSpPr>
          <p:cNvPr id="10" name="Title 1">
            <a:extLst>
              <a:ext uri="{FF2B5EF4-FFF2-40B4-BE49-F238E27FC236}">
                <a16:creationId xmlns:a16="http://schemas.microsoft.com/office/drawing/2014/main" id="{FDD4FD59-AA97-4F51-9F13-CD91E5D931AC}"/>
              </a:ext>
            </a:extLst>
          </p:cNvPr>
          <p:cNvSpPr txBox="1">
            <a:spLocks/>
          </p:cNvSpPr>
          <p:nvPr/>
        </p:nvSpPr>
        <p:spPr>
          <a:xfrm>
            <a:off x="273122" y="47665"/>
            <a:ext cx="5418762" cy="1325563"/>
          </a:xfrm>
          <a:prstGeom prst="rect">
            <a:avLst/>
          </a:prstGeom>
        </p:spPr>
        <p:txBody>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en-US" dirty="0"/>
              <a:t>Recommended ICM Implementation</a:t>
            </a:r>
          </a:p>
        </p:txBody>
      </p:sp>
      <p:cxnSp>
        <p:nvCxnSpPr>
          <p:cNvPr id="3" name="Straight Arrow Connector 2">
            <a:extLst>
              <a:ext uri="{FF2B5EF4-FFF2-40B4-BE49-F238E27FC236}">
                <a16:creationId xmlns:a16="http://schemas.microsoft.com/office/drawing/2014/main" id="{ECCFA4AC-6C5E-4989-9D22-7469A7A3EC0F}"/>
              </a:ext>
            </a:extLst>
          </p:cNvPr>
          <p:cNvCxnSpPr>
            <a:cxnSpLocks/>
          </p:cNvCxnSpPr>
          <p:nvPr/>
        </p:nvCxnSpPr>
        <p:spPr>
          <a:xfrm>
            <a:off x="4665356" y="5414493"/>
            <a:ext cx="183091" cy="587889"/>
          </a:xfrm>
          <a:prstGeom prst="straightConnector1">
            <a:avLst/>
          </a:prstGeom>
          <a:ln w="28575">
            <a:solidFill>
              <a:schemeClr val="accent3"/>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E14350E-E0F1-4D0C-98CF-40E0527B5E65}"/>
              </a:ext>
            </a:extLst>
          </p:cNvPr>
          <p:cNvSpPr txBox="1"/>
          <p:nvPr/>
        </p:nvSpPr>
        <p:spPr>
          <a:xfrm>
            <a:off x="3930725" y="5697354"/>
            <a:ext cx="3522318" cy="954107"/>
          </a:xfrm>
          <a:prstGeom prst="rect">
            <a:avLst/>
          </a:prstGeom>
          <a:solidFill>
            <a:schemeClr val="accent3"/>
          </a:solidFill>
        </p:spPr>
        <p:txBody>
          <a:bodyPr wrap="square" rtlCol="0">
            <a:spAutoFit/>
          </a:bodyPr>
          <a:lstStyle/>
          <a:p>
            <a:r>
              <a:rPr lang="en-US" sz="1400" dirty="0">
                <a:solidFill>
                  <a:schemeClr val="bg1"/>
                </a:solidFill>
                <a:effectLst/>
              </a:rPr>
              <a:t>In 2019, ramp metering could have alleviated freeway breakdowns (speeds 15 mph below the speed limit) present on nearly 150 days</a:t>
            </a:r>
            <a:endParaRPr lang="en-US" sz="1600" dirty="0">
              <a:solidFill>
                <a:schemeClr val="bg1"/>
              </a:solidFill>
              <a:effectLst/>
            </a:endParaRPr>
          </a:p>
        </p:txBody>
      </p:sp>
    </p:spTree>
    <p:extLst>
      <p:ext uri="{BB962C8B-B14F-4D97-AF65-F5344CB8AC3E}">
        <p14:creationId xmlns:p14="http://schemas.microsoft.com/office/powerpoint/2010/main" val="31952781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9711C-1EF0-4638-A20F-1EB278B69057}"/>
              </a:ext>
            </a:extLst>
          </p:cNvPr>
          <p:cNvSpPr>
            <a:spLocks noGrp="1"/>
          </p:cNvSpPr>
          <p:nvPr>
            <p:ph type="title"/>
          </p:nvPr>
        </p:nvSpPr>
        <p:spPr/>
        <p:txBody>
          <a:bodyPr/>
          <a:lstStyle/>
          <a:p>
            <a:r>
              <a:rPr lang="en-US"/>
              <a:t>Internal Process Update</a:t>
            </a:r>
            <a:endParaRPr lang="en-US" dirty="0"/>
          </a:p>
        </p:txBody>
      </p:sp>
      <p:sp>
        <p:nvSpPr>
          <p:cNvPr id="4" name="Slide Number Placeholder 3">
            <a:extLst>
              <a:ext uri="{FF2B5EF4-FFF2-40B4-BE49-F238E27FC236}">
                <a16:creationId xmlns:a16="http://schemas.microsoft.com/office/drawing/2014/main" id="{4BED70FD-5DDC-42E0-ADAA-AAD5851866A1}"/>
              </a:ext>
            </a:extLst>
          </p:cNvPr>
          <p:cNvSpPr>
            <a:spLocks noGrp="1"/>
          </p:cNvSpPr>
          <p:nvPr>
            <p:ph type="sldNum" sz="quarter" idx="12"/>
          </p:nvPr>
        </p:nvSpPr>
        <p:spPr/>
        <p:txBody>
          <a:bodyPr/>
          <a:lstStyle/>
          <a:p>
            <a:endParaRPr lang="en-US" dirty="0">
              <a:solidFill>
                <a:srgbClr val="3C3732">
                  <a:tint val="75000"/>
                </a:srgbClr>
              </a:solidFill>
            </a:endParaRPr>
          </a:p>
        </p:txBody>
      </p:sp>
      <p:pic>
        <p:nvPicPr>
          <p:cNvPr id="9" name="Picture 8" descr="Diagram&#10;&#10;Description automatically generated">
            <a:extLst>
              <a:ext uri="{FF2B5EF4-FFF2-40B4-BE49-F238E27FC236}">
                <a16:creationId xmlns:a16="http://schemas.microsoft.com/office/drawing/2014/main" id="{344677BD-CBF0-4187-B290-1C217D0771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82" t="9589" b="11945"/>
          <a:stretch/>
        </p:blipFill>
        <p:spPr>
          <a:xfrm>
            <a:off x="1639613" y="1437649"/>
            <a:ext cx="8541224" cy="4395592"/>
          </a:xfrm>
          <a:prstGeom prst="rect">
            <a:avLst/>
          </a:prstGeom>
        </p:spPr>
      </p:pic>
    </p:spTree>
    <p:extLst>
      <p:ext uri="{BB962C8B-B14F-4D97-AF65-F5344CB8AC3E}">
        <p14:creationId xmlns:p14="http://schemas.microsoft.com/office/powerpoint/2010/main" val="1616552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D7506-C9F0-4AAC-87E7-8D592ACE7F26}"/>
              </a:ext>
            </a:extLst>
          </p:cNvPr>
          <p:cNvSpPr>
            <a:spLocks noGrp="1"/>
          </p:cNvSpPr>
          <p:nvPr>
            <p:ph type="title"/>
          </p:nvPr>
        </p:nvSpPr>
        <p:spPr>
          <a:xfrm>
            <a:off x="838200" y="133905"/>
            <a:ext cx="10515600" cy="1325563"/>
          </a:xfrm>
        </p:spPr>
        <p:txBody>
          <a:bodyPr/>
          <a:lstStyle/>
          <a:p>
            <a:r>
              <a:rPr lang="en-US" dirty="0"/>
              <a:t>Future Vision Areas</a:t>
            </a:r>
          </a:p>
        </p:txBody>
      </p:sp>
      <p:sp>
        <p:nvSpPr>
          <p:cNvPr id="4" name="Slide Number Placeholder 3">
            <a:extLst>
              <a:ext uri="{FF2B5EF4-FFF2-40B4-BE49-F238E27FC236}">
                <a16:creationId xmlns:a16="http://schemas.microsoft.com/office/drawing/2014/main" id="{BC2FE454-4DD0-464F-977C-EE27B8961A19}"/>
              </a:ext>
            </a:extLst>
          </p:cNvPr>
          <p:cNvSpPr>
            <a:spLocks noGrp="1"/>
          </p:cNvSpPr>
          <p:nvPr>
            <p:ph type="sldNum" sz="quarter" idx="12"/>
          </p:nvPr>
        </p:nvSpPr>
        <p:spPr/>
        <p:txBody>
          <a:bodyPr/>
          <a:lstStyle/>
          <a:p>
            <a:endParaRPr lang="en-US" dirty="0">
              <a:solidFill>
                <a:srgbClr val="3C3732">
                  <a:tint val="75000"/>
                </a:srgbClr>
              </a:solidFill>
            </a:endParaRPr>
          </a:p>
        </p:txBody>
      </p:sp>
      <p:pic>
        <p:nvPicPr>
          <p:cNvPr id="7" name="Picture 6" descr="Diagram&#10;&#10;Description automatically generated">
            <a:extLst>
              <a:ext uri="{FF2B5EF4-FFF2-40B4-BE49-F238E27FC236}">
                <a16:creationId xmlns:a16="http://schemas.microsoft.com/office/drawing/2014/main" id="{3998F45F-3A1D-4078-8251-A456B23299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17" t="9814" r="2534" b="4653"/>
          <a:stretch/>
        </p:blipFill>
        <p:spPr>
          <a:xfrm>
            <a:off x="1930182" y="994446"/>
            <a:ext cx="8109318" cy="4869108"/>
          </a:xfrm>
          <a:prstGeom prst="rect">
            <a:avLst/>
          </a:prstGeom>
        </p:spPr>
      </p:pic>
    </p:spTree>
    <p:extLst>
      <p:ext uri="{BB962C8B-B14F-4D97-AF65-F5344CB8AC3E}">
        <p14:creationId xmlns:p14="http://schemas.microsoft.com/office/powerpoint/2010/main" val="2484844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4" y="364806"/>
            <a:ext cx="10515600" cy="933854"/>
          </a:xfrm>
        </p:spPr>
        <p:txBody>
          <a:bodyPr>
            <a:normAutofit/>
          </a:bodyPr>
          <a:lstStyle/>
          <a:p>
            <a:r>
              <a:rPr lang="en-US" sz="4000" dirty="0"/>
              <a:t>Traffic Signal Control</a:t>
            </a:r>
            <a:endParaRPr lang="en-US" dirty="0"/>
          </a:p>
        </p:txBody>
      </p:sp>
      <p:sp>
        <p:nvSpPr>
          <p:cNvPr id="8" name="Content Placeholder 2"/>
          <p:cNvSpPr txBox="1">
            <a:spLocks/>
          </p:cNvSpPr>
          <p:nvPr/>
        </p:nvSpPr>
        <p:spPr>
          <a:xfrm>
            <a:off x="503374" y="1325135"/>
            <a:ext cx="5005426" cy="3617453"/>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3C3732"/>
                </a:solidFill>
                <a:effectLst/>
                <a:uLnTx/>
                <a:uFillTx/>
                <a:latin typeface="Arial"/>
                <a:ea typeface="+mn-ea"/>
                <a:cs typeface="+mn-cs"/>
              </a:rPr>
              <a:t>Funding Optimization Regularly</a:t>
            </a:r>
          </a:p>
          <a:p>
            <a:pPr marL="228600" marR="0" lvl="0" indent="-22860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3C3732"/>
                </a:solidFill>
                <a:effectLst/>
                <a:uLnTx/>
                <a:uFillTx/>
                <a:latin typeface="Arial"/>
                <a:ea typeface="+mn-ea"/>
                <a:cs typeface="+mn-cs"/>
              </a:rPr>
              <a:t>Plan Adaptive Deployments</a:t>
            </a:r>
          </a:p>
          <a:p>
            <a:pPr marL="2286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3C3732"/>
                </a:solidFill>
                <a:effectLst/>
                <a:uLnTx/>
                <a:uFillTx/>
                <a:latin typeface="Arial"/>
                <a:ea typeface="+mn-ea"/>
                <a:cs typeface="+mn-cs"/>
              </a:rPr>
              <a:t>Implement targeted Transit Signal Priority</a:t>
            </a:r>
          </a:p>
          <a:p>
            <a:pPr marL="228600" marR="0" lvl="0" indent="-22860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3C3732"/>
                </a:solidFill>
                <a:effectLst/>
                <a:uLnTx/>
                <a:uFillTx/>
                <a:latin typeface="Arial"/>
                <a:ea typeface="+mn-ea"/>
                <a:cs typeface="+mn-cs"/>
              </a:rPr>
              <a:t>Expand Regional Optimization Process – Iowa DOT ICAAP</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768444" y="1296155"/>
            <a:ext cx="6271339" cy="4095570"/>
          </a:xfrm>
          <a:prstGeom prst="rect">
            <a:avLst/>
          </a:prstGeom>
        </p:spPr>
      </p:pic>
    </p:spTree>
    <p:extLst>
      <p:ext uri="{BB962C8B-B14F-4D97-AF65-F5344CB8AC3E}">
        <p14:creationId xmlns:p14="http://schemas.microsoft.com/office/powerpoint/2010/main" val="14871977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330" y="291748"/>
            <a:ext cx="10515600" cy="933854"/>
          </a:xfrm>
        </p:spPr>
        <p:txBody>
          <a:bodyPr>
            <a:normAutofit/>
          </a:bodyPr>
          <a:lstStyle/>
          <a:p>
            <a:r>
              <a:rPr lang="en-US" sz="4000" dirty="0"/>
              <a:t>Transportation Demand Management</a:t>
            </a:r>
            <a:endParaRPr lang="en-US" dirty="0"/>
          </a:p>
        </p:txBody>
      </p:sp>
      <p:sp>
        <p:nvSpPr>
          <p:cNvPr id="8" name="Content Placeholder 2"/>
          <p:cNvSpPr txBox="1">
            <a:spLocks/>
          </p:cNvSpPr>
          <p:nvPr/>
        </p:nvSpPr>
        <p:spPr>
          <a:xfrm>
            <a:off x="510139" y="1846491"/>
            <a:ext cx="6169794" cy="3617453"/>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3C3732"/>
                </a:solidFill>
                <a:effectLst/>
                <a:uLnTx/>
                <a:uFillTx/>
                <a:latin typeface="Arial"/>
                <a:ea typeface="+mn-ea"/>
                <a:cs typeface="+mn-cs"/>
              </a:rPr>
              <a:t>Reinvest in the past demand management campaigns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3C3732"/>
                </a:solidFill>
                <a:effectLst/>
                <a:uLnTx/>
                <a:uFillTx/>
                <a:latin typeface="Arial"/>
                <a:ea typeface="+mn-ea"/>
                <a:cs typeface="+mn-cs"/>
              </a:rPr>
              <a:t>Advertised / On-Demand to Employers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3C3732"/>
                </a:solidFill>
                <a:effectLst/>
                <a:uLnTx/>
                <a:uFillTx/>
                <a:latin typeface="Arial"/>
                <a:ea typeface="+mn-ea"/>
                <a:cs typeface="+mn-cs"/>
              </a:rPr>
              <a:t>Support Vanpool, Transit, Non-Motorized, and Telecommute Options</a:t>
            </a:r>
          </a:p>
        </p:txBody>
      </p:sp>
      <p:pic>
        <p:nvPicPr>
          <p:cNvPr id="6" name="Picture 5">
            <a:extLst>
              <a:ext uri="{FF2B5EF4-FFF2-40B4-BE49-F238E27FC236}">
                <a16:creationId xmlns:a16="http://schemas.microsoft.com/office/drawing/2014/main" id="{8AC0EB58-C605-41C8-AA21-BC3CE8CD5A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6372" y="2665142"/>
            <a:ext cx="4885628" cy="3664222"/>
          </a:xfrm>
          <a:prstGeom prst="rect">
            <a:avLst/>
          </a:prstGeom>
        </p:spPr>
      </p:pic>
    </p:spTree>
    <p:extLst>
      <p:ext uri="{BB962C8B-B14F-4D97-AF65-F5344CB8AC3E}">
        <p14:creationId xmlns:p14="http://schemas.microsoft.com/office/powerpoint/2010/main" val="3293630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863" y="212726"/>
            <a:ext cx="10515600" cy="933854"/>
          </a:xfrm>
        </p:spPr>
        <p:txBody>
          <a:bodyPr>
            <a:normAutofit/>
          </a:bodyPr>
          <a:lstStyle/>
          <a:p>
            <a:r>
              <a:rPr lang="en-US" sz="4000" dirty="0"/>
              <a:t>Infrastructure Enhancement - Arterials</a:t>
            </a:r>
            <a:endParaRPr lang="en-US" dirty="0"/>
          </a:p>
        </p:txBody>
      </p:sp>
      <p:sp>
        <p:nvSpPr>
          <p:cNvPr id="8" name="Content Placeholder 2"/>
          <p:cNvSpPr txBox="1">
            <a:spLocks/>
          </p:cNvSpPr>
          <p:nvPr/>
        </p:nvSpPr>
        <p:spPr>
          <a:xfrm>
            <a:off x="661419" y="1620273"/>
            <a:ext cx="5160480" cy="3617453"/>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3C3732"/>
                </a:solidFill>
                <a:effectLst/>
                <a:uLnTx/>
                <a:uFillTx/>
                <a:latin typeface="Arial"/>
                <a:ea typeface="+mn-ea"/>
                <a:cs typeface="+mn-cs"/>
              </a:rPr>
              <a:t>Alternative Intersections</a:t>
            </a:r>
          </a:p>
          <a:p>
            <a:pPr marL="685800" marR="0" lvl="1" indent="-228600" algn="l" defTabSz="914400" rtl="0" eaLnBrk="1" fontAlgn="auto" latinLnBrk="0" hangingPunct="1">
              <a:lnSpc>
                <a:spcPct val="90000"/>
              </a:lnSpc>
              <a:spcBef>
                <a:spcPts val="5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3C3732"/>
                </a:solidFill>
                <a:effectLst/>
                <a:uLnTx/>
                <a:uFillTx/>
                <a:latin typeface="Arial"/>
                <a:ea typeface="+mn-ea"/>
                <a:cs typeface="+mn-cs"/>
              </a:rPr>
              <a:t>Primary Intersections</a:t>
            </a:r>
          </a:p>
          <a:p>
            <a:pPr marL="228600" marR="0" lvl="0" indent="-22860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3C3732"/>
                </a:solidFill>
                <a:effectLst/>
                <a:uLnTx/>
                <a:uFillTx/>
                <a:latin typeface="Arial"/>
                <a:ea typeface="+mn-ea"/>
                <a:cs typeface="+mn-cs"/>
              </a:rPr>
              <a:t>Access Management</a:t>
            </a:r>
          </a:p>
          <a:p>
            <a:pPr marL="685800" marR="0" lvl="1" indent="-228600" algn="l" defTabSz="914400" rtl="0" eaLnBrk="1" fontAlgn="auto" latinLnBrk="0" hangingPunct="1">
              <a:lnSpc>
                <a:spcPct val="90000"/>
              </a:lnSpc>
              <a:spcBef>
                <a:spcPts val="5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3C3732"/>
                </a:solidFill>
                <a:effectLst/>
                <a:uLnTx/>
                <a:uFillTx/>
                <a:latin typeface="Arial"/>
                <a:ea typeface="+mn-ea"/>
                <a:cs typeface="+mn-cs"/>
              </a:rPr>
              <a:t>Minor Intersections</a:t>
            </a:r>
          </a:p>
          <a:p>
            <a:pPr marL="228600" marR="0" lvl="0" indent="-22860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3C3732"/>
                </a:solidFill>
                <a:effectLst/>
                <a:uLnTx/>
                <a:uFillTx/>
                <a:latin typeface="Arial"/>
                <a:ea typeface="+mn-ea"/>
                <a:cs typeface="+mn-cs"/>
              </a:rPr>
              <a:t>Develop new system optimization / ICM prioritization process with DMAMPO</a:t>
            </a:r>
          </a:p>
        </p:txBody>
      </p:sp>
      <p:pic>
        <p:nvPicPr>
          <p:cNvPr id="4" name="Picture 3"/>
          <p:cNvPicPr>
            <a:picLocks noChangeAspect="1"/>
          </p:cNvPicPr>
          <p:nvPr/>
        </p:nvPicPr>
        <p:blipFill>
          <a:blip r:embed="rId3"/>
          <a:stretch>
            <a:fillRect/>
          </a:stretch>
        </p:blipFill>
        <p:spPr>
          <a:xfrm>
            <a:off x="7412182" y="3090772"/>
            <a:ext cx="4779818" cy="3203864"/>
          </a:xfrm>
          <a:prstGeom prst="rect">
            <a:avLst/>
          </a:prstGeom>
        </p:spPr>
      </p:pic>
      <p:pic>
        <p:nvPicPr>
          <p:cNvPr id="3" name="Picture 2"/>
          <p:cNvPicPr>
            <a:picLocks noChangeAspect="1"/>
          </p:cNvPicPr>
          <p:nvPr/>
        </p:nvPicPr>
        <p:blipFill>
          <a:blip r:embed="rId4"/>
          <a:stretch>
            <a:fillRect/>
          </a:stretch>
        </p:blipFill>
        <p:spPr>
          <a:xfrm>
            <a:off x="5821899" y="1326760"/>
            <a:ext cx="4453054" cy="3528024"/>
          </a:xfrm>
          <a:prstGeom prst="rect">
            <a:avLst/>
          </a:prstGeom>
        </p:spPr>
      </p:pic>
    </p:spTree>
    <p:extLst>
      <p:ext uri="{BB962C8B-B14F-4D97-AF65-F5344CB8AC3E}">
        <p14:creationId xmlns:p14="http://schemas.microsoft.com/office/powerpoint/2010/main" val="3084705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15DCB-622C-494C-A942-620C16CDACE6}"/>
              </a:ext>
            </a:extLst>
          </p:cNvPr>
          <p:cNvSpPr>
            <a:spLocks noGrp="1"/>
          </p:cNvSpPr>
          <p:nvPr>
            <p:ph type="title"/>
          </p:nvPr>
        </p:nvSpPr>
        <p:spPr>
          <a:xfrm>
            <a:off x="838200" y="365126"/>
            <a:ext cx="10515600" cy="766370"/>
          </a:xfrm>
        </p:spPr>
        <p:txBody>
          <a:bodyPr/>
          <a:lstStyle/>
          <a:p>
            <a:r>
              <a:rPr lang="en-US" dirty="0"/>
              <a:t>Next Steps</a:t>
            </a:r>
          </a:p>
        </p:txBody>
      </p:sp>
      <p:sp>
        <p:nvSpPr>
          <p:cNvPr id="4" name="Slide Number Placeholder 3">
            <a:extLst>
              <a:ext uri="{FF2B5EF4-FFF2-40B4-BE49-F238E27FC236}">
                <a16:creationId xmlns:a16="http://schemas.microsoft.com/office/drawing/2014/main" id="{1AD2710F-978D-431E-BA69-71F5132F62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C3732">
                  <a:tint val="75000"/>
                </a:srgbClr>
              </a:solidFill>
              <a:effectLst/>
              <a:uLnTx/>
              <a:uFillTx/>
              <a:latin typeface="Arial"/>
              <a:ea typeface="+mn-ea"/>
              <a:cs typeface="+mn-cs"/>
            </a:endParaRPr>
          </a:p>
        </p:txBody>
      </p:sp>
      <p:sp>
        <p:nvSpPr>
          <p:cNvPr id="3" name="Content Placeholder 2">
            <a:extLst>
              <a:ext uri="{FF2B5EF4-FFF2-40B4-BE49-F238E27FC236}">
                <a16:creationId xmlns:a16="http://schemas.microsoft.com/office/drawing/2014/main" id="{F450480B-0272-4032-99D3-9166D9161259}"/>
              </a:ext>
            </a:extLst>
          </p:cNvPr>
          <p:cNvSpPr>
            <a:spLocks noGrp="1"/>
          </p:cNvSpPr>
          <p:nvPr>
            <p:ph idx="4294967295"/>
          </p:nvPr>
        </p:nvSpPr>
        <p:spPr>
          <a:xfrm>
            <a:off x="2196464" y="1402398"/>
            <a:ext cx="9793478" cy="1325562"/>
          </a:xfrm>
        </p:spPr>
        <p:txBody>
          <a:bodyPr>
            <a:normAutofit/>
          </a:bodyPr>
          <a:lstStyle/>
          <a:p>
            <a:pPr marL="0" indent="0">
              <a:buNone/>
            </a:pPr>
            <a:r>
              <a:rPr lang="en-US" b="1" dirty="0">
                <a:solidFill>
                  <a:schemeClr val="accent2"/>
                </a:solidFill>
              </a:rPr>
              <a:t>Design Updates</a:t>
            </a:r>
          </a:p>
          <a:p>
            <a:pPr lvl="1"/>
            <a:r>
              <a:rPr lang="en-US" dirty="0"/>
              <a:t>Add queue warning for I-35 / I-80 near Hickman Road</a:t>
            </a:r>
          </a:p>
        </p:txBody>
      </p:sp>
      <p:pic>
        <p:nvPicPr>
          <p:cNvPr id="6" name="Graphic 5">
            <a:extLst>
              <a:ext uri="{FF2B5EF4-FFF2-40B4-BE49-F238E27FC236}">
                <a16:creationId xmlns:a16="http://schemas.microsoft.com/office/drawing/2014/main" id="{2FA5CD3D-7A5E-4289-BA2F-080394F415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90901" y="1401693"/>
            <a:ext cx="789360" cy="735714"/>
          </a:xfrm>
          <a:prstGeom prst="rect">
            <a:avLst/>
          </a:prstGeom>
        </p:spPr>
      </p:pic>
      <p:pic>
        <p:nvPicPr>
          <p:cNvPr id="8" name="Graphic 7">
            <a:extLst>
              <a:ext uri="{FF2B5EF4-FFF2-40B4-BE49-F238E27FC236}">
                <a16:creationId xmlns:a16="http://schemas.microsoft.com/office/drawing/2014/main" id="{AB539119-3825-46DE-9EE9-B49B4D14BFC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44919" y="2545921"/>
            <a:ext cx="835342" cy="766369"/>
          </a:xfrm>
          <a:prstGeom prst="rect">
            <a:avLst/>
          </a:prstGeom>
        </p:spPr>
      </p:pic>
      <p:sp>
        <p:nvSpPr>
          <p:cNvPr id="13" name="Content Placeholder 2">
            <a:extLst>
              <a:ext uri="{FF2B5EF4-FFF2-40B4-BE49-F238E27FC236}">
                <a16:creationId xmlns:a16="http://schemas.microsoft.com/office/drawing/2014/main" id="{B964BD2D-EE5E-4C40-B6E8-348EDDA3EB6C}"/>
              </a:ext>
            </a:extLst>
          </p:cNvPr>
          <p:cNvSpPr txBox="1">
            <a:spLocks/>
          </p:cNvSpPr>
          <p:nvPr/>
        </p:nvSpPr>
        <p:spPr>
          <a:xfrm>
            <a:off x="2196464" y="2571898"/>
            <a:ext cx="7995500" cy="101368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800" b="1" i="0" u="none" strike="noStrike" kern="1200" cap="none" spc="0" normalizeH="0" baseline="0" noProof="0" dirty="0" err="1">
                <a:ln>
                  <a:noFill/>
                </a:ln>
                <a:solidFill>
                  <a:srgbClr val="7C2529"/>
                </a:solidFill>
                <a:effectLst/>
                <a:uLnTx/>
                <a:uFillTx/>
                <a:latin typeface="Arial"/>
                <a:ea typeface="+mn-ea"/>
                <a:cs typeface="+mn-cs"/>
              </a:rPr>
              <a:t>Implement</a:t>
            </a:r>
            <a:endParaRPr kumimoji="0" lang="fr-FR" sz="2800" b="1" i="0" u="none" strike="noStrike" kern="1200" cap="none" spc="0" normalizeH="0" baseline="0" noProof="0" dirty="0">
              <a:ln>
                <a:noFill/>
              </a:ln>
              <a:solidFill>
                <a:srgbClr val="7C2529"/>
              </a:solidFill>
              <a:effectLst/>
              <a:uLnTx/>
              <a:uFillTx/>
              <a:latin typeface="Arial"/>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rgbClr val="3C3732"/>
                </a:solidFill>
                <a:effectLst/>
                <a:uLnTx/>
                <a:uFillTx/>
                <a:latin typeface="Arial"/>
                <a:ea typeface="+mn-ea"/>
                <a:cs typeface="+mn-cs"/>
              </a:rPr>
              <a:t>Des Moines </a:t>
            </a:r>
            <a:r>
              <a:rPr lang="fr-FR" dirty="0">
                <a:solidFill>
                  <a:srgbClr val="3C3732"/>
                </a:solidFill>
                <a:latin typeface="Arial"/>
              </a:rPr>
              <a:t>area DOT</a:t>
            </a:r>
            <a:r>
              <a:rPr kumimoji="0" lang="fr-FR" sz="2400" b="0" i="0" u="none" strike="noStrike" kern="1200" cap="none" spc="0" normalizeH="0" baseline="0" noProof="0" dirty="0">
                <a:ln>
                  <a:noFill/>
                </a:ln>
                <a:solidFill>
                  <a:srgbClr val="3C3732"/>
                </a:solidFill>
                <a:effectLst/>
                <a:uLnTx/>
                <a:uFillTx/>
                <a:latin typeface="Arial"/>
                <a:ea typeface="+mn-ea"/>
                <a:cs typeface="+mn-cs"/>
              </a:rPr>
              <a:t> </a:t>
            </a:r>
            <a:r>
              <a:rPr kumimoji="0" lang="fr-FR" sz="2400" b="0" i="0" u="none" strike="noStrike" kern="1200" cap="none" spc="0" normalizeH="0" baseline="0" noProof="0" dirty="0" err="1">
                <a:ln>
                  <a:noFill/>
                </a:ln>
                <a:solidFill>
                  <a:srgbClr val="3C3732"/>
                </a:solidFill>
                <a:effectLst/>
                <a:uLnTx/>
                <a:uFillTx/>
                <a:latin typeface="Arial"/>
                <a:ea typeface="+mn-ea"/>
                <a:cs typeface="+mn-cs"/>
              </a:rPr>
              <a:t>fiber</a:t>
            </a:r>
            <a:r>
              <a:rPr kumimoji="0" lang="fr-FR" sz="2400" b="0" i="0" u="none" strike="noStrike" kern="1200" cap="none" spc="0" normalizeH="0" baseline="0" noProof="0" dirty="0">
                <a:ln>
                  <a:noFill/>
                </a:ln>
                <a:solidFill>
                  <a:srgbClr val="3C3732"/>
                </a:solidFill>
                <a:effectLst/>
                <a:uLnTx/>
                <a:uFillTx/>
                <a:latin typeface="Arial"/>
                <a:ea typeface="+mn-ea"/>
                <a:cs typeface="+mn-cs"/>
              </a:rPr>
              <a:t> </a:t>
            </a:r>
            <a:r>
              <a:rPr kumimoji="0" lang="fr-FR" sz="2400" b="0" i="0" u="none" strike="noStrike" kern="1200" cap="none" spc="0" normalizeH="0" baseline="0" noProof="0" dirty="0" err="1">
                <a:ln>
                  <a:noFill/>
                </a:ln>
                <a:solidFill>
                  <a:srgbClr val="3C3732"/>
                </a:solidFill>
                <a:effectLst/>
                <a:uLnTx/>
                <a:uFillTx/>
                <a:latin typeface="Arial"/>
                <a:ea typeface="+mn-ea"/>
                <a:cs typeface="+mn-cs"/>
              </a:rPr>
              <a:t>optic</a:t>
            </a:r>
            <a:r>
              <a:rPr kumimoji="0" lang="fr-FR" sz="2400" b="0" i="0" u="none" strike="noStrike" kern="1200" cap="none" spc="0" normalizeH="0" baseline="0" noProof="0" dirty="0">
                <a:ln>
                  <a:noFill/>
                </a:ln>
                <a:solidFill>
                  <a:srgbClr val="3C3732"/>
                </a:solidFill>
                <a:effectLst/>
                <a:uLnTx/>
                <a:uFillTx/>
                <a:latin typeface="Arial"/>
                <a:ea typeface="+mn-ea"/>
                <a:cs typeface="+mn-cs"/>
              </a:rPr>
              <a:t> network infrastructure</a:t>
            </a:r>
          </a:p>
        </p:txBody>
      </p:sp>
      <p:sp>
        <p:nvSpPr>
          <p:cNvPr id="14" name="Content Placeholder 2">
            <a:extLst>
              <a:ext uri="{FF2B5EF4-FFF2-40B4-BE49-F238E27FC236}">
                <a16:creationId xmlns:a16="http://schemas.microsoft.com/office/drawing/2014/main" id="{BDF0438D-5A6C-4173-9767-8D1BD6C75CE0}"/>
              </a:ext>
            </a:extLst>
          </p:cNvPr>
          <p:cNvSpPr txBox="1">
            <a:spLocks/>
          </p:cNvSpPr>
          <p:nvPr/>
        </p:nvSpPr>
        <p:spPr>
          <a:xfrm>
            <a:off x="2196464" y="3780854"/>
            <a:ext cx="7633335" cy="10136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800" b="1" i="0" u="none" strike="noStrike" kern="1200" cap="none" spc="0" normalizeH="0" baseline="0" noProof="0" dirty="0">
                <a:ln>
                  <a:noFill/>
                </a:ln>
                <a:solidFill>
                  <a:srgbClr val="275D38"/>
                </a:solidFill>
                <a:effectLst/>
                <a:uLnTx/>
                <a:uFillTx/>
                <a:latin typeface="Arial"/>
                <a:ea typeface="+mn-ea"/>
                <a:cs typeface="+mn-cs"/>
              </a:rPr>
              <a:t>Program Design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3C3732"/>
                </a:solidFill>
                <a:effectLst/>
                <a:uLnTx/>
                <a:uFillTx/>
                <a:latin typeface="Arial"/>
                <a:ea typeface="+mn-ea"/>
                <a:cs typeface="+mn-cs"/>
              </a:rPr>
              <a:t>I-35 / 80 dynamic (inside) shoulder use</a:t>
            </a:r>
          </a:p>
        </p:txBody>
      </p:sp>
      <p:sp>
        <p:nvSpPr>
          <p:cNvPr id="15" name="Content Placeholder 2">
            <a:extLst>
              <a:ext uri="{FF2B5EF4-FFF2-40B4-BE49-F238E27FC236}">
                <a16:creationId xmlns:a16="http://schemas.microsoft.com/office/drawing/2014/main" id="{FC71F843-D464-4D75-945B-B189FEBBA5FA}"/>
              </a:ext>
            </a:extLst>
          </p:cNvPr>
          <p:cNvSpPr txBox="1">
            <a:spLocks/>
          </p:cNvSpPr>
          <p:nvPr/>
        </p:nvSpPr>
        <p:spPr>
          <a:xfrm>
            <a:off x="2196464" y="4935786"/>
            <a:ext cx="9670188" cy="101368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b="1" dirty="0">
                <a:solidFill>
                  <a:srgbClr val="0091A6"/>
                </a:solidFill>
                <a:latin typeface="Arial"/>
              </a:rPr>
              <a:t>Monitor</a:t>
            </a:r>
            <a:endParaRPr kumimoji="0" lang="fr-FR" sz="2800" b="1" i="0" u="none" strike="noStrike" kern="1200" cap="none" spc="0" normalizeH="0" baseline="0" noProof="0" dirty="0">
              <a:ln>
                <a:noFill/>
              </a:ln>
              <a:solidFill>
                <a:srgbClr val="0091A6"/>
              </a:solidFill>
              <a:effectLst/>
              <a:uLnTx/>
              <a:uFillTx/>
              <a:latin typeface="Arial"/>
            </a:endParaRPr>
          </a:p>
          <a:p>
            <a:pPr lvl="1"/>
            <a:r>
              <a:rPr lang="en-US" sz="2600" dirty="0"/>
              <a:t>I-235 traffic volumes until conditions are right for ramp metering</a:t>
            </a:r>
            <a:endParaRPr kumimoji="0" lang="en-US" sz="2600" b="0" i="0" u="none" strike="noStrike" kern="1200" cap="none" spc="0" normalizeH="0" baseline="0" noProof="0" dirty="0">
              <a:ln>
                <a:noFill/>
              </a:ln>
              <a:solidFill>
                <a:srgbClr val="3C3732"/>
              </a:solidFill>
              <a:effectLst/>
              <a:uLnTx/>
              <a:uFillTx/>
              <a:latin typeface="Arial"/>
              <a:ea typeface="+mn-ea"/>
              <a:cs typeface="+mn-cs"/>
            </a:endParaRPr>
          </a:p>
        </p:txBody>
      </p:sp>
      <p:pic>
        <p:nvPicPr>
          <p:cNvPr id="17" name="Graphic 16">
            <a:extLst>
              <a:ext uri="{FF2B5EF4-FFF2-40B4-BE49-F238E27FC236}">
                <a16:creationId xmlns:a16="http://schemas.microsoft.com/office/drawing/2014/main" id="{1904CBEE-BC33-4FC8-A021-21239FFB250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7274" y="3780854"/>
            <a:ext cx="1104900" cy="639679"/>
          </a:xfrm>
          <a:prstGeom prst="rect">
            <a:avLst/>
          </a:prstGeom>
        </p:spPr>
      </p:pic>
      <p:cxnSp>
        <p:nvCxnSpPr>
          <p:cNvPr id="21" name="Straight Connector 20">
            <a:extLst>
              <a:ext uri="{FF2B5EF4-FFF2-40B4-BE49-F238E27FC236}">
                <a16:creationId xmlns:a16="http://schemas.microsoft.com/office/drawing/2014/main" id="{4FFCDB24-0E87-4013-BEE2-EEB89AD88238}"/>
              </a:ext>
            </a:extLst>
          </p:cNvPr>
          <p:cNvCxnSpPr>
            <a:cxnSpLocks/>
          </p:cNvCxnSpPr>
          <p:nvPr/>
        </p:nvCxnSpPr>
        <p:spPr>
          <a:xfrm>
            <a:off x="838200" y="2354580"/>
            <a:ext cx="1065858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2C34F0B-C57F-4157-94CC-226CC4EB0C5C}"/>
              </a:ext>
            </a:extLst>
          </p:cNvPr>
          <p:cNvCxnSpPr>
            <a:cxnSpLocks/>
          </p:cNvCxnSpPr>
          <p:nvPr/>
        </p:nvCxnSpPr>
        <p:spPr>
          <a:xfrm>
            <a:off x="838200" y="3555106"/>
            <a:ext cx="1065858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DE0388F-E776-413A-A3D1-F22552573F8A}"/>
              </a:ext>
            </a:extLst>
          </p:cNvPr>
          <p:cNvCxnSpPr>
            <a:cxnSpLocks/>
          </p:cNvCxnSpPr>
          <p:nvPr/>
        </p:nvCxnSpPr>
        <p:spPr>
          <a:xfrm flipV="1">
            <a:off x="838200" y="4794542"/>
            <a:ext cx="10658582" cy="265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E37F416-FB83-4CBE-97B3-C1753A350A83}"/>
              </a:ext>
            </a:extLst>
          </p:cNvPr>
          <p:cNvPicPr>
            <a:picLocks noChangeAspect="1"/>
          </p:cNvPicPr>
          <p:nvPr/>
        </p:nvPicPr>
        <p:blipFill>
          <a:blip r:embed="rId9"/>
          <a:stretch>
            <a:fillRect/>
          </a:stretch>
        </p:blipFill>
        <p:spPr>
          <a:xfrm>
            <a:off x="1037274" y="4935786"/>
            <a:ext cx="847417" cy="780356"/>
          </a:xfrm>
          <a:prstGeom prst="rect">
            <a:avLst/>
          </a:prstGeom>
        </p:spPr>
      </p:pic>
    </p:spTree>
    <p:extLst>
      <p:ext uri="{BB962C8B-B14F-4D97-AF65-F5344CB8AC3E}">
        <p14:creationId xmlns:p14="http://schemas.microsoft.com/office/powerpoint/2010/main" val="854949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What is Integrated Corridor Management (ICM)?</a:t>
            </a:r>
          </a:p>
        </p:txBody>
      </p:sp>
      <p:graphicFrame>
        <p:nvGraphicFramePr>
          <p:cNvPr id="3" name="Object 2">
            <a:extLst>
              <a:ext uri="{FF2B5EF4-FFF2-40B4-BE49-F238E27FC236}">
                <a16:creationId xmlns:a16="http://schemas.microsoft.com/office/drawing/2014/main" id="{3E980D18-822E-4455-B51F-F9DE9C1ECCA0}"/>
              </a:ext>
            </a:extLst>
          </p:cNvPr>
          <p:cNvGraphicFramePr>
            <a:graphicFrameLocks noChangeAspect="1"/>
          </p:cNvGraphicFramePr>
          <p:nvPr>
            <p:extLst>
              <p:ext uri="{D42A27DB-BD31-4B8C-83A1-F6EECF244321}">
                <p14:modId xmlns:p14="http://schemas.microsoft.com/office/powerpoint/2010/main" val="2855569134"/>
              </p:ext>
            </p:extLst>
          </p:nvPr>
        </p:nvGraphicFramePr>
        <p:xfrm>
          <a:off x="1798712" y="1494963"/>
          <a:ext cx="7417860" cy="4155161"/>
        </p:xfrm>
        <a:graphic>
          <a:graphicData uri="http://schemas.openxmlformats.org/presentationml/2006/ole">
            <mc:AlternateContent xmlns:mc="http://schemas.openxmlformats.org/markup-compatibility/2006">
              <mc:Choice xmlns:v="urn:schemas-microsoft-com:vml" Requires="v">
                <p:oleObj spid="_x0000_s1145" r:id="rId4" imgW="24520320" imgH="13714200" progId="">
                  <p:embed/>
                </p:oleObj>
              </mc:Choice>
              <mc:Fallback>
                <p:oleObj r:id="rId4" imgW="24520320" imgH="13714200" progId="">
                  <p:embed/>
                  <p:pic>
                    <p:nvPicPr>
                      <p:cNvPr id="0" name=""/>
                      <p:cNvPicPr/>
                      <p:nvPr/>
                    </p:nvPicPr>
                    <p:blipFill>
                      <a:blip r:embed="rId5"/>
                      <a:stretch>
                        <a:fillRect/>
                      </a:stretch>
                    </p:blipFill>
                    <p:spPr>
                      <a:xfrm>
                        <a:off x="1798712" y="1494963"/>
                        <a:ext cx="7417860" cy="4155161"/>
                      </a:xfrm>
                      <a:prstGeom prst="rect">
                        <a:avLst/>
                      </a:prstGeom>
                    </p:spPr>
                  </p:pic>
                </p:oleObj>
              </mc:Fallback>
            </mc:AlternateContent>
          </a:graphicData>
        </a:graphic>
      </p:graphicFrame>
      <p:grpSp>
        <p:nvGrpSpPr>
          <p:cNvPr id="9" name="Group 8">
            <a:extLst>
              <a:ext uri="{FF2B5EF4-FFF2-40B4-BE49-F238E27FC236}">
                <a16:creationId xmlns:a16="http://schemas.microsoft.com/office/drawing/2014/main" id="{7FEE2C45-C249-43FD-914E-88676EFABD36}"/>
              </a:ext>
            </a:extLst>
          </p:cNvPr>
          <p:cNvGrpSpPr/>
          <p:nvPr/>
        </p:nvGrpSpPr>
        <p:grpSpPr>
          <a:xfrm>
            <a:off x="4002692" y="2213366"/>
            <a:ext cx="3009900" cy="781050"/>
            <a:chOff x="7940178" y="2084934"/>
            <a:chExt cx="3009900" cy="781050"/>
          </a:xfrm>
        </p:grpSpPr>
        <p:pic>
          <p:nvPicPr>
            <p:cNvPr id="7" name="Graphic 6">
              <a:extLst>
                <a:ext uri="{FF2B5EF4-FFF2-40B4-BE49-F238E27FC236}">
                  <a16:creationId xmlns:a16="http://schemas.microsoft.com/office/drawing/2014/main" id="{1DDFD770-38DB-475D-913A-3BE4D8B5332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40178" y="2084934"/>
              <a:ext cx="3009900" cy="781050"/>
            </a:xfrm>
            <a:prstGeom prst="rect">
              <a:avLst/>
            </a:prstGeom>
          </p:spPr>
        </p:pic>
        <p:sp>
          <p:nvSpPr>
            <p:cNvPr id="11" name="TextBox 10">
              <a:extLst>
                <a:ext uri="{FF2B5EF4-FFF2-40B4-BE49-F238E27FC236}">
                  <a16:creationId xmlns:a16="http://schemas.microsoft.com/office/drawing/2014/main" id="{8888F40D-1A34-4DF2-AB19-AF2E987AD027}"/>
                </a:ext>
              </a:extLst>
            </p:cNvPr>
            <p:cNvSpPr txBox="1"/>
            <p:nvPr/>
          </p:nvSpPr>
          <p:spPr>
            <a:xfrm>
              <a:off x="7940179" y="2183071"/>
              <a:ext cx="3009899" cy="584775"/>
            </a:xfrm>
            <a:prstGeom prst="rect">
              <a:avLst/>
            </a:prstGeom>
            <a:noFill/>
          </p:spPr>
          <p:txBody>
            <a:bodyPr wrap="square" rtlCol="0">
              <a:spAutoFit/>
            </a:bodyPr>
            <a:lstStyle/>
            <a:p>
              <a:pPr algn="ctr"/>
              <a:r>
                <a:rPr lang="en-US" sz="1600" dirty="0">
                  <a:solidFill>
                    <a:schemeClr val="bg1"/>
                  </a:solidFill>
                </a:rPr>
                <a:t>Framework for </a:t>
              </a:r>
              <a:r>
                <a:rPr lang="en-US" sz="1600" b="1" dirty="0">
                  <a:solidFill>
                    <a:schemeClr val="bg1"/>
                  </a:solidFill>
                </a:rPr>
                <a:t>multiple modes of transportation</a:t>
              </a:r>
              <a:endParaRPr lang="en-US" sz="3600" b="1" dirty="0">
                <a:solidFill>
                  <a:schemeClr val="bg1"/>
                </a:solidFill>
                <a:effectLst/>
              </a:endParaRPr>
            </a:p>
          </p:txBody>
        </p:sp>
      </p:grpSp>
      <p:grpSp>
        <p:nvGrpSpPr>
          <p:cNvPr id="15" name="Group 14">
            <a:extLst>
              <a:ext uri="{FF2B5EF4-FFF2-40B4-BE49-F238E27FC236}">
                <a16:creationId xmlns:a16="http://schemas.microsoft.com/office/drawing/2014/main" id="{0D37F6C1-9A0F-4D52-BF08-41CAD871DAE1}"/>
              </a:ext>
            </a:extLst>
          </p:cNvPr>
          <p:cNvGrpSpPr/>
          <p:nvPr/>
        </p:nvGrpSpPr>
        <p:grpSpPr>
          <a:xfrm>
            <a:off x="4913086" y="3436480"/>
            <a:ext cx="5372100" cy="781050"/>
            <a:chOff x="3409950" y="3038475"/>
            <a:chExt cx="5372100" cy="781050"/>
          </a:xfrm>
        </p:grpSpPr>
        <p:pic>
          <p:nvPicPr>
            <p:cNvPr id="13" name="Graphic 12">
              <a:extLst>
                <a:ext uri="{FF2B5EF4-FFF2-40B4-BE49-F238E27FC236}">
                  <a16:creationId xmlns:a16="http://schemas.microsoft.com/office/drawing/2014/main" id="{BAC5F1DB-D88B-4AD9-B005-4E6DFC2C81D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409950" y="3038475"/>
              <a:ext cx="5372100" cy="781050"/>
            </a:xfrm>
            <a:prstGeom prst="rect">
              <a:avLst/>
            </a:prstGeom>
          </p:spPr>
        </p:pic>
        <p:sp>
          <p:nvSpPr>
            <p:cNvPr id="14" name="TextBox 13">
              <a:extLst>
                <a:ext uri="{FF2B5EF4-FFF2-40B4-BE49-F238E27FC236}">
                  <a16:creationId xmlns:a16="http://schemas.microsoft.com/office/drawing/2014/main" id="{240830E5-8C41-4A6C-8497-1E5FA043ECBD}"/>
                </a:ext>
              </a:extLst>
            </p:cNvPr>
            <p:cNvSpPr txBox="1"/>
            <p:nvPr/>
          </p:nvSpPr>
          <p:spPr>
            <a:xfrm>
              <a:off x="3714215" y="3148848"/>
              <a:ext cx="4795703" cy="584775"/>
            </a:xfrm>
            <a:prstGeom prst="rect">
              <a:avLst/>
            </a:prstGeom>
            <a:noFill/>
          </p:spPr>
          <p:txBody>
            <a:bodyPr wrap="square" rtlCol="0">
              <a:spAutoFit/>
            </a:bodyPr>
            <a:lstStyle/>
            <a:p>
              <a:pPr algn="ctr"/>
              <a:r>
                <a:rPr lang="en-US" sz="1600" dirty="0">
                  <a:solidFill>
                    <a:schemeClr val="bg1"/>
                  </a:solidFill>
                </a:rPr>
                <a:t>Based on a </a:t>
              </a:r>
              <a:r>
                <a:rPr lang="en-US" sz="1600" b="1" dirty="0">
                  <a:solidFill>
                    <a:schemeClr val="bg1"/>
                  </a:solidFill>
                </a:rPr>
                <a:t>proactive, integrated management and operation</a:t>
              </a:r>
              <a:r>
                <a:rPr lang="en-US" sz="1600" dirty="0">
                  <a:solidFill>
                    <a:schemeClr val="bg1"/>
                  </a:solidFill>
                </a:rPr>
                <a:t> of a regional transportation system</a:t>
              </a:r>
              <a:endParaRPr lang="en-US" sz="3600" b="1" dirty="0">
                <a:solidFill>
                  <a:schemeClr val="bg1"/>
                </a:solidFill>
                <a:effectLst/>
              </a:endParaRPr>
            </a:p>
          </p:txBody>
        </p:sp>
      </p:grpSp>
      <p:grpSp>
        <p:nvGrpSpPr>
          <p:cNvPr id="19" name="Group 18">
            <a:extLst>
              <a:ext uri="{FF2B5EF4-FFF2-40B4-BE49-F238E27FC236}">
                <a16:creationId xmlns:a16="http://schemas.microsoft.com/office/drawing/2014/main" id="{3C92DD50-CB13-46C2-9552-0DCDAE2374F2}"/>
              </a:ext>
            </a:extLst>
          </p:cNvPr>
          <p:cNvGrpSpPr/>
          <p:nvPr/>
        </p:nvGrpSpPr>
        <p:grpSpPr>
          <a:xfrm>
            <a:off x="6206671" y="4642070"/>
            <a:ext cx="5526293" cy="781050"/>
            <a:chOff x="6206671" y="4642070"/>
            <a:chExt cx="5526293" cy="781050"/>
          </a:xfrm>
        </p:grpSpPr>
        <p:pic>
          <p:nvPicPr>
            <p:cNvPr id="17" name="Graphic 16">
              <a:extLst>
                <a:ext uri="{FF2B5EF4-FFF2-40B4-BE49-F238E27FC236}">
                  <a16:creationId xmlns:a16="http://schemas.microsoft.com/office/drawing/2014/main" id="{7D96B9FE-58DC-48C6-BC3C-9DC2918052B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206671" y="4642070"/>
              <a:ext cx="5526293" cy="781050"/>
            </a:xfrm>
            <a:prstGeom prst="rect">
              <a:avLst/>
            </a:prstGeom>
          </p:spPr>
        </p:pic>
        <p:sp>
          <p:nvSpPr>
            <p:cNvPr id="18" name="TextBox 17">
              <a:extLst>
                <a:ext uri="{FF2B5EF4-FFF2-40B4-BE49-F238E27FC236}">
                  <a16:creationId xmlns:a16="http://schemas.microsoft.com/office/drawing/2014/main" id="{3155E81F-12DF-4E6A-B32B-BA5FCA893005}"/>
                </a:ext>
              </a:extLst>
            </p:cNvPr>
            <p:cNvSpPr txBox="1"/>
            <p:nvPr/>
          </p:nvSpPr>
          <p:spPr>
            <a:xfrm>
              <a:off x="6506225" y="4748882"/>
              <a:ext cx="4927184" cy="584775"/>
            </a:xfrm>
            <a:prstGeom prst="rect">
              <a:avLst/>
            </a:prstGeom>
            <a:noFill/>
          </p:spPr>
          <p:txBody>
            <a:bodyPr wrap="square" rtlCol="0">
              <a:spAutoFit/>
            </a:bodyPr>
            <a:lstStyle/>
            <a:p>
              <a:pPr algn="ctr"/>
              <a:r>
                <a:rPr lang="en-US" sz="1600" dirty="0">
                  <a:solidFill>
                    <a:schemeClr val="bg1"/>
                  </a:solidFill>
                </a:rPr>
                <a:t>Delivered in a </a:t>
              </a:r>
              <a:r>
                <a:rPr lang="en-US" sz="1600" b="1" dirty="0">
                  <a:solidFill>
                    <a:schemeClr val="bg1"/>
                  </a:solidFill>
                </a:rPr>
                <a:t>cost-effective manner </a:t>
              </a:r>
              <a:r>
                <a:rPr lang="en-US" sz="1600" dirty="0">
                  <a:solidFill>
                    <a:schemeClr val="bg1"/>
                  </a:solidFill>
                </a:rPr>
                <a:t>compared to traditional infrastructure capacity expansion projects</a:t>
              </a:r>
              <a:endParaRPr lang="en-US" sz="3600" b="1" dirty="0">
                <a:solidFill>
                  <a:schemeClr val="bg1"/>
                </a:solidFill>
                <a:effectLst/>
              </a:endParaRPr>
            </a:p>
          </p:txBody>
        </p:sp>
      </p:grpSp>
    </p:spTree>
    <p:extLst>
      <p:ext uri="{BB962C8B-B14F-4D97-AF65-F5344CB8AC3E}">
        <p14:creationId xmlns:p14="http://schemas.microsoft.com/office/powerpoint/2010/main" val="672928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33379DB-0F89-48CB-8A4B-496093EB51F8}"/>
              </a:ext>
            </a:extLst>
          </p:cNvPr>
          <p:cNvSpPr>
            <a:spLocks noGrp="1"/>
          </p:cNvSpPr>
          <p:nvPr>
            <p:ph type="body" idx="1"/>
          </p:nvPr>
        </p:nvSpPr>
        <p:spPr/>
        <p:txBody>
          <a:bodyPr/>
          <a:lstStyle/>
          <a:p>
            <a:endParaRPr lang="en-US"/>
          </a:p>
        </p:txBody>
      </p:sp>
      <p:sp>
        <p:nvSpPr>
          <p:cNvPr id="2" name="Title 1">
            <a:extLst>
              <a:ext uri="{FF2B5EF4-FFF2-40B4-BE49-F238E27FC236}">
                <a16:creationId xmlns:a16="http://schemas.microsoft.com/office/drawing/2014/main" id="{56B0731E-0FA1-4293-9769-2879E0BAB820}"/>
              </a:ext>
            </a:extLst>
          </p:cNvPr>
          <p:cNvSpPr>
            <a:spLocks noGrp="1"/>
          </p:cNvSpPr>
          <p:nvPr>
            <p:ph type="title"/>
          </p:nvPr>
        </p:nvSpPr>
        <p:spPr/>
        <p:txBody>
          <a:bodyPr/>
          <a:lstStyle/>
          <a:p>
            <a:r>
              <a:rPr lang="en-US" dirty="0"/>
              <a:t>Approach</a:t>
            </a:r>
          </a:p>
        </p:txBody>
      </p:sp>
    </p:spTree>
    <p:extLst>
      <p:ext uri="{BB962C8B-B14F-4D97-AF65-F5344CB8AC3E}">
        <p14:creationId xmlns:p14="http://schemas.microsoft.com/office/powerpoint/2010/main" val="3342944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t="2756" b="2756"/>
          <a:stretch/>
        </p:blipFill>
        <p:spPr>
          <a:xfrm>
            <a:off x="1754372" y="977507"/>
            <a:ext cx="8956808" cy="4766068"/>
          </a:xfrm>
          <a:prstGeom prst="rect">
            <a:avLst/>
          </a:prstGeom>
        </p:spPr>
      </p:pic>
      <p:sp>
        <p:nvSpPr>
          <p:cNvPr id="2" name="Title 1"/>
          <p:cNvSpPr>
            <a:spLocks noGrp="1"/>
          </p:cNvSpPr>
          <p:nvPr>
            <p:ph type="title"/>
          </p:nvPr>
        </p:nvSpPr>
        <p:spPr>
          <a:xfrm>
            <a:off x="457200" y="136525"/>
            <a:ext cx="11441430" cy="1325563"/>
          </a:xfrm>
        </p:spPr>
        <p:txBody>
          <a:bodyPr>
            <a:normAutofit/>
          </a:bodyPr>
          <a:lstStyle/>
          <a:p>
            <a:r>
              <a:rPr lang="en-US" sz="4200" dirty="0"/>
              <a:t>Why ICM for Des Moines Metropolitan Area?</a:t>
            </a:r>
          </a:p>
        </p:txBody>
      </p:sp>
      <p:sp>
        <p:nvSpPr>
          <p:cNvPr id="5" name="Slide Number Placeholder 2">
            <a:extLst>
              <a:ext uri="{FF2B5EF4-FFF2-40B4-BE49-F238E27FC236}">
                <a16:creationId xmlns:a16="http://schemas.microsoft.com/office/drawing/2014/main" id="{21AF8BAB-28E1-4B86-9B7C-8216CF240DA5}"/>
              </a:ext>
            </a:extLst>
          </p:cNvPr>
          <p:cNvSpPr>
            <a:spLocks noGrp="1"/>
          </p:cNvSpPr>
          <p:nvPr>
            <p:ph type="sldNum" sz="quarter" idx="12"/>
          </p:nvPr>
        </p:nvSpPr>
        <p:spPr/>
        <p:txBody>
          <a:bodyPr/>
          <a:lstStyle/>
          <a:p>
            <a:fld id="{D713258D-8ADF-4104-8549-480AC594DB7C}" type="slidenum">
              <a:rPr lang="en-US" smtClean="0">
                <a:solidFill>
                  <a:srgbClr val="3C3732">
                    <a:tint val="75000"/>
                  </a:srgbClr>
                </a:solidFill>
              </a:rPr>
              <a:pPr/>
              <a:t>4</a:t>
            </a:fld>
            <a:endParaRPr lang="en-US" dirty="0">
              <a:solidFill>
                <a:srgbClr val="3C3732">
                  <a:tint val="75000"/>
                </a:srgbClr>
              </a:solidFill>
            </a:endParaRPr>
          </a:p>
        </p:txBody>
      </p:sp>
      <p:sp>
        <p:nvSpPr>
          <p:cNvPr id="6" name="TextBox 5">
            <a:extLst>
              <a:ext uri="{FF2B5EF4-FFF2-40B4-BE49-F238E27FC236}">
                <a16:creationId xmlns:a16="http://schemas.microsoft.com/office/drawing/2014/main" id="{1EA114AB-CD62-4BCD-BDE0-944F340AB9A1}"/>
              </a:ext>
            </a:extLst>
          </p:cNvPr>
          <p:cNvSpPr txBox="1"/>
          <p:nvPr/>
        </p:nvSpPr>
        <p:spPr>
          <a:xfrm>
            <a:off x="206375" y="3187333"/>
            <a:ext cx="2548890" cy="830997"/>
          </a:xfrm>
          <a:prstGeom prst="rect">
            <a:avLst/>
          </a:prstGeom>
          <a:noFill/>
        </p:spPr>
        <p:txBody>
          <a:bodyPr wrap="square" rtlCol="0">
            <a:spAutoFit/>
          </a:bodyPr>
          <a:lstStyle/>
          <a:p>
            <a:pPr algn="r"/>
            <a:r>
              <a:rPr lang="en-US" sz="1200" b="1" dirty="0"/>
              <a:t>NON-RECURRING</a:t>
            </a:r>
          </a:p>
          <a:p>
            <a:pPr algn="r"/>
            <a:r>
              <a:rPr lang="en-US" sz="1200" b="1" dirty="0">
                <a:effectLst/>
              </a:rPr>
              <a:t>CONGESTION</a:t>
            </a:r>
          </a:p>
          <a:p>
            <a:pPr algn="r"/>
            <a:r>
              <a:rPr lang="en-US" sz="2400" b="1" dirty="0"/>
              <a:t>72%</a:t>
            </a:r>
            <a:endParaRPr lang="en-US" sz="2800" dirty="0">
              <a:effectLst/>
            </a:endParaRPr>
          </a:p>
        </p:txBody>
      </p:sp>
      <p:sp>
        <p:nvSpPr>
          <p:cNvPr id="7" name="TextBox 6">
            <a:extLst>
              <a:ext uri="{FF2B5EF4-FFF2-40B4-BE49-F238E27FC236}">
                <a16:creationId xmlns:a16="http://schemas.microsoft.com/office/drawing/2014/main" id="{EC94FCAB-FFF8-4088-9E76-F9194022BA2A}"/>
              </a:ext>
            </a:extLst>
          </p:cNvPr>
          <p:cNvSpPr txBox="1"/>
          <p:nvPr/>
        </p:nvSpPr>
        <p:spPr>
          <a:xfrm>
            <a:off x="4390390" y="3297018"/>
            <a:ext cx="2548890" cy="830997"/>
          </a:xfrm>
          <a:prstGeom prst="rect">
            <a:avLst/>
          </a:prstGeom>
          <a:noFill/>
        </p:spPr>
        <p:txBody>
          <a:bodyPr wrap="square" rtlCol="0">
            <a:spAutoFit/>
          </a:bodyPr>
          <a:lstStyle/>
          <a:p>
            <a:pPr algn="r"/>
            <a:r>
              <a:rPr lang="en-US" sz="1200" b="1" dirty="0"/>
              <a:t>NON-RECURRING</a:t>
            </a:r>
          </a:p>
          <a:p>
            <a:pPr algn="r"/>
            <a:r>
              <a:rPr lang="en-US" sz="1200" b="1" dirty="0">
                <a:effectLst/>
              </a:rPr>
              <a:t>CONGESTION</a:t>
            </a:r>
          </a:p>
          <a:p>
            <a:pPr algn="r"/>
            <a:r>
              <a:rPr lang="en-US" sz="2400" b="1" dirty="0"/>
              <a:t>55%</a:t>
            </a:r>
            <a:endParaRPr lang="en-US" sz="2800" dirty="0">
              <a:effectLst/>
            </a:endParaRPr>
          </a:p>
        </p:txBody>
      </p:sp>
      <p:sp>
        <p:nvSpPr>
          <p:cNvPr id="8" name="TextBox 7">
            <a:extLst>
              <a:ext uri="{FF2B5EF4-FFF2-40B4-BE49-F238E27FC236}">
                <a16:creationId xmlns:a16="http://schemas.microsoft.com/office/drawing/2014/main" id="{6CA5C39F-6E66-42D1-9D50-F5C2AC206E6F}"/>
              </a:ext>
            </a:extLst>
          </p:cNvPr>
          <p:cNvSpPr txBox="1"/>
          <p:nvPr/>
        </p:nvSpPr>
        <p:spPr>
          <a:xfrm>
            <a:off x="9349740" y="1608991"/>
            <a:ext cx="2548890" cy="830997"/>
          </a:xfrm>
          <a:prstGeom prst="rect">
            <a:avLst/>
          </a:prstGeom>
          <a:noFill/>
        </p:spPr>
        <p:txBody>
          <a:bodyPr wrap="square" rtlCol="0">
            <a:spAutoFit/>
          </a:bodyPr>
          <a:lstStyle/>
          <a:p>
            <a:r>
              <a:rPr lang="en-US" sz="1200" b="1" dirty="0">
                <a:solidFill>
                  <a:srgbClr val="0091A6"/>
                </a:solidFill>
              </a:rPr>
              <a:t>RECURRING</a:t>
            </a:r>
          </a:p>
          <a:p>
            <a:r>
              <a:rPr lang="en-US" sz="1200" b="1" dirty="0">
                <a:solidFill>
                  <a:srgbClr val="0091A6"/>
                </a:solidFill>
                <a:effectLst/>
              </a:rPr>
              <a:t>CONGESTION</a:t>
            </a:r>
          </a:p>
          <a:p>
            <a:r>
              <a:rPr lang="en-US" sz="2400" b="1" dirty="0">
                <a:solidFill>
                  <a:srgbClr val="0091A6"/>
                </a:solidFill>
              </a:rPr>
              <a:t>45%</a:t>
            </a:r>
            <a:endParaRPr lang="en-US" sz="2800" dirty="0">
              <a:solidFill>
                <a:srgbClr val="0091A6"/>
              </a:solidFill>
              <a:effectLst/>
            </a:endParaRPr>
          </a:p>
        </p:txBody>
      </p:sp>
      <p:sp>
        <p:nvSpPr>
          <p:cNvPr id="9" name="TextBox 8">
            <a:extLst>
              <a:ext uri="{FF2B5EF4-FFF2-40B4-BE49-F238E27FC236}">
                <a16:creationId xmlns:a16="http://schemas.microsoft.com/office/drawing/2014/main" id="{910A96A9-CE08-49EB-9531-F33A2A0E0459}"/>
              </a:ext>
            </a:extLst>
          </p:cNvPr>
          <p:cNvSpPr txBox="1"/>
          <p:nvPr/>
        </p:nvSpPr>
        <p:spPr>
          <a:xfrm>
            <a:off x="4903470" y="1334354"/>
            <a:ext cx="2548890" cy="830997"/>
          </a:xfrm>
          <a:prstGeom prst="rect">
            <a:avLst/>
          </a:prstGeom>
          <a:noFill/>
        </p:spPr>
        <p:txBody>
          <a:bodyPr wrap="square" rtlCol="0">
            <a:spAutoFit/>
          </a:bodyPr>
          <a:lstStyle/>
          <a:p>
            <a:r>
              <a:rPr lang="en-US" sz="1200" b="1" dirty="0">
                <a:solidFill>
                  <a:srgbClr val="0091A6"/>
                </a:solidFill>
              </a:rPr>
              <a:t>RECURRING</a:t>
            </a:r>
          </a:p>
          <a:p>
            <a:r>
              <a:rPr lang="en-US" sz="1200" b="1" dirty="0">
                <a:solidFill>
                  <a:srgbClr val="0091A6"/>
                </a:solidFill>
                <a:effectLst/>
              </a:rPr>
              <a:t>CONGESTION</a:t>
            </a:r>
          </a:p>
          <a:p>
            <a:r>
              <a:rPr lang="en-US" sz="2400" b="1" dirty="0">
                <a:solidFill>
                  <a:srgbClr val="0091A6"/>
                </a:solidFill>
              </a:rPr>
              <a:t>28%</a:t>
            </a:r>
            <a:endParaRPr lang="en-US" sz="2800" dirty="0">
              <a:solidFill>
                <a:srgbClr val="0091A6"/>
              </a:solidFill>
              <a:effectLst/>
            </a:endParaRPr>
          </a:p>
        </p:txBody>
      </p:sp>
      <p:sp>
        <p:nvSpPr>
          <p:cNvPr id="10" name="TextBox 9">
            <a:extLst>
              <a:ext uri="{FF2B5EF4-FFF2-40B4-BE49-F238E27FC236}">
                <a16:creationId xmlns:a16="http://schemas.microsoft.com/office/drawing/2014/main" id="{9C8062E8-8512-4D07-8E52-B5E947403B0E}"/>
              </a:ext>
            </a:extLst>
          </p:cNvPr>
          <p:cNvSpPr txBox="1"/>
          <p:nvPr/>
        </p:nvSpPr>
        <p:spPr>
          <a:xfrm>
            <a:off x="3096568" y="2712705"/>
            <a:ext cx="659381" cy="369332"/>
          </a:xfrm>
          <a:prstGeom prst="rect">
            <a:avLst/>
          </a:prstGeom>
          <a:noFill/>
        </p:spPr>
        <p:txBody>
          <a:bodyPr wrap="square">
            <a:spAutoFit/>
          </a:bodyPr>
          <a:lstStyle/>
          <a:p>
            <a:pPr algn="r"/>
            <a:r>
              <a:rPr lang="en-US" sz="1800" b="1" dirty="0">
                <a:solidFill>
                  <a:schemeClr val="bg1"/>
                </a:solidFill>
              </a:rPr>
              <a:t>28%</a:t>
            </a:r>
            <a:endParaRPr lang="en-US" sz="2000" dirty="0">
              <a:solidFill>
                <a:schemeClr val="bg1"/>
              </a:solidFill>
              <a:effectLst/>
            </a:endParaRPr>
          </a:p>
        </p:txBody>
      </p:sp>
    </p:spTree>
    <p:extLst>
      <p:ext uri="{BB962C8B-B14F-4D97-AF65-F5344CB8AC3E}">
        <p14:creationId xmlns:p14="http://schemas.microsoft.com/office/powerpoint/2010/main" val="2806070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phic 27">
            <a:extLst>
              <a:ext uri="{FF2B5EF4-FFF2-40B4-BE49-F238E27FC236}">
                <a16:creationId xmlns:a16="http://schemas.microsoft.com/office/drawing/2014/main" id="{7F5A77BD-204C-4386-BAD8-1ABDD845E8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5639" y="617385"/>
            <a:ext cx="2839841" cy="5444720"/>
          </a:xfrm>
          <a:prstGeom prst="rect">
            <a:avLst/>
          </a:prstGeom>
        </p:spPr>
      </p:pic>
      <p:sp>
        <p:nvSpPr>
          <p:cNvPr id="4" name="Title 3">
            <a:extLst>
              <a:ext uri="{FF2B5EF4-FFF2-40B4-BE49-F238E27FC236}">
                <a16:creationId xmlns:a16="http://schemas.microsoft.com/office/drawing/2014/main" id="{492440FD-BBCA-4431-9CB9-BBCA357BDA44}"/>
              </a:ext>
            </a:extLst>
          </p:cNvPr>
          <p:cNvSpPr>
            <a:spLocks noGrp="1"/>
          </p:cNvSpPr>
          <p:nvPr>
            <p:ph type="title"/>
          </p:nvPr>
        </p:nvSpPr>
        <p:spPr>
          <a:xfrm>
            <a:off x="381000" y="248393"/>
            <a:ext cx="10515600" cy="1098851"/>
          </a:xfrm>
        </p:spPr>
        <p:txBody>
          <a:bodyPr/>
          <a:lstStyle/>
          <a:p>
            <a:r>
              <a:rPr lang="en-US" dirty="0"/>
              <a:t>ICM Approach</a:t>
            </a:r>
          </a:p>
        </p:txBody>
      </p:sp>
      <p:pic>
        <p:nvPicPr>
          <p:cNvPr id="29" name="Graphic 28">
            <a:extLst>
              <a:ext uri="{FF2B5EF4-FFF2-40B4-BE49-F238E27FC236}">
                <a16:creationId xmlns:a16="http://schemas.microsoft.com/office/drawing/2014/main" id="{8F069301-B054-4699-967C-93DA61C3FBA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09931" y="-848747"/>
            <a:ext cx="674146" cy="674146"/>
          </a:xfrm>
          <a:prstGeom prst="rect">
            <a:avLst/>
          </a:prstGeom>
        </p:spPr>
      </p:pic>
      <p:pic>
        <p:nvPicPr>
          <p:cNvPr id="31" name="Graphic 30">
            <a:extLst>
              <a:ext uri="{FF2B5EF4-FFF2-40B4-BE49-F238E27FC236}">
                <a16:creationId xmlns:a16="http://schemas.microsoft.com/office/drawing/2014/main" id="{CCEE354B-08F8-4238-B1C4-829C6760A0A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72858" y="-1044612"/>
            <a:ext cx="674146" cy="674146"/>
          </a:xfrm>
          <a:prstGeom prst="rect">
            <a:avLst/>
          </a:prstGeom>
        </p:spPr>
      </p:pic>
      <p:grpSp>
        <p:nvGrpSpPr>
          <p:cNvPr id="2" name="Group 1">
            <a:extLst>
              <a:ext uri="{FF2B5EF4-FFF2-40B4-BE49-F238E27FC236}">
                <a16:creationId xmlns:a16="http://schemas.microsoft.com/office/drawing/2014/main" id="{A2C21620-7710-455F-9C72-538C7E1133C8}"/>
              </a:ext>
            </a:extLst>
          </p:cNvPr>
          <p:cNvGrpSpPr/>
          <p:nvPr/>
        </p:nvGrpSpPr>
        <p:grpSpPr>
          <a:xfrm>
            <a:off x="6119840" y="653753"/>
            <a:ext cx="2791441" cy="5408351"/>
            <a:chOff x="1668623" y="1252456"/>
            <a:chExt cx="2368951" cy="4589787"/>
          </a:xfrm>
        </p:grpSpPr>
        <p:pic>
          <p:nvPicPr>
            <p:cNvPr id="6" name="Graphic 5">
              <a:extLst>
                <a:ext uri="{FF2B5EF4-FFF2-40B4-BE49-F238E27FC236}">
                  <a16:creationId xmlns:a16="http://schemas.microsoft.com/office/drawing/2014/main" id="{C357A88B-6368-4AEF-A422-F88B3D8B7EC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68623" y="1252456"/>
              <a:ext cx="2368951" cy="4589787"/>
            </a:xfrm>
            <a:prstGeom prst="rect">
              <a:avLst/>
            </a:prstGeom>
          </p:spPr>
        </p:pic>
        <p:pic>
          <p:nvPicPr>
            <p:cNvPr id="14" name="Graphic 13">
              <a:extLst>
                <a:ext uri="{FF2B5EF4-FFF2-40B4-BE49-F238E27FC236}">
                  <a16:creationId xmlns:a16="http://schemas.microsoft.com/office/drawing/2014/main" id="{F5C9D363-FB39-4C75-A9A5-06E1C7C531B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367530" y="1440014"/>
              <a:ext cx="851315" cy="851315"/>
            </a:xfrm>
            <a:prstGeom prst="rect">
              <a:avLst/>
            </a:prstGeom>
          </p:spPr>
        </p:pic>
        <p:pic>
          <p:nvPicPr>
            <p:cNvPr id="20" name="Graphic 19">
              <a:extLst>
                <a:ext uri="{FF2B5EF4-FFF2-40B4-BE49-F238E27FC236}">
                  <a16:creationId xmlns:a16="http://schemas.microsoft.com/office/drawing/2014/main" id="{34FEE292-C1E2-4A5A-AEA1-CE44E23A1EA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123598" y="2384099"/>
              <a:ext cx="1339178" cy="430450"/>
            </a:xfrm>
            <a:prstGeom prst="rect">
              <a:avLst/>
            </a:prstGeom>
          </p:spPr>
        </p:pic>
        <p:sp>
          <p:nvSpPr>
            <p:cNvPr id="25" name="TextBox 24">
              <a:extLst>
                <a:ext uri="{FF2B5EF4-FFF2-40B4-BE49-F238E27FC236}">
                  <a16:creationId xmlns:a16="http://schemas.microsoft.com/office/drawing/2014/main" id="{0BAC9C5D-136D-4C4C-9797-A720788F3DA1}"/>
                </a:ext>
              </a:extLst>
            </p:cNvPr>
            <p:cNvSpPr txBox="1"/>
            <p:nvPr/>
          </p:nvSpPr>
          <p:spPr>
            <a:xfrm>
              <a:off x="1804742" y="2952413"/>
              <a:ext cx="2096712" cy="523220"/>
            </a:xfrm>
            <a:prstGeom prst="rect">
              <a:avLst/>
            </a:prstGeom>
            <a:noFill/>
          </p:spPr>
          <p:txBody>
            <a:bodyPr wrap="square" rtlCol="0">
              <a:spAutoFit/>
            </a:bodyPr>
            <a:lstStyle/>
            <a:p>
              <a:pPr algn="ctr"/>
              <a:r>
                <a:rPr lang="en-US" sz="1200" dirty="0"/>
                <a:t>Major Reconstruction Costs:</a:t>
              </a:r>
              <a:br>
                <a:rPr lang="en-US" sz="1600" dirty="0"/>
              </a:br>
              <a:r>
                <a:rPr lang="en-US" sz="1600" b="1" dirty="0"/>
                <a:t>$439M</a:t>
              </a:r>
            </a:p>
          </p:txBody>
        </p:sp>
        <p:sp>
          <p:nvSpPr>
            <p:cNvPr id="26" name="TextBox 25">
              <a:extLst>
                <a:ext uri="{FF2B5EF4-FFF2-40B4-BE49-F238E27FC236}">
                  <a16:creationId xmlns:a16="http://schemas.microsoft.com/office/drawing/2014/main" id="{CE42833E-2096-430C-A419-5D4923815168}"/>
                </a:ext>
              </a:extLst>
            </p:cNvPr>
            <p:cNvSpPr txBox="1"/>
            <p:nvPr/>
          </p:nvSpPr>
          <p:spPr>
            <a:xfrm>
              <a:off x="1745953" y="3499326"/>
              <a:ext cx="2096712" cy="523220"/>
            </a:xfrm>
            <a:prstGeom prst="rect">
              <a:avLst/>
            </a:prstGeom>
            <a:noFill/>
          </p:spPr>
          <p:txBody>
            <a:bodyPr wrap="square" rtlCol="0">
              <a:spAutoFit/>
            </a:bodyPr>
            <a:lstStyle/>
            <a:p>
              <a:pPr algn="ctr"/>
              <a:r>
                <a:rPr lang="en-US" sz="1200" dirty="0"/>
                <a:t>NEW ICM Costs:</a:t>
              </a:r>
              <a:br>
                <a:rPr lang="en-US" sz="1600" dirty="0"/>
              </a:br>
              <a:r>
                <a:rPr lang="en-US" sz="1600" b="1" dirty="0"/>
                <a:t>$452M</a:t>
              </a:r>
            </a:p>
          </p:txBody>
        </p:sp>
        <p:sp>
          <p:nvSpPr>
            <p:cNvPr id="27" name="TextBox 26">
              <a:extLst>
                <a:ext uri="{FF2B5EF4-FFF2-40B4-BE49-F238E27FC236}">
                  <a16:creationId xmlns:a16="http://schemas.microsoft.com/office/drawing/2014/main" id="{906F8CE8-03AE-40E8-BB99-FA3581365088}"/>
                </a:ext>
              </a:extLst>
            </p:cNvPr>
            <p:cNvSpPr txBox="1"/>
            <p:nvPr/>
          </p:nvSpPr>
          <p:spPr>
            <a:xfrm>
              <a:off x="1737066" y="4093094"/>
              <a:ext cx="2096712" cy="496268"/>
            </a:xfrm>
            <a:prstGeom prst="rect">
              <a:avLst/>
            </a:prstGeom>
            <a:noFill/>
          </p:spPr>
          <p:txBody>
            <a:bodyPr wrap="square" rtlCol="0">
              <a:spAutoFit/>
            </a:bodyPr>
            <a:lstStyle/>
            <a:p>
              <a:pPr algn="ctr"/>
              <a:r>
                <a:rPr lang="en-US" sz="1400" dirty="0"/>
                <a:t>TOTAL COSTS:</a:t>
              </a:r>
              <a:br>
                <a:rPr lang="en-US" dirty="0"/>
              </a:br>
              <a:r>
                <a:rPr lang="en-US" b="1" dirty="0"/>
                <a:t>$0.9B </a:t>
              </a:r>
              <a:r>
                <a:rPr lang="en-US" sz="1400" dirty="0"/>
                <a:t>by 2050</a:t>
              </a:r>
              <a:endParaRPr lang="en-US" dirty="0"/>
            </a:p>
          </p:txBody>
        </p:sp>
        <p:pic>
          <p:nvPicPr>
            <p:cNvPr id="35" name="Graphic 34">
              <a:extLst>
                <a:ext uri="{FF2B5EF4-FFF2-40B4-BE49-F238E27FC236}">
                  <a16:creationId xmlns:a16="http://schemas.microsoft.com/office/drawing/2014/main" id="{D300F916-A10A-4A34-8FA4-35C57DE1063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998004" y="4847397"/>
              <a:ext cx="1654888" cy="646331"/>
            </a:xfrm>
            <a:prstGeom prst="rect">
              <a:avLst/>
            </a:prstGeom>
          </p:spPr>
        </p:pic>
        <p:sp>
          <p:nvSpPr>
            <p:cNvPr id="36" name="TextBox 35">
              <a:extLst>
                <a:ext uri="{FF2B5EF4-FFF2-40B4-BE49-F238E27FC236}">
                  <a16:creationId xmlns:a16="http://schemas.microsoft.com/office/drawing/2014/main" id="{C93813C2-76EA-40CD-A7C6-621E741F5E38}"/>
                </a:ext>
              </a:extLst>
            </p:cNvPr>
            <p:cNvSpPr txBox="1"/>
            <p:nvPr/>
          </p:nvSpPr>
          <p:spPr>
            <a:xfrm>
              <a:off x="2074456" y="4905540"/>
              <a:ext cx="1501983" cy="615553"/>
            </a:xfrm>
            <a:prstGeom prst="rect">
              <a:avLst/>
            </a:prstGeom>
            <a:noFill/>
          </p:spPr>
          <p:txBody>
            <a:bodyPr wrap="square" rtlCol="0">
              <a:spAutoFit/>
            </a:bodyPr>
            <a:lstStyle/>
            <a:p>
              <a:pPr algn="ctr"/>
              <a:r>
                <a:rPr lang="en-US" sz="1800" b="1" dirty="0">
                  <a:solidFill>
                    <a:schemeClr val="bg1"/>
                  </a:solidFill>
                  <a:effectLst/>
                </a:rPr>
                <a:t>$1.4B</a:t>
              </a:r>
              <a:br>
                <a:rPr lang="en-US" sz="1800" b="1" dirty="0">
                  <a:solidFill>
                    <a:schemeClr val="bg1"/>
                  </a:solidFill>
                  <a:effectLst/>
                </a:rPr>
              </a:br>
              <a:r>
                <a:rPr lang="en-US" sz="1600" dirty="0">
                  <a:solidFill>
                    <a:schemeClr val="bg1"/>
                  </a:solidFill>
                  <a:effectLst/>
                </a:rPr>
                <a:t>Cost Savings</a:t>
              </a:r>
              <a:endParaRPr lang="en-US" sz="1800" dirty="0">
                <a:solidFill>
                  <a:schemeClr val="bg1"/>
                </a:solidFill>
                <a:effectLst/>
              </a:endParaRPr>
            </a:p>
          </p:txBody>
        </p:sp>
      </p:grpSp>
      <p:grpSp>
        <p:nvGrpSpPr>
          <p:cNvPr id="5" name="Group 4">
            <a:extLst>
              <a:ext uri="{FF2B5EF4-FFF2-40B4-BE49-F238E27FC236}">
                <a16:creationId xmlns:a16="http://schemas.microsoft.com/office/drawing/2014/main" id="{7B98A796-C44A-412A-B28C-95C0BEE91569}"/>
              </a:ext>
            </a:extLst>
          </p:cNvPr>
          <p:cNvGrpSpPr/>
          <p:nvPr/>
        </p:nvGrpSpPr>
        <p:grpSpPr>
          <a:xfrm>
            <a:off x="3324967" y="1526406"/>
            <a:ext cx="2237184" cy="4065831"/>
            <a:chOff x="7294163" y="1776412"/>
            <a:chExt cx="2237184" cy="4065831"/>
          </a:xfrm>
        </p:grpSpPr>
        <p:pic>
          <p:nvPicPr>
            <p:cNvPr id="10" name="Graphic 9">
              <a:extLst>
                <a:ext uri="{FF2B5EF4-FFF2-40B4-BE49-F238E27FC236}">
                  <a16:creationId xmlns:a16="http://schemas.microsoft.com/office/drawing/2014/main" id="{EE72E6DA-4B3D-4393-B39E-93163C86F22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342562" y="1776412"/>
              <a:ext cx="2188785" cy="4065831"/>
            </a:xfrm>
            <a:prstGeom prst="rect">
              <a:avLst/>
            </a:prstGeom>
          </p:spPr>
        </p:pic>
        <p:pic>
          <p:nvPicPr>
            <p:cNvPr id="18" name="Graphic 17">
              <a:extLst>
                <a:ext uri="{FF2B5EF4-FFF2-40B4-BE49-F238E27FC236}">
                  <a16:creationId xmlns:a16="http://schemas.microsoft.com/office/drawing/2014/main" id="{2AC8592B-54FF-4955-B47C-21E2A3D3E502}"/>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109931" y="2006759"/>
              <a:ext cx="561975" cy="561975"/>
            </a:xfrm>
            <a:prstGeom prst="rect">
              <a:avLst/>
            </a:prstGeom>
          </p:spPr>
        </p:pic>
        <p:pic>
          <p:nvPicPr>
            <p:cNvPr id="24" name="Graphic 23">
              <a:extLst>
                <a:ext uri="{FF2B5EF4-FFF2-40B4-BE49-F238E27FC236}">
                  <a16:creationId xmlns:a16="http://schemas.microsoft.com/office/drawing/2014/main" id="{7681C825-EFE4-4B93-9B90-551158AB8F9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667560" y="2782881"/>
              <a:ext cx="1446715" cy="391592"/>
            </a:xfrm>
            <a:prstGeom prst="rect">
              <a:avLst/>
            </a:prstGeom>
          </p:spPr>
        </p:pic>
        <p:sp>
          <p:nvSpPr>
            <p:cNvPr id="41" name="TextBox 40">
              <a:extLst>
                <a:ext uri="{FF2B5EF4-FFF2-40B4-BE49-F238E27FC236}">
                  <a16:creationId xmlns:a16="http://schemas.microsoft.com/office/drawing/2014/main" id="{2768BC22-BC39-4BEA-8AD7-5CA69602D2A3}"/>
                </a:ext>
              </a:extLst>
            </p:cNvPr>
            <p:cNvSpPr txBox="1"/>
            <p:nvPr/>
          </p:nvSpPr>
          <p:spPr>
            <a:xfrm>
              <a:off x="7667560" y="3779503"/>
              <a:ext cx="1446715" cy="461665"/>
            </a:xfrm>
            <a:prstGeom prst="rect">
              <a:avLst/>
            </a:prstGeom>
            <a:noFill/>
          </p:spPr>
          <p:txBody>
            <a:bodyPr wrap="square" rtlCol="0">
              <a:spAutoFit/>
            </a:bodyPr>
            <a:lstStyle/>
            <a:p>
              <a:pPr algn="ctr"/>
              <a:r>
                <a:rPr lang="en-US" sz="1200" dirty="0"/>
                <a:t>Build as usual with some ICM</a:t>
              </a:r>
              <a:endParaRPr lang="en-US" sz="1600" b="1" dirty="0"/>
            </a:p>
          </p:txBody>
        </p:sp>
        <p:sp>
          <p:nvSpPr>
            <p:cNvPr id="42" name="TextBox 41">
              <a:extLst>
                <a:ext uri="{FF2B5EF4-FFF2-40B4-BE49-F238E27FC236}">
                  <a16:creationId xmlns:a16="http://schemas.microsoft.com/office/drawing/2014/main" id="{3BC937F7-1EE3-459D-A081-4C8534B2AE01}"/>
                </a:ext>
              </a:extLst>
            </p:cNvPr>
            <p:cNvSpPr txBox="1"/>
            <p:nvPr/>
          </p:nvSpPr>
          <p:spPr>
            <a:xfrm>
              <a:off x="7294163" y="4574108"/>
              <a:ext cx="2096712" cy="584775"/>
            </a:xfrm>
            <a:prstGeom prst="rect">
              <a:avLst/>
            </a:prstGeom>
            <a:noFill/>
          </p:spPr>
          <p:txBody>
            <a:bodyPr wrap="square" rtlCol="0">
              <a:spAutoFit/>
            </a:bodyPr>
            <a:lstStyle/>
            <a:p>
              <a:pPr algn="ctr"/>
              <a:r>
                <a:rPr lang="en-US" sz="1400" dirty="0"/>
                <a:t>TOTAL COSTS:</a:t>
              </a:r>
              <a:br>
                <a:rPr lang="en-US" dirty="0"/>
              </a:br>
              <a:r>
                <a:rPr lang="en-US" b="1" dirty="0"/>
                <a:t>$2.3B</a:t>
              </a:r>
              <a:endParaRPr lang="en-US" dirty="0"/>
            </a:p>
          </p:txBody>
        </p:sp>
      </p:grpSp>
    </p:spTree>
    <p:extLst>
      <p:ext uri="{BB962C8B-B14F-4D97-AF65-F5344CB8AC3E}">
        <p14:creationId xmlns:p14="http://schemas.microsoft.com/office/powerpoint/2010/main" val="1500463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3B7B7-32A0-4282-B697-3A6FE7FBC4C9}"/>
              </a:ext>
            </a:extLst>
          </p:cNvPr>
          <p:cNvSpPr>
            <a:spLocks noGrp="1"/>
          </p:cNvSpPr>
          <p:nvPr>
            <p:ph type="title"/>
          </p:nvPr>
        </p:nvSpPr>
        <p:spPr/>
        <p:txBody>
          <a:bodyPr/>
          <a:lstStyle/>
          <a:p>
            <a:r>
              <a:rPr lang="en-US" dirty="0"/>
              <a:t>ICM Goals</a:t>
            </a:r>
          </a:p>
        </p:txBody>
      </p:sp>
      <p:pic>
        <p:nvPicPr>
          <p:cNvPr id="4" name="Content Placeholder 7">
            <a:extLst>
              <a:ext uri="{FF2B5EF4-FFF2-40B4-BE49-F238E27FC236}">
                <a16:creationId xmlns:a16="http://schemas.microsoft.com/office/drawing/2014/main" id="{C9D3882E-6F45-4B31-BB4B-E4B00D976CD7}"/>
              </a:ext>
            </a:extLst>
          </p:cNvPr>
          <p:cNvPicPr>
            <a:picLocks noChangeAspect="1"/>
          </p:cNvPicPr>
          <p:nvPr/>
        </p:nvPicPr>
        <p:blipFill>
          <a:blip r:embed="rId3"/>
          <a:stretch>
            <a:fillRect/>
          </a:stretch>
        </p:blipFill>
        <p:spPr>
          <a:xfrm>
            <a:off x="838200" y="1181925"/>
            <a:ext cx="9439656" cy="5310950"/>
          </a:xfrm>
          <a:prstGeom prst="rect">
            <a:avLst/>
          </a:prstGeom>
        </p:spPr>
      </p:pic>
    </p:spTree>
    <p:extLst>
      <p:ext uri="{BB962C8B-B14F-4D97-AF65-F5344CB8AC3E}">
        <p14:creationId xmlns:p14="http://schemas.microsoft.com/office/powerpoint/2010/main" val="8943977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C7928780-FF4C-47D0-AC2C-5BC99A5E0CCA}"/>
              </a:ext>
            </a:extLst>
          </p:cNvPr>
          <p:cNvPicPr>
            <a:picLocks noChangeAspect="1"/>
          </p:cNvPicPr>
          <p:nvPr/>
        </p:nvPicPr>
        <p:blipFill rotWithShape="1">
          <a:blip r:embed="rId3">
            <a:extLst>
              <a:ext uri="{28A0092B-C50C-407E-A947-70E740481C1C}">
                <a14:useLocalDpi xmlns:a14="http://schemas.microsoft.com/office/drawing/2010/main" val="0"/>
              </a:ext>
            </a:extLst>
          </a:blip>
          <a:srcRect l="1887" t="1887" r="1887" b="1887"/>
          <a:stretch/>
        </p:blipFill>
        <p:spPr>
          <a:xfrm>
            <a:off x="0" y="0"/>
            <a:ext cx="12191999" cy="6858000"/>
          </a:xfrm>
          <a:prstGeom prst="rect">
            <a:avLst/>
          </a:prstGeom>
        </p:spPr>
      </p:pic>
      <p:sp>
        <p:nvSpPr>
          <p:cNvPr id="2" name="Title 1">
            <a:extLst>
              <a:ext uri="{FF2B5EF4-FFF2-40B4-BE49-F238E27FC236}">
                <a16:creationId xmlns:a16="http://schemas.microsoft.com/office/drawing/2014/main" id="{08845CE0-E5F9-4CCE-91AE-444538936928}"/>
              </a:ext>
            </a:extLst>
          </p:cNvPr>
          <p:cNvSpPr>
            <a:spLocks noGrp="1"/>
          </p:cNvSpPr>
          <p:nvPr>
            <p:ph type="title"/>
          </p:nvPr>
        </p:nvSpPr>
        <p:spPr>
          <a:xfrm>
            <a:off x="7277099" y="5625827"/>
            <a:ext cx="4673601" cy="949733"/>
          </a:xfrm>
        </p:spPr>
        <p:txBody>
          <a:bodyPr>
            <a:normAutofit/>
          </a:bodyPr>
          <a:lstStyle/>
          <a:p>
            <a:r>
              <a:rPr lang="en-US" sz="3600" dirty="0">
                <a:solidFill>
                  <a:schemeClr val="bg1"/>
                </a:solidFill>
              </a:rPr>
              <a:t>Collaboration is key</a:t>
            </a:r>
          </a:p>
        </p:txBody>
      </p:sp>
      <p:sp>
        <p:nvSpPr>
          <p:cNvPr id="8" name="Rectangle 7">
            <a:extLst>
              <a:ext uri="{FF2B5EF4-FFF2-40B4-BE49-F238E27FC236}">
                <a16:creationId xmlns:a16="http://schemas.microsoft.com/office/drawing/2014/main" id="{BD825C8D-95B5-444F-BE9D-8FDA2C24D736}"/>
              </a:ext>
            </a:extLst>
          </p:cNvPr>
          <p:cNvSpPr/>
          <p:nvPr/>
        </p:nvSpPr>
        <p:spPr>
          <a:xfrm>
            <a:off x="0" y="5625827"/>
            <a:ext cx="3115438" cy="949733"/>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9" name="Picture 8">
            <a:extLst>
              <a:ext uri="{FF2B5EF4-FFF2-40B4-BE49-F238E27FC236}">
                <a16:creationId xmlns:a16="http://schemas.microsoft.com/office/drawing/2014/main" id="{C23A8A27-3A47-49C4-B61E-FF6530074ABC}"/>
              </a:ext>
            </a:extLst>
          </p:cNvPr>
          <p:cNvPicPr/>
          <p:nvPr/>
        </p:nvPicPr>
        <p:blipFill>
          <a:blip r:embed="rId4" cstate="print">
            <a:extLst>
              <a:ext uri="{28A0092B-C50C-407E-A947-70E740481C1C}">
                <a14:useLocalDpi xmlns:a14="http://schemas.microsoft.com/office/drawing/2010/main" val="0"/>
              </a:ext>
            </a:extLst>
          </a:blip>
          <a:srcRect/>
          <a:stretch/>
        </p:blipFill>
        <p:spPr>
          <a:xfrm>
            <a:off x="560941" y="5752644"/>
            <a:ext cx="2037164" cy="640219"/>
          </a:xfrm>
          <a:prstGeom prst="rect">
            <a:avLst/>
          </a:prstGeom>
        </p:spPr>
      </p:pic>
    </p:spTree>
    <p:extLst>
      <p:ext uri="{BB962C8B-B14F-4D97-AF65-F5344CB8AC3E}">
        <p14:creationId xmlns:p14="http://schemas.microsoft.com/office/powerpoint/2010/main" val="5336893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1FF98-CC2A-453E-A239-54DC527893CB}"/>
              </a:ext>
            </a:extLst>
          </p:cNvPr>
          <p:cNvSpPr>
            <a:spLocks noGrp="1"/>
          </p:cNvSpPr>
          <p:nvPr>
            <p:ph type="title"/>
          </p:nvPr>
        </p:nvSpPr>
        <p:spPr/>
        <p:txBody>
          <a:bodyPr/>
          <a:lstStyle/>
          <a:p>
            <a:r>
              <a:rPr lang="en-US" dirty="0"/>
              <a:t>ICM Program Elements</a:t>
            </a:r>
          </a:p>
        </p:txBody>
      </p:sp>
      <p:pic>
        <p:nvPicPr>
          <p:cNvPr id="6" name="Content Placeholder 5">
            <a:extLst>
              <a:ext uri="{FF2B5EF4-FFF2-40B4-BE49-F238E27FC236}">
                <a16:creationId xmlns:a16="http://schemas.microsoft.com/office/drawing/2014/main" id="{6C7A6417-B413-41EF-A885-51370A0D0336}"/>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4467" r="14071" b="30553"/>
          <a:stretch/>
        </p:blipFill>
        <p:spPr>
          <a:xfrm>
            <a:off x="2061029" y="1065011"/>
            <a:ext cx="8069943" cy="5074532"/>
          </a:xfrm>
        </p:spPr>
      </p:pic>
      <p:sp>
        <p:nvSpPr>
          <p:cNvPr id="4" name="Slide Number Placeholder 3">
            <a:extLst>
              <a:ext uri="{FF2B5EF4-FFF2-40B4-BE49-F238E27FC236}">
                <a16:creationId xmlns:a16="http://schemas.microsoft.com/office/drawing/2014/main" id="{462DC1AF-4C0A-4E66-AA84-3EA5236D430D}"/>
              </a:ext>
            </a:extLst>
          </p:cNvPr>
          <p:cNvSpPr>
            <a:spLocks noGrp="1"/>
          </p:cNvSpPr>
          <p:nvPr>
            <p:ph type="sldNum" sz="quarter" idx="12"/>
          </p:nvPr>
        </p:nvSpPr>
        <p:spPr/>
        <p:txBody>
          <a:bodyPr/>
          <a:lstStyle/>
          <a:p>
            <a:endParaRPr lang="en-US" dirty="0">
              <a:solidFill>
                <a:srgbClr val="3C3732">
                  <a:tint val="75000"/>
                </a:srgbClr>
              </a:solidFill>
            </a:endParaRPr>
          </a:p>
        </p:txBody>
      </p:sp>
    </p:spTree>
    <p:extLst>
      <p:ext uri="{BB962C8B-B14F-4D97-AF65-F5344CB8AC3E}">
        <p14:creationId xmlns:p14="http://schemas.microsoft.com/office/powerpoint/2010/main" val="509129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828B1D-709C-47E6-A2A0-547C073EE94F}"/>
              </a:ext>
            </a:extLst>
          </p:cNvPr>
          <p:cNvSpPr>
            <a:spLocks noGrp="1"/>
          </p:cNvSpPr>
          <p:nvPr>
            <p:ph type="sldNum" sz="quarter" idx="12"/>
          </p:nvPr>
        </p:nvSpPr>
        <p:spPr/>
        <p:txBody>
          <a:bodyPr/>
          <a:lstStyle/>
          <a:p>
            <a:fld id="{D713258D-8ADF-4104-8549-480AC594DB7C}" type="slidenum">
              <a:rPr lang="en-US" smtClean="0"/>
              <a:pPr/>
              <a:t>9</a:t>
            </a:fld>
            <a:endParaRPr lang="en-US" dirty="0"/>
          </a:p>
        </p:txBody>
      </p:sp>
      <p:sp>
        <p:nvSpPr>
          <p:cNvPr id="9" name="Text Placeholder 8">
            <a:extLst>
              <a:ext uri="{FF2B5EF4-FFF2-40B4-BE49-F238E27FC236}">
                <a16:creationId xmlns:a16="http://schemas.microsoft.com/office/drawing/2014/main" id="{43150FB8-4366-446D-8412-66031D0C7CF2}"/>
              </a:ext>
            </a:extLst>
          </p:cNvPr>
          <p:cNvSpPr>
            <a:spLocks noGrp="1"/>
          </p:cNvSpPr>
          <p:nvPr>
            <p:ph type="body" idx="1"/>
          </p:nvPr>
        </p:nvSpPr>
        <p:spPr/>
        <p:txBody>
          <a:bodyPr/>
          <a:lstStyle/>
          <a:p>
            <a:endParaRPr lang="en-US"/>
          </a:p>
        </p:txBody>
      </p:sp>
      <p:sp>
        <p:nvSpPr>
          <p:cNvPr id="7" name="Title 6">
            <a:extLst>
              <a:ext uri="{FF2B5EF4-FFF2-40B4-BE49-F238E27FC236}">
                <a16:creationId xmlns:a16="http://schemas.microsoft.com/office/drawing/2014/main" id="{87FC0E80-408C-4A9C-A97A-21836B1C8F09}"/>
              </a:ext>
            </a:extLst>
          </p:cNvPr>
          <p:cNvSpPr>
            <a:spLocks noGrp="1"/>
          </p:cNvSpPr>
          <p:nvPr>
            <p:ph type="title"/>
          </p:nvPr>
        </p:nvSpPr>
        <p:spPr>
          <a:xfrm>
            <a:off x="831850" y="863028"/>
            <a:ext cx="5753885" cy="3699447"/>
          </a:xfrm>
        </p:spPr>
        <p:txBody>
          <a:bodyPr/>
          <a:lstStyle/>
          <a:p>
            <a:r>
              <a:rPr lang="en-US" dirty="0"/>
              <a:t>Update on status of the Des Moines Metro ICM</a:t>
            </a:r>
          </a:p>
        </p:txBody>
      </p:sp>
    </p:spTree>
    <p:extLst>
      <p:ext uri="{BB962C8B-B14F-4D97-AF65-F5344CB8AC3E}">
        <p14:creationId xmlns:p14="http://schemas.microsoft.com/office/powerpoint/2010/main" val="3223050847"/>
      </p:ext>
    </p:extLst>
  </p:cSld>
  <p:clrMapOvr>
    <a:masterClrMapping/>
  </p:clrMapOvr>
</p:sld>
</file>

<file path=ppt/theme/theme1.xml><?xml version="1.0" encoding="utf-8"?>
<a:theme xmlns:a="http://schemas.openxmlformats.org/drawingml/2006/main" name="Office Theme">
  <a:themeElements>
    <a:clrScheme name="NEW IowaDOT">
      <a:dk1>
        <a:srgbClr val="3C3732"/>
      </a:dk1>
      <a:lt1>
        <a:srgbClr val="FFFFFF"/>
      </a:lt1>
      <a:dk2>
        <a:srgbClr val="007681"/>
      </a:dk2>
      <a:lt2>
        <a:srgbClr val="666666"/>
      </a:lt2>
      <a:accent1>
        <a:srgbClr val="275D38"/>
      </a:accent1>
      <a:accent2>
        <a:srgbClr val="244C5A"/>
      </a:accent2>
      <a:accent3>
        <a:srgbClr val="7C2529"/>
      </a:accent3>
      <a:accent4>
        <a:srgbClr val="FFC72C"/>
      </a:accent4>
      <a:accent5>
        <a:srgbClr val="B86125"/>
      </a:accent5>
      <a:accent6>
        <a:srgbClr val="B1B3B3"/>
      </a:accent6>
      <a:hlink>
        <a:srgbClr val="244C5A"/>
      </a:hlink>
      <a:folHlink>
        <a:srgbClr val="7C2529"/>
      </a:folHlink>
    </a:clrScheme>
    <a:fontScheme name="IADOT_DSM_IC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1C58640-3827-45C2-A424-BE4AE9E4AB15}" vid="{61200061-88E4-4FA1-A697-BBDF56D77B36}"/>
    </a:ext>
  </a:extLst>
</a:theme>
</file>

<file path=ppt/theme/theme2.xml><?xml version="1.0" encoding="utf-8"?>
<a:theme xmlns:a="http://schemas.openxmlformats.org/drawingml/2006/main" name="1_Office Theme">
  <a:themeElements>
    <a:clrScheme name="NEW IowaDOT">
      <a:dk1>
        <a:srgbClr val="3C3732"/>
      </a:dk1>
      <a:lt1>
        <a:srgbClr val="FFFFFF"/>
      </a:lt1>
      <a:dk2>
        <a:srgbClr val="007681"/>
      </a:dk2>
      <a:lt2>
        <a:srgbClr val="666666"/>
      </a:lt2>
      <a:accent1>
        <a:srgbClr val="275D38"/>
      </a:accent1>
      <a:accent2>
        <a:srgbClr val="244C5A"/>
      </a:accent2>
      <a:accent3>
        <a:srgbClr val="7C2529"/>
      </a:accent3>
      <a:accent4>
        <a:srgbClr val="FFC72C"/>
      </a:accent4>
      <a:accent5>
        <a:srgbClr val="B86125"/>
      </a:accent5>
      <a:accent6>
        <a:srgbClr val="B1B3B3"/>
      </a:accent6>
      <a:hlink>
        <a:srgbClr val="244C5A"/>
      </a:hlink>
      <a:folHlink>
        <a:srgbClr val="7C2529"/>
      </a:folHlink>
    </a:clrScheme>
    <a:fontScheme name="IADOT_DSM_IC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DOT_DSMICM_TEMPLATE.potx" id="{C0AC7AC5-3341-4960-84B6-E958382A58C1}" vid="{68C068D6-7892-4139-9CE3-CE705D92DCB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IADOT_DSMICM_TEMPLATE_V2</Template>
  <TotalTime>3553</TotalTime>
  <Words>1537</Words>
  <Application>Microsoft Office PowerPoint</Application>
  <PresentationFormat>Widescreen</PresentationFormat>
  <Paragraphs>156</Paragraphs>
  <Slides>16</Slides>
  <Notes>14</Notes>
  <HiddenSlides>0</HiddenSlides>
  <MMClips>0</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0</vt:i4>
      </vt:variant>
      <vt:variant>
        <vt:lpstr>Slide Titles</vt:lpstr>
      </vt:variant>
      <vt:variant>
        <vt:i4>16</vt:i4>
      </vt:variant>
    </vt:vector>
  </HeadingPairs>
  <TitlesOfParts>
    <vt:vector size="21" baseType="lpstr">
      <vt:lpstr>Arial</vt:lpstr>
      <vt:lpstr>Calibri</vt:lpstr>
      <vt:lpstr>Symbol</vt:lpstr>
      <vt:lpstr>Office Theme</vt:lpstr>
      <vt:lpstr>1_Office Theme</vt:lpstr>
      <vt:lpstr>Des Moines Integrated Corridor Management - Update</vt:lpstr>
      <vt:lpstr>What is Integrated Corridor Management (ICM)?</vt:lpstr>
      <vt:lpstr>Approach</vt:lpstr>
      <vt:lpstr>Why ICM for Des Moines Metropolitan Area?</vt:lpstr>
      <vt:lpstr>ICM Approach</vt:lpstr>
      <vt:lpstr>ICM Goals</vt:lpstr>
      <vt:lpstr>Collaboration is key</vt:lpstr>
      <vt:lpstr>ICM Program Elements</vt:lpstr>
      <vt:lpstr>Update on status of the Des Moines Metro ICM</vt:lpstr>
      <vt:lpstr>PowerPoint Presentation</vt:lpstr>
      <vt:lpstr>Internal Process Update</vt:lpstr>
      <vt:lpstr>Future Vision Areas</vt:lpstr>
      <vt:lpstr>Traffic Signal Control</vt:lpstr>
      <vt:lpstr>Transportation Demand Management</vt:lpstr>
      <vt:lpstr>Infrastructure Enhancement - Arterials</vt:lpstr>
      <vt:lpstr>Next Steps</vt:lpstr>
    </vt:vector>
  </TitlesOfParts>
  <Company>HDR,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Hatfield Edstrom, Katie</dc:creator>
  <cp:lastModifiedBy>Fobian, Neal</cp:lastModifiedBy>
  <cp:revision>174</cp:revision>
  <dcterms:created xsi:type="dcterms:W3CDTF">2019-07-23T20:56:05Z</dcterms:created>
  <dcterms:modified xsi:type="dcterms:W3CDTF">2022-02-01T22:38:36Z</dcterms:modified>
</cp:coreProperties>
</file>