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1" r:id="rId1"/>
  </p:sldMasterIdLst>
  <p:notesMasterIdLst>
    <p:notesMasterId r:id="rId19"/>
  </p:notesMasterIdLst>
  <p:handoutMasterIdLst>
    <p:handoutMasterId r:id="rId20"/>
  </p:handoutMasterIdLst>
  <p:sldIdLst>
    <p:sldId id="633" r:id="rId2"/>
    <p:sldId id="634" r:id="rId3"/>
    <p:sldId id="709" r:id="rId4"/>
    <p:sldId id="710" r:id="rId5"/>
    <p:sldId id="711" r:id="rId6"/>
    <p:sldId id="712" r:id="rId7"/>
    <p:sldId id="713" r:id="rId8"/>
    <p:sldId id="840" r:id="rId9"/>
    <p:sldId id="871" r:id="rId10"/>
    <p:sldId id="868" r:id="rId11"/>
    <p:sldId id="874" r:id="rId12"/>
    <p:sldId id="875" r:id="rId13"/>
    <p:sldId id="877" r:id="rId14"/>
    <p:sldId id="878" r:id="rId15"/>
    <p:sldId id="719" r:id="rId16"/>
    <p:sldId id="826" r:id="rId17"/>
    <p:sldId id="662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FF0000"/>
    <a:srgbClr val="0000FF"/>
    <a:srgbClr val="9900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4" autoAdjust="0"/>
    <p:restoredTop sz="90151" autoAdjust="0"/>
  </p:normalViewPr>
  <p:slideViewPr>
    <p:cSldViewPr snapToGrid="0">
      <p:cViewPr varScale="1">
        <p:scale>
          <a:sx n="136" d="100"/>
          <a:sy n="136" d="100"/>
        </p:scale>
        <p:origin x="138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 snapToGrid="0">
      <p:cViewPr varScale="1">
        <p:scale>
          <a:sx n="58" d="100"/>
          <a:sy n="58" d="100"/>
        </p:scale>
        <p:origin x="-1758" y="-6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7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7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02E9FA6-72E5-485C-9AC8-94B66A78E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7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6913"/>
            <a:ext cx="4630737" cy="347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398283"/>
            <a:ext cx="5140112" cy="41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7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fld id="{E7669DD5-6282-41B8-9E81-F6594F2D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09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61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11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9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12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98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E5A-0D8A-4329-A297-0250A4F5D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4354F-195E-4620-9BBF-EE1CA0AFF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018F-02C5-492A-A396-60FCB4AFE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00E3-29D0-4240-843B-43CFF80D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A35A-7F2A-4818-BE4F-BD985AAD3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550D3-1F65-4CDB-9A8E-82FEAFC52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A245A-4344-4ADD-88E1-2801F720F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3C34-C3E1-402C-B999-0740D77D1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A0CD-188E-41B4-85D2-A4D943DD9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310A5-C358-4C54-90DC-01EB34AE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4763"/>
            <a:ext cx="7772400" cy="41573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2023-2027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Highway Program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Development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i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67070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432059"/>
            <a:ext cx="9144000" cy="439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2021	754.7	687.0	715.5	707.5	701.4	 701.4 	 701.4 	 701.4 	 701.4 	 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Infrastructure Bill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Projected Funds	804.7	687.0	715.5	707.5	701.4	701.4	701.4	701.4	701.4	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199.1	157.9	151.5	149.9	149.0	175.0	180.0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148.1	140.0	145.0	150.0	155.0	165.0	175.0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 </a:t>
            </a: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Non-Interstate Pavement Modernization 	 50.4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 64.5	101.7	110.6	125.8	140.3	155.0	170.0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31.9	31.0	32.0	33.0	34.0	35.0	36.0	37.0	38.0	39.0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Safety Specific 	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158.3	178.4	267.4	141.2 	156.1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 	0.4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 	21.6	6.7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 	49.2	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75 Plymouth: Hinton						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 177.1	90.0	80.2	177.2	117.2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	1.2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 	50.0 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I-80 Pottawattamie Madison Avenue						20.7	24.8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I-80 Pottawattamie Madison Avenue 	(4.5)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 (25.2)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(12.0)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(71.2)	(69.6)	(50.2)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22.0	58.9	109.4	93.4 	77.4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901436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2022-2031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0" y="2216495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57830" y="1079337"/>
            <a:ext cx="9705" cy="5293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5150896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10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B5E8DEA-8B90-41FB-9986-59141A7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9758"/>
            <a:ext cx="2259964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Changes to Projected Funds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Project Additions/Deletions</a:t>
            </a:r>
          </a:p>
          <a:p>
            <a:pPr marL="0" lvl="2" eaLnBrk="1" hangingPunct="1">
              <a:buClr>
                <a:schemeClr val="tx1"/>
              </a:buClr>
              <a:buNone/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8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432059"/>
            <a:ext cx="9144000" cy="3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2021	754.7	687.0	715.5	707.5	701.4	 701.4 	 701.4 	 701.4 	 701.4 	 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Infrastructure Bill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Projected Funds	804.7	687.0	715.5	707.5	701.4	701.4	701.4	701.4	701.4	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199.1	157.9	151.5	149.9	149.0	175.0	180.0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198.5	140.0	145.0	150.0	155.0	165.0	175.0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 64.5	101.7	110.6	125.8	140.3	155.0	170.0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36.9	31.0	32.0	33.0	34.0	35.0	36.0	37.0	38.0	39.0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158.3	178.4	267.4	141.2 	156.1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 	0.4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 	21.6	6.7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 	49.2	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75 Plymouth: Hinton						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 172.6	90.0	80.2	177.2	117.2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	1.2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 	50.0 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I-80 Pottawattamie Madison Avenue						20.7	24.8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(25.2)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(12.0)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(71.2)	(69.6)	(50.2)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22.0	58.9	109.4	93.4 	77.4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901436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2022-2031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0" y="2216495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57830" y="1079337"/>
            <a:ext cx="9705" cy="5293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4768341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11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B5E8DEA-8B90-41FB-9986-59141A7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9758"/>
            <a:ext cx="2259964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Changes to Projected Funds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Includes Amendment</a:t>
            </a:r>
          </a:p>
          <a:p>
            <a:pPr marL="0" lvl="2" eaLnBrk="1" hangingPunct="1">
              <a:buClr>
                <a:schemeClr val="tx1"/>
              </a:buClr>
              <a:buNone/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4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432059"/>
            <a:ext cx="9144000" cy="38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2021	687.0	715.5	707.5	701.4	 701.4 	 701.4 	 701.4 	 701.4 	 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Infrastructure Bill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</a:pPr>
            <a:r>
              <a:rPr lang="en-US" sz="900" dirty="0">
                <a:latin typeface="Helvetica" pitchFamily="34" charset="0"/>
              </a:rPr>
              <a:t>Projected Funds	687.0	715.5	707.5	701.4	701.4	701.4	701.4	701.4	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157.9	151.5	149.9	149.0	175.0	180.0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140.0	145.0	150.0	155.0	165.0	175.0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101.7	110.6	125.8	140.3	155.0	170.0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31.0	32.0	33.0	34.0	35.0	36.0	37.0	38.0	39.0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178.4	267.4	141.2 	156.1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 	0.4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 	21.6	6.7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 	49.2	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75 Plymouth: Hinton					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 90.0	80.2	177.2	117.2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1.2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 	50.0 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I-80 Pottawattamie Madison Avenue					20.7	24.8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(12.0)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(71.2)	(69.6)	(50.2)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22.0	58.9	109.4	93.4 	77.4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901436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2032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2023-2032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0" y="2216495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57830" y="1079337"/>
            <a:ext cx="9705" cy="52934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4768341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12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B5E8DEA-8B90-41FB-9986-59141A7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9758"/>
            <a:ext cx="225996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Clr>
                <a:schemeClr val="tx1"/>
              </a:buClr>
              <a:buNone/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0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59558" y="6119713"/>
            <a:ext cx="45971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  <a:defRPr/>
            </a:pPr>
            <a:r>
              <a:rPr lang="en-US" sz="11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March Action Item: Line Item Targets for Programming</a:t>
            </a:r>
            <a:endParaRPr lang="en-US" sz="1100" dirty="0">
              <a:solidFill>
                <a:srgbClr val="008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DE6BAA4-A2AC-4351-86DC-8211CBB4481B}" type="slidenum">
              <a:rPr lang="en-US" smtClean="0"/>
              <a:pPr>
                <a:buFont typeface="Wingdings" pitchFamily="2" charset="2"/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0FEF14-C4A3-4DAA-861C-76152C565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  <a:endParaRPr lang="en-US" sz="1000" dirty="0">
              <a:solidFill>
                <a:srgbClr val="FF0000"/>
              </a:solidFill>
              <a:latin typeface="Helvetica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6D2426-185B-45D3-A329-98E2A728F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10445"/>
              </p:ext>
            </p:extLst>
          </p:nvPr>
        </p:nvGraphicFramePr>
        <p:xfrm>
          <a:off x="97414" y="1028818"/>
          <a:ext cx="8738813" cy="4503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DRAFT 2023 - 2027 IOWA HIGHWAY PROGRAM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PROJECT ESTIMATED COSTS X $1000</a:t>
                      </a:r>
                      <a:endParaRPr lang="en-US" sz="85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LOCATION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FUNDING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TYPE OF WORK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2027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8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963436"/>
                  </a:ext>
                </a:extLst>
              </a:tr>
              <a:tr h="20773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AMERICANS WITH DISABILITIES ACT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76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AMERICANS WITH DISABILITIES ACT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800"/>
                  </a:ext>
                </a:extLst>
              </a:tr>
              <a:tr h="22574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CONSTRUCTION INDUSTRY TRAINING PROGRAM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76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COOPERATIVE CITY/COUNTY/STATE HIGHWAY RESEARCH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2250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EMERGENCY &amp; CONTINGENCY - U-STEP/C-STEP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POST LETTING PROJECT COST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42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PREVOCATIONAL TRAINING AND DBE SUPPORT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BYWAY PROGRAM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65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-9000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832864"/>
                  </a:ext>
                </a:extLst>
              </a:tr>
              <a:tr h="23003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OPERATIONS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0" i="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88291"/>
                  </a:ext>
                </a:extLst>
              </a:tr>
              <a:tr h="20242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36850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37850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9357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RAILROAD CROSSINGS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5488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ROADSIDE IMPROVEMENT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LANDSCAPING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269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TRAFFIC CONTROL DEVICES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TRAFFIC SIGNS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945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21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6575" y="6416675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AE089194-1DFD-450A-B017-7C6F055A6E14}" type="slidenum">
              <a:rPr lang="en-US" smtClean="0"/>
              <a:pPr>
                <a:buFont typeface="Wingdings" pitchFamily="2" charset="2"/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46900" y="76200"/>
            <a:ext cx="21971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 as presented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April 12, 2021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02C288-A85C-4BD9-901F-5CBE2324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1778"/>
            <a:ext cx="902017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Projects in the 2022-2025 Highway Program will continue to be programmed with cost and schedule updates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Stewardship through maintaining a state of good repair</a:t>
            </a:r>
            <a:endParaRPr lang="en-US" altLang="en-US" sz="1400" b="1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Maintain </a:t>
            </a:r>
            <a:r>
              <a:rPr lang="en-US" altLang="en-US" sz="14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increasing</a:t>
            </a:r>
            <a:r>
              <a:rPr lang="en-US" altLang="en-US" sz="14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funding levels for safety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Interstate funding levels for pavement reconstruction, modernization, bridges, pavement patching/maintenance, rest areas, and other miscellaneous projects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funding levels for non-interstate pavement modernization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funding levels for non-interstate bridge modernization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additional stewardship projects 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Modification through rightsizing the system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Transfer of jurisdiction for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Optimization through improving operational efficiency and resiliency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intelligent transportation systems infrastructure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Super-2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Transformation through increasing mobility and travel choices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corridor improvements</a:t>
            </a:r>
            <a:endParaRPr lang="en-US" altLang="en-US" sz="1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8115D1-FD90-4267-835A-BA8D8DD9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667" y="765589"/>
            <a:ext cx="9144000" cy="3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FY 2022-2026 Highway Program Objectives</a:t>
            </a:r>
          </a:p>
        </p:txBody>
      </p:sp>
    </p:spTree>
    <p:extLst>
      <p:ext uri="{BB962C8B-B14F-4D97-AF65-F5344CB8AC3E}">
        <p14:creationId xmlns:p14="http://schemas.microsoft.com/office/powerpoint/2010/main" val="268930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454" y="765110"/>
            <a:ext cx="7772400" cy="88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Federal Funding Status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39" y="1480555"/>
            <a:ext cx="8815526" cy="4333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Infrastructure Bill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authorizes federal funding through September 30, 2026.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Still operating under a continuing resolution for FY 2022 through Feb. 18, 2022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Infrastructure Bill funding allocations are yet to be determined with discussions underway leading to Commission action.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next Highway Trust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Fund cliff is in 2026/2027, leaving uncertainty in the last year of this next five-year program.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E453A-0075-484C-84E4-A01E4D66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3212168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553085"/>
            <a:ext cx="91440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Increase in funding from the Infrastructure Bill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Increasing construction costs (potential negative balance at the end of FY 2022)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increase bridge and pavement stewardship investments on existing highway system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Increase safety target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Balance capacity improvements with stewardship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increasing safety/operational needs on the Interstate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major river crossing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complete existing priority corridors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4780D-4926-4BC5-A086-1DFDAB4F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939759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11" y="2278358"/>
            <a:ext cx="8313109" cy="3881437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2023-2027 available Highway Program funding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2023-2027 Highway Program Options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Determine 2023-2027 Highway Program Objectives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>
              <a:spcBef>
                <a:spcPct val="0"/>
              </a:spcBef>
              <a:buClrTx/>
            </a:pP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8C812-EC7A-45D8-964C-9D974829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3690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Highway Program Development Process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2023-2027 Highway Program Development Schedule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Extended Highway Program Analysis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Statewide Line Items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20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Federal Funding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Program Objectives/Priorities/Considerations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A43FE-A45F-4813-A7F4-9EDD57D7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287961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44280" y="207491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98C92-050D-4068-AA87-0C2C53F7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" y="1981200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3412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 Project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3BE27-65E5-42EF-900F-9731B1D9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2078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1" y="1828800"/>
            <a:ext cx="7182717" cy="48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" y="762000"/>
            <a:ext cx="9144000" cy="830997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 Establishing the Transportation Commission’s annual programming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81CA4-6F4D-4747-951B-890AE444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22738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3:  Evaluating potential project candidates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3CE69-E754-43FE-B44E-740E3DB0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3283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2" y="1600200"/>
            <a:ext cx="7232791" cy="4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4:  Developing the final program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3815-45D1-4AFC-9656-ACDD197C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155302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Commission Program Development Schedule (2023-2027)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32024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February 2022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Highway Program Development Process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2023-2027 Highway Program Development Schedule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Extended Highway Program Analysis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Statewide Line Items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    </a:t>
            </a:r>
            <a:r>
              <a:rPr lang="en-US" sz="14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Federal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Program Objectives/Priorities/Considerations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March 2022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2023-2027 available Highway Program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2023-2027 Highway Program Options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Determine 2023-2027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April 2022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Develop the Draft 2023-2027 Highway Program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2023-2027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May 2022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Present the Draft 2023-2027 Iowa Transportation Improvement Program to the public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         (including all previous program approvals and draft 2023–2027 Highway Program)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June 2022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Approve the 2023–2027 Iowa Transportation Improvement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34D8ED-F808-4D43-94AE-EEA10020E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4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</p:txBody>
      </p:sp>
    </p:spTree>
    <p:extLst>
      <p:ext uri="{BB962C8B-B14F-4D97-AF65-F5344CB8AC3E}">
        <p14:creationId xmlns:p14="http://schemas.microsoft.com/office/powerpoint/2010/main" val="180226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991897"/>
            <a:ext cx="9144000" cy="30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2021	754.7	687.0	715.5	707.5	701.4	 701.4 	 701.4 	 701.4 	 701.4 	 701.4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199.1	157.9	151.5	149.9	149.0	175.0	180.0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148.1	140.0	145.0	150.0	155.0	165.0	175.0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 64.5	101.7	110.6	125.8	140.3	155.0	170.0	185.0	190.0 	195.0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31.9	31.0	32.0	33.0	34.0	35.0	36.0	37.0	38.0	39.0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158.3	178.4	267.4	141.2 	156.1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 	0.4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 	21.6	6.7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 	49.2	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75 Plymouth: Hinton						6.1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Major Interstate Capacity/System Enhancement	 177.1	90.0	80.2	177.2	117.2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	1.2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 	50.0 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	</a:t>
            </a: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I-80 Pottawattamie Madison Avenue						20.7	24.8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(24.3)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(12.0)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(71.2)	(69.6)	(50.2)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22.0	58.9	109.4	93.4 	77.4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535917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2022-2031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0" y="2326906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67161" y="1527208"/>
            <a:ext cx="28366" cy="35952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0" y="4707691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9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8, 2022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as presented April 12, 2021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AB5E8DEA-8B90-41FB-9986-59141A7C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09758"/>
            <a:ext cx="2259964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Changes to Projected Funds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FY 2021 Projects Rescheduled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Rescheduling and cost changes of projects programmed in years 2022 to 2025, add 2026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Added highlighted projects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Additional project schedule changes</a:t>
            </a:r>
          </a:p>
          <a:p>
            <a:pPr marL="171450" lvl="2" indent="-171450" eaLnBrk="1" hangingPunct="1">
              <a:buClr>
                <a:schemeClr val="tx1"/>
              </a:buClr>
            </a:pPr>
            <a:r>
              <a:rPr lang="en-US" altLang="en-US" sz="900" dirty="0">
                <a:latin typeface="Helvetica" pitchFamily="34" charset="0"/>
                <a:ea typeface="Helvetica" pitchFamily="34" charset="0"/>
                <a:cs typeface="Helvetica" pitchFamily="34" charset="0"/>
              </a:rPr>
              <a:t>Adjustment for final non-Interstate pavement modernization costs</a:t>
            </a: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71450" lvl="2" indent="-171450" eaLnBrk="1" hangingPunct="1">
              <a:buClr>
                <a:schemeClr val="tx1"/>
              </a:buClr>
            </a:pPr>
            <a:endParaRPr lang="en-US" altLang="en-US" sz="9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1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34503</TotalTime>
  <Words>2674</Words>
  <Application>Microsoft Office PowerPoint</Application>
  <PresentationFormat>On-screen Show (4:3)</PresentationFormat>
  <Paragraphs>411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Times New Roman</vt:lpstr>
      <vt:lpstr>Wingdings</vt:lpstr>
      <vt:lpstr>Office Theme</vt:lpstr>
      <vt:lpstr>2023-2027   Highway Program   Development   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Iowa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J. Lake</dc:creator>
  <cp:lastModifiedBy>Anderson, Stuart</cp:lastModifiedBy>
  <cp:revision>1752</cp:revision>
  <cp:lastPrinted>2020-01-30T21:05:14Z</cp:lastPrinted>
  <dcterms:created xsi:type="dcterms:W3CDTF">2001-05-04T13:55:51Z</dcterms:created>
  <dcterms:modified xsi:type="dcterms:W3CDTF">2022-02-02T03:21:43Z</dcterms:modified>
</cp:coreProperties>
</file>