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9"/>
  </p:notesMasterIdLst>
  <p:sldIdLst>
    <p:sldId id="259" r:id="rId2"/>
    <p:sldId id="258" r:id="rId3"/>
    <p:sldId id="274" r:id="rId4"/>
    <p:sldId id="270" r:id="rId5"/>
    <p:sldId id="905" r:id="rId6"/>
    <p:sldId id="257" r:id="rId7"/>
    <p:sldId id="268" r:id="rId8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9" d="100"/>
          <a:sy n="79" d="100"/>
        </p:scale>
        <p:origin x="102" y="8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2"/>
          <c:order val="0"/>
          <c:tx>
            <c:strRef>
              <c:f>Sheet1!$D$1</c:f>
              <c:strCache>
                <c:ptCount val="1"/>
                <c:pt idx="0">
                  <c:v>2019 (month)</c:v>
                </c:pt>
              </c:strCache>
            </c:strRef>
          </c:tx>
          <c:spPr>
            <a:ln w="28575" cap="rnd">
              <a:solidFill>
                <a:schemeClr val="accent1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Sheet1!$D$2:$D$13</c:f>
              <c:numCache>
                <c:formatCode>#,##0</c:formatCode>
                <c:ptCount val="12"/>
                <c:pt idx="0">
                  <c:v>319131</c:v>
                </c:pt>
                <c:pt idx="1">
                  <c:v>321134</c:v>
                </c:pt>
                <c:pt idx="2">
                  <c:v>407466</c:v>
                </c:pt>
                <c:pt idx="3">
                  <c:v>361005</c:v>
                </c:pt>
                <c:pt idx="4">
                  <c:v>396856</c:v>
                </c:pt>
                <c:pt idx="5">
                  <c:v>415896</c:v>
                </c:pt>
                <c:pt idx="6">
                  <c:v>421842</c:v>
                </c:pt>
                <c:pt idx="7">
                  <c:v>394855</c:v>
                </c:pt>
                <c:pt idx="8">
                  <c:v>353952</c:v>
                </c:pt>
                <c:pt idx="9">
                  <c:v>391514</c:v>
                </c:pt>
                <c:pt idx="10">
                  <c:v>360225</c:v>
                </c:pt>
                <c:pt idx="11">
                  <c:v>382884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3437-4340-BC2B-C33E72869A17}"/>
            </c:ext>
          </c:extLst>
        </c:ser>
        <c:ser>
          <c:idx val="3"/>
          <c:order val="1"/>
          <c:tx>
            <c:strRef>
              <c:f>Sheet1!$E$1</c:f>
              <c:strCache>
                <c:ptCount val="1"/>
                <c:pt idx="0">
                  <c:v>2020 (month)</c:v>
                </c:pt>
              </c:strCache>
            </c:strRef>
          </c:tx>
          <c:spPr>
            <a:ln w="28575" cap="rnd">
              <a:solidFill>
                <a:schemeClr val="accent2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Sheet1!$E$2:$E$13</c:f>
              <c:numCache>
                <c:formatCode>#,##0</c:formatCode>
                <c:ptCount val="12"/>
                <c:pt idx="0">
                  <c:v>355857</c:v>
                </c:pt>
                <c:pt idx="1">
                  <c:v>367741</c:v>
                </c:pt>
                <c:pt idx="2">
                  <c:v>231598</c:v>
                </c:pt>
                <c:pt idx="3">
                  <c:v>15454</c:v>
                </c:pt>
                <c:pt idx="4">
                  <c:v>47779</c:v>
                </c:pt>
                <c:pt idx="5">
                  <c:v>95765</c:v>
                </c:pt>
                <c:pt idx="6">
                  <c:v>139806</c:v>
                </c:pt>
                <c:pt idx="7">
                  <c:v>145348</c:v>
                </c:pt>
                <c:pt idx="8">
                  <c:v>132276</c:v>
                </c:pt>
                <c:pt idx="9">
                  <c:v>163075</c:v>
                </c:pt>
                <c:pt idx="10">
                  <c:v>150486</c:v>
                </c:pt>
                <c:pt idx="11">
                  <c:v>158783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3437-4340-BC2B-C33E72869A17}"/>
            </c:ext>
          </c:extLst>
        </c:ser>
        <c:ser>
          <c:idx val="0"/>
          <c:order val="2"/>
          <c:tx>
            <c:strRef>
              <c:f>Sheet1!$F$1</c:f>
              <c:strCache>
                <c:ptCount val="1"/>
                <c:pt idx="0">
                  <c:v>2021 (month)</c:v>
                </c:pt>
              </c:strCache>
            </c:strRef>
          </c:tx>
          <c:spPr>
            <a:ln w="28575" cap="rnd">
              <a:solidFill>
                <a:srgbClr val="00B050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rgbClr val="00B050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Sheet1!$F$2:$F$13</c:f>
              <c:numCache>
                <c:formatCode>#,##0</c:formatCode>
                <c:ptCount val="12"/>
                <c:pt idx="0">
                  <c:v>139807</c:v>
                </c:pt>
                <c:pt idx="1">
                  <c:v>154339</c:v>
                </c:pt>
                <c:pt idx="2">
                  <c:v>239839</c:v>
                </c:pt>
                <c:pt idx="3">
                  <c:v>217051</c:v>
                </c:pt>
                <c:pt idx="4">
                  <c:v>280216</c:v>
                </c:pt>
                <c:pt idx="5">
                  <c:v>338797</c:v>
                </c:pt>
                <c:pt idx="6">
                  <c:v>375813</c:v>
                </c:pt>
                <c:pt idx="7">
                  <c:v>335701</c:v>
                </c:pt>
                <c:pt idx="8">
                  <c:v>311147</c:v>
                </c:pt>
                <c:pt idx="9">
                  <c:v>330340</c:v>
                </c:pt>
                <c:pt idx="10">
                  <c:v>337303</c:v>
                </c:pt>
                <c:pt idx="11">
                  <c:v>336536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15A-4B81-952D-6DD4BBC484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83131320"/>
        <c:axId val="683127384"/>
      </c:lineChart>
      <c:catAx>
        <c:axId val="683131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3127384"/>
        <c:crosses val="autoZero"/>
        <c:auto val="1"/>
        <c:lblAlgn val="ctr"/>
        <c:lblOffset val="100"/>
        <c:noMultiLvlLbl val="0"/>
      </c:catAx>
      <c:valAx>
        <c:axId val="6831273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31313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47272E-3A81-4341-993A-7FE4FF7472CF}" type="datetimeFigureOut">
              <a:rPr lang="en-US" smtClean="0"/>
              <a:t>2/4/2022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0A3482-355C-41A6-8FCE-9A3343080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976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D2EAA-3DF7-41BA-968A-C3988113B7FF}" type="datetime1">
              <a:rPr lang="en-US" smtClean="0"/>
              <a:t>2/4/2022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67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B3468-CD19-430A-8BEF-8C061D9E285C}" type="datetime1">
              <a:rPr lang="en-US" smtClean="0"/>
              <a:t>2/4/2022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080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47850-D74F-484C-BBE0-66A04F9E9051}" type="datetime1">
              <a:rPr lang="en-US" smtClean="0"/>
              <a:t>2/4/2022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839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29380-00CD-4107-8A00-F549AE73870F}" type="datetime1">
              <a:rPr lang="en-US" smtClean="0"/>
              <a:t>2/4/2022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419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49CF5-4416-4CF9-B172-C207AFD8FF4E}" type="datetime1">
              <a:rPr lang="en-US" smtClean="0"/>
              <a:t>2/4/2022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983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D2B7-F278-43C6-8529-3A2A28AA7245}" type="datetime1">
              <a:rPr lang="en-US" smtClean="0"/>
              <a:t>2/4/2022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950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4F4FD-4F8E-400A-A349-3386AA4E0AEE}" type="datetime1">
              <a:rPr lang="en-US" smtClean="0"/>
              <a:t>2/4/2022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726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A2683-39E4-4F8A-A961-2E3DBBB421AA}" type="datetime1">
              <a:rPr lang="en-US" smtClean="0"/>
              <a:t>2/4/2022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362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2BDD5-BFB6-4C87-A4EA-006A23F41F8F}" type="datetime1">
              <a:rPr lang="en-US" smtClean="0"/>
              <a:t>2/4/2022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242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7A7E2-9AEE-4F2B-9960-7F2D1A163FE7}" type="datetime1">
              <a:rPr lang="en-US" smtClean="0"/>
              <a:t>2/4/2022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503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660F4-F4CA-4D77-A751-BD339C2811C5}" type="datetime1">
              <a:rPr lang="en-US" smtClean="0"/>
              <a:t>2/4/2022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363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33D0F-0DC6-4BEF-8268-B399B65914CB}" type="datetime1">
              <a:rPr lang="en-US" smtClean="0"/>
              <a:t>2/4/2022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21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File:BlankMap-USA-Midwest.sv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EEE200-F8A1-45F9-AA5E-98035DC978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720026"/>
            <a:ext cx="8912352" cy="3108262"/>
          </a:xfrm>
        </p:spPr>
        <p:txBody>
          <a:bodyPr>
            <a:noAutofit/>
          </a:bodyPr>
          <a:lstStyle/>
          <a:p>
            <a:r>
              <a:rPr lang="en-US" sz="4000" dirty="0"/>
              <a:t>COVID-19 Transportation Impact</a:t>
            </a:r>
            <a:br>
              <a:rPr lang="en-US" sz="4000" dirty="0"/>
            </a:br>
            <a:endParaRPr lang="en-US" sz="4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1E7DC9-BD3B-41E4-BCB9-416CD0854A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5464" y="4748086"/>
            <a:ext cx="6858000" cy="1655762"/>
          </a:xfrm>
        </p:spPr>
        <p:txBody>
          <a:bodyPr/>
          <a:lstStyle/>
          <a:p>
            <a:r>
              <a:rPr lang="en-US" dirty="0"/>
              <a:t>Transportation Commission Workshop</a:t>
            </a:r>
          </a:p>
          <a:p>
            <a:r>
              <a:rPr lang="en-US" dirty="0"/>
              <a:t>February 8, 2022</a:t>
            </a:r>
          </a:p>
        </p:txBody>
      </p:sp>
    </p:spTree>
    <p:extLst>
      <p:ext uri="{BB962C8B-B14F-4D97-AF65-F5344CB8AC3E}">
        <p14:creationId xmlns:p14="http://schemas.microsoft.com/office/powerpoint/2010/main" val="1469134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B250D-8783-4D7D-A519-6B9F78632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691E54-5EE3-45B1-8343-237898691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15900"/>
            <a:ext cx="7886700" cy="4351338"/>
          </a:xfrm>
        </p:spPr>
        <p:txBody>
          <a:bodyPr>
            <a:normAutofit/>
          </a:bodyPr>
          <a:lstStyle/>
          <a:p>
            <a:r>
              <a:rPr lang="en-US" dirty="0"/>
              <a:t>Economic Recovery Index</a:t>
            </a:r>
          </a:p>
          <a:p>
            <a:r>
              <a:rPr lang="en-US" dirty="0"/>
              <a:t>Travel trends</a:t>
            </a:r>
          </a:p>
          <a:p>
            <a:pPr lvl="1"/>
            <a:r>
              <a:rPr lang="en-US" dirty="0"/>
              <a:t>US total rail carloads</a:t>
            </a:r>
          </a:p>
          <a:p>
            <a:pPr lvl="1"/>
            <a:r>
              <a:rPr lang="en-US" dirty="0"/>
              <a:t>Commercial air service passenger counts</a:t>
            </a:r>
          </a:p>
          <a:p>
            <a:pPr lvl="1"/>
            <a:r>
              <a:rPr lang="en-US" dirty="0"/>
              <a:t>Vehicular traffic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2AEB9B-3844-4E91-B440-C7A33BFEC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1E3C6C5F-5CDA-4B3A-BA0A-4D4634CC564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0157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739734-901E-49FB-8648-B9D68573AF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800" y="82222"/>
            <a:ext cx="8559800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Moody’s/CNN Recovery Index - Midwest</a:t>
            </a:r>
            <a:br>
              <a:rPr lang="en-US" sz="3600" dirty="0"/>
            </a:br>
            <a:r>
              <a:rPr lang="en-US" sz="2400" dirty="0"/>
              <a:t>(Pre-Pandemic = 100) As of 2/4/2022</a:t>
            </a:r>
            <a:endParaRPr lang="en-US" sz="7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5599B6-CF37-4F12-B07E-2FF7076F6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3</a:t>
            </a:fld>
            <a:endParaRPr lang="en-US" dirty="0"/>
          </a:p>
        </p:txBody>
      </p:sp>
      <p:pic>
        <p:nvPicPr>
          <p:cNvPr id="11" name="Content Placeholder 10" descr="Map&#10;&#10;Description automatically generated">
            <a:extLst>
              <a:ext uri="{FF2B5EF4-FFF2-40B4-BE49-F238E27FC236}">
                <a16:creationId xmlns:a16="http://schemas.microsoft.com/office/drawing/2014/main" id="{8D66050F-A041-47DF-8BD5-2117FCF4830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384663" y="1048769"/>
            <a:ext cx="6900587" cy="5364128"/>
          </a:xfr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89F72A13-8DCB-433D-9B54-E38FB95A2E03}"/>
              </a:ext>
            </a:extLst>
          </p:cNvPr>
          <p:cNvSpPr txBox="1"/>
          <p:nvPr/>
        </p:nvSpPr>
        <p:spPr>
          <a:xfrm>
            <a:off x="3673349" y="3723224"/>
            <a:ext cx="16179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94%</a:t>
            </a:r>
          </a:p>
          <a:p>
            <a:pPr algn="ctr"/>
            <a:r>
              <a:rPr lang="en-US" sz="1400" dirty="0"/>
              <a:t>(87% last month)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AFACEFF-0872-48AE-A818-E06887C986C4}"/>
              </a:ext>
            </a:extLst>
          </p:cNvPr>
          <p:cNvSpPr txBox="1"/>
          <p:nvPr/>
        </p:nvSpPr>
        <p:spPr>
          <a:xfrm>
            <a:off x="2387600" y="2982737"/>
            <a:ext cx="760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100%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1C97DD5-FE11-4020-9173-61B3ADFD9016}"/>
              </a:ext>
            </a:extLst>
          </p:cNvPr>
          <p:cNvSpPr txBox="1"/>
          <p:nvPr/>
        </p:nvSpPr>
        <p:spPr>
          <a:xfrm>
            <a:off x="2400300" y="1961203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92%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6DD59F5-C121-4EAC-AE06-220BB964AE8F}"/>
              </a:ext>
            </a:extLst>
          </p:cNvPr>
          <p:cNvSpPr txBox="1"/>
          <p:nvPr/>
        </p:nvSpPr>
        <p:spPr>
          <a:xfrm>
            <a:off x="2476681" y="4096501"/>
            <a:ext cx="8643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96%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EF5DCCA-85E3-4AB4-B265-8B3E8A65A85B}"/>
              </a:ext>
            </a:extLst>
          </p:cNvPr>
          <p:cNvSpPr txBox="1"/>
          <p:nvPr/>
        </p:nvSpPr>
        <p:spPr>
          <a:xfrm>
            <a:off x="3886200" y="2448305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89%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DDBFB7C-9E65-4447-A209-F7EA679E2FF1}"/>
              </a:ext>
            </a:extLst>
          </p:cNvPr>
          <p:cNvSpPr txBox="1"/>
          <p:nvPr/>
        </p:nvSpPr>
        <p:spPr>
          <a:xfrm>
            <a:off x="2776450" y="5196373"/>
            <a:ext cx="8933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93%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3F02CCD-7B0A-4618-874D-A5F1E4511070}"/>
              </a:ext>
            </a:extLst>
          </p:cNvPr>
          <p:cNvSpPr txBox="1"/>
          <p:nvPr/>
        </p:nvSpPr>
        <p:spPr>
          <a:xfrm>
            <a:off x="5194300" y="3036341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93%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72FCAA0-8A42-4E6C-B14B-B49EF0A622C0}"/>
              </a:ext>
            </a:extLst>
          </p:cNvPr>
          <p:cNvSpPr txBox="1"/>
          <p:nvPr/>
        </p:nvSpPr>
        <p:spPr>
          <a:xfrm>
            <a:off x="4519700" y="5260099"/>
            <a:ext cx="7594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91%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BB62C5D-956F-465C-9123-216B6CF87AB0}"/>
              </a:ext>
            </a:extLst>
          </p:cNvPr>
          <p:cNvSpPr txBox="1"/>
          <p:nvPr/>
        </p:nvSpPr>
        <p:spPr>
          <a:xfrm>
            <a:off x="5397500" y="4602653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84%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AC2A034-4182-4851-BFB7-995BEEA0327B}"/>
              </a:ext>
            </a:extLst>
          </p:cNvPr>
          <p:cNvSpPr txBox="1"/>
          <p:nvPr/>
        </p:nvSpPr>
        <p:spPr>
          <a:xfrm>
            <a:off x="6235337" y="4586292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94%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56E4176-87CE-49D0-ACBD-74CE8F9FE379}"/>
              </a:ext>
            </a:extLst>
          </p:cNvPr>
          <p:cNvSpPr txBox="1"/>
          <p:nvPr/>
        </p:nvSpPr>
        <p:spPr>
          <a:xfrm>
            <a:off x="6540137" y="3353691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92%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12A967E-EA0D-4776-920C-ED08DC5805A7}"/>
              </a:ext>
            </a:extLst>
          </p:cNvPr>
          <p:cNvSpPr txBox="1"/>
          <p:nvPr/>
        </p:nvSpPr>
        <p:spPr>
          <a:xfrm>
            <a:off x="7149737" y="4407687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93%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A564D54-A0BB-482A-BD6B-C56BB09CA48C}"/>
              </a:ext>
            </a:extLst>
          </p:cNvPr>
          <p:cNvSpPr txBox="1"/>
          <p:nvPr/>
        </p:nvSpPr>
        <p:spPr>
          <a:xfrm>
            <a:off x="2997200" y="6399198"/>
            <a:ext cx="42671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Nation is at 91% (85% last month)</a:t>
            </a:r>
          </a:p>
        </p:txBody>
      </p:sp>
    </p:spTree>
    <p:extLst>
      <p:ext uri="{BB962C8B-B14F-4D97-AF65-F5344CB8AC3E}">
        <p14:creationId xmlns:p14="http://schemas.microsoft.com/office/powerpoint/2010/main" val="24649798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FCB6C6-9917-4BF0-AA63-634960403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fld id="{1E3C6C5F-5CDA-4B3A-BA0A-4D4634CC5643}" type="slidenum">
              <a:rPr lang="en-US" smtClean="0"/>
              <a:pPr defTabSz="914400">
                <a:spcAft>
                  <a:spcPts val="600"/>
                </a:spcAft>
              </a:pPr>
              <a:t>4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F93BD9B-6717-440C-8656-A374706896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616" y="302442"/>
            <a:ext cx="8550895" cy="6061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5352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C8B45E9A-648F-4BD8-AFAA-78CAF1A289C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3571992"/>
              </p:ext>
            </p:extLst>
          </p:nvPr>
        </p:nvGraphicFramePr>
        <p:xfrm>
          <a:off x="628650" y="1825625"/>
          <a:ext cx="7886700" cy="45307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786639-532C-4A2D-A65F-10DB770DD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5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98C714F-03C4-4DCD-96A4-D806105D742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/>
              <a:t>Monthly Passenger Counts at Iowa’s Eight Commercial Service Airports</a:t>
            </a:r>
          </a:p>
          <a:p>
            <a:r>
              <a:rPr lang="en-US" sz="2400" dirty="0"/>
              <a:t>(through December 2021)</a:t>
            </a:r>
          </a:p>
        </p:txBody>
      </p:sp>
    </p:spTree>
    <p:extLst>
      <p:ext uri="{BB962C8B-B14F-4D97-AF65-F5344CB8AC3E}">
        <p14:creationId xmlns:p14="http://schemas.microsoft.com/office/powerpoint/2010/main" val="23685036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1EF5431-10F4-452F-AB66-F840210B8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82334" y="6466695"/>
            <a:ext cx="2057400" cy="365125"/>
          </a:xfrm>
        </p:spPr>
        <p:txBody>
          <a:bodyPr/>
          <a:lstStyle/>
          <a:p>
            <a:fld id="{1E3C6C5F-5CDA-4B3A-BA0A-4D4634CC5643}" type="slidenum">
              <a:rPr lang="en-US" smtClean="0"/>
              <a:t>6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5207D0D-C7FD-49F1-8C31-44F8311789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1067"/>
            <a:ext cx="9144000" cy="6215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85511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1CAF3-749A-4FB7-9F3F-11E96EA7E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D9DD06-ED9B-4F83-AE2B-ACCEBE771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3488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11156</TotalTime>
  <Words>107</Words>
  <Application>Microsoft Office PowerPoint</Application>
  <PresentationFormat>On-screen Show (4:3)</PresentationFormat>
  <Paragraphs>33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COVID-19 Transportation Impact </vt:lpstr>
      <vt:lpstr>Overview</vt:lpstr>
      <vt:lpstr>Moody’s/CNN Recovery Index - Midwest (Pre-Pandemic = 100) As of 2/4/2022</vt:lpstr>
      <vt:lpstr>PowerPoint Presentation</vt:lpstr>
      <vt:lpstr>Monthly Passenger Counts at Iowa’s Eight Commercial Service Airports (through December 2021)</vt:lpstr>
      <vt:lpstr>PowerPoint Presentation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Anderson, Stuart</dc:creator>
  <cp:lastModifiedBy>Anderson, Stuart</cp:lastModifiedBy>
  <cp:revision>171</cp:revision>
  <cp:lastPrinted>2021-11-08T14:38:34Z</cp:lastPrinted>
  <dcterms:created xsi:type="dcterms:W3CDTF">2020-06-02T12:58:37Z</dcterms:created>
  <dcterms:modified xsi:type="dcterms:W3CDTF">2022-02-04T19:36:15Z</dcterms:modified>
</cp:coreProperties>
</file>