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747" r:id="rId2"/>
  </p:sldMasterIdLst>
  <p:notesMasterIdLst>
    <p:notesMasterId r:id="rId18"/>
  </p:notesMasterIdLst>
  <p:handoutMasterIdLst>
    <p:handoutMasterId r:id="rId19"/>
  </p:handoutMasterIdLst>
  <p:sldIdLst>
    <p:sldId id="352" r:id="rId3"/>
    <p:sldId id="353" r:id="rId4"/>
    <p:sldId id="382" r:id="rId5"/>
    <p:sldId id="371" r:id="rId6"/>
    <p:sldId id="396" r:id="rId7"/>
    <p:sldId id="381" r:id="rId8"/>
    <p:sldId id="357" r:id="rId9"/>
    <p:sldId id="358" r:id="rId10"/>
    <p:sldId id="388" r:id="rId11"/>
    <p:sldId id="389" r:id="rId12"/>
    <p:sldId id="378" r:id="rId13"/>
    <p:sldId id="380" r:id="rId14"/>
    <p:sldId id="394" r:id="rId15"/>
    <p:sldId id="391" r:id="rId16"/>
    <p:sldId id="385" r:id="rId1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CE9"/>
    <a:srgbClr val="AFE7ED"/>
    <a:srgbClr val="9BF0FB"/>
    <a:srgbClr val="8AEDFA"/>
    <a:srgbClr val="A9D7DB"/>
    <a:srgbClr val="FF33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64" autoAdjust="0"/>
  </p:normalViewPr>
  <p:slideViewPr>
    <p:cSldViewPr snapToGrid="0"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A11383C-CF71-4ECD-9001-484A2BA5C3C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2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144" y="4415790"/>
            <a:ext cx="5140112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1A49DC3-CEAC-4895-87D5-B71C487C3FA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63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46336-D300-4F13-8A78-D503B920304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3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5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DA27-9C1B-4BCF-8B69-1FB029714CC3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r>
              <a:rPr lang="en-US" dirty="0"/>
              <a:t>Charles City finishing environmental – 13 parcels – not all</a:t>
            </a:r>
            <a:r>
              <a:rPr lang="en-US" baseline="0" dirty="0"/>
              <a:t> likely to be ready for 2015</a:t>
            </a:r>
          </a:p>
          <a:p>
            <a:r>
              <a:rPr lang="en-US" baseline="0" dirty="0"/>
              <a:t>Only eligible for discretionary if agreement in place by April 2014</a:t>
            </a:r>
          </a:p>
        </p:txBody>
      </p:sp>
    </p:spTree>
    <p:extLst>
      <p:ext uri="{BB962C8B-B14F-4D97-AF65-F5344CB8AC3E}">
        <p14:creationId xmlns:p14="http://schemas.microsoft.com/office/powerpoint/2010/main" val="1883664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291CE-271A-42D3-9945-38334A3F1D74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Total eligible airports:</a:t>
            </a:r>
            <a:r>
              <a:rPr lang="en-US" baseline="0" dirty="0"/>
              <a:t>  73 plus 2 new/replacement</a:t>
            </a:r>
          </a:p>
          <a:p>
            <a:endParaRPr lang="en-US" baseline="0" dirty="0"/>
          </a:p>
          <a:p>
            <a:r>
              <a:rPr lang="en-US" dirty="0"/>
              <a:t>No projects: 21 airports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52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4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6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9BA1-E6D5-4C92-AC70-9EDE4CE3BC78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r>
              <a:rPr lang="en-US" dirty="0"/>
              <a:t>70 general aviation airports  and 3 non-primary commercial service airports – Burlington, Fort</a:t>
            </a:r>
            <a:r>
              <a:rPr lang="en-US" baseline="0" dirty="0"/>
              <a:t> Dodge and Mason City</a:t>
            </a:r>
          </a:p>
          <a:p>
            <a:endParaRPr lang="en-US" baseline="0" dirty="0"/>
          </a:p>
          <a:p>
            <a:r>
              <a:rPr lang="en-US" baseline="0" dirty="0"/>
              <a:t>DSM, CID, DBQ, SUX, ALO  primary airports (more than 10,000 enplanements) go directly to FAA</a:t>
            </a:r>
            <a:endParaRPr lang="en-US" dirty="0"/>
          </a:p>
          <a:p>
            <a:endParaRPr lang="en-US" dirty="0"/>
          </a:p>
          <a:p>
            <a:r>
              <a:rPr lang="en-US" dirty="0"/>
              <a:t>30 general aviation airports not eligible for federal funds</a:t>
            </a:r>
          </a:p>
        </p:txBody>
      </p:sp>
    </p:spTree>
    <p:extLst>
      <p:ext uri="{BB962C8B-B14F-4D97-AF65-F5344CB8AC3E}">
        <p14:creationId xmlns:p14="http://schemas.microsoft.com/office/powerpoint/2010/main" val="73957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84A6E-6D7F-4C6E-9D60-D18D8BA267E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5790"/>
            <a:ext cx="5140112" cy="41817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r>
              <a:rPr lang="en-US" baseline="0" dirty="0"/>
              <a:t>Passed February 2012 after 24 continuing resolutions</a:t>
            </a:r>
          </a:p>
          <a:p>
            <a:r>
              <a:rPr lang="en-US" baseline="0" dirty="0"/>
              <a:t>FY 2013 funding approp thru March 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r>
              <a:rPr lang="en-US" baseline="0" dirty="0"/>
              <a:t>Passed February 2012 after 24 continuing resolutions</a:t>
            </a:r>
          </a:p>
          <a:p>
            <a:r>
              <a:rPr lang="en-US" baseline="0" dirty="0"/>
              <a:t>FY 2013 funding approp thru March 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18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2013 – Land</a:t>
            </a:r>
            <a:r>
              <a:rPr lang="en-US" baseline="0" dirty="0"/>
              <a:t> purchases (Iowa City, Sioux County))</a:t>
            </a:r>
          </a:p>
          <a:p>
            <a:r>
              <a:rPr lang="en-US" baseline="0" dirty="0"/>
              <a:t>           Washington rwy reconstructon</a:t>
            </a:r>
          </a:p>
          <a:p>
            <a:endParaRPr lang="en-US" baseline="0" dirty="0"/>
          </a:p>
          <a:p>
            <a:r>
              <a:rPr lang="en-US" baseline="0" dirty="0"/>
              <a:t>2014 – fewer projects requested that needed discretionary funding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2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AA92C-C695-409B-B35E-3CE2B81AAA6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6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D65D4-7180-4F29-99B7-3A867C2E16A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pPr eaLnBrk="1" hangingPunct="1"/>
            <a:r>
              <a:rPr lang="en-US" sz="1200" b="0" kern="0" dirty="0"/>
              <a:t>The Iowa Aviation System Plan provides a detailed overview of the Iowa Aviation System. It evaluates existing conditions and makes recommendations for future development of the air transportation system.</a:t>
            </a:r>
          </a:p>
          <a:p>
            <a:pPr eaLnBrk="1" hangingPunct="1"/>
            <a:r>
              <a:rPr lang="en-US" sz="1200" b="0" kern="0" dirty="0"/>
              <a:t>Last Aviation System Plan was published in 2010.</a:t>
            </a:r>
          </a:p>
          <a:p>
            <a:pPr eaLnBrk="1" hangingPunct="1"/>
            <a:r>
              <a:rPr lang="en-US" sz="1200" b="0" kern="0" dirty="0"/>
              <a:t>Originally scheduled to receive FAA funding in FY2018, but FY2017 funds became available and offered to us to begin this effort early.</a:t>
            </a:r>
          </a:p>
          <a:p>
            <a:pPr eaLnBrk="1" hangingPunct="1"/>
            <a:r>
              <a:rPr lang="en-US" sz="1200" b="0" kern="0" dirty="0"/>
              <a:t>Estimated cost of $350,000 requiring a $35,000 state share.</a:t>
            </a:r>
          </a:p>
          <a:p>
            <a:pPr eaLnBrk="1" hangingPunct="1"/>
            <a:r>
              <a:rPr lang="en-US" sz="1200" b="0" kern="0" dirty="0"/>
              <a:t>Because this is a FAA FY2017 project, it does not appear on the list of projects, but we are requesting commission approval to move ahead with the project.</a:t>
            </a:r>
          </a:p>
        </p:txBody>
      </p:sp>
    </p:spTree>
    <p:extLst>
      <p:ext uri="{BB962C8B-B14F-4D97-AF65-F5344CB8AC3E}">
        <p14:creationId xmlns:p14="http://schemas.microsoft.com/office/powerpoint/2010/main" val="115617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DA27-9C1B-4BCF-8B69-1FB029714CC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8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DA932-12D3-4502-90DD-6BAFFB4462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36CE5-44F7-449D-9A40-8E9232991E0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A1D83-DDB5-4F92-BBF8-EA466DBD09A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A932-12D3-4502-90DD-6BAFFB446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8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7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7615-7485-48C3-810D-01B302FD4E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8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58-5C6A-43B9-A8DF-BC991F6588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1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AB9B8-110C-4CAB-B0CC-0F881B79B3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02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6F88-9AD9-4E97-B3B8-1D3C18CDF9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9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C8C84-494C-4E9C-B477-1CE30988C47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E6DA-73DC-4983-AA21-AA2041445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0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554E-4445-484B-AE88-75DE4753A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2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6CE5-44F7-449D-9A40-8E9232991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D83-DDB5-4F92-BBF8-EA466DBD0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3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77615-7485-48C3-810D-01B302FD4E2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35458-5C6A-43B9-A8DF-BC991F65883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B9B8-110C-4CAB-B0CC-0F881B79B3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36F88-9AD9-4E97-B3B8-1D3C18CDF9D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0EB74-21B7-447D-8E94-52B30C9088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E6DA-73DC-4983-AA21-AA20414451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554E-4445-484B-AE88-75DE4753A7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0CA578D1-DA8C-4C0B-BBB3-09700F9F8D17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25287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288" name="Picture 8" descr="Iowa PPT body sli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225289" name="Rectangle 9"/>
            <p:cNvSpPr>
              <a:spLocks noChangeArrowheads="1"/>
            </p:cNvSpPr>
            <p:nvPr/>
          </p:nvSpPr>
          <p:spPr bwMode="auto">
            <a:xfrm>
              <a:off x="288" y="768"/>
              <a:ext cx="5232" cy="32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25290" name="Picture 10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</a:blip>
          <a:srcRect b="34537"/>
          <a:stretch>
            <a:fillRect/>
          </a:stretch>
        </p:blipFill>
        <p:spPr bwMode="auto">
          <a:xfrm>
            <a:off x="4419600" y="5467350"/>
            <a:ext cx="434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78D1-DA8C-4C0B-BBB3-09700F9F8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9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235E2-AC46-4D82-98F9-6AE485EA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7570" name="Picture 2" descr="frame1"/>
          <p:cNvPicPr>
            <a:picLocks noChangeAspect="1" noChangeArrowheads="1"/>
          </p:cNvPicPr>
          <p:nvPr/>
        </p:nvPicPr>
        <p:blipFill>
          <a:blip r:embed="rId4" cstate="print"/>
          <a:srcRect b="30411"/>
          <a:stretch>
            <a:fillRect/>
          </a:stretch>
        </p:blipFill>
        <p:spPr bwMode="auto">
          <a:xfrm>
            <a:off x="0" y="457200"/>
            <a:ext cx="3943350" cy="3276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C8F1A-AE48-40DF-B1D9-115ABE4B7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9143999" cy="6858000"/>
          </a:xfrm>
          <a:prstGeom prst="rect">
            <a:avLst/>
          </a:prstGeom>
        </p:spPr>
      </p:pic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1066800" y="304800"/>
            <a:ext cx="70866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FFY 2024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Federal Aviation Administration</a:t>
            </a:r>
            <a:endParaRPr lang="en-US" sz="3200" dirty="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Funding Preapplications</a:t>
            </a:r>
            <a:endParaRPr lang="en-US" sz="3200" dirty="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endParaRPr lang="en-US" b="0" dirty="0">
              <a:solidFill>
                <a:schemeClr val="bg1"/>
              </a:solidFill>
            </a:endParaRPr>
          </a:p>
          <a:p>
            <a:pPr algn="ctr"/>
            <a:endParaRPr lang="en-US" sz="40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175" y="5276639"/>
            <a:ext cx="6070974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+mj-lt"/>
              </a:rPr>
              <a:t>Shane Wright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Modal Transportation Bureau, Aviation Team</a:t>
            </a:r>
            <a:endParaRPr lang="en-US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lvl="0"/>
            <a:r>
              <a:rPr lang="en-US" dirty="0">
                <a:solidFill>
                  <a:schemeClr val="bg1"/>
                </a:solidFill>
                <a:latin typeface="+mj-lt"/>
              </a:rPr>
              <a:t>February 14, 2023</a:t>
            </a:r>
            <a:endParaRPr lang="en-US" dirty="0">
              <a:solidFill>
                <a:schemeClr val="bg1"/>
              </a:solidFill>
              <a:latin typeface="+mj-lt"/>
              <a:cs typeface="Calibri Light" panose="020F03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36" y="270496"/>
            <a:ext cx="7194293" cy="9906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FFY 2024 Federal </a:t>
            </a:r>
            <a:r>
              <a:rPr lang="en-US" sz="3600" b="1" dirty="0"/>
              <a:t>Funding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Maintenance and Development Projects continued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D0DBE-2348-42BC-ADD7-2DBCE149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7" y="1286304"/>
            <a:ext cx="8744506" cy="50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5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/>
          <a:lstStyle/>
          <a:p>
            <a:br>
              <a:rPr lang="en-US" sz="3200" b="1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7069" y="350070"/>
            <a:ext cx="68012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FFY 2024 Federal </a:t>
            </a:r>
            <a:r>
              <a:rPr lang="en-US" sz="360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Land acquisition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3B8E6-35BC-4FFF-AE38-83966F57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69" y="1580226"/>
            <a:ext cx="8442043" cy="17864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500" y="618498"/>
            <a:ext cx="8189089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2024 Federal Funding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Preapplications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tx1"/>
                </a:solidFill>
              </a:rPr>
              <a:t>Summary</a:t>
            </a:r>
          </a:p>
        </p:txBody>
      </p:sp>
      <p:graphicFrame>
        <p:nvGraphicFramePr>
          <p:cNvPr id="298592" name="Group 60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77168442"/>
              </p:ext>
            </p:extLst>
          </p:nvPr>
        </p:nvGraphicFramePr>
        <p:xfrm>
          <a:off x="156617" y="2318617"/>
          <a:ext cx="8839200" cy="3372802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3194630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Airports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Federal Share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Applications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Safety and Planning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$3,679,578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$4,118,419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Maintenance and Development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$26,806,655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$30,465,289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Land Acquisition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$270,000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$300,000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Preapplications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$30,774,233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$34,883,708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Tower_Low Res.jpg">
            <a:extLst>
              <a:ext uri="{FF2B5EF4-FFF2-40B4-BE49-F238E27FC236}">
                <a16:creationId xmlns:a16="http://schemas.microsoft.com/office/drawing/2014/main" id="{CD78A451-9CCF-479D-BF27-E836EB990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853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5" descr="20190925_191155000_iOS.jpg">
            <a:extLst>
              <a:ext uri="{FF2B5EF4-FFF2-40B4-BE49-F238E27FC236}">
                <a16:creationId xmlns:a16="http://schemas.microsoft.com/office/drawing/2014/main" id="{431B1C53-7E4D-41CA-9284-9BB50674B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4"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54C12-B7B7-42C7-A303-1E509506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en-US" sz="3000" b="1" dirty="0">
                <a:cs typeface="Calibri Light"/>
              </a:rPr>
              <a:t>Summary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8ACBB-C14F-473F-969B-660C9089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dirty="0">
                <a:cs typeface="Calibri"/>
              </a:rPr>
              <a:t>66 Project totaling $34M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All projects fall within the Iowa Aviation System Plan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Modal Transportation Bureau offers no objections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Recommend approving submittal of applications, as presented, to the FAA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672F-3466-4E56-9D55-46D14169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741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6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476250"/>
          </a:xfrm>
        </p:spPr>
        <p:txBody>
          <a:bodyPr/>
          <a:lstStyle/>
          <a:p>
            <a:fld id="{C0BFC1F6-1D21-4232-AF72-F709F3392A7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D33B5-ECC9-45CA-8431-0F1598FE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9" y="-6268"/>
            <a:ext cx="8893282" cy="68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2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Business Aviation 2013 1 Mike Warin.jpg">
            <a:extLst>
              <a:ext uri="{FF2B5EF4-FFF2-40B4-BE49-F238E27FC236}">
                <a16:creationId xmlns:a16="http://schemas.microsoft.com/office/drawing/2014/main" id="{DAFB239C-E06C-4789-A24F-1E5063E38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7" r="31127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20" y="1161288"/>
            <a:ext cx="3574029" cy="1124712"/>
          </a:xfrm>
        </p:spPr>
        <p:txBody>
          <a:bodyPr anchor="b">
            <a:normAutofit/>
          </a:bodyPr>
          <a:lstStyle/>
          <a:p>
            <a:r>
              <a:rPr lang="en-US" sz="1900" b="1" dirty="0"/>
              <a:t>FFY 2024</a:t>
            </a:r>
            <a:br>
              <a:rPr lang="en-US" sz="1900" b="1" dirty="0"/>
            </a:br>
            <a:r>
              <a:rPr lang="en-US" sz="1900" b="1" dirty="0"/>
              <a:t>Federal Aviation Administration</a:t>
            </a:r>
            <a:br>
              <a:rPr lang="en-US" sz="1900" b="1" dirty="0"/>
            </a:br>
            <a:r>
              <a:rPr lang="en-US" sz="1900" b="1" dirty="0"/>
              <a:t>Funding Preapplications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endParaRPr lang="en-US" sz="1500" dirty="0"/>
          </a:p>
          <a:p>
            <a:pPr>
              <a:buFontTx/>
              <a:buNone/>
            </a:pPr>
            <a:r>
              <a:rPr lang="en-US" sz="1500" dirty="0"/>
              <a:t>Questions??</a:t>
            </a:r>
          </a:p>
          <a:p>
            <a:endParaRPr lang="en-US" sz="1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827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Airports in Iowa Eligible for Federal Funding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6172200"/>
            <a:ext cx="963811" cy="476250"/>
          </a:xfrm>
          <a:solidFill>
            <a:schemeClr val="bg1"/>
          </a:solidFill>
        </p:spPr>
        <p:txBody>
          <a:bodyPr/>
          <a:lstStyle/>
          <a:p>
            <a:fld id="{72C36F88-9AD9-4E97-B3B8-1D3C18CDF9D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May 2009 Public Owned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524000"/>
            <a:ext cx="6754522" cy="4605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3BFE6D-0C8A-45B4-AB9B-EF66A4DA74FA}"/>
              </a:ext>
            </a:extLst>
          </p:cNvPr>
          <p:cNvSpPr txBox="1"/>
          <p:nvPr/>
        </p:nvSpPr>
        <p:spPr>
          <a:xfrm>
            <a:off x="3200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Click to add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ED3AD-916B-483F-98C5-001C75B53D93}"/>
              </a:ext>
            </a:extLst>
          </p:cNvPr>
          <p:cNvSpPr txBox="1"/>
          <p:nvPr/>
        </p:nvSpPr>
        <p:spPr>
          <a:xfrm>
            <a:off x="3343275" y="33432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Click to add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278AB4-43C9-4072-8DEA-A67EF63DDD90}"/>
              </a:ext>
            </a:extLst>
          </p:cNvPr>
          <p:cNvGrpSpPr/>
          <p:nvPr/>
        </p:nvGrpSpPr>
        <p:grpSpPr>
          <a:xfrm>
            <a:off x="287648" y="97127"/>
            <a:ext cx="8617417" cy="6648450"/>
            <a:chOff x="287648" y="106005"/>
            <a:chExt cx="8617417" cy="6648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0DB7B7-CD29-4E13-BDF3-2870F3EB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648" y="106005"/>
              <a:ext cx="8616206" cy="66484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09F52B-957E-45ED-93DD-A669C7580ACB}"/>
                </a:ext>
              </a:extLst>
            </p:cNvPr>
            <p:cNvSpPr/>
            <p:nvPr/>
          </p:nvSpPr>
          <p:spPr>
            <a:xfrm>
              <a:off x="7985605" y="798623"/>
              <a:ext cx="919460" cy="113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B119F-9705-478D-90E7-B08EB3BCCC12}"/>
              </a:ext>
            </a:extLst>
          </p:cNvPr>
          <p:cNvSpPr txBox="1"/>
          <p:nvPr/>
        </p:nvSpPr>
        <p:spPr>
          <a:xfrm>
            <a:off x="1316854" y="6454317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25000"/>
                  </a:schemeClr>
                </a:solidFill>
              </a:rPr>
              <a:t>(71)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03792-C93B-49BF-B3DC-D550966322F6}"/>
              </a:ext>
            </a:extLst>
          </p:cNvPr>
          <p:cNvSpPr txBox="1"/>
          <p:nvPr/>
        </p:nvSpPr>
        <p:spPr>
          <a:xfrm>
            <a:off x="1497366" y="6574695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B27BD-BA57-44C0-AA0A-C56834E69632}"/>
              </a:ext>
            </a:extLst>
          </p:cNvPr>
          <p:cNvSpPr txBox="1"/>
          <p:nvPr/>
        </p:nvSpPr>
        <p:spPr>
          <a:xfrm>
            <a:off x="600439" y="6181806"/>
            <a:ext cx="1468058" cy="546945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spAutoFit/>
          </a:bodyPr>
          <a:lstStyle/>
          <a:p>
            <a:pPr>
              <a:lnSpc>
                <a:spcPts val="950"/>
              </a:lnSpc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Commercial Service - Iowa (8) Commercial Service - Out of State NPIAS Airports (71)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Non-NPIAS Airports (35)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F03B3-7E72-4C61-9703-93EA4D23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35" y="59514"/>
            <a:ext cx="8616206" cy="67001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248" y="425026"/>
            <a:ext cx="7955940" cy="1151435"/>
          </a:xfrm>
        </p:spPr>
        <p:txBody>
          <a:bodyPr>
            <a:normAutofit/>
          </a:bodyPr>
          <a:lstStyle/>
          <a:p>
            <a:r>
              <a:rPr lang="en-US" sz="3600" b="1" dirty="0"/>
              <a:t>Federal Aviation Administration Funding</a:t>
            </a:r>
            <a:endParaRPr lang="en-US" sz="3600" b="1" dirty="0">
              <a:cs typeface="Calibri Light"/>
            </a:endParaRPr>
          </a:p>
        </p:txBody>
      </p:sp>
      <p:sp>
        <p:nvSpPr>
          <p:cNvPr id="310275" name="Rectangle 3"/>
          <p:cNvSpPr>
            <a:spLocks noGrp="1" noChangeArrowheads="1"/>
          </p:cNvSpPr>
          <p:nvPr>
            <p:ph idx="1"/>
          </p:nvPr>
        </p:nvSpPr>
        <p:spPr>
          <a:xfrm>
            <a:off x="539098" y="1712822"/>
            <a:ext cx="8229600" cy="4164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Channeling Act of 1993</a:t>
            </a:r>
            <a:r>
              <a:rPr lang="en-US" sz="2400" dirty="0"/>
              <a:t> - Applies to all general aviation (GA) airports and commercial service airports that do not receive primary entitlement funds – </a:t>
            </a:r>
            <a:r>
              <a:rPr lang="en-US" sz="2000" dirty="0"/>
              <a:t>Iowa Code Section 330.13</a:t>
            </a:r>
            <a:endParaRPr lang="en-US" sz="2000" dirty="0">
              <a:cs typeface="Calibri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Must submit federal preapplication to the Iowa DOT prior to submittal to FAA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Transportation Commission approves submittal of applications to FAA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Final approval and programming of projects responsibility of the FAA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12" y="245552"/>
            <a:ext cx="84995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j-lt"/>
                <a:cs typeface="+mj-lt"/>
              </a:rPr>
              <a:t>Federal Aviation Administration Funding</a:t>
            </a:r>
            <a:endParaRPr lang="en-US" dirty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484076" y="1426684"/>
            <a:ext cx="8305800" cy="502919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b="1" dirty="0"/>
              <a:t>FAA Reauthorization Act of 2018</a:t>
            </a:r>
            <a:endParaRPr lang="en-US" sz="8000" b="1" dirty="0">
              <a:cs typeface="Calibri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 dirty="0"/>
              <a:t>$3.35 billion for five years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 dirty="0"/>
              <a:t>90% federal share</a:t>
            </a:r>
          </a:p>
          <a:p>
            <a:pPr marL="342900" lvl="1" indent="0">
              <a:buNone/>
            </a:pPr>
            <a:endParaRPr lang="en-US" sz="860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US" sz="8600" b="1" dirty="0"/>
              <a:t>Total available dollars remain subject to annual appropriations</a:t>
            </a:r>
            <a:endParaRPr lang="en-US" sz="8600" b="1" dirty="0">
              <a:cs typeface="Calibri"/>
            </a:endParaRPr>
          </a:p>
          <a:p>
            <a:pPr marL="0" indent="0">
              <a:buNone/>
            </a:pPr>
            <a:endParaRPr lang="en-US" sz="8600" dirty="0">
              <a:cs typeface="Calibri" panose="020F0502020204030204"/>
            </a:endParaRPr>
          </a:p>
          <a:p>
            <a:r>
              <a:rPr lang="en-US" sz="8800" b="1" dirty="0"/>
              <a:t>Federal Airport Improvement Program (AIP)</a:t>
            </a:r>
            <a:endParaRPr lang="en-US" sz="8800" b="1" dirty="0"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Nonprimary entitlement – Airports receive up to $150,000 each year, based on 5-year capital improvement plan included in the NPIAS (can accumulate 4 years)</a:t>
            </a:r>
            <a:endParaRPr lang="en-US" sz="8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State apportionment – Based on population and land area</a:t>
            </a:r>
            <a:endParaRPr lang="en-US" sz="8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Discretionary – Airport projects compete for funds based on FAA priority of project.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500" dirty="0"/>
              <a:t>Entitlement funds are available to airports for any qualifying project. If a grant request exceeds the entitlement available, the FAA may apply apportionment or discretionary to fund the difference.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8600" dirty="0"/>
          </a:p>
          <a:p>
            <a:pPr marL="0" indent="0">
              <a:buNone/>
            </a:pPr>
            <a:r>
              <a:rPr lang="en-US" sz="8600" dirty="0"/>
              <a:t>	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12" y="245552"/>
            <a:ext cx="84995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j-lt"/>
                <a:cs typeface="+mj-lt"/>
              </a:rPr>
              <a:t>Federal Aviation Administration Funding</a:t>
            </a:r>
            <a:endParaRPr lang="en-US" dirty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484076" y="1426684"/>
            <a:ext cx="8305800" cy="5029199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b="1" dirty="0"/>
              <a:t>Infrastructure Investment and Jobs Act of 2021</a:t>
            </a:r>
            <a:br>
              <a:rPr lang="en-US" sz="8000" b="1" dirty="0"/>
            </a:br>
            <a:endParaRPr lang="en-US" sz="8000" b="1" dirty="0"/>
          </a:p>
          <a:p>
            <a:pPr lvl="1"/>
            <a:r>
              <a:rPr lang="en-US" sz="7700" b="1" dirty="0">
                <a:cs typeface="Calibri"/>
              </a:rPr>
              <a:t>Known as Bipartisan Infrastructure Law (BIL)</a:t>
            </a:r>
            <a:br>
              <a:rPr lang="en-US" sz="7700" b="1" dirty="0">
                <a:cs typeface="Calibri"/>
              </a:rPr>
            </a:br>
            <a:endParaRPr lang="en-US" sz="7700" b="1" dirty="0">
              <a:cs typeface="Calibri"/>
            </a:endParaRPr>
          </a:p>
          <a:p>
            <a:pPr lvl="1"/>
            <a:r>
              <a:rPr lang="en-US" sz="7700" b="1" dirty="0">
                <a:cs typeface="Calibri"/>
              </a:rPr>
              <a:t>$20 Billion for NPIAS airport infrastructure grants over 5 years</a:t>
            </a:r>
          </a:p>
          <a:p>
            <a:pPr lvl="2"/>
            <a:r>
              <a:rPr lang="en-US" sz="7400" b="1" dirty="0">
                <a:cs typeface="Calibri"/>
              </a:rPr>
              <a:t>Two categories of airport funds</a:t>
            </a:r>
            <a:br>
              <a:rPr lang="en-US" sz="7400" b="1" dirty="0">
                <a:cs typeface="Calibri"/>
              </a:rPr>
            </a:br>
            <a:endParaRPr lang="en-US" sz="7400" b="1" dirty="0">
              <a:cs typeface="Calibri"/>
            </a:endParaRPr>
          </a:p>
          <a:p>
            <a:pPr lvl="3"/>
            <a:r>
              <a:rPr lang="en-US" sz="7250" b="1" dirty="0">
                <a:cs typeface="Calibri"/>
              </a:rPr>
              <a:t>Airport Infrastructure Grants(AIG) – </a:t>
            </a:r>
            <a:r>
              <a:rPr lang="en-US" sz="7250" dirty="0">
                <a:cs typeface="Calibri"/>
              </a:rPr>
              <a:t>formula allocations to each airport</a:t>
            </a:r>
          </a:p>
          <a:p>
            <a:pPr lvl="4"/>
            <a:r>
              <a:rPr lang="en-US" sz="7250" dirty="0">
                <a:cs typeface="Calibri"/>
              </a:rPr>
              <a:t>90% Federal share</a:t>
            </a:r>
            <a:br>
              <a:rPr lang="en-US" sz="7250" b="1" dirty="0">
                <a:cs typeface="Calibri"/>
              </a:rPr>
            </a:br>
            <a:endParaRPr lang="en-US" sz="7250" b="1" dirty="0">
              <a:cs typeface="Calibri"/>
            </a:endParaRPr>
          </a:p>
          <a:p>
            <a:pPr lvl="3"/>
            <a:r>
              <a:rPr lang="en-US" sz="7250" b="1" dirty="0">
                <a:cs typeface="Calibri"/>
              </a:rPr>
              <a:t>Airport Terminal Program(ATP) – </a:t>
            </a:r>
            <a:r>
              <a:rPr lang="en-US" sz="7250" dirty="0">
                <a:cs typeface="Calibri"/>
              </a:rPr>
              <a:t>competitive grants dedicated to airport terminal infrastructure</a:t>
            </a:r>
          </a:p>
          <a:p>
            <a:pPr lvl="4"/>
            <a:r>
              <a:rPr lang="en-US" sz="7250" dirty="0">
                <a:cs typeface="Calibri"/>
              </a:rPr>
              <a:t>95% Federal share for Iowa airports</a:t>
            </a:r>
          </a:p>
          <a:p>
            <a:pPr lvl="4"/>
            <a:r>
              <a:rPr lang="en-US" sz="7250" dirty="0">
                <a:cs typeface="Calibri"/>
              </a:rPr>
              <a:t>Projects shown for this program have an ATP in the description.</a:t>
            </a:r>
          </a:p>
          <a:p>
            <a:pPr marL="342900" lvl="1" indent="0">
              <a:buNone/>
            </a:pPr>
            <a:endParaRPr lang="en-US" sz="8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3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14" name="Rectangle 386"/>
          <p:cNvSpPr>
            <a:spLocks noGrp="1" noChangeArrowheads="1"/>
          </p:cNvSpPr>
          <p:nvPr>
            <p:ph type="title"/>
          </p:nvPr>
        </p:nvSpPr>
        <p:spPr>
          <a:xfrm>
            <a:off x="442860" y="529182"/>
            <a:ext cx="7228597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Summary of Federal Funding </a:t>
            </a:r>
            <a:br>
              <a:rPr lang="en-US" sz="4000" b="1" dirty="0"/>
            </a:br>
            <a:r>
              <a:rPr lang="en-US" sz="2800" b="1" dirty="0"/>
              <a:t>Nonprimary Airports in Iowa</a:t>
            </a:r>
          </a:p>
        </p:txBody>
      </p:sp>
      <p:graphicFrame>
        <p:nvGraphicFramePr>
          <p:cNvPr id="304539" name="Group 41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48167810"/>
              </p:ext>
            </p:extLst>
          </p:nvPr>
        </p:nvGraphicFramePr>
        <p:xfrm>
          <a:off x="186531" y="1672182"/>
          <a:ext cx="8770938" cy="4404471"/>
        </p:xfrm>
        <a:graphic>
          <a:graphicData uri="http://schemas.openxmlformats.org/drawingml/2006/table">
            <a:tbl>
              <a:tblPr/>
              <a:tblGrid>
                <a:gridCol w="1503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94025860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06231822"/>
                    </a:ext>
                  </a:extLst>
                </a:gridCol>
              </a:tblGrid>
              <a:tr h="63184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5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Entitlement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$12,271,505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$11,529,965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$7,338,428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$16,231,042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$19,477,136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Apportionment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$2,801,570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$2,779,728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$2,878,024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$2,956,049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$2,960,370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Discretionary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$21,613,507**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$15,157,647**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$13,985,261**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$11,761,702**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$2,422,630**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BIL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$405,000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$5,989,626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65199"/>
                  </a:ext>
                </a:extLst>
              </a:tr>
              <a:tr h="66344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$36,686,582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$29,467,340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$24,201,713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$31,353,793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$30,849,762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04551" name="Text Box 423"/>
          <p:cNvSpPr txBox="1">
            <a:spLocks noChangeArrowheads="1"/>
          </p:cNvSpPr>
          <p:nvPr/>
        </p:nvSpPr>
        <p:spPr bwMode="auto">
          <a:xfrm>
            <a:off x="609600" y="6273225"/>
            <a:ext cx="449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*Preliminary   ** Includes Supplemental Discretionary</a:t>
            </a:r>
          </a:p>
          <a:p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222" y="204498"/>
            <a:ext cx="7321276" cy="115818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2024 Federal </a:t>
            </a:r>
            <a:r>
              <a:rPr lang="en-US" sz="3600" b="1" dirty="0"/>
              <a:t>Funding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Project Categories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xfrm>
            <a:off x="494161" y="1614376"/>
            <a:ext cx="8305800" cy="4800600"/>
          </a:xfrm>
        </p:spPr>
        <p:txBody>
          <a:bodyPr>
            <a:normAutofit/>
          </a:bodyPr>
          <a:lstStyle/>
          <a:p>
            <a:r>
              <a:rPr lang="en-US" sz="2400" b="1" dirty="0"/>
              <a:t>Safety and Planning</a:t>
            </a:r>
            <a:endParaRPr lang="en-US" sz="2400" dirty="0">
              <a:cs typeface="Calibri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cs typeface="Calibri" pitchFamily="34" charset="0"/>
              </a:rPr>
              <a:t>Projects that are safety or planning related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Calibri" pitchFamily="34" charset="0"/>
              </a:rPr>
              <a:t>These projects are a high priority as they help to ensure the immediate safety and long-term viability of the Iowa air transportation system</a:t>
            </a:r>
          </a:p>
          <a:p>
            <a:r>
              <a:rPr lang="en-US" sz="2400" b="1" dirty="0"/>
              <a:t>Maintenance and Development Projects</a:t>
            </a:r>
          </a:p>
          <a:p>
            <a:pPr lvl="1"/>
            <a:r>
              <a:rPr lang="en-US" dirty="0">
                <a:cs typeface="Calibri" pitchFamily="34" charset="0"/>
              </a:rPr>
              <a:t>Projects that are to replace, repair, or expand airport infrastructure. </a:t>
            </a:r>
          </a:p>
          <a:p>
            <a:pPr lvl="1"/>
            <a:r>
              <a:rPr lang="en-US" dirty="0">
                <a:cs typeface="Calibri" pitchFamily="34" charset="0"/>
              </a:rPr>
              <a:t>Also include acquisition of snow removal equipment, fueling facilities, and buildings</a:t>
            </a:r>
          </a:p>
          <a:p>
            <a:r>
              <a:rPr lang="en-US" sz="2400" b="1" kern="0" dirty="0"/>
              <a:t>Land acquisition</a:t>
            </a:r>
            <a:r>
              <a:rPr lang="en-US" b="1" kern="0" dirty="0"/>
              <a:t>	</a:t>
            </a:r>
          </a:p>
          <a:p>
            <a:pPr lvl="1"/>
            <a:r>
              <a:rPr lang="en-US" dirty="0">
                <a:cs typeface="Calibri" pitchFamily="34" charset="0"/>
              </a:rPr>
              <a:t>All conditions must be satisfied for FAA to program a project that must compete for discretionary funding</a:t>
            </a:r>
          </a:p>
          <a:p>
            <a:pPr lvl="1"/>
            <a:r>
              <a:rPr lang="en-US" dirty="0">
                <a:cs typeface="Calibri" pitchFamily="34" charset="0"/>
              </a:rPr>
              <a:t>Justified, eligible project and shown on an airport layout plan</a:t>
            </a:r>
          </a:p>
          <a:p>
            <a:pPr lvl="1"/>
            <a:r>
              <a:rPr lang="en-US" dirty="0">
                <a:cs typeface="Calibri" pitchFamily="34" charset="0"/>
              </a:rPr>
              <a:t>Environmental process complete </a:t>
            </a:r>
          </a:p>
          <a:p>
            <a:pPr lvl="1"/>
            <a:r>
              <a:rPr lang="en-US" dirty="0">
                <a:cs typeface="Calibri" pitchFamily="34" charset="0"/>
              </a:rPr>
              <a:t>Must have purchased the land or have a formal negotiated agreement</a:t>
            </a:r>
          </a:p>
          <a:p>
            <a:endParaRPr lang="en-US" dirty="0">
              <a:cs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71" y="267274"/>
            <a:ext cx="699156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2024 Federal </a:t>
            </a:r>
            <a:r>
              <a:rPr lang="en-US" sz="3600" b="1" dirty="0"/>
              <a:t>Funding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Safety and Planning Projects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3277E-09F1-48A6-AE83-A5780E0E7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72"/>
          <a:stretch/>
        </p:blipFill>
        <p:spPr>
          <a:xfrm>
            <a:off x="226300" y="1410274"/>
            <a:ext cx="8540318" cy="46184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/>
          <a:lstStyle/>
          <a:p>
            <a:br>
              <a:rPr lang="en-US" sz="3200" b="1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4548" y="-395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FFY 2024 Federal </a:t>
            </a:r>
            <a:r>
              <a:rPr lang="en-US" sz="360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</a:t>
            </a:r>
            <a:b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Maintenance and Development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4C2A2-F7CB-4E1E-9DAB-8D648833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4" y="1142605"/>
            <a:ext cx="8645266" cy="54142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6588</TotalTime>
  <Words>931</Words>
  <Application>Microsoft Office PowerPoint</Application>
  <PresentationFormat>On-screen Show (4:3)</PresentationFormat>
  <Paragraphs>189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Times New Roman</vt:lpstr>
      <vt:lpstr>Wingdings</vt:lpstr>
      <vt:lpstr>1_Default Design</vt:lpstr>
      <vt:lpstr>Office Theme</vt:lpstr>
      <vt:lpstr>PowerPoint Presentation</vt:lpstr>
      <vt:lpstr>Airports in Iowa Eligible for Federal Funding</vt:lpstr>
      <vt:lpstr>Federal Aviation Administration Funding</vt:lpstr>
      <vt:lpstr>Federal Aviation Administration Funding</vt:lpstr>
      <vt:lpstr>Federal Aviation Administration Funding</vt:lpstr>
      <vt:lpstr>Summary of Federal Funding  Nonprimary Airports in Iowa</vt:lpstr>
      <vt:lpstr>FFY 2024 Federal Funding Project Categories</vt:lpstr>
      <vt:lpstr>FFY 2024 Federal Funding Safety and Planning Projects</vt:lpstr>
      <vt:lpstr> </vt:lpstr>
      <vt:lpstr>FFY 2024 Federal Funding Maintenance and Development Projects continued</vt:lpstr>
      <vt:lpstr> </vt:lpstr>
      <vt:lpstr>FFY 2024 Federal Funding Preapplications Summary</vt:lpstr>
      <vt:lpstr>Summary</vt:lpstr>
      <vt:lpstr>PowerPoint Presentation</vt:lpstr>
      <vt:lpstr>FFY 2024 Federal Aviation Administration Funding Preapplications</vt:lpstr>
    </vt:vector>
  </TitlesOfParts>
  <Company>Home Computer #2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Sovern</dc:creator>
  <cp:lastModifiedBy>Dorhout, Cindy</cp:lastModifiedBy>
  <cp:revision>35</cp:revision>
  <cp:lastPrinted>2023-02-07T15:11:05Z</cp:lastPrinted>
  <dcterms:created xsi:type="dcterms:W3CDTF">2000-08-27T19:33:38Z</dcterms:created>
  <dcterms:modified xsi:type="dcterms:W3CDTF">2023-02-07T17:27:43Z</dcterms:modified>
</cp:coreProperties>
</file>