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5"/>
    <p:sldMasterId id="2147483703" r:id="rId6"/>
  </p:sldMasterIdLst>
  <p:notesMasterIdLst>
    <p:notesMasterId r:id="rId26"/>
  </p:notesMasterIdLst>
  <p:handoutMasterIdLst>
    <p:handoutMasterId r:id="rId27"/>
  </p:handoutMasterIdLst>
  <p:sldIdLst>
    <p:sldId id="272" r:id="rId7"/>
    <p:sldId id="328" r:id="rId8"/>
    <p:sldId id="330" r:id="rId9"/>
    <p:sldId id="256" r:id="rId10"/>
    <p:sldId id="367" r:id="rId11"/>
    <p:sldId id="368" r:id="rId12"/>
    <p:sldId id="370" r:id="rId13"/>
    <p:sldId id="371" r:id="rId14"/>
    <p:sldId id="372" r:id="rId15"/>
    <p:sldId id="373" r:id="rId16"/>
    <p:sldId id="374" r:id="rId17"/>
    <p:sldId id="354" r:id="rId18"/>
    <p:sldId id="375" r:id="rId19"/>
    <p:sldId id="376" r:id="rId20"/>
    <p:sldId id="377" r:id="rId21"/>
    <p:sldId id="381" r:id="rId22"/>
    <p:sldId id="378" r:id="rId23"/>
    <p:sldId id="382" r:id="rId24"/>
    <p:sldId id="362" r:id="rId2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fer, Brad" initials="HB" lastIdx="1" clrIdx="0">
    <p:extLst>
      <p:ext uri="{19B8F6BF-5375-455C-9EA6-DF929625EA0E}">
        <p15:presenceInfo xmlns:p15="http://schemas.microsoft.com/office/powerpoint/2012/main" userId="S-1-5-21-133048727-1090477886-634672238-28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3F"/>
    <a:srgbClr val="D9C04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69" autoAdjust="0"/>
    <p:restoredTop sz="82838" autoAdjust="0"/>
  </p:normalViewPr>
  <p:slideViewPr>
    <p:cSldViewPr snapToGrid="0">
      <p:cViewPr varScale="1">
        <p:scale>
          <a:sx n="83" d="100"/>
          <a:sy n="83" d="100"/>
        </p:scale>
        <p:origin x="90" y="330"/>
      </p:cViewPr>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3477ECD-2639-48C0-9F0C-244A1F701095}"/>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EFAA789F-7274-4C7F-94C2-B2C62A504D45}"/>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C78B783-8667-4D84-9916-563EA3783187}" type="datetimeFigureOut">
              <a:rPr lang="en-US" smtClean="0"/>
              <a:t>2/7/2023</a:t>
            </a:fld>
            <a:endParaRPr lang="en-US"/>
          </a:p>
        </p:txBody>
      </p:sp>
      <p:sp>
        <p:nvSpPr>
          <p:cNvPr id="4" name="Footer Placeholder 3">
            <a:extLst>
              <a:ext uri="{FF2B5EF4-FFF2-40B4-BE49-F238E27FC236}">
                <a16:creationId xmlns:a16="http://schemas.microsoft.com/office/drawing/2014/main" id="{F64C7646-97AF-42F1-800E-E695E6A2658E}"/>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4E4801D-FD27-45FF-8A8B-DE983B7AF406}"/>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3722F41-AFB1-4F60-A79F-7927259DA03B}" type="slidenum">
              <a:rPr lang="en-US" smtClean="0"/>
              <a:t>‹#›</a:t>
            </a:fld>
            <a:endParaRPr lang="en-US"/>
          </a:p>
        </p:txBody>
      </p:sp>
    </p:spTree>
    <p:extLst>
      <p:ext uri="{BB962C8B-B14F-4D97-AF65-F5344CB8AC3E}">
        <p14:creationId xmlns:p14="http://schemas.microsoft.com/office/powerpoint/2010/main" val="644028555"/>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9D7BAC9-E3E8-484D-B82F-8598440F3133}" type="datetimeFigureOut">
              <a:rPr lang="en-US" smtClean="0"/>
              <a:t>2/7/2023</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8464418-ABC8-4147-8823-9716920390BF}" type="slidenum">
              <a:rPr lang="en-US" smtClean="0"/>
              <a:t>‹#›</a:t>
            </a:fld>
            <a:endParaRPr lang="en-US" dirty="0"/>
          </a:p>
        </p:txBody>
      </p:sp>
    </p:spTree>
    <p:extLst>
      <p:ext uri="{BB962C8B-B14F-4D97-AF65-F5344CB8AC3E}">
        <p14:creationId xmlns:p14="http://schemas.microsoft.com/office/powerpoint/2010/main" val="2721602933"/>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trike="noStrike" dirty="0"/>
              <a:t>Thank you for allowing some time to let me talk about the Project Prioritization and Scoping Application.  I am here to give you a quick overview of the application and to let you know of some changes we hope to incorporate in the future.</a:t>
            </a:r>
          </a:p>
        </p:txBody>
      </p:sp>
      <p:sp>
        <p:nvSpPr>
          <p:cNvPr id="5" name="Footer Placeholder 4">
            <a:extLst>
              <a:ext uri="{FF2B5EF4-FFF2-40B4-BE49-F238E27FC236}">
                <a16:creationId xmlns:a16="http://schemas.microsoft.com/office/drawing/2014/main" id="{3D18E0FD-C73F-4351-8C1F-E9567E5EA54F}"/>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802972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Each project is assigned a freight score based on the percentage of freight traffic and proximity to bottlenecks.</a:t>
            </a:r>
          </a:p>
          <a:p>
            <a:endParaRPr lang="en-US" dirty="0"/>
          </a:p>
        </p:txBody>
      </p:sp>
      <p:sp>
        <p:nvSpPr>
          <p:cNvPr id="5" name="Footer Placeholder 4">
            <a:extLst>
              <a:ext uri="{FF2B5EF4-FFF2-40B4-BE49-F238E27FC236}">
                <a16:creationId xmlns:a16="http://schemas.microsoft.com/office/drawing/2014/main" id="{4D82070E-63AB-40F2-BE1B-528A7E1D1241}"/>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67925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Road classification score indicates a road’s importance in the overall system.  Scoring is based on the commercial/Industrial Network (CIN) and the Federal Functional Class of the roadway</a:t>
            </a:r>
          </a:p>
          <a:p>
            <a:endParaRPr lang="en-US" dirty="0"/>
          </a:p>
        </p:txBody>
      </p:sp>
      <p:sp>
        <p:nvSpPr>
          <p:cNvPr id="5" name="Footer Placeholder 4">
            <a:extLst>
              <a:ext uri="{FF2B5EF4-FFF2-40B4-BE49-F238E27FC236}">
                <a16:creationId xmlns:a16="http://schemas.microsoft.com/office/drawing/2014/main" id="{F1AA449B-C29C-41F6-BF39-141C26D6AA68}"/>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765330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end up back here with the tool criteria and the weights that each one has in the composite score.  </a:t>
            </a:r>
          </a:p>
        </p:txBody>
      </p:sp>
      <p:sp>
        <p:nvSpPr>
          <p:cNvPr id="5" name="Footer Placeholder 4">
            <a:extLst>
              <a:ext uri="{FF2B5EF4-FFF2-40B4-BE49-F238E27FC236}">
                <a16:creationId xmlns:a16="http://schemas.microsoft.com/office/drawing/2014/main" id="{74AA981A-5767-4C2E-BCAD-BBCE9A5A6AA6}"/>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318191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recent State Long Range Transportation Plan has been discussed in several recent commission meetings and is in many ways aligned with the criteria in this application.  I’d like to go into the similarities and discuss how they are closely related and aligned.  </a:t>
            </a:r>
          </a:p>
        </p:txBody>
      </p:sp>
      <p:sp>
        <p:nvSpPr>
          <p:cNvPr id="4" name="Footer Placeholder 3"/>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447317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 objectives that the State Long Range Transportation Plan is based upon include Safety, Sustainability, Accessibility and Flow.  </a:t>
            </a:r>
          </a:p>
        </p:txBody>
      </p:sp>
      <p:sp>
        <p:nvSpPr>
          <p:cNvPr id="4" name="Footer Placeholder 3"/>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702780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Each SLRTP Objective linkage to the current PP/S categories</a:t>
            </a:r>
          </a:p>
        </p:txBody>
      </p:sp>
      <p:sp>
        <p:nvSpPr>
          <p:cNvPr id="4" name="Footer Placeholder 3"/>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327703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current 7 factors within the application, we are missing the ability to measure Accessibility.  We are hoping to add this to the scoping and possibly scoring for comparison across all Iowa Projects</a:t>
            </a:r>
          </a:p>
        </p:txBody>
      </p:sp>
      <p:sp>
        <p:nvSpPr>
          <p:cNvPr id="4" name="Footer Placeholder 3"/>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222000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Accessibility is unique in sense, that we are analyzing the highway system in geographic areas – potential hotspots – based on national research – mostly census data.</a:t>
            </a:r>
          </a:p>
          <a:p>
            <a:endParaRPr lang="en-US" dirty="0"/>
          </a:p>
          <a:p>
            <a:r>
              <a:rPr lang="en-US" dirty="0"/>
              <a:t>We suggest creating a data layer that factors in the 10 attributes, outlined above, during the scoping process to highlight those projects that overlap areas where the analysis has determined to have accessibility challenges/needs.</a:t>
            </a:r>
          </a:p>
          <a:p>
            <a:endParaRPr lang="en-US" dirty="0"/>
          </a:p>
          <a:p>
            <a:r>
              <a:rPr lang="en-US" dirty="0"/>
              <a:t>These data layers are not currently being reviewed in the application and we would like to incorporate them into our analysis during both the scoping and scoring phases. We believe this addition will help align this application more closely with the Long </a:t>
            </a:r>
            <a:r>
              <a:rPr lang="en-US"/>
              <a:t>Range Transportation Plan.</a:t>
            </a:r>
            <a:endParaRPr lang="en-US" dirty="0"/>
          </a:p>
        </p:txBody>
      </p:sp>
      <p:sp>
        <p:nvSpPr>
          <p:cNvPr id="4" name="Footer Placeholder 3"/>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489473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87143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Transportation Asset Management is bigger than the application, but it can be an integral part of the process.  If we are able to be Policy Driven, Performance Based using Quality Information and be Transparent and Accountable we get to the point of Trades-Offs where we can weigh all of the information and end up with the best path forward, resulting in the best use of our limited resources.  The Prioritization and Scoping Application is part of our system to make sure we follow these principles and practice good Transportation Asset Management.</a:t>
            </a:r>
          </a:p>
        </p:txBody>
      </p:sp>
      <p:sp>
        <p:nvSpPr>
          <p:cNvPr id="5" name="Footer Placeholder 4">
            <a:extLst>
              <a:ext uri="{FF2B5EF4-FFF2-40B4-BE49-F238E27FC236}">
                <a16:creationId xmlns:a16="http://schemas.microsoft.com/office/drawing/2014/main" id="{E5C0746D-FC22-4705-BCC3-9EF89585DBAC}"/>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536192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application not only allows the users to visualize proposed projects on a map, but it evaluates each proposed project based on a set of established criteria.  This score helps the DOT compare and rank each project under consideration.</a:t>
            </a:r>
          </a:p>
          <a:p>
            <a:endParaRPr lang="en-US" dirty="0"/>
          </a:p>
        </p:txBody>
      </p:sp>
      <p:sp>
        <p:nvSpPr>
          <p:cNvPr id="5" name="Footer Placeholder 4">
            <a:extLst>
              <a:ext uri="{FF2B5EF4-FFF2-40B4-BE49-F238E27FC236}">
                <a16:creationId xmlns:a16="http://schemas.microsoft.com/office/drawing/2014/main" id="{4340415F-9325-499B-95E1-0D329A5C53AF}"/>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341698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set of 7 criteria that are used to evaluate projects, these scores are then modified by the weighting factor to come up with a composite score.  </a:t>
            </a:r>
          </a:p>
          <a:p>
            <a:endParaRPr lang="en-US" sz="1400" b="1" dirty="0"/>
          </a:p>
          <a:p>
            <a:r>
              <a:rPr lang="en-US" sz="1400" b="1" dirty="0"/>
              <a:t>As you may remember, the Commission has played a very active role in the past to determine these scoring weights.</a:t>
            </a:r>
          </a:p>
          <a:p>
            <a:endParaRPr lang="en-US" dirty="0"/>
          </a:p>
          <a:p>
            <a:r>
              <a:rPr lang="en-US" dirty="0"/>
              <a:t>The composite scores </a:t>
            </a:r>
            <a:r>
              <a:rPr lang="en-US"/>
              <a:t>are used, </a:t>
            </a:r>
            <a:r>
              <a:rPr lang="en-US" dirty="0"/>
              <a:t>as well as the scores for individual criteria in the evaluations of future projects. I would like to go into a little explanation of the criteria and the weighting factors that you see here.</a:t>
            </a:r>
          </a:p>
        </p:txBody>
      </p:sp>
      <p:sp>
        <p:nvSpPr>
          <p:cNvPr id="5" name="Footer Placeholder 4">
            <a:extLst>
              <a:ext uri="{FF2B5EF4-FFF2-40B4-BE49-F238E27FC236}">
                <a16:creationId xmlns:a16="http://schemas.microsoft.com/office/drawing/2014/main" id="{A245ABB7-4BD3-471A-937B-2DF270C0CA72}"/>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796361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Safety data is evaluated to determine its score based on the weighted potential crash reduction from treatments for segments of the highway.</a:t>
            </a:r>
          </a:p>
        </p:txBody>
      </p:sp>
      <p:sp>
        <p:nvSpPr>
          <p:cNvPr id="5" name="Footer Placeholder 4">
            <a:extLst>
              <a:ext uri="{FF2B5EF4-FFF2-40B4-BE49-F238E27FC236}">
                <a16:creationId xmlns:a16="http://schemas.microsoft.com/office/drawing/2014/main" id="{3E04D8F1-272A-4D9B-B79D-18E3156DFBDB}"/>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246545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Each section of pavement is evaluated to determine its score based on the pavement condition index, and adjustments based on smoothness and other factors.</a:t>
            </a:r>
          </a:p>
          <a:p>
            <a:endParaRPr lang="en-US" dirty="0"/>
          </a:p>
        </p:txBody>
      </p:sp>
      <p:sp>
        <p:nvSpPr>
          <p:cNvPr id="5" name="Footer Placeholder 4">
            <a:extLst>
              <a:ext uri="{FF2B5EF4-FFF2-40B4-BE49-F238E27FC236}">
                <a16:creationId xmlns:a16="http://schemas.microsoft.com/office/drawing/2014/main" id="{E96F0545-85C7-4C0F-85F9-853AECD4B3F6}"/>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547545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Each Segment of traffic data is evaluated to determine its score based on the desired level of service (LOS) for the road section.</a:t>
            </a:r>
          </a:p>
          <a:p>
            <a:endParaRPr lang="en-US" dirty="0"/>
          </a:p>
        </p:txBody>
      </p:sp>
      <p:sp>
        <p:nvSpPr>
          <p:cNvPr id="5" name="Footer Placeholder 4">
            <a:extLst>
              <a:ext uri="{FF2B5EF4-FFF2-40B4-BE49-F238E27FC236}">
                <a16:creationId xmlns:a16="http://schemas.microsoft.com/office/drawing/2014/main" id="{4CEBE72F-C94D-43CB-A473-7723329D18E5}"/>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358685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Each bridge if evaluated to determine its score based on condition, age, and deck area.  Thresholds for poor conditions or very old age are also identified.</a:t>
            </a:r>
          </a:p>
          <a:p>
            <a:endParaRPr lang="en-US" dirty="0"/>
          </a:p>
        </p:txBody>
      </p:sp>
      <p:sp>
        <p:nvSpPr>
          <p:cNvPr id="5" name="Footer Placeholder 4">
            <a:extLst>
              <a:ext uri="{FF2B5EF4-FFF2-40B4-BE49-F238E27FC236}">
                <a16:creationId xmlns:a16="http://schemas.microsoft.com/office/drawing/2014/main" id="{8AEA1BDE-FF47-421C-B159-4439A90D224F}"/>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241307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mobility score is a measure of how efficiently traffic moves within the project area.  The score is derived by evaluating accessibility, cross road density, real time and historical delays, and traffic incidents within the project area </a:t>
            </a:r>
          </a:p>
          <a:p>
            <a:endParaRPr lang="en-US" dirty="0"/>
          </a:p>
        </p:txBody>
      </p:sp>
      <p:sp>
        <p:nvSpPr>
          <p:cNvPr id="5" name="Footer Placeholder 4">
            <a:extLst>
              <a:ext uri="{FF2B5EF4-FFF2-40B4-BE49-F238E27FC236}">
                <a16:creationId xmlns:a16="http://schemas.microsoft.com/office/drawing/2014/main" id="{3634F61F-51E2-4256-BC91-E61DC9012F0E}"/>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222344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defTabSz="685800"/>
            <a:fld id="{91654368-397A-4088-99FA-A3F4721E33F7}" type="datetime1">
              <a:rPr lang="en-US" sz="1350" kern="0" smtClean="0">
                <a:solidFill>
                  <a:sysClr val="windowText" lastClr="000000"/>
                </a:solidFill>
              </a:rPr>
              <a:t>2/7/2023</a:t>
            </a:fld>
            <a:endParaRPr lang="en-US" sz="1350" kern="0" dirty="0">
              <a:solidFill>
                <a:sysClr val="windowText" lastClr="000000"/>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defTabSz="685800"/>
            <a:endParaRPr lang="en-US" sz="1350" kern="0" dirty="0">
              <a:solidFill>
                <a:sysClr val="windowText" lastClr="000000"/>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pPr defTabSz="685800"/>
            <a:fld id="{2B5A6398-5B92-4880-B42C-2D0285FB01C7}" type="slidenum">
              <a:rPr lang="en-US" sz="1350" kern="0" smtClean="0">
                <a:solidFill>
                  <a:sysClr val="windowText" lastClr="000000"/>
                </a:solidFill>
              </a:rPr>
              <a:pPr defTabSz="685800"/>
              <a:t>‹#›</a:t>
            </a:fld>
            <a:endParaRPr lang="en-US" sz="1350" kern="0" dirty="0">
              <a:solidFill>
                <a:sysClr val="windowText" lastClr="000000"/>
              </a:solidFill>
            </a:endParaRPr>
          </a:p>
        </p:txBody>
      </p:sp>
    </p:spTree>
    <p:extLst>
      <p:ext uri="{BB962C8B-B14F-4D97-AF65-F5344CB8AC3E}">
        <p14:creationId xmlns:p14="http://schemas.microsoft.com/office/powerpoint/2010/main" val="3517247754"/>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4486C-A566-4C59-990E-17963E582E6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675A4A-27DF-4CD2-AEBE-413DBE75CFE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6211EA-A4D8-4923-8BF9-9F94D5CFF0D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28EE72D-BA60-4F7C-AFCE-60088663F184}"/>
              </a:ext>
            </a:extLst>
          </p:cNvPr>
          <p:cNvSpPr>
            <a:spLocks noGrp="1"/>
          </p:cNvSpPr>
          <p:nvPr>
            <p:ph type="dt" sz="half" idx="10"/>
          </p:nvPr>
        </p:nvSpPr>
        <p:spPr/>
        <p:txBody>
          <a:bodyPr/>
          <a:lstStyle/>
          <a:p>
            <a:fld id="{E82B01E6-07C5-4B2C-AED0-BDE5B5CF6764}" type="datetime1">
              <a:rPr lang="en-US" smtClean="0"/>
              <a:t>2/7/2023</a:t>
            </a:fld>
            <a:endParaRPr lang="en-US"/>
          </a:p>
        </p:txBody>
      </p:sp>
      <p:sp>
        <p:nvSpPr>
          <p:cNvPr id="6" name="Footer Placeholder 5">
            <a:extLst>
              <a:ext uri="{FF2B5EF4-FFF2-40B4-BE49-F238E27FC236}">
                <a16:creationId xmlns:a16="http://schemas.microsoft.com/office/drawing/2014/main" id="{BB00C582-3467-40BA-BAB6-FBB2E037D9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677DB8-A85A-4D4A-8064-E7403D390BD9}"/>
              </a:ext>
            </a:extLst>
          </p:cNvPr>
          <p:cNvSpPr>
            <a:spLocks noGrp="1"/>
          </p:cNvSpPr>
          <p:nvPr>
            <p:ph type="sldNum" sz="quarter" idx="12"/>
          </p:nvPr>
        </p:nvSpPr>
        <p:spPr/>
        <p:txBody>
          <a:bodyPr/>
          <a:lstStyle/>
          <a:p>
            <a:fld id="{78320380-6AB6-4565-8F49-C48968FB1BAC}" type="slidenum">
              <a:rPr lang="en-US" smtClean="0"/>
              <a:t>‹#›</a:t>
            </a:fld>
            <a:endParaRPr lang="en-US"/>
          </a:p>
        </p:txBody>
      </p:sp>
    </p:spTree>
    <p:extLst>
      <p:ext uri="{BB962C8B-B14F-4D97-AF65-F5344CB8AC3E}">
        <p14:creationId xmlns:p14="http://schemas.microsoft.com/office/powerpoint/2010/main" val="3358452241"/>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2A9EC-4902-4F26-8146-85C76E1796B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73D0C11-4193-4DE9-99F6-9F979A20224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846E922-D9B5-410B-9859-7991EFE2271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915711A-EA98-42E1-85CF-A146C6BF38EF}"/>
              </a:ext>
            </a:extLst>
          </p:cNvPr>
          <p:cNvSpPr>
            <a:spLocks noGrp="1"/>
          </p:cNvSpPr>
          <p:nvPr>
            <p:ph type="dt" sz="half" idx="10"/>
          </p:nvPr>
        </p:nvSpPr>
        <p:spPr/>
        <p:txBody>
          <a:bodyPr/>
          <a:lstStyle/>
          <a:p>
            <a:fld id="{FE64C8A3-E2C6-4E50-AA66-ADFB3F0AA33A}" type="datetime1">
              <a:rPr lang="en-US" smtClean="0"/>
              <a:t>2/7/2023</a:t>
            </a:fld>
            <a:endParaRPr lang="en-US"/>
          </a:p>
        </p:txBody>
      </p:sp>
      <p:sp>
        <p:nvSpPr>
          <p:cNvPr id="6" name="Footer Placeholder 5">
            <a:extLst>
              <a:ext uri="{FF2B5EF4-FFF2-40B4-BE49-F238E27FC236}">
                <a16:creationId xmlns:a16="http://schemas.microsoft.com/office/drawing/2014/main" id="{AF579308-E57C-49B1-AA31-7AF0742E65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82127D-B3F6-42E5-B366-55360D4F1CC7}"/>
              </a:ext>
            </a:extLst>
          </p:cNvPr>
          <p:cNvSpPr>
            <a:spLocks noGrp="1"/>
          </p:cNvSpPr>
          <p:nvPr>
            <p:ph type="sldNum" sz="quarter" idx="12"/>
          </p:nvPr>
        </p:nvSpPr>
        <p:spPr/>
        <p:txBody>
          <a:bodyPr/>
          <a:lstStyle/>
          <a:p>
            <a:fld id="{78320380-6AB6-4565-8F49-C48968FB1BAC}" type="slidenum">
              <a:rPr lang="en-US" smtClean="0"/>
              <a:t>‹#›</a:t>
            </a:fld>
            <a:endParaRPr lang="en-US"/>
          </a:p>
        </p:txBody>
      </p:sp>
    </p:spTree>
    <p:extLst>
      <p:ext uri="{BB962C8B-B14F-4D97-AF65-F5344CB8AC3E}">
        <p14:creationId xmlns:p14="http://schemas.microsoft.com/office/powerpoint/2010/main" val="2636533794"/>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9E512-CDA9-4DFF-B202-5972A20E0C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64115C-48B7-4C96-B106-B790A2B3EB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E38D59-AAA9-4B65-889C-0FD3F1BA18FD}"/>
              </a:ext>
            </a:extLst>
          </p:cNvPr>
          <p:cNvSpPr>
            <a:spLocks noGrp="1"/>
          </p:cNvSpPr>
          <p:nvPr>
            <p:ph type="dt" sz="half" idx="10"/>
          </p:nvPr>
        </p:nvSpPr>
        <p:spPr/>
        <p:txBody>
          <a:bodyPr/>
          <a:lstStyle/>
          <a:p>
            <a:fld id="{D25D57FC-34FC-4232-AB37-BFE76831DBE3}" type="datetime1">
              <a:rPr lang="en-US" smtClean="0"/>
              <a:t>2/7/2023</a:t>
            </a:fld>
            <a:endParaRPr lang="en-US"/>
          </a:p>
        </p:txBody>
      </p:sp>
      <p:sp>
        <p:nvSpPr>
          <p:cNvPr id="5" name="Footer Placeholder 4">
            <a:extLst>
              <a:ext uri="{FF2B5EF4-FFF2-40B4-BE49-F238E27FC236}">
                <a16:creationId xmlns:a16="http://schemas.microsoft.com/office/drawing/2014/main" id="{6A0D6924-EE55-47CB-BE88-108E3CD897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778955-0F1C-4E9F-843F-44D78A4FA09A}"/>
              </a:ext>
            </a:extLst>
          </p:cNvPr>
          <p:cNvSpPr>
            <a:spLocks noGrp="1"/>
          </p:cNvSpPr>
          <p:nvPr>
            <p:ph type="sldNum" sz="quarter" idx="12"/>
          </p:nvPr>
        </p:nvSpPr>
        <p:spPr/>
        <p:txBody>
          <a:bodyPr/>
          <a:lstStyle/>
          <a:p>
            <a:fld id="{78320380-6AB6-4565-8F49-C48968FB1BAC}" type="slidenum">
              <a:rPr lang="en-US" smtClean="0"/>
              <a:t>‹#›</a:t>
            </a:fld>
            <a:endParaRPr lang="en-US"/>
          </a:p>
        </p:txBody>
      </p:sp>
    </p:spTree>
    <p:extLst>
      <p:ext uri="{BB962C8B-B14F-4D97-AF65-F5344CB8AC3E}">
        <p14:creationId xmlns:p14="http://schemas.microsoft.com/office/powerpoint/2010/main" val="378823727"/>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B2619E-8A0A-4A95-BEA5-299784C2B6D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54F323-04E4-47A6-87CE-49755ED3DB5E}"/>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861256-5A34-4B1F-B78C-811B2DF7B935}"/>
              </a:ext>
            </a:extLst>
          </p:cNvPr>
          <p:cNvSpPr>
            <a:spLocks noGrp="1"/>
          </p:cNvSpPr>
          <p:nvPr>
            <p:ph type="dt" sz="half" idx="10"/>
          </p:nvPr>
        </p:nvSpPr>
        <p:spPr/>
        <p:txBody>
          <a:bodyPr/>
          <a:lstStyle/>
          <a:p>
            <a:fld id="{7A3A2861-AE70-41C7-8681-87416023A1DF}" type="datetime1">
              <a:rPr lang="en-US" smtClean="0"/>
              <a:t>2/7/2023</a:t>
            </a:fld>
            <a:endParaRPr lang="en-US"/>
          </a:p>
        </p:txBody>
      </p:sp>
      <p:sp>
        <p:nvSpPr>
          <p:cNvPr id="5" name="Footer Placeholder 4">
            <a:extLst>
              <a:ext uri="{FF2B5EF4-FFF2-40B4-BE49-F238E27FC236}">
                <a16:creationId xmlns:a16="http://schemas.microsoft.com/office/drawing/2014/main" id="{AE8EC625-263C-4D30-BB1A-F3836C8919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E4321A-2FB5-4C9C-A375-705A64F50011}"/>
              </a:ext>
            </a:extLst>
          </p:cNvPr>
          <p:cNvSpPr>
            <a:spLocks noGrp="1"/>
          </p:cNvSpPr>
          <p:nvPr>
            <p:ph type="sldNum" sz="quarter" idx="12"/>
          </p:nvPr>
        </p:nvSpPr>
        <p:spPr/>
        <p:txBody>
          <a:bodyPr/>
          <a:lstStyle/>
          <a:p>
            <a:fld id="{78320380-6AB6-4565-8F49-C48968FB1BAC}" type="slidenum">
              <a:rPr lang="en-US" smtClean="0"/>
              <a:t>‹#›</a:t>
            </a:fld>
            <a:endParaRPr lang="en-US"/>
          </a:p>
        </p:txBody>
      </p:sp>
    </p:spTree>
    <p:extLst>
      <p:ext uri="{BB962C8B-B14F-4D97-AF65-F5344CB8AC3E}">
        <p14:creationId xmlns:p14="http://schemas.microsoft.com/office/powerpoint/2010/main" val="3402417625"/>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336164"/>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90FC3-08A4-436E-B673-AE8B671A831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B49CC14-09E7-4085-9CFD-699E87676DE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5E3DFCC-97C2-41EC-B209-C67118B4EF99}"/>
              </a:ext>
            </a:extLst>
          </p:cNvPr>
          <p:cNvSpPr>
            <a:spLocks noGrp="1"/>
          </p:cNvSpPr>
          <p:nvPr>
            <p:ph type="dt" sz="half" idx="10"/>
          </p:nvPr>
        </p:nvSpPr>
        <p:spPr/>
        <p:txBody>
          <a:bodyPr/>
          <a:lstStyle/>
          <a:p>
            <a:fld id="{3DDB7B48-24CE-4874-A46D-49961BE71D44}" type="datetime1">
              <a:rPr lang="en-US" smtClean="0"/>
              <a:t>2/7/2023</a:t>
            </a:fld>
            <a:endParaRPr lang="en-US"/>
          </a:p>
        </p:txBody>
      </p:sp>
      <p:sp>
        <p:nvSpPr>
          <p:cNvPr id="5" name="Footer Placeholder 4">
            <a:extLst>
              <a:ext uri="{FF2B5EF4-FFF2-40B4-BE49-F238E27FC236}">
                <a16:creationId xmlns:a16="http://schemas.microsoft.com/office/drawing/2014/main" id="{3880895B-C01B-41B6-B2AA-3C3D7691FA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81F654-9144-4060-A625-C5C49EB0D995}"/>
              </a:ext>
            </a:extLst>
          </p:cNvPr>
          <p:cNvSpPr>
            <a:spLocks noGrp="1"/>
          </p:cNvSpPr>
          <p:nvPr>
            <p:ph type="sldNum" sz="quarter" idx="12"/>
          </p:nvPr>
        </p:nvSpPr>
        <p:spPr/>
        <p:txBody>
          <a:bodyPr/>
          <a:lstStyle/>
          <a:p>
            <a:fld id="{78320380-6AB6-4565-8F49-C48968FB1BAC}" type="slidenum">
              <a:rPr lang="en-US" smtClean="0"/>
              <a:t>‹#›</a:t>
            </a:fld>
            <a:endParaRPr lang="en-US"/>
          </a:p>
        </p:txBody>
      </p:sp>
    </p:spTree>
    <p:extLst>
      <p:ext uri="{BB962C8B-B14F-4D97-AF65-F5344CB8AC3E}">
        <p14:creationId xmlns:p14="http://schemas.microsoft.com/office/powerpoint/2010/main" val="2795049209"/>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077CF-2BE1-4A5F-B63E-65A266FBF5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65A7E2-D4CF-4D8A-99D9-190C7CB8E9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24EF9F-4788-43DF-83FB-05D445920835}"/>
              </a:ext>
            </a:extLst>
          </p:cNvPr>
          <p:cNvSpPr>
            <a:spLocks noGrp="1"/>
          </p:cNvSpPr>
          <p:nvPr>
            <p:ph type="dt" sz="half" idx="10"/>
          </p:nvPr>
        </p:nvSpPr>
        <p:spPr/>
        <p:txBody>
          <a:bodyPr/>
          <a:lstStyle/>
          <a:p>
            <a:fld id="{B10D1AE4-4670-4557-85B6-4C985788692B}" type="datetime1">
              <a:rPr lang="en-US" smtClean="0"/>
              <a:t>2/7/2023</a:t>
            </a:fld>
            <a:endParaRPr lang="en-US"/>
          </a:p>
        </p:txBody>
      </p:sp>
      <p:sp>
        <p:nvSpPr>
          <p:cNvPr id="5" name="Footer Placeholder 4">
            <a:extLst>
              <a:ext uri="{FF2B5EF4-FFF2-40B4-BE49-F238E27FC236}">
                <a16:creationId xmlns:a16="http://schemas.microsoft.com/office/drawing/2014/main" id="{DF0F521A-F8EE-4042-BD17-EF90025BA4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5B84E7-EBF3-49F4-97A0-5975354FA4D2}"/>
              </a:ext>
            </a:extLst>
          </p:cNvPr>
          <p:cNvSpPr>
            <a:spLocks noGrp="1"/>
          </p:cNvSpPr>
          <p:nvPr>
            <p:ph type="sldNum" sz="quarter" idx="12"/>
          </p:nvPr>
        </p:nvSpPr>
        <p:spPr/>
        <p:txBody>
          <a:bodyPr/>
          <a:lstStyle/>
          <a:p>
            <a:fld id="{78320380-6AB6-4565-8F49-C48968FB1BAC}" type="slidenum">
              <a:rPr lang="en-US" smtClean="0"/>
              <a:t>‹#›</a:t>
            </a:fld>
            <a:endParaRPr lang="en-US"/>
          </a:p>
        </p:txBody>
      </p:sp>
    </p:spTree>
    <p:extLst>
      <p:ext uri="{BB962C8B-B14F-4D97-AF65-F5344CB8AC3E}">
        <p14:creationId xmlns:p14="http://schemas.microsoft.com/office/powerpoint/2010/main" val="3238316462"/>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76738-EED8-4E25-9704-19C64816578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7B9CA77-4553-461E-8A0F-0C2F695A8DE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715DF4-C3A9-4367-AEB4-3C5C95D6A65E}"/>
              </a:ext>
            </a:extLst>
          </p:cNvPr>
          <p:cNvSpPr>
            <a:spLocks noGrp="1"/>
          </p:cNvSpPr>
          <p:nvPr>
            <p:ph type="dt" sz="half" idx="10"/>
          </p:nvPr>
        </p:nvSpPr>
        <p:spPr/>
        <p:txBody>
          <a:bodyPr/>
          <a:lstStyle/>
          <a:p>
            <a:fld id="{B237A0E6-4FD1-483C-883B-F2A3AC8E9BC9}" type="datetime1">
              <a:rPr lang="en-US" smtClean="0"/>
              <a:t>2/7/2023</a:t>
            </a:fld>
            <a:endParaRPr lang="en-US"/>
          </a:p>
        </p:txBody>
      </p:sp>
      <p:sp>
        <p:nvSpPr>
          <p:cNvPr id="5" name="Footer Placeholder 4">
            <a:extLst>
              <a:ext uri="{FF2B5EF4-FFF2-40B4-BE49-F238E27FC236}">
                <a16:creationId xmlns:a16="http://schemas.microsoft.com/office/drawing/2014/main" id="{D7F02193-7775-428B-BF70-84EBDE91B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A1EEA3-23DA-4FBF-A942-F4CDB372C060}"/>
              </a:ext>
            </a:extLst>
          </p:cNvPr>
          <p:cNvSpPr>
            <a:spLocks noGrp="1"/>
          </p:cNvSpPr>
          <p:nvPr>
            <p:ph type="sldNum" sz="quarter" idx="12"/>
          </p:nvPr>
        </p:nvSpPr>
        <p:spPr/>
        <p:txBody>
          <a:bodyPr/>
          <a:lstStyle/>
          <a:p>
            <a:fld id="{78320380-6AB6-4565-8F49-C48968FB1BAC}" type="slidenum">
              <a:rPr lang="en-US" smtClean="0"/>
              <a:t>‹#›</a:t>
            </a:fld>
            <a:endParaRPr lang="en-US"/>
          </a:p>
        </p:txBody>
      </p:sp>
    </p:spTree>
    <p:extLst>
      <p:ext uri="{BB962C8B-B14F-4D97-AF65-F5344CB8AC3E}">
        <p14:creationId xmlns:p14="http://schemas.microsoft.com/office/powerpoint/2010/main" val="2553759809"/>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069A0-C567-473B-AD1D-43A967166D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D7A72F-07EE-418A-B223-D5EC28B0704A}"/>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486AA8-BD8C-4D24-BA23-637A7F3370B2}"/>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AB4EC8-3EDC-45FC-BAE3-C3394A834C7C}"/>
              </a:ext>
            </a:extLst>
          </p:cNvPr>
          <p:cNvSpPr>
            <a:spLocks noGrp="1"/>
          </p:cNvSpPr>
          <p:nvPr>
            <p:ph type="dt" sz="half" idx="10"/>
          </p:nvPr>
        </p:nvSpPr>
        <p:spPr/>
        <p:txBody>
          <a:bodyPr/>
          <a:lstStyle/>
          <a:p>
            <a:fld id="{225F682B-579B-4AB7-92BA-2F507D901D31}" type="datetime1">
              <a:rPr lang="en-US" smtClean="0"/>
              <a:t>2/7/2023</a:t>
            </a:fld>
            <a:endParaRPr lang="en-US"/>
          </a:p>
        </p:txBody>
      </p:sp>
      <p:sp>
        <p:nvSpPr>
          <p:cNvPr id="6" name="Footer Placeholder 5">
            <a:extLst>
              <a:ext uri="{FF2B5EF4-FFF2-40B4-BE49-F238E27FC236}">
                <a16:creationId xmlns:a16="http://schemas.microsoft.com/office/drawing/2014/main" id="{58552137-2C8A-434A-984C-985E07F7C3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A349EE-2AF6-4668-9B85-CAA56AD98CC2}"/>
              </a:ext>
            </a:extLst>
          </p:cNvPr>
          <p:cNvSpPr>
            <a:spLocks noGrp="1"/>
          </p:cNvSpPr>
          <p:nvPr>
            <p:ph type="sldNum" sz="quarter" idx="12"/>
          </p:nvPr>
        </p:nvSpPr>
        <p:spPr/>
        <p:txBody>
          <a:bodyPr/>
          <a:lstStyle/>
          <a:p>
            <a:fld id="{78320380-6AB6-4565-8F49-C48968FB1BAC}" type="slidenum">
              <a:rPr lang="en-US" smtClean="0"/>
              <a:t>‹#›</a:t>
            </a:fld>
            <a:endParaRPr lang="en-US"/>
          </a:p>
        </p:txBody>
      </p:sp>
    </p:spTree>
    <p:extLst>
      <p:ext uri="{BB962C8B-B14F-4D97-AF65-F5344CB8AC3E}">
        <p14:creationId xmlns:p14="http://schemas.microsoft.com/office/powerpoint/2010/main" val="2276412257"/>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6A77-B7DA-4EE8-B468-78CE391A1F6A}"/>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5FBB02-32C5-45D8-B892-32F9E98DD7C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DA1BA9A-3937-4B3E-A51A-6CFAAC2E8670}"/>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3448C9-976B-455F-93AC-434B12777D7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7159D21-5A8E-4C96-8C7F-FBC05DF72533}"/>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B12158-E7BF-4865-9512-D3DC5B2D3F56}"/>
              </a:ext>
            </a:extLst>
          </p:cNvPr>
          <p:cNvSpPr>
            <a:spLocks noGrp="1"/>
          </p:cNvSpPr>
          <p:nvPr>
            <p:ph type="dt" sz="half" idx="10"/>
          </p:nvPr>
        </p:nvSpPr>
        <p:spPr/>
        <p:txBody>
          <a:bodyPr/>
          <a:lstStyle/>
          <a:p>
            <a:fld id="{A020CCC1-0605-40C8-8AE6-3951D9DE7E36}" type="datetime1">
              <a:rPr lang="en-US" smtClean="0"/>
              <a:t>2/7/2023</a:t>
            </a:fld>
            <a:endParaRPr lang="en-US"/>
          </a:p>
        </p:txBody>
      </p:sp>
      <p:sp>
        <p:nvSpPr>
          <p:cNvPr id="8" name="Footer Placeholder 7">
            <a:extLst>
              <a:ext uri="{FF2B5EF4-FFF2-40B4-BE49-F238E27FC236}">
                <a16:creationId xmlns:a16="http://schemas.microsoft.com/office/drawing/2014/main" id="{0265DEBA-5392-4AE4-99D5-EBB5E5E114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C0A478-C89F-4D06-AC47-DD3597034857}"/>
              </a:ext>
            </a:extLst>
          </p:cNvPr>
          <p:cNvSpPr>
            <a:spLocks noGrp="1"/>
          </p:cNvSpPr>
          <p:nvPr>
            <p:ph type="sldNum" sz="quarter" idx="12"/>
          </p:nvPr>
        </p:nvSpPr>
        <p:spPr/>
        <p:txBody>
          <a:bodyPr/>
          <a:lstStyle/>
          <a:p>
            <a:fld id="{78320380-6AB6-4565-8F49-C48968FB1BAC}" type="slidenum">
              <a:rPr lang="en-US" smtClean="0"/>
              <a:t>‹#›</a:t>
            </a:fld>
            <a:endParaRPr lang="en-US"/>
          </a:p>
        </p:txBody>
      </p:sp>
    </p:spTree>
    <p:extLst>
      <p:ext uri="{BB962C8B-B14F-4D97-AF65-F5344CB8AC3E}">
        <p14:creationId xmlns:p14="http://schemas.microsoft.com/office/powerpoint/2010/main" val="894954158"/>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043A6-0F54-451B-8F63-06DC468BA8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3F6F6B-1BFC-48C3-AD2B-35DEFBB0834E}"/>
              </a:ext>
            </a:extLst>
          </p:cNvPr>
          <p:cNvSpPr>
            <a:spLocks noGrp="1"/>
          </p:cNvSpPr>
          <p:nvPr>
            <p:ph type="dt" sz="half" idx="10"/>
          </p:nvPr>
        </p:nvSpPr>
        <p:spPr/>
        <p:txBody>
          <a:bodyPr/>
          <a:lstStyle/>
          <a:p>
            <a:fld id="{871BA4E5-F9A7-43AC-947A-789191B5CA52}" type="datetime1">
              <a:rPr lang="en-US" smtClean="0"/>
              <a:t>2/7/2023</a:t>
            </a:fld>
            <a:endParaRPr lang="en-US"/>
          </a:p>
        </p:txBody>
      </p:sp>
      <p:sp>
        <p:nvSpPr>
          <p:cNvPr id="4" name="Footer Placeholder 3">
            <a:extLst>
              <a:ext uri="{FF2B5EF4-FFF2-40B4-BE49-F238E27FC236}">
                <a16:creationId xmlns:a16="http://schemas.microsoft.com/office/drawing/2014/main" id="{BF587D0E-74A0-480B-A145-D252C694E3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5A2D7A2-BAF5-47B7-9C98-9C87770493BD}"/>
              </a:ext>
            </a:extLst>
          </p:cNvPr>
          <p:cNvSpPr>
            <a:spLocks noGrp="1"/>
          </p:cNvSpPr>
          <p:nvPr>
            <p:ph type="sldNum" sz="quarter" idx="12"/>
          </p:nvPr>
        </p:nvSpPr>
        <p:spPr/>
        <p:txBody>
          <a:bodyPr/>
          <a:lstStyle/>
          <a:p>
            <a:fld id="{78320380-6AB6-4565-8F49-C48968FB1BAC}" type="slidenum">
              <a:rPr lang="en-US" smtClean="0"/>
              <a:t>‹#›</a:t>
            </a:fld>
            <a:endParaRPr lang="en-US"/>
          </a:p>
        </p:txBody>
      </p:sp>
    </p:spTree>
    <p:extLst>
      <p:ext uri="{BB962C8B-B14F-4D97-AF65-F5344CB8AC3E}">
        <p14:creationId xmlns:p14="http://schemas.microsoft.com/office/powerpoint/2010/main" val="904068576"/>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3D6BF1-9BE0-44B2-AF3C-8F20EC4A9401}"/>
              </a:ext>
            </a:extLst>
          </p:cNvPr>
          <p:cNvSpPr>
            <a:spLocks noGrp="1"/>
          </p:cNvSpPr>
          <p:nvPr>
            <p:ph type="dt" sz="half" idx="10"/>
          </p:nvPr>
        </p:nvSpPr>
        <p:spPr/>
        <p:txBody>
          <a:bodyPr/>
          <a:lstStyle/>
          <a:p>
            <a:fld id="{1B8F0E18-F52A-48C8-A291-F0970F163D2E}" type="datetime1">
              <a:rPr lang="en-US" smtClean="0"/>
              <a:t>2/7/2023</a:t>
            </a:fld>
            <a:endParaRPr lang="en-US"/>
          </a:p>
        </p:txBody>
      </p:sp>
      <p:sp>
        <p:nvSpPr>
          <p:cNvPr id="3" name="Footer Placeholder 2">
            <a:extLst>
              <a:ext uri="{FF2B5EF4-FFF2-40B4-BE49-F238E27FC236}">
                <a16:creationId xmlns:a16="http://schemas.microsoft.com/office/drawing/2014/main" id="{2C8991D4-8B7A-412D-92DD-00CFA2582B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AF2FC9-3C93-4343-A70F-739EE5701191}"/>
              </a:ext>
            </a:extLst>
          </p:cNvPr>
          <p:cNvSpPr>
            <a:spLocks noGrp="1"/>
          </p:cNvSpPr>
          <p:nvPr>
            <p:ph type="sldNum" sz="quarter" idx="12"/>
          </p:nvPr>
        </p:nvSpPr>
        <p:spPr/>
        <p:txBody>
          <a:bodyPr/>
          <a:lstStyle/>
          <a:p>
            <a:fld id="{78320380-6AB6-4565-8F49-C48968FB1BAC}" type="slidenum">
              <a:rPr lang="en-US" smtClean="0"/>
              <a:t>‹#›</a:t>
            </a:fld>
            <a:endParaRPr lang="en-US"/>
          </a:p>
        </p:txBody>
      </p:sp>
    </p:spTree>
    <p:extLst>
      <p:ext uri="{BB962C8B-B14F-4D97-AF65-F5344CB8AC3E}">
        <p14:creationId xmlns:p14="http://schemas.microsoft.com/office/powerpoint/2010/main" val="3649582673"/>
      </p:ext>
    </p:extLst>
  </p:cSld>
  <p:clrMapOvr>
    <a:masterClrMapping/>
  </p:clrMapOvr>
  <p:transition spd="slow"/>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F1E2495-3993-4828-B442-68DF98683CB7}"/>
              </a:ext>
            </a:extLst>
          </p:cNvPr>
          <p:cNvSpPr txBox="1"/>
          <p:nvPr userDrawn="1"/>
        </p:nvSpPr>
        <p:spPr>
          <a:xfrm>
            <a:off x="827584" y="728990"/>
            <a:ext cx="7859216" cy="261610"/>
          </a:xfrm>
          <a:prstGeom prst="rect">
            <a:avLst/>
          </a:prstGeom>
          <a:noFill/>
        </p:spPr>
        <p:txBody>
          <a:bodyPr wrap="square" rtlCol="0">
            <a:spAutoFit/>
          </a:bodyPr>
          <a:lstStyle/>
          <a:p>
            <a:r>
              <a:rPr lang="en-US" sz="1100" kern="1000" spc="30" baseline="0" dirty="0">
                <a:solidFill>
                  <a:schemeClr val="tx1"/>
                </a:solidFill>
                <a:latin typeface="Century Gothic" panose="020B0502020202020204" pitchFamily="34" charset="0"/>
                <a:cs typeface="Arial" panose="020B0604020202020204" pitchFamily="34" charset="0"/>
              </a:rPr>
              <a:t>IOWA DOT |   PROJECT PRIORITIZATION &amp; SCOPING TOOL</a:t>
            </a:r>
          </a:p>
        </p:txBody>
      </p:sp>
      <p:sp>
        <p:nvSpPr>
          <p:cNvPr id="8" name="Rectangle 7">
            <a:extLst>
              <a:ext uri="{FF2B5EF4-FFF2-40B4-BE49-F238E27FC236}">
                <a16:creationId xmlns:a16="http://schemas.microsoft.com/office/drawing/2014/main" id="{7EAE621C-84D7-4ECF-8275-CD727B672EFA}"/>
              </a:ext>
            </a:extLst>
          </p:cNvPr>
          <p:cNvSpPr/>
          <p:nvPr userDrawn="1"/>
        </p:nvSpPr>
        <p:spPr>
          <a:xfrm>
            <a:off x="0" y="764704"/>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46A4200-21B7-46F2-870F-A3EF90A0783B}"/>
              </a:ext>
            </a:extLst>
          </p:cNvPr>
          <p:cNvSpPr/>
          <p:nvPr userDrawn="1"/>
        </p:nvSpPr>
        <p:spPr>
          <a:xfrm>
            <a:off x="0" y="836712"/>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0D5FBEC-61C0-4057-8507-062F8292B2D9}"/>
              </a:ext>
            </a:extLst>
          </p:cNvPr>
          <p:cNvSpPr/>
          <p:nvPr userDrawn="1"/>
        </p:nvSpPr>
        <p:spPr>
          <a:xfrm>
            <a:off x="0" y="908720"/>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3FC6220-241D-4D8F-AD59-C86C86B2CEEA}"/>
              </a:ext>
            </a:extLst>
          </p:cNvPr>
          <p:cNvSpPr txBox="1"/>
          <p:nvPr userDrawn="1"/>
        </p:nvSpPr>
        <p:spPr>
          <a:xfrm>
            <a:off x="0" y="260648"/>
            <a:ext cx="792088" cy="400110"/>
          </a:xfrm>
          <a:prstGeom prst="rect">
            <a:avLst/>
          </a:prstGeom>
          <a:noFill/>
        </p:spPr>
        <p:txBody>
          <a:bodyPr wrap="square" rtlCol="0">
            <a:spAutoFit/>
          </a:bodyPr>
          <a:lstStyle/>
          <a:p>
            <a:pPr algn="ctr"/>
            <a:fld id="{5EF72394-20AE-4583-8A01-A144B1C77253}" type="slidenum">
              <a:rPr lang="en-US" sz="2000">
                <a:solidFill>
                  <a:schemeClr val="bg2"/>
                </a:solidFill>
                <a:latin typeface="Century Gothic" panose="020B0502020202020204" pitchFamily="34" charset="0"/>
              </a:rPr>
              <a:pPr algn="ctr"/>
              <a:t>‹#›</a:t>
            </a:fld>
            <a:endParaRPr lang="en-US" sz="2000" dirty="0">
              <a:solidFill>
                <a:schemeClr val="bg2"/>
              </a:solidFill>
              <a:latin typeface="Century Gothic" panose="020B0502020202020204" pitchFamily="34" charset="0"/>
            </a:endParaRPr>
          </a:p>
        </p:txBody>
      </p:sp>
    </p:spTree>
    <p:extLst>
      <p:ext uri="{BB962C8B-B14F-4D97-AF65-F5344CB8AC3E}">
        <p14:creationId xmlns:p14="http://schemas.microsoft.com/office/powerpoint/2010/main" val="3426176213"/>
      </p:ext>
    </p:extLst>
  </p:cSld>
  <p:clrMap bg1="lt1" tx1="dk1" bg2="lt2" tx2="dk2" accent1="accent1" accent2="accent2" accent3="accent3" accent4="accent4" accent5="accent5" accent6="accent6" hlink="hlink" folHlink="folHlink"/>
  <p:sldLayoutIdLst>
    <p:sldLayoutId id="2147483701" r:id="rId1"/>
    <p:sldLayoutId id="2147483702" r:id="rId2"/>
  </p:sldLayoutIdLst>
  <p:transition spd="slow"/>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2CE77C-8FDA-4E9F-96CD-3EC9358E22F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2E3DCF-B056-45DF-A107-24DB168CC30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8E9750-28DF-4915-BE17-2F98B2DCD42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EF678CD-0477-4185-BC00-1E14CE601CD1}" type="datetime1">
              <a:rPr lang="en-US" smtClean="0"/>
              <a:t>2/7/2023</a:t>
            </a:fld>
            <a:endParaRPr lang="en-US"/>
          </a:p>
        </p:txBody>
      </p:sp>
      <p:sp>
        <p:nvSpPr>
          <p:cNvPr id="5" name="Footer Placeholder 4">
            <a:extLst>
              <a:ext uri="{FF2B5EF4-FFF2-40B4-BE49-F238E27FC236}">
                <a16:creationId xmlns:a16="http://schemas.microsoft.com/office/drawing/2014/main" id="{EE669D50-182B-4C75-A191-88E2103C170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1A9D59-4FFD-4265-BD02-5C29CAEEEC5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8320380-6AB6-4565-8F49-C48968FB1BAC}" type="slidenum">
              <a:rPr lang="en-US" smtClean="0"/>
              <a:t>‹#›</a:t>
            </a:fld>
            <a:endParaRPr lang="en-US"/>
          </a:p>
        </p:txBody>
      </p:sp>
    </p:spTree>
    <p:extLst>
      <p:ext uri="{BB962C8B-B14F-4D97-AF65-F5344CB8AC3E}">
        <p14:creationId xmlns:p14="http://schemas.microsoft.com/office/powerpoint/2010/main" val="424832532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ransition spd="slow"/>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iowadot.gov/iowainmotion/files/Draft-SLRTP-Chapter-4.pdf#page=2"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iowadot.gov/iowainmotion/files/Draft-SLRTP-Chapter-4.pdf#page=2"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mailto:Bryan.bradley@iowadot.us"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7.png"/><Relationship Id="rId11"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7.png"/><Relationship Id="rId11" Type="http://schemas.openxmlformats.org/officeDocument/2006/relationships/image" Target="../media/image5.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7.png"/><Relationship Id="rId11" Type="http://schemas.openxmlformats.org/officeDocument/2006/relationships/image" Target="../media/image3.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474664"/>
            <a:ext cx="3638550" cy="3506786"/>
          </a:xfrm>
        </p:spPr>
        <p:txBody>
          <a:bodyPr>
            <a:noAutofit/>
          </a:bodyPr>
          <a:lstStyle/>
          <a:p>
            <a:pPr algn="l"/>
            <a:r>
              <a:rPr lang="en-US" sz="3600" spc="100" dirty="0"/>
              <a:t>IOWA DOT </a:t>
            </a:r>
            <a:r>
              <a:rPr lang="en-US" sz="3600" b="1" spc="100" dirty="0">
                <a:solidFill>
                  <a:schemeClr val="tx2"/>
                </a:solidFill>
              </a:rPr>
              <a:t>PROJECT PRIORITIZATION  </a:t>
            </a:r>
            <a:br>
              <a:rPr lang="en-US" sz="3600" b="1" spc="100" dirty="0">
                <a:solidFill>
                  <a:schemeClr val="tx2"/>
                </a:solidFill>
              </a:rPr>
            </a:br>
            <a:r>
              <a:rPr lang="en-US" sz="3600" b="1" spc="100" dirty="0">
                <a:solidFill>
                  <a:schemeClr val="tx2"/>
                </a:solidFill>
              </a:rPr>
              <a:t>&amp;</a:t>
            </a:r>
            <a:r>
              <a:rPr lang="en-US" sz="3600" b="1" spc="100" dirty="0"/>
              <a:t> </a:t>
            </a:r>
            <a:r>
              <a:rPr lang="en-US" sz="3600" b="1" spc="100" dirty="0">
                <a:solidFill>
                  <a:schemeClr val="tx2"/>
                </a:solidFill>
              </a:rPr>
              <a:t>SCOPING</a:t>
            </a:r>
            <a:r>
              <a:rPr lang="en-US" sz="3600" b="1" spc="100" dirty="0"/>
              <a:t> </a:t>
            </a:r>
            <a:br>
              <a:rPr lang="en-US" sz="3600" b="1" spc="100" dirty="0"/>
            </a:br>
            <a:r>
              <a:rPr lang="en-US" sz="3600" b="1" spc="100" dirty="0"/>
              <a:t>APPLICATION</a:t>
            </a:r>
            <a:br>
              <a:rPr lang="en-US" sz="3600" b="1" spc="100" dirty="0"/>
            </a:br>
            <a:br>
              <a:rPr lang="en-US" sz="3600" b="1" spc="100" dirty="0"/>
            </a:br>
            <a:r>
              <a:rPr lang="en-US" sz="3600" b="1" spc="100" dirty="0"/>
              <a:t>UPDATE 2023</a:t>
            </a:r>
            <a:endParaRPr lang="en-US" sz="3600" spc="100" dirty="0">
              <a:solidFill>
                <a:schemeClr val="tx2"/>
              </a:solidFill>
              <a:ea typeface="Microsoft Sans Serif" panose="020B0604020202020204" pitchFamily="34" charset="0"/>
              <a:cs typeface="Microsoft Sans Serif" panose="020B0604020202020204" pitchFamily="34" charset="0"/>
            </a:endParaRPr>
          </a:p>
        </p:txBody>
      </p:sp>
      <p:sp>
        <p:nvSpPr>
          <p:cNvPr id="4" name="Text Placeholder 3"/>
          <p:cNvSpPr>
            <a:spLocks noGrp="1"/>
          </p:cNvSpPr>
          <p:nvPr>
            <p:ph type="subTitle" idx="1"/>
          </p:nvPr>
        </p:nvSpPr>
        <p:spPr>
          <a:xfrm>
            <a:off x="4687876" y="6013450"/>
            <a:ext cx="3197247" cy="496133"/>
          </a:xfrm>
        </p:spPr>
        <p:txBody>
          <a:bodyPr>
            <a:noAutofit/>
          </a:bodyPr>
          <a:lstStyle/>
          <a:p>
            <a:pPr algn="l"/>
            <a:r>
              <a:rPr lang="en-US" sz="1600" b="1" dirty="0">
                <a:solidFill>
                  <a:schemeClr val="tx1"/>
                </a:solidFill>
                <a:ea typeface="Microsoft Sans Serif" panose="020B0604020202020204" pitchFamily="34" charset="0"/>
                <a:cs typeface="Microsoft Sans Serif" panose="020B0604020202020204" pitchFamily="34" charset="0"/>
              </a:rPr>
              <a:t>Bryan Bradley</a:t>
            </a:r>
            <a:br>
              <a:rPr lang="en-US" sz="1600" b="1" dirty="0">
                <a:solidFill>
                  <a:schemeClr val="tx1"/>
                </a:solidFill>
                <a:ea typeface="Microsoft Sans Serif" panose="020B0604020202020204" pitchFamily="34" charset="0"/>
                <a:cs typeface="Microsoft Sans Serif" panose="020B0604020202020204" pitchFamily="34" charset="0"/>
              </a:rPr>
            </a:br>
            <a:r>
              <a:rPr lang="en-US" sz="1600" b="1" dirty="0">
                <a:solidFill>
                  <a:schemeClr val="tx1"/>
                </a:solidFill>
                <a:ea typeface="Microsoft Sans Serif" panose="020B0604020202020204" pitchFamily="34" charset="0"/>
                <a:cs typeface="Microsoft Sans Serif" panose="020B0604020202020204" pitchFamily="34" charset="0"/>
              </a:rPr>
              <a:t>Location &amp; Environment Bureau</a:t>
            </a:r>
          </a:p>
        </p:txBody>
      </p:sp>
      <p:pic>
        <p:nvPicPr>
          <p:cNvPr id="7" name="Picture 6">
            <a:extLst>
              <a:ext uri="{FF2B5EF4-FFF2-40B4-BE49-F238E27FC236}">
                <a16:creationId xmlns:a16="http://schemas.microsoft.com/office/drawing/2014/main" id="{319929EE-F1F5-46C5-8DD8-8EBBFB079F89}"/>
              </a:ext>
            </a:extLst>
          </p:cNvPr>
          <p:cNvPicPr>
            <a:picLocks noChangeAspect="1"/>
          </p:cNvPicPr>
          <p:nvPr/>
        </p:nvPicPr>
        <p:blipFill>
          <a:blip r:embed="rId3"/>
          <a:stretch>
            <a:fillRect/>
          </a:stretch>
        </p:blipFill>
        <p:spPr>
          <a:xfrm>
            <a:off x="0" y="0"/>
            <a:ext cx="4213203" cy="6858000"/>
          </a:xfrm>
          <a:prstGeom prst="rect">
            <a:avLst/>
          </a:prstGeom>
        </p:spPr>
      </p:pic>
      <p:sp>
        <p:nvSpPr>
          <p:cNvPr id="5" name="Text Placeholder 3">
            <a:extLst>
              <a:ext uri="{FF2B5EF4-FFF2-40B4-BE49-F238E27FC236}">
                <a16:creationId xmlns:a16="http://schemas.microsoft.com/office/drawing/2014/main" id="{BA9B95E5-4C88-4F73-8331-C6C6FE7FA765}"/>
              </a:ext>
            </a:extLst>
          </p:cNvPr>
          <p:cNvSpPr txBox="1">
            <a:spLocks/>
          </p:cNvSpPr>
          <p:nvPr/>
        </p:nvSpPr>
        <p:spPr>
          <a:xfrm>
            <a:off x="4687876" y="5393909"/>
            <a:ext cx="4186271" cy="263942"/>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tint val="75000"/>
                  </a:schemeClr>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sz="1600" dirty="0">
                <a:solidFill>
                  <a:schemeClr val="tx1"/>
                </a:solidFill>
                <a:ea typeface="Microsoft Sans Serif" panose="020B0604020202020204" pitchFamily="34" charset="0"/>
                <a:cs typeface="Microsoft Sans Serif" panose="020B0604020202020204" pitchFamily="34" charset="0"/>
              </a:rPr>
              <a:t>February 14, 2023</a:t>
            </a:r>
          </a:p>
        </p:txBody>
      </p:sp>
      <p:cxnSp>
        <p:nvCxnSpPr>
          <p:cNvPr id="9" name="Straight Connector 8">
            <a:extLst>
              <a:ext uri="{FF2B5EF4-FFF2-40B4-BE49-F238E27FC236}">
                <a16:creationId xmlns:a16="http://schemas.microsoft.com/office/drawing/2014/main" id="{6147A7B5-4CC5-49A9-95C3-3F157FB08206}"/>
              </a:ext>
            </a:extLst>
          </p:cNvPr>
          <p:cNvCxnSpPr/>
          <p:nvPr/>
        </p:nvCxnSpPr>
        <p:spPr>
          <a:xfrm>
            <a:off x="4687876" y="3238500"/>
            <a:ext cx="3197247"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F499EEB-6A67-40C6-9320-9E0E501B9FAD}"/>
              </a:ext>
            </a:extLst>
          </p:cNvPr>
          <p:cNvCxnSpPr/>
          <p:nvPr/>
        </p:nvCxnSpPr>
        <p:spPr>
          <a:xfrm>
            <a:off x="4687876" y="4229100"/>
            <a:ext cx="3197247"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39AA2B4F-9503-4175-94C8-CC926E5E8C5B}"/>
              </a:ext>
            </a:extLst>
          </p:cNvPr>
          <p:cNvSpPr>
            <a:spLocks noGrp="1"/>
          </p:cNvSpPr>
          <p:nvPr>
            <p:ph type="sldNum" sz="quarter" idx="12"/>
          </p:nvPr>
        </p:nvSpPr>
        <p:spPr/>
        <p:txBody>
          <a:bodyPr/>
          <a:lstStyle/>
          <a:p>
            <a:fld id="{78320380-6AB6-4565-8F49-C48968FB1BAC}" type="slidenum">
              <a:rPr lang="en-US" smtClean="0"/>
              <a:t>1</a:t>
            </a:fld>
            <a:endParaRPr lang="en-US"/>
          </a:p>
        </p:txBody>
      </p:sp>
    </p:spTree>
    <p:extLst>
      <p:ext uri="{BB962C8B-B14F-4D97-AF65-F5344CB8AC3E}">
        <p14:creationId xmlns:p14="http://schemas.microsoft.com/office/powerpoint/2010/main" val="4261336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63D7E9-A2E0-4AF0-AD63-96A8A75DE3C7}"/>
              </a:ext>
            </a:extLst>
          </p:cNvPr>
          <p:cNvPicPr>
            <a:picLocks noChangeAspect="1"/>
          </p:cNvPicPr>
          <p:nvPr/>
        </p:nvPicPr>
        <p:blipFill rotWithShape="1">
          <a:blip r:embed="rId3"/>
          <a:srcRect l="5688" r="5688"/>
          <a:stretch/>
        </p:blipFill>
        <p:spPr>
          <a:xfrm>
            <a:off x="-9282090" y="2223644"/>
            <a:ext cx="1097280" cy="877824"/>
          </a:xfrm>
          <a:prstGeom prst="rect">
            <a:avLst/>
          </a:prstGeom>
        </p:spPr>
      </p:pic>
      <p:pic>
        <p:nvPicPr>
          <p:cNvPr id="7" name="Picture 6">
            <a:extLst>
              <a:ext uri="{FF2B5EF4-FFF2-40B4-BE49-F238E27FC236}">
                <a16:creationId xmlns:a16="http://schemas.microsoft.com/office/drawing/2014/main" id="{E7C7179A-DD49-468B-B216-6D8959CBF841}"/>
              </a:ext>
            </a:extLst>
          </p:cNvPr>
          <p:cNvPicPr>
            <a:picLocks noChangeAspect="1"/>
          </p:cNvPicPr>
          <p:nvPr/>
        </p:nvPicPr>
        <p:blipFill>
          <a:blip r:embed="rId4"/>
          <a:stretch>
            <a:fillRect/>
          </a:stretch>
        </p:blipFill>
        <p:spPr>
          <a:xfrm>
            <a:off x="-6327748" y="1000062"/>
            <a:ext cx="2597096" cy="2578194"/>
          </a:xfrm>
          <a:prstGeom prst="rect">
            <a:avLst/>
          </a:prstGeom>
        </p:spPr>
      </p:pic>
      <p:pic>
        <p:nvPicPr>
          <p:cNvPr id="9" name="Picture 8">
            <a:extLst>
              <a:ext uri="{FF2B5EF4-FFF2-40B4-BE49-F238E27FC236}">
                <a16:creationId xmlns:a16="http://schemas.microsoft.com/office/drawing/2014/main" id="{DEB59A2F-03E8-4E13-8954-30E324675F80}"/>
              </a:ext>
            </a:extLst>
          </p:cNvPr>
          <p:cNvPicPr>
            <a:picLocks noChangeAspect="1"/>
          </p:cNvPicPr>
          <p:nvPr/>
        </p:nvPicPr>
        <p:blipFill rotWithShape="1">
          <a:blip r:embed="rId5"/>
          <a:srcRect l="2542" t="3553" r="274" b="2366"/>
          <a:stretch/>
        </p:blipFill>
        <p:spPr>
          <a:xfrm>
            <a:off x="-9084635" y="473618"/>
            <a:ext cx="1097280" cy="877824"/>
          </a:xfrm>
          <a:prstGeom prst="rect">
            <a:avLst/>
          </a:prstGeom>
        </p:spPr>
      </p:pic>
      <p:pic>
        <p:nvPicPr>
          <p:cNvPr id="17" name="Picture 16">
            <a:extLst>
              <a:ext uri="{FF2B5EF4-FFF2-40B4-BE49-F238E27FC236}">
                <a16:creationId xmlns:a16="http://schemas.microsoft.com/office/drawing/2014/main" id="{82A107F6-F4AE-4D41-8F9B-8DB0F47C0B25}"/>
              </a:ext>
            </a:extLst>
          </p:cNvPr>
          <p:cNvPicPr>
            <a:picLocks noChangeAspect="1"/>
          </p:cNvPicPr>
          <p:nvPr/>
        </p:nvPicPr>
        <p:blipFill rotWithShape="1">
          <a:blip r:embed="rId6"/>
          <a:srcRect l="21132" r="5250"/>
          <a:stretch/>
        </p:blipFill>
        <p:spPr>
          <a:xfrm>
            <a:off x="-1737319" y="768288"/>
            <a:ext cx="1097280" cy="877824"/>
          </a:xfrm>
          <a:prstGeom prst="rect">
            <a:avLst/>
          </a:prstGeom>
        </p:spPr>
      </p:pic>
      <p:pic>
        <p:nvPicPr>
          <p:cNvPr id="26" name="Picture 25">
            <a:extLst>
              <a:ext uri="{FF2B5EF4-FFF2-40B4-BE49-F238E27FC236}">
                <a16:creationId xmlns:a16="http://schemas.microsoft.com/office/drawing/2014/main" id="{71480E82-CD3C-4E5A-9450-E15ADD2C6438}"/>
              </a:ext>
            </a:extLst>
          </p:cNvPr>
          <p:cNvPicPr>
            <a:picLocks noChangeAspect="1"/>
          </p:cNvPicPr>
          <p:nvPr/>
        </p:nvPicPr>
        <p:blipFill rotWithShape="1">
          <a:blip r:embed="rId7"/>
          <a:srcRect l="17206" t="533" r="11892" b="-533"/>
          <a:stretch/>
        </p:blipFill>
        <p:spPr>
          <a:xfrm>
            <a:off x="-7497816" y="4254109"/>
            <a:ext cx="1097280" cy="877824"/>
          </a:xfrm>
          <a:prstGeom prst="rect">
            <a:avLst/>
          </a:prstGeom>
        </p:spPr>
      </p:pic>
      <p:pic>
        <p:nvPicPr>
          <p:cNvPr id="31" name="Picture 30">
            <a:extLst>
              <a:ext uri="{FF2B5EF4-FFF2-40B4-BE49-F238E27FC236}">
                <a16:creationId xmlns:a16="http://schemas.microsoft.com/office/drawing/2014/main" id="{04653319-167B-4A13-8ABA-A51EF741C4AA}"/>
              </a:ext>
            </a:extLst>
          </p:cNvPr>
          <p:cNvPicPr>
            <a:picLocks noChangeAspect="1"/>
          </p:cNvPicPr>
          <p:nvPr/>
        </p:nvPicPr>
        <p:blipFill rotWithShape="1">
          <a:blip r:embed="rId8"/>
          <a:srcRect t="2872" b="2872"/>
          <a:stretch/>
        </p:blipFill>
        <p:spPr>
          <a:xfrm flipH="1">
            <a:off x="-1906192" y="2554379"/>
            <a:ext cx="1097280" cy="877824"/>
          </a:xfrm>
          <a:prstGeom prst="rect">
            <a:avLst/>
          </a:prstGeom>
        </p:spPr>
      </p:pic>
      <p:pic>
        <p:nvPicPr>
          <p:cNvPr id="36" name="Picture 35">
            <a:extLst>
              <a:ext uri="{FF2B5EF4-FFF2-40B4-BE49-F238E27FC236}">
                <a16:creationId xmlns:a16="http://schemas.microsoft.com/office/drawing/2014/main" id="{CB94FC0B-0AB8-441E-B46E-018C2D703875}"/>
              </a:ext>
            </a:extLst>
          </p:cNvPr>
          <p:cNvPicPr>
            <a:picLocks noChangeAspect="1"/>
          </p:cNvPicPr>
          <p:nvPr/>
        </p:nvPicPr>
        <p:blipFill rotWithShape="1">
          <a:blip r:embed="rId9"/>
          <a:srcRect l="19038" t="5769" r="15000"/>
          <a:stretch/>
        </p:blipFill>
        <p:spPr>
          <a:xfrm>
            <a:off x="-6403276" y="-676245"/>
            <a:ext cx="1097280" cy="877824"/>
          </a:xfrm>
          <a:prstGeom prst="rect">
            <a:avLst/>
          </a:prstGeom>
        </p:spPr>
      </p:pic>
      <p:sp>
        <p:nvSpPr>
          <p:cNvPr id="2" name="Oval 1">
            <a:extLst>
              <a:ext uri="{FF2B5EF4-FFF2-40B4-BE49-F238E27FC236}">
                <a16:creationId xmlns:a16="http://schemas.microsoft.com/office/drawing/2014/main" id="{C6F7F335-F115-443F-9D6E-1FB83C53B459}"/>
              </a:ext>
            </a:extLst>
          </p:cNvPr>
          <p:cNvSpPr/>
          <p:nvPr/>
        </p:nvSpPr>
        <p:spPr>
          <a:xfrm>
            <a:off x="-6692636" y="1041595"/>
            <a:ext cx="577165" cy="577165"/>
          </a:xfrm>
          <a:prstGeom prst="ellipse">
            <a:avLst/>
          </a:prstGeom>
          <a:solidFill>
            <a:schemeClr val="tx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15%</a:t>
            </a:r>
          </a:p>
        </p:txBody>
      </p:sp>
      <p:sp>
        <p:nvSpPr>
          <p:cNvPr id="37" name="Oval 36">
            <a:extLst>
              <a:ext uri="{FF2B5EF4-FFF2-40B4-BE49-F238E27FC236}">
                <a16:creationId xmlns:a16="http://schemas.microsoft.com/office/drawing/2014/main" id="{9729D083-AFC3-4873-8327-379C85021D2C}"/>
              </a:ext>
            </a:extLst>
          </p:cNvPr>
          <p:cNvSpPr/>
          <p:nvPr/>
        </p:nvSpPr>
        <p:spPr>
          <a:xfrm>
            <a:off x="-5237302" y="373199"/>
            <a:ext cx="577165" cy="577165"/>
          </a:xfrm>
          <a:prstGeom prst="ellipse">
            <a:avLst/>
          </a:prstGeom>
          <a:solidFill>
            <a:schemeClr val="accent1">
              <a:lumMod val="75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14%</a:t>
            </a:r>
          </a:p>
        </p:txBody>
      </p:sp>
      <p:sp>
        <p:nvSpPr>
          <p:cNvPr id="38" name="Oval 37">
            <a:extLst>
              <a:ext uri="{FF2B5EF4-FFF2-40B4-BE49-F238E27FC236}">
                <a16:creationId xmlns:a16="http://schemas.microsoft.com/office/drawing/2014/main" id="{3C0477E8-A436-40FF-B084-58D5EF0513BB}"/>
              </a:ext>
            </a:extLst>
          </p:cNvPr>
          <p:cNvSpPr/>
          <p:nvPr/>
        </p:nvSpPr>
        <p:spPr>
          <a:xfrm>
            <a:off x="-6865649" y="2365151"/>
            <a:ext cx="577165" cy="577165"/>
          </a:xfrm>
          <a:prstGeom prst="ellipse">
            <a:avLst/>
          </a:prstGeom>
          <a:solidFill>
            <a:schemeClr val="accent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15%</a:t>
            </a:r>
          </a:p>
        </p:txBody>
      </p:sp>
      <p:sp>
        <p:nvSpPr>
          <p:cNvPr id="39" name="Oval 38">
            <a:extLst>
              <a:ext uri="{FF2B5EF4-FFF2-40B4-BE49-F238E27FC236}">
                <a16:creationId xmlns:a16="http://schemas.microsoft.com/office/drawing/2014/main" id="{B06DD41E-B6D0-493D-BF3F-B1B3A8B293AE}"/>
              </a:ext>
            </a:extLst>
          </p:cNvPr>
          <p:cNvSpPr/>
          <p:nvPr/>
        </p:nvSpPr>
        <p:spPr>
          <a:xfrm>
            <a:off x="-5746174" y="3541853"/>
            <a:ext cx="577165" cy="577165"/>
          </a:xfrm>
          <a:prstGeom prst="ellipse">
            <a:avLst/>
          </a:prstGeom>
          <a:solidFill>
            <a:schemeClr val="accent3"/>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16%</a:t>
            </a:r>
          </a:p>
        </p:txBody>
      </p:sp>
      <p:sp>
        <p:nvSpPr>
          <p:cNvPr id="41" name="Oval 40">
            <a:extLst>
              <a:ext uri="{FF2B5EF4-FFF2-40B4-BE49-F238E27FC236}">
                <a16:creationId xmlns:a16="http://schemas.microsoft.com/office/drawing/2014/main" id="{E0BB5F8C-0ECE-4FC9-877F-0F18BA5F48FA}"/>
              </a:ext>
            </a:extLst>
          </p:cNvPr>
          <p:cNvSpPr/>
          <p:nvPr/>
        </p:nvSpPr>
        <p:spPr>
          <a:xfrm>
            <a:off x="-3681917" y="2359858"/>
            <a:ext cx="577165" cy="577165"/>
          </a:xfrm>
          <a:prstGeom prst="ellipse">
            <a:avLst/>
          </a:prstGeom>
          <a:solidFill>
            <a:schemeClr val="accent5"/>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10%</a:t>
            </a:r>
          </a:p>
        </p:txBody>
      </p:sp>
      <p:sp>
        <p:nvSpPr>
          <p:cNvPr id="42" name="Oval 41">
            <a:extLst>
              <a:ext uri="{FF2B5EF4-FFF2-40B4-BE49-F238E27FC236}">
                <a16:creationId xmlns:a16="http://schemas.microsoft.com/office/drawing/2014/main" id="{88E26943-7BA3-4038-A35F-B981F26863C8}"/>
              </a:ext>
            </a:extLst>
          </p:cNvPr>
          <p:cNvSpPr/>
          <p:nvPr/>
        </p:nvSpPr>
        <p:spPr>
          <a:xfrm>
            <a:off x="-3866838" y="1146115"/>
            <a:ext cx="577165" cy="577165"/>
          </a:xfrm>
          <a:prstGeom prst="ellipse">
            <a:avLst/>
          </a:prstGeom>
          <a:solidFill>
            <a:schemeClr val="accent6"/>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18%</a:t>
            </a:r>
          </a:p>
        </p:txBody>
      </p:sp>
      <p:sp>
        <p:nvSpPr>
          <p:cNvPr id="3" name="TextBox 2">
            <a:extLst>
              <a:ext uri="{FF2B5EF4-FFF2-40B4-BE49-F238E27FC236}">
                <a16:creationId xmlns:a16="http://schemas.microsoft.com/office/drawing/2014/main" id="{F7D521A4-4BBF-4416-A7CE-39AC5629DFA6}"/>
              </a:ext>
            </a:extLst>
          </p:cNvPr>
          <p:cNvSpPr txBox="1"/>
          <p:nvPr/>
        </p:nvSpPr>
        <p:spPr>
          <a:xfrm>
            <a:off x="-9036934" y="170174"/>
            <a:ext cx="1033970" cy="369332"/>
          </a:xfrm>
          <a:prstGeom prst="rect">
            <a:avLst/>
          </a:prstGeom>
          <a:noFill/>
        </p:spPr>
        <p:txBody>
          <a:bodyPr wrap="square" lIns="0" rIns="0" rtlCol="0">
            <a:spAutoFit/>
          </a:bodyPr>
          <a:lstStyle/>
          <a:p>
            <a:pPr algn="r"/>
            <a:r>
              <a:rPr lang="en-US" b="1" dirty="0">
                <a:solidFill>
                  <a:schemeClr val="tx2"/>
                </a:solidFill>
              </a:rPr>
              <a:t>TRAFFIC</a:t>
            </a:r>
          </a:p>
        </p:txBody>
      </p:sp>
      <p:cxnSp>
        <p:nvCxnSpPr>
          <p:cNvPr id="43" name="Straight Connector 42">
            <a:extLst>
              <a:ext uri="{FF2B5EF4-FFF2-40B4-BE49-F238E27FC236}">
                <a16:creationId xmlns:a16="http://schemas.microsoft.com/office/drawing/2014/main" id="{EF872DF8-B982-4AF3-A464-3EC375AED1BA}"/>
              </a:ext>
            </a:extLst>
          </p:cNvPr>
          <p:cNvCxnSpPr>
            <a:cxnSpLocks/>
          </p:cNvCxnSpPr>
          <p:nvPr/>
        </p:nvCxnSpPr>
        <p:spPr>
          <a:xfrm>
            <a:off x="-7911051" y="482918"/>
            <a:ext cx="0" cy="86852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11D32C5-C9D1-422A-B99A-C499408A5B5E}"/>
              </a:ext>
            </a:extLst>
          </p:cNvPr>
          <p:cNvSpPr txBox="1"/>
          <p:nvPr/>
        </p:nvSpPr>
        <p:spPr>
          <a:xfrm>
            <a:off x="-7825746" y="438211"/>
            <a:ext cx="1030892" cy="923330"/>
          </a:xfrm>
          <a:prstGeom prst="rect">
            <a:avLst/>
          </a:prstGeom>
          <a:noFill/>
        </p:spPr>
        <p:txBody>
          <a:bodyPr wrap="square" lIns="0" tIns="0" rIns="0" bIns="0" rtlCol="0">
            <a:spAutoFit/>
          </a:bodyPr>
          <a:lstStyle/>
          <a:p>
            <a:r>
              <a:rPr lang="en-US" sz="1000" dirty="0"/>
              <a:t>A measure of the volume of traffic that each road is carrying in comparison to what it can carry.</a:t>
            </a:r>
          </a:p>
        </p:txBody>
      </p:sp>
      <p:sp>
        <p:nvSpPr>
          <p:cNvPr id="46" name="TextBox 45">
            <a:extLst>
              <a:ext uri="{FF2B5EF4-FFF2-40B4-BE49-F238E27FC236}">
                <a16:creationId xmlns:a16="http://schemas.microsoft.com/office/drawing/2014/main" id="{059168B4-17D4-4101-977E-F06FEBA29A54}"/>
              </a:ext>
            </a:extLst>
          </p:cNvPr>
          <p:cNvSpPr txBox="1"/>
          <p:nvPr/>
        </p:nvSpPr>
        <p:spPr>
          <a:xfrm>
            <a:off x="-6357556" y="-998180"/>
            <a:ext cx="1051560" cy="369332"/>
          </a:xfrm>
          <a:prstGeom prst="rect">
            <a:avLst/>
          </a:prstGeom>
          <a:noFill/>
        </p:spPr>
        <p:txBody>
          <a:bodyPr wrap="square" lIns="0" rIns="0" rtlCol="0">
            <a:spAutoFit/>
          </a:bodyPr>
          <a:lstStyle/>
          <a:p>
            <a:pPr algn="r"/>
            <a:r>
              <a:rPr lang="en-US" b="1" dirty="0">
                <a:solidFill>
                  <a:schemeClr val="accent1"/>
                </a:solidFill>
              </a:rPr>
              <a:t>MOBILITY</a:t>
            </a:r>
          </a:p>
        </p:txBody>
      </p:sp>
      <p:sp>
        <p:nvSpPr>
          <p:cNvPr id="48" name="TextBox 47">
            <a:extLst>
              <a:ext uri="{FF2B5EF4-FFF2-40B4-BE49-F238E27FC236}">
                <a16:creationId xmlns:a16="http://schemas.microsoft.com/office/drawing/2014/main" id="{9EB61122-1E32-4A62-B922-51A32537ADEA}"/>
              </a:ext>
            </a:extLst>
          </p:cNvPr>
          <p:cNvSpPr txBox="1"/>
          <p:nvPr/>
        </p:nvSpPr>
        <p:spPr>
          <a:xfrm>
            <a:off x="-5230636" y="-709630"/>
            <a:ext cx="1417283" cy="923330"/>
          </a:xfrm>
          <a:prstGeom prst="rect">
            <a:avLst/>
          </a:prstGeom>
          <a:noFill/>
        </p:spPr>
        <p:txBody>
          <a:bodyPr wrap="square" lIns="91440" tIns="0" rIns="0" bIns="0" rtlCol="0">
            <a:spAutoFit/>
          </a:bodyPr>
          <a:lstStyle/>
          <a:p>
            <a:r>
              <a:rPr lang="en-US" sz="1000" dirty="0"/>
              <a:t>Based on actual hours of delay when available, or when not available, the relationship between numbers of access points and traffic volumes.</a:t>
            </a:r>
          </a:p>
        </p:txBody>
      </p:sp>
      <p:cxnSp>
        <p:nvCxnSpPr>
          <p:cNvPr id="49" name="Straight Connector 48">
            <a:extLst>
              <a:ext uri="{FF2B5EF4-FFF2-40B4-BE49-F238E27FC236}">
                <a16:creationId xmlns:a16="http://schemas.microsoft.com/office/drawing/2014/main" id="{F404DDF3-B2B3-42C5-94C7-2A2B57ABD681}"/>
              </a:ext>
            </a:extLst>
          </p:cNvPr>
          <p:cNvCxnSpPr>
            <a:cxnSpLocks/>
          </p:cNvCxnSpPr>
          <p:nvPr/>
        </p:nvCxnSpPr>
        <p:spPr>
          <a:xfrm>
            <a:off x="-5230636" y="-676245"/>
            <a:ext cx="0" cy="87782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6A6672B-C404-4356-B163-2EACA6C539F5}"/>
              </a:ext>
            </a:extLst>
          </p:cNvPr>
          <p:cNvSpPr txBox="1"/>
          <p:nvPr/>
        </p:nvSpPr>
        <p:spPr>
          <a:xfrm>
            <a:off x="-9224577" y="1919827"/>
            <a:ext cx="1033970" cy="369332"/>
          </a:xfrm>
          <a:prstGeom prst="rect">
            <a:avLst/>
          </a:prstGeom>
          <a:noFill/>
        </p:spPr>
        <p:txBody>
          <a:bodyPr wrap="square" lIns="0" rIns="0" rtlCol="0">
            <a:spAutoFit/>
          </a:bodyPr>
          <a:lstStyle/>
          <a:p>
            <a:pPr algn="r"/>
            <a:r>
              <a:rPr lang="en-US" b="1" dirty="0">
                <a:solidFill>
                  <a:schemeClr val="accent2"/>
                </a:solidFill>
              </a:rPr>
              <a:t>BRIDGE</a:t>
            </a:r>
          </a:p>
        </p:txBody>
      </p:sp>
      <p:cxnSp>
        <p:nvCxnSpPr>
          <p:cNvPr id="52" name="Straight Connector 51">
            <a:extLst>
              <a:ext uri="{FF2B5EF4-FFF2-40B4-BE49-F238E27FC236}">
                <a16:creationId xmlns:a16="http://schemas.microsoft.com/office/drawing/2014/main" id="{DAFD0C12-476E-4EC4-B7D9-FF1BCC3FC317}"/>
              </a:ext>
            </a:extLst>
          </p:cNvPr>
          <p:cNvCxnSpPr>
            <a:cxnSpLocks/>
          </p:cNvCxnSpPr>
          <p:nvPr/>
        </p:nvCxnSpPr>
        <p:spPr>
          <a:xfrm>
            <a:off x="-8110627" y="2220507"/>
            <a:ext cx="0" cy="86852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5154A4BF-3210-4BED-BCAC-3DE17D89AAC4}"/>
              </a:ext>
            </a:extLst>
          </p:cNvPr>
          <p:cNvSpPr txBox="1"/>
          <p:nvPr/>
        </p:nvSpPr>
        <p:spPr>
          <a:xfrm>
            <a:off x="-8025322" y="2191748"/>
            <a:ext cx="1095838" cy="923330"/>
          </a:xfrm>
          <a:prstGeom prst="rect">
            <a:avLst/>
          </a:prstGeom>
          <a:noFill/>
        </p:spPr>
        <p:txBody>
          <a:bodyPr wrap="square" lIns="0" tIns="0" rIns="0" bIns="0" rtlCol="0">
            <a:spAutoFit/>
          </a:bodyPr>
          <a:lstStyle/>
          <a:p>
            <a:r>
              <a:rPr lang="en-US" sz="1000" dirty="0"/>
              <a:t>Bridge condition index, which includes age, load capacity, traffic count, and a few other factors.</a:t>
            </a:r>
          </a:p>
        </p:txBody>
      </p:sp>
      <p:sp>
        <p:nvSpPr>
          <p:cNvPr id="54" name="TextBox 53">
            <a:extLst>
              <a:ext uri="{FF2B5EF4-FFF2-40B4-BE49-F238E27FC236}">
                <a16:creationId xmlns:a16="http://schemas.microsoft.com/office/drawing/2014/main" id="{1FCB7DC6-46CC-41A7-B5FC-35769901ECBE}"/>
              </a:ext>
            </a:extLst>
          </p:cNvPr>
          <p:cNvSpPr txBox="1"/>
          <p:nvPr/>
        </p:nvSpPr>
        <p:spPr>
          <a:xfrm>
            <a:off x="-7503567" y="3937982"/>
            <a:ext cx="1100291" cy="369332"/>
          </a:xfrm>
          <a:prstGeom prst="rect">
            <a:avLst/>
          </a:prstGeom>
          <a:noFill/>
        </p:spPr>
        <p:txBody>
          <a:bodyPr wrap="square" lIns="0" rIns="0" rtlCol="0">
            <a:spAutoFit/>
          </a:bodyPr>
          <a:lstStyle/>
          <a:p>
            <a:pPr algn="r"/>
            <a:r>
              <a:rPr lang="en-US" b="1" dirty="0">
                <a:solidFill>
                  <a:schemeClr val="accent3"/>
                </a:solidFill>
              </a:rPr>
              <a:t>PAVEMENT</a:t>
            </a:r>
          </a:p>
        </p:txBody>
      </p:sp>
      <p:cxnSp>
        <p:nvCxnSpPr>
          <p:cNvPr id="55" name="Straight Connector 54">
            <a:extLst>
              <a:ext uri="{FF2B5EF4-FFF2-40B4-BE49-F238E27FC236}">
                <a16:creationId xmlns:a16="http://schemas.microsoft.com/office/drawing/2014/main" id="{ED1A82D5-B30D-4764-B6D6-D53356F52EC8}"/>
              </a:ext>
            </a:extLst>
          </p:cNvPr>
          <p:cNvCxnSpPr>
            <a:cxnSpLocks/>
          </p:cNvCxnSpPr>
          <p:nvPr/>
        </p:nvCxnSpPr>
        <p:spPr>
          <a:xfrm>
            <a:off x="-6317642" y="4251650"/>
            <a:ext cx="0" cy="86852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E849B110-D1C3-40DE-B8F0-43D571DE8399}"/>
              </a:ext>
            </a:extLst>
          </p:cNvPr>
          <p:cNvSpPr txBox="1"/>
          <p:nvPr/>
        </p:nvSpPr>
        <p:spPr>
          <a:xfrm>
            <a:off x="-6232337" y="4217575"/>
            <a:ext cx="995036" cy="923330"/>
          </a:xfrm>
          <a:prstGeom prst="rect">
            <a:avLst/>
          </a:prstGeom>
          <a:noFill/>
        </p:spPr>
        <p:txBody>
          <a:bodyPr wrap="square" lIns="0" tIns="0" rIns="0" bIns="0" rtlCol="0">
            <a:spAutoFit/>
          </a:bodyPr>
          <a:lstStyle/>
          <a:p>
            <a:r>
              <a:rPr lang="en-US" sz="1000" dirty="0"/>
              <a:t>Overall condition of the pavement while also considering it’s smoothness and rideability.</a:t>
            </a:r>
          </a:p>
        </p:txBody>
      </p:sp>
      <p:sp>
        <p:nvSpPr>
          <p:cNvPr id="62" name="TextBox 61">
            <a:extLst>
              <a:ext uri="{FF2B5EF4-FFF2-40B4-BE49-F238E27FC236}">
                <a16:creationId xmlns:a16="http://schemas.microsoft.com/office/drawing/2014/main" id="{EF67105E-D4E4-4921-9BE1-5AD958017C26}"/>
              </a:ext>
            </a:extLst>
          </p:cNvPr>
          <p:cNvSpPr txBox="1"/>
          <p:nvPr/>
        </p:nvSpPr>
        <p:spPr>
          <a:xfrm>
            <a:off x="-1906192" y="2055835"/>
            <a:ext cx="1087174" cy="557204"/>
          </a:xfrm>
          <a:prstGeom prst="rect">
            <a:avLst/>
          </a:prstGeom>
          <a:noFill/>
        </p:spPr>
        <p:txBody>
          <a:bodyPr wrap="square" lIns="0" rIns="0" rtlCol="0">
            <a:spAutoFit/>
          </a:bodyPr>
          <a:lstStyle/>
          <a:p>
            <a:pPr>
              <a:lnSpc>
                <a:spcPts val="1800"/>
              </a:lnSpc>
            </a:pPr>
            <a:r>
              <a:rPr lang="en-US" b="1" dirty="0">
                <a:solidFill>
                  <a:schemeClr val="accent5"/>
                </a:solidFill>
              </a:rPr>
              <a:t>ROADWAY CLASS</a:t>
            </a:r>
          </a:p>
        </p:txBody>
      </p:sp>
      <p:cxnSp>
        <p:nvCxnSpPr>
          <p:cNvPr id="63" name="Straight Connector 62">
            <a:extLst>
              <a:ext uri="{FF2B5EF4-FFF2-40B4-BE49-F238E27FC236}">
                <a16:creationId xmlns:a16="http://schemas.microsoft.com/office/drawing/2014/main" id="{0F09DE71-2566-4027-8B4D-78D6AF6BDEA2}"/>
              </a:ext>
            </a:extLst>
          </p:cNvPr>
          <p:cNvCxnSpPr>
            <a:cxnSpLocks/>
          </p:cNvCxnSpPr>
          <p:nvPr/>
        </p:nvCxnSpPr>
        <p:spPr>
          <a:xfrm>
            <a:off x="-2001880" y="2551920"/>
            <a:ext cx="0" cy="880283"/>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8F3AE850-3473-4834-AB4A-6EFA5D685606}"/>
              </a:ext>
            </a:extLst>
          </p:cNvPr>
          <p:cNvSpPr txBox="1"/>
          <p:nvPr/>
        </p:nvSpPr>
        <p:spPr>
          <a:xfrm>
            <a:off x="-2945219" y="2524470"/>
            <a:ext cx="925080" cy="769441"/>
          </a:xfrm>
          <a:prstGeom prst="rect">
            <a:avLst/>
          </a:prstGeom>
          <a:noFill/>
        </p:spPr>
        <p:txBody>
          <a:bodyPr wrap="square" lIns="0" tIns="0" rIns="91440" bIns="0" rtlCol="0">
            <a:spAutoFit/>
          </a:bodyPr>
          <a:lstStyle/>
          <a:p>
            <a:pPr algn="r"/>
            <a:r>
              <a:rPr lang="en-US" sz="1000" dirty="0"/>
              <a:t>Projects inclusion on important Iowa networks like the CIN.</a:t>
            </a:r>
          </a:p>
        </p:txBody>
      </p:sp>
      <p:sp>
        <p:nvSpPr>
          <p:cNvPr id="65" name="TextBox 64">
            <a:extLst>
              <a:ext uri="{FF2B5EF4-FFF2-40B4-BE49-F238E27FC236}">
                <a16:creationId xmlns:a16="http://schemas.microsoft.com/office/drawing/2014/main" id="{B03F1A09-B066-4B1E-9362-95262E83C3B7}"/>
              </a:ext>
            </a:extLst>
          </p:cNvPr>
          <p:cNvSpPr txBox="1"/>
          <p:nvPr/>
        </p:nvSpPr>
        <p:spPr>
          <a:xfrm>
            <a:off x="-1727213" y="458830"/>
            <a:ext cx="1051560" cy="369332"/>
          </a:xfrm>
          <a:prstGeom prst="rect">
            <a:avLst/>
          </a:prstGeom>
          <a:noFill/>
        </p:spPr>
        <p:txBody>
          <a:bodyPr wrap="square" lIns="0" rIns="0" rtlCol="0">
            <a:spAutoFit/>
          </a:bodyPr>
          <a:lstStyle/>
          <a:p>
            <a:r>
              <a:rPr lang="en-US" b="1" dirty="0">
                <a:solidFill>
                  <a:schemeClr val="accent6"/>
                </a:solidFill>
              </a:rPr>
              <a:t>SAFETY</a:t>
            </a:r>
          </a:p>
        </p:txBody>
      </p:sp>
      <p:cxnSp>
        <p:nvCxnSpPr>
          <p:cNvPr id="66" name="Straight Connector 65">
            <a:extLst>
              <a:ext uri="{FF2B5EF4-FFF2-40B4-BE49-F238E27FC236}">
                <a16:creationId xmlns:a16="http://schemas.microsoft.com/office/drawing/2014/main" id="{0085562D-C8BB-42A2-B3AB-8FD88583C23E}"/>
              </a:ext>
            </a:extLst>
          </p:cNvPr>
          <p:cNvCxnSpPr>
            <a:cxnSpLocks/>
          </p:cNvCxnSpPr>
          <p:nvPr/>
        </p:nvCxnSpPr>
        <p:spPr>
          <a:xfrm>
            <a:off x="-1813964" y="768288"/>
            <a:ext cx="0" cy="869633"/>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46775957-306B-4C6B-BDFE-79E1C0FC8992}"/>
              </a:ext>
            </a:extLst>
          </p:cNvPr>
          <p:cNvSpPr txBox="1"/>
          <p:nvPr/>
        </p:nvSpPr>
        <p:spPr>
          <a:xfrm>
            <a:off x="-3084568" y="741618"/>
            <a:ext cx="1270603" cy="923330"/>
          </a:xfrm>
          <a:prstGeom prst="rect">
            <a:avLst/>
          </a:prstGeom>
          <a:noFill/>
        </p:spPr>
        <p:txBody>
          <a:bodyPr wrap="square" lIns="0" tIns="0" rIns="91440" bIns="0" rtlCol="0">
            <a:spAutoFit/>
          </a:bodyPr>
          <a:lstStyle/>
          <a:p>
            <a:pPr algn="r"/>
            <a:r>
              <a:rPr lang="en-US" sz="1000" dirty="0"/>
              <a:t>Weighted average crash rate from intersection to intersection giving more criticality to fatal and injury crashes.</a:t>
            </a:r>
          </a:p>
        </p:txBody>
      </p:sp>
      <p:pic>
        <p:nvPicPr>
          <p:cNvPr id="45" name="Picture 44">
            <a:extLst>
              <a:ext uri="{FF2B5EF4-FFF2-40B4-BE49-F238E27FC236}">
                <a16:creationId xmlns:a16="http://schemas.microsoft.com/office/drawing/2014/main" id="{3A61828E-BDE9-47BC-9DA2-8498E83E5C77}"/>
              </a:ext>
            </a:extLst>
          </p:cNvPr>
          <p:cNvPicPr>
            <a:picLocks noChangeAspect="1"/>
          </p:cNvPicPr>
          <p:nvPr/>
        </p:nvPicPr>
        <p:blipFill rotWithShape="1">
          <a:blip r:embed="rId10"/>
          <a:srcRect l="29232" t="3616" r="13212" b="1622"/>
          <a:stretch/>
        </p:blipFill>
        <p:spPr>
          <a:xfrm>
            <a:off x="1645920" y="2926080"/>
            <a:ext cx="2743200" cy="2194560"/>
          </a:xfrm>
          <a:prstGeom prst="rect">
            <a:avLst/>
          </a:prstGeom>
        </p:spPr>
      </p:pic>
      <p:sp>
        <p:nvSpPr>
          <p:cNvPr id="47" name="Oval 46">
            <a:extLst>
              <a:ext uri="{FF2B5EF4-FFF2-40B4-BE49-F238E27FC236}">
                <a16:creationId xmlns:a16="http://schemas.microsoft.com/office/drawing/2014/main" id="{4332BFC8-6F1B-4DD2-8E33-307D5C7E203D}"/>
              </a:ext>
            </a:extLst>
          </p:cNvPr>
          <p:cNvSpPr/>
          <p:nvPr/>
        </p:nvSpPr>
        <p:spPr>
          <a:xfrm>
            <a:off x="3657600" y="365760"/>
            <a:ext cx="1828800" cy="1828800"/>
          </a:xfrm>
          <a:prstGeom prst="ellipse">
            <a:avLst/>
          </a:prstGeom>
          <a:solidFill>
            <a:schemeClr val="accent5">
              <a:lumMod val="60000"/>
              <a:lumOff val="40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000" b="1" dirty="0"/>
              <a:t>12%</a:t>
            </a:r>
          </a:p>
        </p:txBody>
      </p:sp>
      <p:sp>
        <p:nvSpPr>
          <p:cNvPr id="50" name="TextBox 49">
            <a:extLst>
              <a:ext uri="{FF2B5EF4-FFF2-40B4-BE49-F238E27FC236}">
                <a16:creationId xmlns:a16="http://schemas.microsoft.com/office/drawing/2014/main" id="{7AA6DCEB-AA01-424F-A086-87DBB6C1C855}"/>
              </a:ext>
            </a:extLst>
          </p:cNvPr>
          <p:cNvSpPr txBox="1"/>
          <p:nvPr/>
        </p:nvSpPr>
        <p:spPr>
          <a:xfrm>
            <a:off x="2382982" y="2344314"/>
            <a:ext cx="2006138" cy="707886"/>
          </a:xfrm>
          <a:prstGeom prst="rect">
            <a:avLst/>
          </a:prstGeom>
          <a:noFill/>
        </p:spPr>
        <p:txBody>
          <a:bodyPr wrap="square" lIns="0" rIns="0" rtlCol="0">
            <a:spAutoFit/>
          </a:bodyPr>
          <a:lstStyle/>
          <a:p>
            <a:pPr algn="r"/>
            <a:r>
              <a:rPr lang="en-US" sz="4000" b="1" dirty="0">
                <a:solidFill>
                  <a:schemeClr val="accent5">
                    <a:lumMod val="60000"/>
                    <a:lumOff val="40000"/>
                  </a:schemeClr>
                </a:solidFill>
              </a:rPr>
              <a:t>FREIGHT</a:t>
            </a:r>
          </a:p>
        </p:txBody>
      </p:sp>
      <p:cxnSp>
        <p:nvCxnSpPr>
          <p:cNvPr id="60" name="Straight Connector 59">
            <a:extLst>
              <a:ext uri="{FF2B5EF4-FFF2-40B4-BE49-F238E27FC236}">
                <a16:creationId xmlns:a16="http://schemas.microsoft.com/office/drawing/2014/main" id="{73C22657-CE2A-4AE3-B32D-395F9B012B6F}"/>
              </a:ext>
            </a:extLst>
          </p:cNvPr>
          <p:cNvCxnSpPr>
            <a:cxnSpLocks/>
          </p:cNvCxnSpPr>
          <p:nvPr/>
        </p:nvCxnSpPr>
        <p:spPr>
          <a:xfrm>
            <a:off x="4526026" y="2930268"/>
            <a:ext cx="0" cy="2260568"/>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7FD33D43-ADDE-4C0C-AB3A-C6973B09C2F0}"/>
              </a:ext>
            </a:extLst>
          </p:cNvPr>
          <p:cNvSpPr txBox="1"/>
          <p:nvPr/>
        </p:nvSpPr>
        <p:spPr>
          <a:xfrm>
            <a:off x="4526026" y="2879900"/>
            <a:ext cx="2401245" cy="1538883"/>
          </a:xfrm>
          <a:prstGeom prst="rect">
            <a:avLst/>
          </a:prstGeom>
          <a:noFill/>
        </p:spPr>
        <p:txBody>
          <a:bodyPr wrap="square" lIns="182880" tIns="0" rIns="0" bIns="0" rtlCol="0">
            <a:spAutoFit/>
          </a:bodyPr>
          <a:lstStyle/>
          <a:p>
            <a:r>
              <a:rPr lang="en-US" sz="2000" dirty="0"/>
              <a:t>Projects criticality to the statewide freight network. Lower score indicates greater criticality.</a:t>
            </a:r>
          </a:p>
        </p:txBody>
      </p:sp>
      <p:pic>
        <p:nvPicPr>
          <p:cNvPr id="68" name="Picture 67">
            <a:extLst>
              <a:ext uri="{FF2B5EF4-FFF2-40B4-BE49-F238E27FC236}">
                <a16:creationId xmlns:a16="http://schemas.microsoft.com/office/drawing/2014/main" id="{5E0ACA34-83B9-44CC-9694-983F0252C092}"/>
              </a:ext>
            </a:extLst>
          </p:cNvPr>
          <p:cNvPicPr>
            <a:picLocks noChangeAspect="1"/>
          </p:cNvPicPr>
          <p:nvPr/>
        </p:nvPicPr>
        <p:blipFill>
          <a:blip r:embed="rId4"/>
          <a:stretch>
            <a:fillRect/>
          </a:stretch>
        </p:blipFill>
        <p:spPr>
          <a:xfrm>
            <a:off x="85064" y="5351460"/>
            <a:ext cx="1431898" cy="1421476"/>
          </a:xfrm>
          <a:prstGeom prst="rect">
            <a:avLst/>
          </a:prstGeom>
        </p:spPr>
      </p:pic>
      <p:sp>
        <p:nvSpPr>
          <p:cNvPr id="5" name="Slide Number Placeholder 4">
            <a:extLst>
              <a:ext uri="{FF2B5EF4-FFF2-40B4-BE49-F238E27FC236}">
                <a16:creationId xmlns:a16="http://schemas.microsoft.com/office/drawing/2014/main" id="{1492BFE6-36F7-42DE-93DB-F927557D70C2}"/>
              </a:ext>
            </a:extLst>
          </p:cNvPr>
          <p:cNvSpPr>
            <a:spLocks noGrp="1"/>
          </p:cNvSpPr>
          <p:nvPr>
            <p:ph type="sldNum" sz="quarter" idx="12"/>
          </p:nvPr>
        </p:nvSpPr>
        <p:spPr/>
        <p:txBody>
          <a:bodyPr/>
          <a:lstStyle/>
          <a:p>
            <a:fld id="{78320380-6AB6-4565-8F49-C48968FB1BAC}" type="slidenum">
              <a:rPr lang="en-US" smtClean="0"/>
              <a:t>10</a:t>
            </a:fld>
            <a:endParaRPr lang="en-US"/>
          </a:p>
        </p:txBody>
      </p:sp>
    </p:spTree>
    <p:extLst>
      <p:ext uri="{BB962C8B-B14F-4D97-AF65-F5344CB8AC3E}">
        <p14:creationId xmlns:p14="http://schemas.microsoft.com/office/powerpoint/2010/main" val="11204987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63D7E9-A2E0-4AF0-AD63-96A8A75DE3C7}"/>
              </a:ext>
            </a:extLst>
          </p:cNvPr>
          <p:cNvPicPr>
            <a:picLocks noChangeAspect="1"/>
          </p:cNvPicPr>
          <p:nvPr/>
        </p:nvPicPr>
        <p:blipFill rotWithShape="1">
          <a:blip r:embed="rId3"/>
          <a:srcRect l="5688" r="5688"/>
          <a:stretch/>
        </p:blipFill>
        <p:spPr>
          <a:xfrm>
            <a:off x="-9444015" y="1868060"/>
            <a:ext cx="1097280" cy="877824"/>
          </a:xfrm>
          <a:prstGeom prst="rect">
            <a:avLst/>
          </a:prstGeom>
        </p:spPr>
      </p:pic>
      <p:pic>
        <p:nvPicPr>
          <p:cNvPr id="7" name="Picture 6">
            <a:extLst>
              <a:ext uri="{FF2B5EF4-FFF2-40B4-BE49-F238E27FC236}">
                <a16:creationId xmlns:a16="http://schemas.microsoft.com/office/drawing/2014/main" id="{E7C7179A-DD49-468B-B216-6D8959CBF841}"/>
              </a:ext>
            </a:extLst>
          </p:cNvPr>
          <p:cNvPicPr>
            <a:picLocks noChangeAspect="1"/>
          </p:cNvPicPr>
          <p:nvPr/>
        </p:nvPicPr>
        <p:blipFill>
          <a:blip r:embed="rId4"/>
          <a:stretch>
            <a:fillRect/>
          </a:stretch>
        </p:blipFill>
        <p:spPr>
          <a:xfrm>
            <a:off x="-6489673" y="644478"/>
            <a:ext cx="2597096" cy="2578194"/>
          </a:xfrm>
          <a:prstGeom prst="rect">
            <a:avLst/>
          </a:prstGeom>
        </p:spPr>
      </p:pic>
      <p:pic>
        <p:nvPicPr>
          <p:cNvPr id="9" name="Picture 8">
            <a:extLst>
              <a:ext uri="{FF2B5EF4-FFF2-40B4-BE49-F238E27FC236}">
                <a16:creationId xmlns:a16="http://schemas.microsoft.com/office/drawing/2014/main" id="{DEB59A2F-03E8-4E13-8954-30E324675F80}"/>
              </a:ext>
            </a:extLst>
          </p:cNvPr>
          <p:cNvPicPr>
            <a:picLocks noChangeAspect="1"/>
          </p:cNvPicPr>
          <p:nvPr/>
        </p:nvPicPr>
        <p:blipFill rotWithShape="1">
          <a:blip r:embed="rId5"/>
          <a:srcRect l="2542" t="3553" r="274" b="2366"/>
          <a:stretch/>
        </p:blipFill>
        <p:spPr>
          <a:xfrm>
            <a:off x="-9246560" y="118034"/>
            <a:ext cx="1097280" cy="877824"/>
          </a:xfrm>
          <a:prstGeom prst="rect">
            <a:avLst/>
          </a:prstGeom>
        </p:spPr>
      </p:pic>
      <p:pic>
        <p:nvPicPr>
          <p:cNvPr id="17" name="Picture 16">
            <a:extLst>
              <a:ext uri="{FF2B5EF4-FFF2-40B4-BE49-F238E27FC236}">
                <a16:creationId xmlns:a16="http://schemas.microsoft.com/office/drawing/2014/main" id="{82A107F6-F4AE-4D41-8F9B-8DB0F47C0B25}"/>
              </a:ext>
            </a:extLst>
          </p:cNvPr>
          <p:cNvPicPr>
            <a:picLocks noChangeAspect="1"/>
          </p:cNvPicPr>
          <p:nvPr/>
        </p:nvPicPr>
        <p:blipFill rotWithShape="1">
          <a:blip r:embed="rId6"/>
          <a:srcRect l="21132" r="5250"/>
          <a:stretch/>
        </p:blipFill>
        <p:spPr>
          <a:xfrm>
            <a:off x="-1899244" y="412704"/>
            <a:ext cx="1097280" cy="877824"/>
          </a:xfrm>
          <a:prstGeom prst="rect">
            <a:avLst/>
          </a:prstGeom>
        </p:spPr>
      </p:pic>
      <p:pic>
        <p:nvPicPr>
          <p:cNvPr id="21" name="Picture 20">
            <a:extLst>
              <a:ext uri="{FF2B5EF4-FFF2-40B4-BE49-F238E27FC236}">
                <a16:creationId xmlns:a16="http://schemas.microsoft.com/office/drawing/2014/main" id="{1B9B5213-CEB6-4492-B3DC-8A2FF9A1E40C}"/>
              </a:ext>
            </a:extLst>
          </p:cNvPr>
          <p:cNvPicPr>
            <a:picLocks noChangeAspect="1"/>
          </p:cNvPicPr>
          <p:nvPr/>
        </p:nvPicPr>
        <p:blipFill rotWithShape="1">
          <a:blip r:embed="rId7"/>
          <a:srcRect l="29232" t="3616" r="13212" b="1622"/>
          <a:stretch/>
        </p:blipFill>
        <p:spPr>
          <a:xfrm>
            <a:off x="-3902682" y="3898525"/>
            <a:ext cx="1097280" cy="877824"/>
          </a:xfrm>
          <a:prstGeom prst="rect">
            <a:avLst/>
          </a:prstGeom>
        </p:spPr>
      </p:pic>
      <p:pic>
        <p:nvPicPr>
          <p:cNvPr id="22" name="Picture 21">
            <a:extLst>
              <a:ext uri="{FF2B5EF4-FFF2-40B4-BE49-F238E27FC236}">
                <a16:creationId xmlns:a16="http://schemas.microsoft.com/office/drawing/2014/main" id="{8F3CE776-4BA4-469E-A15E-422CE0E2B8AC}"/>
              </a:ext>
            </a:extLst>
          </p:cNvPr>
          <p:cNvPicPr>
            <a:picLocks noChangeAspect="1"/>
          </p:cNvPicPr>
          <p:nvPr/>
        </p:nvPicPr>
        <p:blipFill>
          <a:blip r:embed="rId8"/>
          <a:stretch>
            <a:fillRect/>
          </a:stretch>
        </p:blipFill>
        <p:spPr>
          <a:xfrm>
            <a:off x="-4390846" y="3076619"/>
            <a:ext cx="551752" cy="568861"/>
          </a:xfrm>
          <a:prstGeom prst="rect">
            <a:avLst/>
          </a:prstGeom>
        </p:spPr>
      </p:pic>
      <p:pic>
        <p:nvPicPr>
          <p:cNvPr id="26" name="Picture 25">
            <a:extLst>
              <a:ext uri="{FF2B5EF4-FFF2-40B4-BE49-F238E27FC236}">
                <a16:creationId xmlns:a16="http://schemas.microsoft.com/office/drawing/2014/main" id="{71480E82-CD3C-4E5A-9450-E15ADD2C6438}"/>
              </a:ext>
            </a:extLst>
          </p:cNvPr>
          <p:cNvPicPr>
            <a:picLocks noChangeAspect="1"/>
          </p:cNvPicPr>
          <p:nvPr/>
        </p:nvPicPr>
        <p:blipFill rotWithShape="1">
          <a:blip r:embed="rId9"/>
          <a:srcRect l="17206" t="533" r="11892" b="-533"/>
          <a:stretch/>
        </p:blipFill>
        <p:spPr>
          <a:xfrm>
            <a:off x="-7659741" y="3898525"/>
            <a:ext cx="1097280" cy="877824"/>
          </a:xfrm>
          <a:prstGeom prst="rect">
            <a:avLst/>
          </a:prstGeom>
        </p:spPr>
      </p:pic>
      <p:pic>
        <p:nvPicPr>
          <p:cNvPr id="36" name="Picture 35">
            <a:extLst>
              <a:ext uri="{FF2B5EF4-FFF2-40B4-BE49-F238E27FC236}">
                <a16:creationId xmlns:a16="http://schemas.microsoft.com/office/drawing/2014/main" id="{CB94FC0B-0AB8-441E-B46E-018C2D703875}"/>
              </a:ext>
            </a:extLst>
          </p:cNvPr>
          <p:cNvPicPr>
            <a:picLocks noChangeAspect="1"/>
          </p:cNvPicPr>
          <p:nvPr/>
        </p:nvPicPr>
        <p:blipFill rotWithShape="1">
          <a:blip r:embed="rId10"/>
          <a:srcRect l="19038" t="5769" r="15000"/>
          <a:stretch/>
        </p:blipFill>
        <p:spPr>
          <a:xfrm>
            <a:off x="-6565201" y="-1031829"/>
            <a:ext cx="1097280" cy="877824"/>
          </a:xfrm>
          <a:prstGeom prst="rect">
            <a:avLst/>
          </a:prstGeom>
        </p:spPr>
      </p:pic>
      <p:sp>
        <p:nvSpPr>
          <p:cNvPr id="2" name="Oval 1">
            <a:extLst>
              <a:ext uri="{FF2B5EF4-FFF2-40B4-BE49-F238E27FC236}">
                <a16:creationId xmlns:a16="http://schemas.microsoft.com/office/drawing/2014/main" id="{C6F7F335-F115-443F-9D6E-1FB83C53B459}"/>
              </a:ext>
            </a:extLst>
          </p:cNvPr>
          <p:cNvSpPr/>
          <p:nvPr/>
        </p:nvSpPr>
        <p:spPr>
          <a:xfrm>
            <a:off x="-6854561" y="686011"/>
            <a:ext cx="577165" cy="577165"/>
          </a:xfrm>
          <a:prstGeom prst="ellipse">
            <a:avLst/>
          </a:prstGeom>
          <a:solidFill>
            <a:schemeClr val="tx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15%</a:t>
            </a:r>
          </a:p>
        </p:txBody>
      </p:sp>
      <p:sp>
        <p:nvSpPr>
          <p:cNvPr id="37" name="Oval 36">
            <a:extLst>
              <a:ext uri="{FF2B5EF4-FFF2-40B4-BE49-F238E27FC236}">
                <a16:creationId xmlns:a16="http://schemas.microsoft.com/office/drawing/2014/main" id="{9729D083-AFC3-4873-8327-379C85021D2C}"/>
              </a:ext>
            </a:extLst>
          </p:cNvPr>
          <p:cNvSpPr/>
          <p:nvPr/>
        </p:nvSpPr>
        <p:spPr>
          <a:xfrm>
            <a:off x="-5399227" y="17615"/>
            <a:ext cx="577165" cy="577165"/>
          </a:xfrm>
          <a:prstGeom prst="ellipse">
            <a:avLst/>
          </a:prstGeom>
          <a:solidFill>
            <a:schemeClr val="accent1">
              <a:lumMod val="75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14%</a:t>
            </a:r>
          </a:p>
        </p:txBody>
      </p:sp>
      <p:sp>
        <p:nvSpPr>
          <p:cNvPr id="38" name="Oval 37">
            <a:extLst>
              <a:ext uri="{FF2B5EF4-FFF2-40B4-BE49-F238E27FC236}">
                <a16:creationId xmlns:a16="http://schemas.microsoft.com/office/drawing/2014/main" id="{3C0477E8-A436-40FF-B084-58D5EF0513BB}"/>
              </a:ext>
            </a:extLst>
          </p:cNvPr>
          <p:cNvSpPr/>
          <p:nvPr/>
        </p:nvSpPr>
        <p:spPr>
          <a:xfrm>
            <a:off x="-7027574" y="2009567"/>
            <a:ext cx="577165" cy="577165"/>
          </a:xfrm>
          <a:prstGeom prst="ellipse">
            <a:avLst/>
          </a:prstGeom>
          <a:solidFill>
            <a:schemeClr val="accent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15%</a:t>
            </a:r>
          </a:p>
        </p:txBody>
      </p:sp>
      <p:sp>
        <p:nvSpPr>
          <p:cNvPr id="39" name="Oval 38">
            <a:extLst>
              <a:ext uri="{FF2B5EF4-FFF2-40B4-BE49-F238E27FC236}">
                <a16:creationId xmlns:a16="http://schemas.microsoft.com/office/drawing/2014/main" id="{B06DD41E-B6D0-493D-BF3F-B1B3A8B293AE}"/>
              </a:ext>
            </a:extLst>
          </p:cNvPr>
          <p:cNvSpPr/>
          <p:nvPr/>
        </p:nvSpPr>
        <p:spPr>
          <a:xfrm>
            <a:off x="-5908099" y="3186269"/>
            <a:ext cx="577165" cy="577165"/>
          </a:xfrm>
          <a:prstGeom prst="ellipse">
            <a:avLst/>
          </a:prstGeom>
          <a:solidFill>
            <a:schemeClr val="accent3"/>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16%</a:t>
            </a:r>
          </a:p>
        </p:txBody>
      </p:sp>
      <p:sp>
        <p:nvSpPr>
          <p:cNvPr id="40" name="Oval 39">
            <a:extLst>
              <a:ext uri="{FF2B5EF4-FFF2-40B4-BE49-F238E27FC236}">
                <a16:creationId xmlns:a16="http://schemas.microsoft.com/office/drawing/2014/main" id="{7DE4092F-E58F-4E6A-817B-92F8E61B890C}"/>
              </a:ext>
            </a:extLst>
          </p:cNvPr>
          <p:cNvSpPr/>
          <p:nvPr/>
        </p:nvSpPr>
        <p:spPr>
          <a:xfrm>
            <a:off x="-4416259" y="3005233"/>
            <a:ext cx="577165" cy="577165"/>
          </a:xfrm>
          <a:prstGeom prst="ellipse">
            <a:avLst/>
          </a:prstGeom>
          <a:solidFill>
            <a:schemeClr val="accent5">
              <a:lumMod val="60000"/>
              <a:lumOff val="40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12%</a:t>
            </a:r>
          </a:p>
        </p:txBody>
      </p:sp>
      <p:sp>
        <p:nvSpPr>
          <p:cNvPr id="42" name="Oval 41">
            <a:extLst>
              <a:ext uri="{FF2B5EF4-FFF2-40B4-BE49-F238E27FC236}">
                <a16:creationId xmlns:a16="http://schemas.microsoft.com/office/drawing/2014/main" id="{88E26943-7BA3-4038-A35F-B981F26863C8}"/>
              </a:ext>
            </a:extLst>
          </p:cNvPr>
          <p:cNvSpPr/>
          <p:nvPr/>
        </p:nvSpPr>
        <p:spPr>
          <a:xfrm>
            <a:off x="-4028763" y="790531"/>
            <a:ext cx="577165" cy="577165"/>
          </a:xfrm>
          <a:prstGeom prst="ellipse">
            <a:avLst/>
          </a:prstGeom>
          <a:solidFill>
            <a:schemeClr val="accent6"/>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18%</a:t>
            </a:r>
          </a:p>
        </p:txBody>
      </p:sp>
      <p:sp>
        <p:nvSpPr>
          <p:cNvPr id="3" name="TextBox 2">
            <a:extLst>
              <a:ext uri="{FF2B5EF4-FFF2-40B4-BE49-F238E27FC236}">
                <a16:creationId xmlns:a16="http://schemas.microsoft.com/office/drawing/2014/main" id="{F7D521A4-4BBF-4416-A7CE-39AC5629DFA6}"/>
              </a:ext>
            </a:extLst>
          </p:cNvPr>
          <p:cNvSpPr txBox="1"/>
          <p:nvPr/>
        </p:nvSpPr>
        <p:spPr>
          <a:xfrm>
            <a:off x="-9198859" y="-185410"/>
            <a:ext cx="1033970" cy="369332"/>
          </a:xfrm>
          <a:prstGeom prst="rect">
            <a:avLst/>
          </a:prstGeom>
          <a:noFill/>
        </p:spPr>
        <p:txBody>
          <a:bodyPr wrap="square" lIns="0" rIns="0" rtlCol="0">
            <a:spAutoFit/>
          </a:bodyPr>
          <a:lstStyle/>
          <a:p>
            <a:pPr algn="r"/>
            <a:r>
              <a:rPr lang="en-US" b="1" dirty="0">
                <a:solidFill>
                  <a:schemeClr val="tx2"/>
                </a:solidFill>
              </a:rPr>
              <a:t>TRAFFIC</a:t>
            </a:r>
          </a:p>
        </p:txBody>
      </p:sp>
      <p:cxnSp>
        <p:nvCxnSpPr>
          <p:cNvPr id="43" name="Straight Connector 42">
            <a:extLst>
              <a:ext uri="{FF2B5EF4-FFF2-40B4-BE49-F238E27FC236}">
                <a16:creationId xmlns:a16="http://schemas.microsoft.com/office/drawing/2014/main" id="{EF872DF8-B982-4AF3-A464-3EC375AED1BA}"/>
              </a:ext>
            </a:extLst>
          </p:cNvPr>
          <p:cNvCxnSpPr>
            <a:cxnSpLocks/>
          </p:cNvCxnSpPr>
          <p:nvPr/>
        </p:nvCxnSpPr>
        <p:spPr>
          <a:xfrm>
            <a:off x="-8072976" y="127334"/>
            <a:ext cx="0" cy="86852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11D32C5-C9D1-422A-B99A-C499408A5B5E}"/>
              </a:ext>
            </a:extLst>
          </p:cNvPr>
          <p:cNvSpPr txBox="1"/>
          <p:nvPr/>
        </p:nvSpPr>
        <p:spPr>
          <a:xfrm>
            <a:off x="-7987671" y="82627"/>
            <a:ext cx="1030892" cy="923330"/>
          </a:xfrm>
          <a:prstGeom prst="rect">
            <a:avLst/>
          </a:prstGeom>
          <a:noFill/>
        </p:spPr>
        <p:txBody>
          <a:bodyPr wrap="square" lIns="0" tIns="0" rIns="0" bIns="0" rtlCol="0">
            <a:spAutoFit/>
          </a:bodyPr>
          <a:lstStyle/>
          <a:p>
            <a:r>
              <a:rPr lang="en-US" sz="1000" dirty="0"/>
              <a:t>A measure of the volume of traffic that each road is carrying in comparison to what it can carry.</a:t>
            </a:r>
          </a:p>
        </p:txBody>
      </p:sp>
      <p:sp>
        <p:nvSpPr>
          <p:cNvPr id="46" name="TextBox 45">
            <a:extLst>
              <a:ext uri="{FF2B5EF4-FFF2-40B4-BE49-F238E27FC236}">
                <a16:creationId xmlns:a16="http://schemas.microsoft.com/office/drawing/2014/main" id="{059168B4-17D4-4101-977E-F06FEBA29A54}"/>
              </a:ext>
            </a:extLst>
          </p:cNvPr>
          <p:cNvSpPr txBox="1"/>
          <p:nvPr/>
        </p:nvSpPr>
        <p:spPr>
          <a:xfrm>
            <a:off x="-6519481" y="-1353764"/>
            <a:ext cx="1051560" cy="369332"/>
          </a:xfrm>
          <a:prstGeom prst="rect">
            <a:avLst/>
          </a:prstGeom>
          <a:noFill/>
        </p:spPr>
        <p:txBody>
          <a:bodyPr wrap="square" lIns="0" rIns="0" rtlCol="0">
            <a:spAutoFit/>
          </a:bodyPr>
          <a:lstStyle/>
          <a:p>
            <a:pPr algn="r"/>
            <a:r>
              <a:rPr lang="en-US" b="1" dirty="0">
                <a:solidFill>
                  <a:schemeClr val="accent1"/>
                </a:solidFill>
              </a:rPr>
              <a:t>MOBILITY</a:t>
            </a:r>
          </a:p>
        </p:txBody>
      </p:sp>
      <p:sp>
        <p:nvSpPr>
          <p:cNvPr id="48" name="TextBox 47">
            <a:extLst>
              <a:ext uri="{FF2B5EF4-FFF2-40B4-BE49-F238E27FC236}">
                <a16:creationId xmlns:a16="http://schemas.microsoft.com/office/drawing/2014/main" id="{9EB61122-1E32-4A62-B922-51A32537ADEA}"/>
              </a:ext>
            </a:extLst>
          </p:cNvPr>
          <p:cNvSpPr txBox="1"/>
          <p:nvPr/>
        </p:nvSpPr>
        <p:spPr>
          <a:xfrm>
            <a:off x="-5392561" y="-1065214"/>
            <a:ext cx="1417283" cy="923330"/>
          </a:xfrm>
          <a:prstGeom prst="rect">
            <a:avLst/>
          </a:prstGeom>
          <a:noFill/>
        </p:spPr>
        <p:txBody>
          <a:bodyPr wrap="square" lIns="91440" tIns="0" rIns="0" bIns="0" rtlCol="0">
            <a:spAutoFit/>
          </a:bodyPr>
          <a:lstStyle/>
          <a:p>
            <a:r>
              <a:rPr lang="en-US" sz="1000" dirty="0"/>
              <a:t>Based on actual hours of delay when available, or when not available, the relationship between numbers of access points and traffic volumes.</a:t>
            </a:r>
          </a:p>
        </p:txBody>
      </p:sp>
      <p:cxnSp>
        <p:nvCxnSpPr>
          <p:cNvPr id="49" name="Straight Connector 48">
            <a:extLst>
              <a:ext uri="{FF2B5EF4-FFF2-40B4-BE49-F238E27FC236}">
                <a16:creationId xmlns:a16="http://schemas.microsoft.com/office/drawing/2014/main" id="{F404DDF3-B2B3-42C5-94C7-2A2B57ABD681}"/>
              </a:ext>
            </a:extLst>
          </p:cNvPr>
          <p:cNvCxnSpPr>
            <a:cxnSpLocks/>
          </p:cNvCxnSpPr>
          <p:nvPr/>
        </p:nvCxnSpPr>
        <p:spPr>
          <a:xfrm>
            <a:off x="-5392561" y="-1031829"/>
            <a:ext cx="0" cy="87782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6A6672B-C404-4356-B163-2EACA6C539F5}"/>
              </a:ext>
            </a:extLst>
          </p:cNvPr>
          <p:cNvSpPr txBox="1"/>
          <p:nvPr/>
        </p:nvSpPr>
        <p:spPr>
          <a:xfrm>
            <a:off x="-9386502" y="1564243"/>
            <a:ext cx="1033970" cy="369332"/>
          </a:xfrm>
          <a:prstGeom prst="rect">
            <a:avLst/>
          </a:prstGeom>
          <a:noFill/>
        </p:spPr>
        <p:txBody>
          <a:bodyPr wrap="square" lIns="0" rIns="0" rtlCol="0">
            <a:spAutoFit/>
          </a:bodyPr>
          <a:lstStyle/>
          <a:p>
            <a:pPr algn="r"/>
            <a:r>
              <a:rPr lang="en-US" b="1" dirty="0">
                <a:solidFill>
                  <a:schemeClr val="accent2"/>
                </a:solidFill>
              </a:rPr>
              <a:t>BRIDGE</a:t>
            </a:r>
          </a:p>
        </p:txBody>
      </p:sp>
      <p:cxnSp>
        <p:nvCxnSpPr>
          <p:cNvPr id="52" name="Straight Connector 51">
            <a:extLst>
              <a:ext uri="{FF2B5EF4-FFF2-40B4-BE49-F238E27FC236}">
                <a16:creationId xmlns:a16="http://schemas.microsoft.com/office/drawing/2014/main" id="{DAFD0C12-476E-4EC4-B7D9-FF1BCC3FC317}"/>
              </a:ext>
            </a:extLst>
          </p:cNvPr>
          <p:cNvCxnSpPr>
            <a:cxnSpLocks/>
          </p:cNvCxnSpPr>
          <p:nvPr/>
        </p:nvCxnSpPr>
        <p:spPr>
          <a:xfrm>
            <a:off x="-8272552" y="1864923"/>
            <a:ext cx="0" cy="86852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5154A4BF-3210-4BED-BCAC-3DE17D89AAC4}"/>
              </a:ext>
            </a:extLst>
          </p:cNvPr>
          <p:cNvSpPr txBox="1"/>
          <p:nvPr/>
        </p:nvSpPr>
        <p:spPr>
          <a:xfrm>
            <a:off x="-8187247" y="1836164"/>
            <a:ext cx="1095838" cy="923330"/>
          </a:xfrm>
          <a:prstGeom prst="rect">
            <a:avLst/>
          </a:prstGeom>
          <a:noFill/>
        </p:spPr>
        <p:txBody>
          <a:bodyPr wrap="square" lIns="0" tIns="0" rIns="0" bIns="0" rtlCol="0">
            <a:spAutoFit/>
          </a:bodyPr>
          <a:lstStyle/>
          <a:p>
            <a:r>
              <a:rPr lang="en-US" sz="1000" dirty="0"/>
              <a:t>Bridge condition index, which includes age, load capacity, traffic count, and a few other factors.</a:t>
            </a:r>
          </a:p>
        </p:txBody>
      </p:sp>
      <p:sp>
        <p:nvSpPr>
          <p:cNvPr id="54" name="TextBox 53">
            <a:extLst>
              <a:ext uri="{FF2B5EF4-FFF2-40B4-BE49-F238E27FC236}">
                <a16:creationId xmlns:a16="http://schemas.microsoft.com/office/drawing/2014/main" id="{1FCB7DC6-46CC-41A7-B5FC-35769901ECBE}"/>
              </a:ext>
            </a:extLst>
          </p:cNvPr>
          <p:cNvSpPr txBox="1"/>
          <p:nvPr/>
        </p:nvSpPr>
        <p:spPr>
          <a:xfrm>
            <a:off x="-7665492" y="3582398"/>
            <a:ext cx="1100291" cy="369332"/>
          </a:xfrm>
          <a:prstGeom prst="rect">
            <a:avLst/>
          </a:prstGeom>
          <a:noFill/>
        </p:spPr>
        <p:txBody>
          <a:bodyPr wrap="square" lIns="0" rIns="0" rtlCol="0">
            <a:spAutoFit/>
          </a:bodyPr>
          <a:lstStyle/>
          <a:p>
            <a:pPr algn="r"/>
            <a:r>
              <a:rPr lang="en-US" b="1" dirty="0">
                <a:solidFill>
                  <a:schemeClr val="accent3"/>
                </a:solidFill>
              </a:rPr>
              <a:t>PAVEMENT</a:t>
            </a:r>
          </a:p>
        </p:txBody>
      </p:sp>
      <p:cxnSp>
        <p:nvCxnSpPr>
          <p:cNvPr id="55" name="Straight Connector 54">
            <a:extLst>
              <a:ext uri="{FF2B5EF4-FFF2-40B4-BE49-F238E27FC236}">
                <a16:creationId xmlns:a16="http://schemas.microsoft.com/office/drawing/2014/main" id="{ED1A82D5-B30D-4764-B6D6-D53356F52EC8}"/>
              </a:ext>
            </a:extLst>
          </p:cNvPr>
          <p:cNvCxnSpPr>
            <a:cxnSpLocks/>
          </p:cNvCxnSpPr>
          <p:nvPr/>
        </p:nvCxnSpPr>
        <p:spPr>
          <a:xfrm>
            <a:off x="-6479567" y="3896066"/>
            <a:ext cx="0" cy="86852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E849B110-D1C3-40DE-B8F0-43D571DE8399}"/>
              </a:ext>
            </a:extLst>
          </p:cNvPr>
          <p:cNvSpPr txBox="1"/>
          <p:nvPr/>
        </p:nvSpPr>
        <p:spPr>
          <a:xfrm>
            <a:off x="-6394262" y="3861991"/>
            <a:ext cx="995036" cy="923330"/>
          </a:xfrm>
          <a:prstGeom prst="rect">
            <a:avLst/>
          </a:prstGeom>
          <a:noFill/>
        </p:spPr>
        <p:txBody>
          <a:bodyPr wrap="square" lIns="0" tIns="0" rIns="0" bIns="0" rtlCol="0">
            <a:spAutoFit/>
          </a:bodyPr>
          <a:lstStyle/>
          <a:p>
            <a:r>
              <a:rPr lang="en-US" sz="1000" dirty="0"/>
              <a:t>Overall condition of the pavement while also considering it’s smoothness and rideability.</a:t>
            </a:r>
          </a:p>
        </p:txBody>
      </p:sp>
      <p:sp>
        <p:nvSpPr>
          <p:cNvPr id="57" name="TextBox 56">
            <a:extLst>
              <a:ext uri="{FF2B5EF4-FFF2-40B4-BE49-F238E27FC236}">
                <a16:creationId xmlns:a16="http://schemas.microsoft.com/office/drawing/2014/main" id="{0B1141CD-B9F9-4D65-9B36-4AAEE6ECE834}"/>
              </a:ext>
            </a:extLst>
          </p:cNvPr>
          <p:cNvSpPr txBox="1"/>
          <p:nvPr/>
        </p:nvSpPr>
        <p:spPr>
          <a:xfrm>
            <a:off x="-3892576" y="3590502"/>
            <a:ext cx="1087174" cy="369332"/>
          </a:xfrm>
          <a:prstGeom prst="rect">
            <a:avLst/>
          </a:prstGeom>
          <a:noFill/>
        </p:spPr>
        <p:txBody>
          <a:bodyPr wrap="square" lIns="0" rIns="0" rtlCol="0">
            <a:spAutoFit/>
          </a:bodyPr>
          <a:lstStyle/>
          <a:p>
            <a:pPr algn="r"/>
            <a:r>
              <a:rPr lang="en-US" b="1" dirty="0">
                <a:solidFill>
                  <a:schemeClr val="accent5">
                    <a:lumMod val="60000"/>
                    <a:lumOff val="40000"/>
                  </a:schemeClr>
                </a:solidFill>
              </a:rPr>
              <a:t>FREIGHT</a:t>
            </a:r>
          </a:p>
        </p:txBody>
      </p:sp>
      <p:cxnSp>
        <p:nvCxnSpPr>
          <p:cNvPr id="58" name="Straight Connector 57">
            <a:extLst>
              <a:ext uri="{FF2B5EF4-FFF2-40B4-BE49-F238E27FC236}">
                <a16:creationId xmlns:a16="http://schemas.microsoft.com/office/drawing/2014/main" id="{A2EC6E5D-43AC-4573-A635-54AA9801AF16}"/>
              </a:ext>
            </a:extLst>
          </p:cNvPr>
          <p:cNvCxnSpPr>
            <a:cxnSpLocks/>
          </p:cNvCxnSpPr>
          <p:nvPr/>
        </p:nvCxnSpPr>
        <p:spPr>
          <a:xfrm>
            <a:off x="-2715566" y="3896066"/>
            <a:ext cx="0" cy="880283"/>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AD380439-C1F4-41E8-A2FA-6D62F0695971}"/>
              </a:ext>
            </a:extLst>
          </p:cNvPr>
          <p:cNvSpPr txBox="1"/>
          <p:nvPr/>
        </p:nvSpPr>
        <p:spPr>
          <a:xfrm>
            <a:off x="-2630261" y="3864170"/>
            <a:ext cx="925080" cy="923330"/>
          </a:xfrm>
          <a:prstGeom prst="rect">
            <a:avLst/>
          </a:prstGeom>
          <a:noFill/>
        </p:spPr>
        <p:txBody>
          <a:bodyPr wrap="square" lIns="0" tIns="0" rIns="0" bIns="0" rtlCol="0">
            <a:spAutoFit/>
          </a:bodyPr>
          <a:lstStyle/>
          <a:p>
            <a:r>
              <a:rPr lang="en-US" sz="1000" dirty="0"/>
              <a:t>Projects criticality to the statewide freight network. Lower score indicates greater criticality.</a:t>
            </a:r>
          </a:p>
        </p:txBody>
      </p:sp>
      <p:sp>
        <p:nvSpPr>
          <p:cNvPr id="65" name="TextBox 64">
            <a:extLst>
              <a:ext uri="{FF2B5EF4-FFF2-40B4-BE49-F238E27FC236}">
                <a16:creationId xmlns:a16="http://schemas.microsoft.com/office/drawing/2014/main" id="{B03F1A09-B066-4B1E-9362-95262E83C3B7}"/>
              </a:ext>
            </a:extLst>
          </p:cNvPr>
          <p:cNvSpPr txBox="1"/>
          <p:nvPr/>
        </p:nvSpPr>
        <p:spPr>
          <a:xfrm>
            <a:off x="-1889138" y="103246"/>
            <a:ext cx="1051560" cy="369332"/>
          </a:xfrm>
          <a:prstGeom prst="rect">
            <a:avLst/>
          </a:prstGeom>
          <a:noFill/>
        </p:spPr>
        <p:txBody>
          <a:bodyPr wrap="square" lIns="0" rIns="0" rtlCol="0">
            <a:spAutoFit/>
          </a:bodyPr>
          <a:lstStyle/>
          <a:p>
            <a:r>
              <a:rPr lang="en-US" b="1" dirty="0">
                <a:solidFill>
                  <a:schemeClr val="accent6"/>
                </a:solidFill>
              </a:rPr>
              <a:t>SAFETY</a:t>
            </a:r>
          </a:p>
        </p:txBody>
      </p:sp>
      <p:cxnSp>
        <p:nvCxnSpPr>
          <p:cNvPr id="66" name="Straight Connector 65">
            <a:extLst>
              <a:ext uri="{FF2B5EF4-FFF2-40B4-BE49-F238E27FC236}">
                <a16:creationId xmlns:a16="http://schemas.microsoft.com/office/drawing/2014/main" id="{0085562D-C8BB-42A2-B3AB-8FD88583C23E}"/>
              </a:ext>
            </a:extLst>
          </p:cNvPr>
          <p:cNvCxnSpPr>
            <a:cxnSpLocks/>
          </p:cNvCxnSpPr>
          <p:nvPr/>
        </p:nvCxnSpPr>
        <p:spPr>
          <a:xfrm>
            <a:off x="-1975889" y="412704"/>
            <a:ext cx="0" cy="869633"/>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46775957-306B-4C6B-BDFE-79E1C0FC8992}"/>
              </a:ext>
            </a:extLst>
          </p:cNvPr>
          <p:cNvSpPr txBox="1"/>
          <p:nvPr/>
        </p:nvSpPr>
        <p:spPr>
          <a:xfrm>
            <a:off x="-3246493" y="386034"/>
            <a:ext cx="1270603" cy="923330"/>
          </a:xfrm>
          <a:prstGeom prst="rect">
            <a:avLst/>
          </a:prstGeom>
          <a:noFill/>
        </p:spPr>
        <p:txBody>
          <a:bodyPr wrap="square" lIns="0" tIns="0" rIns="91440" bIns="0" rtlCol="0">
            <a:spAutoFit/>
          </a:bodyPr>
          <a:lstStyle/>
          <a:p>
            <a:pPr algn="r"/>
            <a:r>
              <a:rPr lang="en-US" sz="1000" dirty="0"/>
              <a:t>Weighted average crash rate from intersection to intersection giving more criticality to fatal and injury crashes.</a:t>
            </a:r>
          </a:p>
        </p:txBody>
      </p:sp>
      <p:pic>
        <p:nvPicPr>
          <p:cNvPr id="45" name="Picture 44">
            <a:extLst>
              <a:ext uri="{FF2B5EF4-FFF2-40B4-BE49-F238E27FC236}">
                <a16:creationId xmlns:a16="http://schemas.microsoft.com/office/drawing/2014/main" id="{C41528E2-1F7F-49F8-B7E3-30B597716B8E}"/>
              </a:ext>
            </a:extLst>
          </p:cNvPr>
          <p:cNvPicPr>
            <a:picLocks noChangeAspect="1"/>
          </p:cNvPicPr>
          <p:nvPr/>
        </p:nvPicPr>
        <p:blipFill rotWithShape="1">
          <a:blip r:embed="rId11"/>
          <a:srcRect t="2872" b="2872"/>
          <a:stretch/>
        </p:blipFill>
        <p:spPr>
          <a:xfrm flipH="1">
            <a:off x="4699462" y="3342626"/>
            <a:ext cx="2743200" cy="2194560"/>
          </a:xfrm>
          <a:prstGeom prst="rect">
            <a:avLst/>
          </a:prstGeom>
        </p:spPr>
      </p:pic>
      <p:sp>
        <p:nvSpPr>
          <p:cNvPr id="47" name="Oval 46">
            <a:extLst>
              <a:ext uri="{FF2B5EF4-FFF2-40B4-BE49-F238E27FC236}">
                <a16:creationId xmlns:a16="http://schemas.microsoft.com/office/drawing/2014/main" id="{DC156969-34E0-426A-9416-FE6C9CCDB5BD}"/>
              </a:ext>
            </a:extLst>
          </p:cNvPr>
          <p:cNvSpPr/>
          <p:nvPr/>
        </p:nvSpPr>
        <p:spPr>
          <a:xfrm>
            <a:off x="3657600" y="365760"/>
            <a:ext cx="1828800" cy="1828800"/>
          </a:xfrm>
          <a:prstGeom prst="ellipse">
            <a:avLst/>
          </a:prstGeom>
          <a:solidFill>
            <a:schemeClr val="accent5"/>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000" b="1" dirty="0"/>
              <a:t>10%</a:t>
            </a:r>
          </a:p>
        </p:txBody>
      </p:sp>
      <p:sp>
        <p:nvSpPr>
          <p:cNvPr id="50" name="TextBox 49">
            <a:extLst>
              <a:ext uri="{FF2B5EF4-FFF2-40B4-BE49-F238E27FC236}">
                <a16:creationId xmlns:a16="http://schemas.microsoft.com/office/drawing/2014/main" id="{324EDC65-9597-4C98-BD2D-DA7DE554C9CE}"/>
              </a:ext>
            </a:extLst>
          </p:cNvPr>
          <p:cNvSpPr txBox="1"/>
          <p:nvPr/>
        </p:nvSpPr>
        <p:spPr>
          <a:xfrm>
            <a:off x="4699461" y="2382849"/>
            <a:ext cx="2292465" cy="1080552"/>
          </a:xfrm>
          <a:prstGeom prst="rect">
            <a:avLst/>
          </a:prstGeom>
          <a:noFill/>
        </p:spPr>
        <p:txBody>
          <a:bodyPr wrap="square" lIns="0" rIns="0" rtlCol="0">
            <a:spAutoFit/>
          </a:bodyPr>
          <a:lstStyle/>
          <a:p>
            <a:pPr>
              <a:lnSpc>
                <a:spcPts val="3800"/>
              </a:lnSpc>
            </a:pPr>
            <a:r>
              <a:rPr lang="en-US" sz="4000" b="1" dirty="0">
                <a:solidFill>
                  <a:schemeClr val="accent5"/>
                </a:solidFill>
              </a:rPr>
              <a:t>ROADWAY CLASS</a:t>
            </a:r>
          </a:p>
        </p:txBody>
      </p:sp>
      <p:cxnSp>
        <p:nvCxnSpPr>
          <p:cNvPr id="60" name="Straight Connector 59">
            <a:extLst>
              <a:ext uri="{FF2B5EF4-FFF2-40B4-BE49-F238E27FC236}">
                <a16:creationId xmlns:a16="http://schemas.microsoft.com/office/drawing/2014/main" id="{AD66C824-8014-4617-9339-398641075A99}"/>
              </a:ext>
            </a:extLst>
          </p:cNvPr>
          <p:cNvCxnSpPr>
            <a:cxnSpLocks/>
          </p:cNvCxnSpPr>
          <p:nvPr/>
        </p:nvCxnSpPr>
        <p:spPr>
          <a:xfrm>
            <a:off x="4545521" y="3353520"/>
            <a:ext cx="0" cy="2183666"/>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0C03F3D7-74B0-4FDB-8DC4-E45165DB8AF1}"/>
              </a:ext>
            </a:extLst>
          </p:cNvPr>
          <p:cNvSpPr txBox="1"/>
          <p:nvPr/>
        </p:nvSpPr>
        <p:spPr>
          <a:xfrm>
            <a:off x="2613895" y="3282688"/>
            <a:ext cx="1913367" cy="1538883"/>
          </a:xfrm>
          <a:prstGeom prst="rect">
            <a:avLst/>
          </a:prstGeom>
          <a:noFill/>
        </p:spPr>
        <p:txBody>
          <a:bodyPr wrap="square" lIns="0" tIns="0" rIns="182880" bIns="0" rtlCol="0">
            <a:spAutoFit/>
          </a:bodyPr>
          <a:lstStyle/>
          <a:p>
            <a:pPr algn="r"/>
            <a:r>
              <a:rPr lang="en-US" sz="2000" dirty="0"/>
              <a:t>Projects inclusion on important Iowa networks like the CIN.</a:t>
            </a:r>
          </a:p>
        </p:txBody>
      </p:sp>
      <p:pic>
        <p:nvPicPr>
          <p:cNvPr id="68" name="Picture 67">
            <a:extLst>
              <a:ext uri="{FF2B5EF4-FFF2-40B4-BE49-F238E27FC236}">
                <a16:creationId xmlns:a16="http://schemas.microsoft.com/office/drawing/2014/main" id="{928BDA8A-5BC2-4915-88B6-E240C5DC3EEB}"/>
              </a:ext>
            </a:extLst>
          </p:cNvPr>
          <p:cNvPicPr>
            <a:picLocks noChangeAspect="1"/>
          </p:cNvPicPr>
          <p:nvPr/>
        </p:nvPicPr>
        <p:blipFill>
          <a:blip r:embed="rId4"/>
          <a:stretch>
            <a:fillRect/>
          </a:stretch>
        </p:blipFill>
        <p:spPr>
          <a:xfrm>
            <a:off x="85064" y="5351460"/>
            <a:ext cx="1431898" cy="1421476"/>
          </a:xfrm>
          <a:prstGeom prst="rect">
            <a:avLst/>
          </a:prstGeom>
        </p:spPr>
      </p:pic>
      <p:sp>
        <p:nvSpPr>
          <p:cNvPr id="5" name="Slide Number Placeholder 4">
            <a:extLst>
              <a:ext uri="{FF2B5EF4-FFF2-40B4-BE49-F238E27FC236}">
                <a16:creationId xmlns:a16="http://schemas.microsoft.com/office/drawing/2014/main" id="{7E8F8806-DDE2-4CFD-9607-81200112F4C4}"/>
              </a:ext>
            </a:extLst>
          </p:cNvPr>
          <p:cNvSpPr>
            <a:spLocks noGrp="1"/>
          </p:cNvSpPr>
          <p:nvPr>
            <p:ph type="sldNum" sz="quarter" idx="12"/>
          </p:nvPr>
        </p:nvSpPr>
        <p:spPr/>
        <p:txBody>
          <a:bodyPr/>
          <a:lstStyle/>
          <a:p>
            <a:fld id="{78320380-6AB6-4565-8F49-C48968FB1BAC}" type="slidenum">
              <a:rPr lang="en-US" smtClean="0"/>
              <a:t>11</a:t>
            </a:fld>
            <a:endParaRPr lang="en-US"/>
          </a:p>
        </p:txBody>
      </p:sp>
    </p:spTree>
    <p:extLst>
      <p:ext uri="{BB962C8B-B14F-4D97-AF65-F5344CB8AC3E}">
        <p14:creationId xmlns:p14="http://schemas.microsoft.com/office/powerpoint/2010/main" val="1451078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63D7E9-A2E0-4AF0-AD63-96A8A75DE3C7}"/>
              </a:ext>
            </a:extLst>
          </p:cNvPr>
          <p:cNvPicPr>
            <a:picLocks noChangeAspect="1"/>
          </p:cNvPicPr>
          <p:nvPr/>
        </p:nvPicPr>
        <p:blipFill rotWithShape="1">
          <a:blip r:embed="rId3"/>
          <a:srcRect l="5688" r="5688"/>
          <a:stretch/>
        </p:blipFill>
        <p:spPr>
          <a:xfrm>
            <a:off x="319110" y="3363485"/>
            <a:ext cx="1097280" cy="877824"/>
          </a:xfrm>
          <a:prstGeom prst="rect">
            <a:avLst/>
          </a:prstGeom>
        </p:spPr>
      </p:pic>
      <p:pic>
        <p:nvPicPr>
          <p:cNvPr id="7" name="Picture 6">
            <a:extLst>
              <a:ext uri="{FF2B5EF4-FFF2-40B4-BE49-F238E27FC236}">
                <a16:creationId xmlns:a16="http://schemas.microsoft.com/office/drawing/2014/main" id="{E7C7179A-DD49-468B-B216-6D8959CBF841}"/>
              </a:ext>
            </a:extLst>
          </p:cNvPr>
          <p:cNvPicPr>
            <a:picLocks noChangeAspect="1"/>
          </p:cNvPicPr>
          <p:nvPr/>
        </p:nvPicPr>
        <p:blipFill>
          <a:blip r:embed="rId4"/>
          <a:stretch>
            <a:fillRect/>
          </a:stretch>
        </p:blipFill>
        <p:spPr>
          <a:xfrm>
            <a:off x="3273452" y="2139903"/>
            <a:ext cx="2597096" cy="2578194"/>
          </a:xfrm>
          <a:prstGeom prst="rect">
            <a:avLst/>
          </a:prstGeom>
        </p:spPr>
      </p:pic>
      <p:pic>
        <p:nvPicPr>
          <p:cNvPr id="9" name="Picture 8">
            <a:extLst>
              <a:ext uri="{FF2B5EF4-FFF2-40B4-BE49-F238E27FC236}">
                <a16:creationId xmlns:a16="http://schemas.microsoft.com/office/drawing/2014/main" id="{DEB59A2F-03E8-4E13-8954-30E324675F80}"/>
              </a:ext>
            </a:extLst>
          </p:cNvPr>
          <p:cNvPicPr>
            <a:picLocks noChangeAspect="1"/>
          </p:cNvPicPr>
          <p:nvPr/>
        </p:nvPicPr>
        <p:blipFill rotWithShape="1">
          <a:blip r:embed="rId5"/>
          <a:srcRect l="2542" t="3553" r="274" b="2366"/>
          <a:stretch/>
        </p:blipFill>
        <p:spPr>
          <a:xfrm>
            <a:off x="516565" y="1613459"/>
            <a:ext cx="1097280" cy="877824"/>
          </a:xfrm>
          <a:prstGeom prst="rect">
            <a:avLst/>
          </a:prstGeom>
        </p:spPr>
      </p:pic>
      <p:pic>
        <p:nvPicPr>
          <p:cNvPr id="17" name="Picture 16">
            <a:extLst>
              <a:ext uri="{FF2B5EF4-FFF2-40B4-BE49-F238E27FC236}">
                <a16:creationId xmlns:a16="http://schemas.microsoft.com/office/drawing/2014/main" id="{82A107F6-F4AE-4D41-8F9B-8DB0F47C0B25}"/>
              </a:ext>
            </a:extLst>
          </p:cNvPr>
          <p:cNvPicPr>
            <a:picLocks noChangeAspect="1"/>
          </p:cNvPicPr>
          <p:nvPr/>
        </p:nvPicPr>
        <p:blipFill rotWithShape="1">
          <a:blip r:embed="rId6"/>
          <a:srcRect l="21132" r="5250"/>
          <a:stretch/>
        </p:blipFill>
        <p:spPr>
          <a:xfrm>
            <a:off x="7863881" y="1908129"/>
            <a:ext cx="1097280" cy="877824"/>
          </a:xfrm>
          <a:prstGeom prst="rect">
            <a:avLst/>
          </a:prstGeom>
        </p:spPr>
      </p:pic>
      <p:pic>
        <p:nvPicPr>
          <p:cNvPr id="21" name="Picture 20">
            <a:extLst>
              <a:ext uri="{FF2B5EF4-FFF2-40B4-BE49-F238E27FC236}">
                <a16:creationId xmlns:a16="http://schemas.microsoft.com/office/drawing/2014/main" id="{1B9B5213-CEB6-4492-B3DC-8A2FF9A1E40C}"/>
              </a:ext>
            </a:extLst>
          </p:cNvPr>
          <p:cNvPicPr>
            <a:picLocks noChangeAspect="1"/>
          </p:cNvPicPr>
          <p:nvPr/>
        </p:nvPicPr>
        <p:blipFill rotWithShape="1">
          <a:blip r:embed="rId7"/>
          <a:srcRect l="29232" t="3616" r="13212" b="1622"/>
          <a:stretch/>
        </p:blipFill>
        <p:spPr>
          <a:xfrm>
            <a:off x="5860443" y="5393950"/>
            <a:ext cx="1097280" cy="877824"/>
          </a:xfrm>
          <a:prstGeom prst="rect">
            <a:avLst/>
          </a:prstGeom>
        </p:spPr>
      </p:pic>
      <p:pic>
        <p:nvPicPr>
          <p:cNvPr id="26" name="Picture 25">
            <a:extLst>
              <a:ext uri="{FF2B5EF4-FFF2-40B4-BE49-F238E27FC236}">
                <a16:creationId xmlns:a16="http://schemas.microsoft.com/office/drawing/2014/main" id="{71480E82-CD3C-4E5A-9450-E15ADD2C6438}"/>
              </a:ext>
            </a:extLst>
          </p:cNvPr>
          <p:cNvPicPr>
            <a:picLocks noChangeAspect="1"/>
          </p:cNvPicPr>
          <p:nvPr/>
        </p:nvPicPr>
        <p:blipFill rotWithShape="1">
          <a:blip r:embed="rId8"/>
          <a:srcRect l="17206" t="533" r="11892" b="-533"/>
          <a:stretch/>
        </p:blipFill>
        <p:spPr>
          <a:xfrm>
            <a:off x="2103384" y="5393950"/>
            <a:ext cx="1097280" cy="877824"/>
          </a:xfrm>
          <a:prstGeom prst="rect">
            <a:avLst/>
          </a:prstGeom>
        </p:spPr>
      </p:pic>
      <p:pic>
        <p:nvPicPr>
          <p:cNvPr id="31" name="Picture 30">
            <a:extLst>
              <a:ext uri="{FF2B5EF4-FFF2-40B4-BE49-F238E27FC236}">
                <a16:creationId xmlns:a16="http://schemas.microsoft.com/office/drawing/2014/main" id="{04653319-167B-4A13-8ABA-A51EF741C4AA}"/>
              </a:ext>
            </a:extLst>
          </p:cNvPr>
          <p:cNvPicPr>
            <a:picLocks noChangeAspect="1"/>
          </p:cNvPicPr>
          <p:nvPr/>
        </p:nvPicPr>
        <p:blipFill rotWithShape="1">
          <a:blip r:embed="rId9"/>
          <a:srcRect t="2872" b="2872"/>
          <a:stretch/>
        </p:blipFill>
        <p:spPr>
          <a:xfrm flipH="1">
            <a:off x="7695008" y="3694220"/>
            <a:ext cx="1097280" cy="877824"/>
          </a:xfrm>
          <a:prstGeom prst="rect">
            <a:avLst/>
          </a:prstGeom>
        </p:spPr>
      </p:pic>
      <p:pic>
        <p:nvPicPr>
          <p:cNvPr id="36" name="Picture 35">
            <a:extLst>
              <a:ext uri="{FF2B5EF4-FFF2-40B4-BE49-F238E27FC236}">
                <a16:creationId xmlns:a16="http://schemas.microsoft.com/office/drawing/2014/main" id="{CB94FC0B-0AB8-441E-B46E-018C2D703875}"/>
              </a:ext>
            </a:extLst>
          </p:cNvPr>
          <p:cNvPicPr>
            <a:picLocks noChangeAspect="1"/>
          </p:cNvPicPr>
          <p:nvPr/>
        </p:nvPicPr>
        <p:blipFill rotWithShape="1">
          <a:blip r:embed="rId10"/>
          <a:srcRect l="19038" t="5769" r="15000"/>
          <a:stretch/>
        </p:blipFill>
        <p:spPr>
          <a:xfrm>
            <a:off x="3197924" y="463596"/>
            <a:ext cx="1097280" cy="877824"/>
          </a:xfrm>
          <a:prstGeom prst="rect">
            <a:avLst/>
          </a:prstGeom>
        </p:spPr>
      </p:pic>
      <p:sp>
        <p:nvSpPr>
          <p:cNvPr id="2" name="Oval 1">
            <a:extLst>
              <a:ext uri="{FF2B5EF4-FFF2-40B4-BE49-F238E27FC236}">
                <a16:creationId xmlns:a16="http://schemas.microsoft.com/office/drawing/2014/main" id="{C6F7F335-F115-443F-9D6E-1FB83C53B459}"/>
              </a:ext>
            </a:extLst>
          </p:cNvPr>
          <p:cNvSpPr/>
          <p:nvPr/>
        </p:nvSpPr>
        <p:spPr>
          <a:xfrm>
            <a:off x="2908564" y="2181436"/>
            <a:ext cx="577165" cy="577165"/>
          </a:xfrm>
          <a:prstGeom prst="ellipse">
            <a:avLst/>
          </a:prstGeom>
          <a:solidFill>
            <a:schemeClr val="tx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15%</a:t>
            </a:r>
          </a:p>
        </p:txBody>
      </p:sp>
      <p:sp>
        <p:nvSpPr>
          <p:cNvPr id="37" name="Oval 36">
            <a:extLst>
              <a:ext uri="{FF2B5EF4-FFF2-40B4-BE49-F238E27FC236}">
                <a16:creationId xmlns:a16="http://schemas.microsoft.com/office/drawing/2014/main" id="{9729D083-AFC3-4873-8327-379C85021D2C}"/>
              </a:ext>
            </a:extLst>
          </p:cNvPr>
          <p:cNvSpPr/>
          <p:nvPr/>
        </p:nvSpPr>
        <p:spPr>
          <a:xfrm>
            <a:off x="4363898" y="1513040"/>
            <a:ext cx="577165" cy="577165"/>
          </a:xfrm>
          <a:prstGeom prst="ellipse">
            <a:avLst/>
          </a:prstGeom>
          <a:solidFill>
            <a:schemeClr val="accent1">
              <a:lumMod val="75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14%</a:t>
            </a:r>
          </a:p>
        </p:txBody>
      </p:sp>
      <p:sp>
        <p:nvSpPr>
          <p:cNvPr id="38" name="Oval 37">
            <a:extLst>
              <a:ext uri="{FF2B5EF4-FFF2-40B4-BE49-F238E27FC236}">
                <a16:creationId xmlns:a16="http://schemas.microsoft.com/office/drawing/2014/main" id="{3C0477E8-A436-40FF-B084-58D5EF0513BB}"/>
              </a:ext>
            </a:extLst>
          </p:cNvPr>
          <p:cNvSpPr/>
          <p:nvPr/>
        </p:nvSpPr>
        <p:spPr>
          <a:xfrm>
            <a:off x="2735551" y="3504992"/>
            <a:ext cx="577165" cy="577165"/>
          </a:xfrm>
          <a:prstGeom prst="ellipse">
            <a:avLst/>
          </a:prstGeom>
          <a:solidFill>
            <a:schemeClr val="accent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15%</a:t>
            </a:r>
          </a:p>
        </p:txBody>
      </p:sp>
      <p:sp>
        <p:nvSpPr>
          <p:cNvPr id="39" name="Oval 38">
            <a:extLst>
              <a:ext uri="{FF2B5EF4-FFF2-40B4-BE49-F238E27FC236}">
                <a16:creationId xmlns:a16="http://schemas.microsoft.com/office/drawing/2014/main" id="{B06DD41E-B6D0-493D-BF3F-B1B3A8B293AE}"/>
              </a:ext>
            </a:extLst>
          </p:cNvPr>
          <p:cNvSpPr/>
          <p:nvPr/>
        </p:nvSpPr>
        <p:spPr>
          <a:xfrm>
            <a:off x="3855026" y="4681694"/>
            <a:ext cx="577165" cy="577165"/>
          </a:xfrm>
          <a:prstGeom prst="ellipse">
            <a:avLst/>
          </a:prstGeom>
          <a:solidFill>
            <a:schemeClr val="accent3"/>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16%</a:t>
            </a:r>
          </a:p>
        </p:txBody>
      </p:sp>
      <p:sp>
        <p:nvSpPr>
          <p:cNvPr id="40" name="Oval 39">
            <a:extLst>
              <a:ext uri="{FF2B5EF4-FFF2-40B4-BE49-F238E27FC236}">
                <a16:creationId xmlns:a16="http://schemas.microsoft.com/office/drawing/2014/main" id="{7DE4092F-E58F-4E6A-817B-92F8E61B890C}"/>
              </a:ext>
            </a:extLst>
          </p:cNvPr>
          <p:cNvSpPr/>
          <p:nvPr/>
        </p:nvSpPr>
        <p:spPr>
          <a:xfrm>
            <a:off x="5245540" y="4540972"/>
            <a:ext cx="577165" cy="577165"/>
          </a:xfrm>
          <a:prstGeom prst="ellipse">
            <a:avLst/>
          </a:prstGeom>
          <a:solidFill>
            <a:schemeClr val="accent5">
              <a:lumMod val="60000"/>
              <a:lumOff val="40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12%</a:t>
            </a:r>
          </a:p>
        </p:txBody>
      </p:sp>
      <p:sp>
        <p:nvSpPr>
          <p:cNvPr id="41" name="Oval 40">
            <a:extLst>
              <a:ext uri="{FF2B5EF4-FFF2-40B4-BE49-F238E27FC236}">
                <a16:creationId xmlns:a16="http://schemas.microsoft.com/office/drawing/2014/main" id="{E0BB5F8C-0ECE-4FC9-877F-0F18BA5F48FA}"/>
              </a:ext>
            </a:extLst>
          </p:cNvPr>
          <p:cNvSpPr/>
          <p:nvPr/>
        </p:nvSpPr>
        <p:spPr>
          <a:xfrm>
            <a:off x="5919283" y="3499699"/>
            <a:ext cx="577165" cy="577165"/>
          </a:xfrm>
          <a:prstGeom prst="ellipse">
            <a:avLst/>
          </a:prstGeom>
          <a:solidFill>
            <a:schemeClr val="accent5"/>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10%</a:t>
            </a:r>
          </a:p>
        </p:txBody>
      </p:sp>
      <p:sp>
        <p:nvSpPr>
          <p:cNvPr id="42" name="Oval 41">
            <a:extLst>
              <a:ext uri="{FF2B5EF4-FFF2-40B4-BE49-F238E27FC236}">
                <a16:creationId xmlns:a16="http://schemas.microsoft.com/office/drawing/2014/main" id="{88E26943-7BA3-4038-A35F-B981F26863C8}"/>
              </a:ext>
            </a:extLst>
          </p:cNvPr>
          <p:cNvSpPr/>
          <p:nvPr/>
        </p:nvSpPr>
        <p:spPr>
          <a:xfrm>
            <a:off x="5734362" y="2285956"/>
            <a:ext cx="577165" cy="577165"/>
          </a:xfrm>
          <a:prstGeom prst="ellipse">
            <a:avLst/>
          </a:prstGeom>
          <a:solidFill>
            <a:schemeClr val="accent6"/>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18%</a:t>
            </a:r>
          </a:p>
        </p:txBody>
      </p:sp>
      <p:sp>
        <p:nvSpPr>
          <p:cNvPr id="3" name="TextBox 2">
            <a:extLst>
              <a:ext uri="{FF2B5EF4-FFF2-40B4-BE49-F238E27FC236}">
                <a16:creationId xmlns:a16="http://schemas.microsoft.com/office/drawing/2014/main" id="{F7D521A4-4BBF-4416-A7CE-39AC5629DFA6}"/>
              </a:ext>
            </a:extLst>
          </p:cNvPr>
          <p:cNvSpPr txBox="1"/>
          <p:nvPr/>
        </p:nvSpPr>
        <p:spPr>
          <a:xfrm>
            <a:off x="564266" y="1310015"/>
            <a:ext cx="1033970" cy="369332"/>
          </a:xfrm>
          <a:prstGeom prst="rect">
            <a:avLst/>
          </a:prstGeom>
          <a:noFill/>
        </p:spPr>
        <p:txBody>
          <a:bodyPr wrap="square" lIns="0" rIns="0" rtlCol="0">
            <a:spAutoFit/>
          </a:bodyPr>
          <a:lstStyle/>
          <a:p>
            <a:pPr algn="r"/>
            <a:r>
              <a:rPr lang="en-US" b="1" dirty="0">
                <a:solidFill>
                  <a:schemeClr val="tx2"/>
                </a:solidFill>
              </a:rPr>
              <a:t>TRAFFIC</a:t>
            </a:r>
          </a:p>
        </p:txBody>
      </p:sp>
      <p:cxnSp>
        <p:nvCxnSpPr>
          <p:cNvPr id="43" name="Straight Connector 42">
            <a:extLst>
              <a:ext uri="{FF2B5EF4-FFF2-40B4-BE49-F238E27FC236}">
                <a16:creationId xmlns:a16="http://schemas.microsoft.com/office/drawing/2014/main" id="{EF872DF8-B982-4AF3-A464-3EC375AED1BA}"/>
              </a:ext>
            </a:extLst>
          </p:cNvPr>
          <p:cNvCxnSpPr>
            <a:cxnSpLocks/>
          </p:cNvCxnSpPr>
          <p:nvPr/>
        </p:nvCxnSpPr>
        <p:spPr>
          <a:xfrm>
            <a:off x="1690149" y="1622759"/>
            <a:ext cx="0" cy="86852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11D32C5-C9D1-422A-B99A-C499408A5B5E}"/>
              </a:ext>
            </a:extLst>
          </p:cNvPr>
          <p:cNvSpPr txBox="1"/>
          <p:nvPr/>
        </p:nvSpPr>
        <p:spPr>
          <a:xfrm>
            <a:off x="1775454" y="1578052"/>
            <a:ext cx="1030892" cy="923330"/>
          </a:xfrm>
          <a:prstGeom prst="rect">
            <a:avLst/>
          </a:prstGeom>
          <a:noFill/>
        </p:spPr>
        <p:txBody>
          <a:bodyPr wrap="square" lIns="0" tIns="0" rIns="0" bIns="0" rtlCol="0">
            <a:spAutoFit/>
          </a:bodyPr>
          <a:lstStyle/>
          <a:p>
            <a:r>
              <a:rPr lang="en-US" sz="1000" dirty="0"/>
              <a:t>A measure of the volume of traffic that each road is carrying in comparison to what it can carry.</a:t>
            </a:r>
          </a:p>
        </p:txBody>
      </p:sp>
      <p:sp>
        <p:nvSpPr>
          <p:cNvPr id="46" name="TextBox 45">
            <a:extLst>
              <a:ext uri="{FF2B5EF4-FFF2-40B4-BE49-F238E27FC236}">
                <a16:creationId xmlns:a16="http://schemas.microsoft.com/office/drawing/2014/main" id="{059168B4-17D4-4101-977E-F06FEBA29A54}"/>
              </a:ext>
            </a:extLst>
          </p:cNvPr>
          <p:cNvSpPr txBox="1"/>
          <p:nvPr/>
        </p:nvSpPr>
        <p:spPr>
          <a:xfrm>
            <a:off x="3243644" y="141661"/>
            <a:ext cx="1051560" cy="369332"/>
          </a:xfrm>
          <a:prstGeom prst="rect">
            <a:avLst/>
          </a:prstGeom>
          <a:noFill/>
        </p:spPr>
        <p:txBody>
          <a:bodyPr wrap="square" lIns="0" rIns="0" rtlCol="0">
            <a:spAutoFit/>
          </a:bodyPr>
          <a:lstStyle/>
          <a:p>
            <a:pPr algn="r"/>
            <a:r>
              <a:rPr lang="en-US" b="1" dirty="0">
                <a:solidFill>
                  <a:schemeClr val="accent1"/>
                </a:solidFill>
              </a:rPr>
              <a:t>MOBILITY</a:t>
            </a:r>
          </a:p>
        </p:txBody>
      </p:sp>
      <p:sp>
        <p:nvSpPr>
          <p:cNvPr id="48" name="TextBox 47">
            <a:extLst>
              <a:ext uri="{FF2B5EF4-FFF2-40B4-BE49-F238E27FC236}">
                <a16:creationId xmlns:a16="http://schemas.microsoft.com/office/drawing/2014/main" id="{9EB61122-1E32-4A62-B922-51A32537ADEA}"/>
              </a:ext>
            </a:extLst>
          </p:cNvPr>
          <p:cNvSpPr txBox="1"/>
          <p:nvPr/>
        </p:nvSpPr>
        <p:spPr>
          <a:xfrm>
            <a:off x="4370564" y="430211"/>
            <a:ext cx="1417283" cy="923330"/>
          </a:xfrm>
          <a:prstGeom prst="rect">
            <a:avLst/>
          </a:prstGeom>
          <a:noFill/>
        </p:spPr>
        <p:txBody>
          <a:bodyPr wrap="square" lIns="91440" tIns="0" rIns="0" bIns="0" rtlCol="0">
            <a:spAutoFit/>
          </a:bodyPr>
          <a:lstStyle/>
          <a:p>
            <a:r>
              <a:rPr lang="en-US" sz="1000" dirty="0"/>
              <a:t>Based on actual hours of delay when available, or when not available, the relationship between numbers of access points and traffic volumes.</a:t>
            </a:r>
          </a:p>
        </p:txBody>
      </p:sp>
      <p:cxnSp>
        <p:nvCxnSpPr>
          <p:cNvPr id="49" name="Straight Connector 48">
            <a:extLst>
              <a:ext uri="{FF2B5EF4-FFF2-40B4-BE49-F238E27FC236}">
                <a16:creationId xmlns:a16="http://schemas.microsoft.com/office/drawing/2014/main" id="{F404DDF3-B2B3-42C5-94C7-2A2B57ABD681}"/>
              </a:ext>
            </a:extLst>
          </p:cNvPr>
          <p:cNvCxnSpPr>
            <a:cxnSpLocks/>
          </p:cNvCxnSpPr>
          <p:nvPr/>
        </p:nvCxnSpPr>
        <p:spPr>
          <a:xfrm>
            <a:off x="4370564" y="463596"/>
            <a:ext cx="0" cy="87782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6A6672B-C404-4356-B163-2EACA6C539F5}"/>
              </a:ext>
            </a:extLst>
          </p:cNvPr>
          <p:cNvSpPr txBox="1"/>
          <p:nvPr/>
        </p:nvSpPr>
        <p:spPr>
          <a:xfrm>
            <a:off x="376623" y="3059668"/>
            <a:ext cx="1033970" cy="369332"/>
          </a:xfrm>
          <a:prstGeom prst="rect">
            <a:avLst/>
          </a:prstGeom>
          <a:noFill/>
        </p:spPr>
        <p:txBody>
          <a:bodyPr wrap="square" lIns="0" rIns="0" rtlCol="0">
            <a:spAutoFit/>
          </a:bodyPr>
          <a:lstStyle/>
          <a:p>
            <a:pPr algn="r"/>
            <a:r>
              <a:rPr lang="en-US" b="1" dirty="0">
                <a:solidFill>
                  <a:schemeClr val="accent2"/>
                </a:solidFill>
              </a:rPr>
              <a:t>BRIDGE</a:t>
            </a:r>
          </a:p>
        </p:txBody>
      </p:sp>
      <p:cxnSp>
        <p:nvCxnSpPr>
          <p:cNvPr id="52" name="Straight Connector 51">
            <a:extLst>
              <a:ext uri="{FF2B5EF4-FFF2-40B4-BE49-F238E27FC236}">
                <a16:creationId xmlns:a16="http://schemas.microsoft.com/office/drawing/2014/main" id="{DAFD0C12-476E-4EC4-B7D9-FF1BCC3FC317}"/>
              </a:ext>
            </a:extLst>
          </p:cNvPr>
          <p:cNvCxnSpPr>
            <a:cxnSpLocks/>
          </p:cNvCxnSpPr>
          <p:nvPr/>
        </p:nvCxnSpPr>
        <p:spPr>
          <a:xfrm>
            <a:off x="1490573" y="3360348"/>
            <a:ext cx="0" cy="86852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5154A4BF-3210-4BED-BCAC-3DE17D89AAC4}"/>
              </a:ext>
            </a:extLst>
          </p:cNvPr>
          <p:cNvSpPr txBox="1"/>
          <p:nvPr/>
        </p:nvSpPr>
        <p:spPr>
          <a:xfrm>
            <a:off x="1575878" y="3331589"/>
            <a:ext cx="1095838" cy="923330"/>
          </a:xfrm>
          <a:prstGeom prst="rect">
            <a:avLst/>
          </a:prstGeom>
          <a:noFill/>
        </p:spPr>
        <p:txBody>
          <a:bodyPr wrap="square" lIns="0" tIns="0" rIns="0" bIns="0" rtlCol="0">
            <a:spAutoFit/>
          </a:bodyPr>
          <a:lstStyle/>
          <a:p>
            <a:r>
              <a:rPr lang="en-US" sz="1000" dirty="0"/>
              <a:t>Bridge condition index, which includes age, load capacity, traffic count, and a few other factors.</a:t>
            </a:r>
          </a:p>
        </p:txBody>
      </p:sp>
      <p:sp>
        <p:nvSpPr>
          <p:cNvPr id="54" name="TextBox 53">
            <a:extLst>
              <a:ext uri="{FF2B5EF4-FFF2-40B4-BE49-F238E27FC236}">
                <a16:creationId xmlns:a16="http://schemas.microsoft.com/office/drawing/2014/main" id="{1FCB7DC6-46CC-41A7-B5FC-35769901ECBE}"/>
              </a:ext>
            </a:extLst>
          </p:cNvPr>
          <p:cNvSpPr txBox="1"/>
          <p:nvPr/>
        </p:nvSpPr>
        <p:spPr>
          <a:xfrm>
            <a:off x="2097633" y="5077823"/>
            <a:ext cx="1100291" cy="369332"/>
          </a:xfrm>
          <a:prstGeom prst="rect">
            <a:avLst/>
          </a:prstGeom>
          <a:noFill/>
        </p:spPr>
        <p:txBody>
          <a:bodyPr wrap="square" lIns="0" rIns="0" rtlCol="0">
            <a:spAutoFit/>
          </a:bodyPr>
          <a:lstStyle/>
          <a:p>
            <a:pPr algn="r"/>
            <a:r>
              <a:rPr lang="en-US" b="1" dirty="0">
                <a:solidFill>
                  <a:schemeClr val="accent3"/>
                </a:solidFill>
              </a:rPr>
              <a:t>PAVEMENT</a:t>
            </a:r>
          </a:p>
        </p:txBody>
      </p:sp>
      <p:cxnSp>
        <p:nvCxnSpPr>
          <p:cNvPr id="55" name="Straight Connector 54">
            <a:extLst>
              <a:ext uri="{FF2B5EF4-FFF2-40B4-BE49-F238E27FC236}">
                <a16:creationId xmlns:a16="http://schemas.microsoft.com/office/drawing/2014/main" id="{ED1A82D5-B30D-4764-B6D6-D53356F52EC8}"/>
              </a:ext>
            </a:extLst>
          </p:cNvPr>
          <p:cNvCxnSpPr>
            <a:cxnSpLocks/>
          </p:cNvCxnSpPr>
          <p:nvPr/>
        </p:nvCxnSpPr>
        <p:spPr>
          <a:xfrm>
            <a:off x="3283558" y="5391491"/>
            <a:ext cx="0" cy="86852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E849B110-D1C3-40DE-B8F0-43D571DE8399}"/>
              </a:ext>
            </a:extLst>
          </p:cNvPr>
          <p:cNvSpPr txBox="1"/>
          <p:nvPr/>
        </p:nvSpPr>
        <p:spPr>
          <a:xfrm>
            <a:off x="3368863" y="5357416"/>
            <a:ext cx="995036" cy="923330"/>
          </a:xfrm>
          <a:prstGeom prst="rect">
            <a:avLst/>
          </a:prstGeom>
          <a:noFill/>
        </p:spPr>
        <p:txBody>
          <a:bodyPr wrap="square" lIns="0" tIns="0" rIns="0" bIns="0" rtlCol="0">
            <a:spAutoFit/>
          </a:bodyPr>
          <a:lstStyle/>
          <a:p>
            <a:r>
              <a:rPr lang="en-US" sz="1000" dirty="0"/>
              <a:t>Overall condition of the pavement while also considering it’s smoothness and rideability.</a:t>
            </a:r>
          </a:p>
        </p:txBody>
      </p:sp>
      <p:sp>
        <p:nvSpPr>
          <p:cNvPr id="57" name="TextBox 56">
            <a:extLst>
              <a:ext uri="{FF2B5EF4-FFF2-40B4-BE49-F238E27FC236}">
                <a16:creationId xmlns:a16="http://schemas.microsoft.com/office/drawing/2014/main" id="{0B1141CD-B9F9-4D65-9B36-4AAEE6ECE834}"/>
              </a:ext>
            </a:extLst>
          </p:cNvPr>
          <p:cNvSpPr txBox="1"/>
          <p:nvPr/>
        </p:nvSpPr>
        <p:spPr>
          <a:xfrm>
            <a:off x="5870549" y="5085927"/>
            <a:ext cx="1087174" cy="369332"/>
          </a:xfrm>
          <a:prstGeom prst="rect">
            <a:avLst/>
          </a:prstGeom>
          <a:noFill/>
        </p:spPr>
        <p:txBody>
          <a:bodyPr wrap="square" lIns="0" rIns="0" rtlCol="0">
            <a:spAutoFit/>
          </a:bodyPr>
          <a:lstStyle/>
          <a:p>
            <a:pPr algn="r"/>
            <a:r>
              <a:rPr lang="en-US" b="1" dirty="0">
                <a:solidFill>
                  <a:schemeClr val="accent5">
                    <a:lumMod val="60000"/>
                    <a:lumOff val="40000"/>
                  </a:schemeClr>
                </a:solidFill>
              </a:rPr>
              <a:t>FREIGHT</a:t>
            </a:r>
          </a:p>
        </p:txBody>
      </p:sp>
      <p:cxnSp>
        <p:nvCxnSpPr>
          <p:cNvPr id="58" name="Straight Connector 57">
            <a:extLst>
              <a:ext uri="{FF2B5EF4-FFF2-40B4-BE49-F238E27FC236}">
                <a16:creationId xmlns:a16="http://schemas.microsoft.com/office/drawing/2014/main" id="{A2EC6E5D-43AC-4573-A635-54AA9801AF16}"/>
              </a:ext>
            </a:extLst>
          </p:cNvPr>
          <p:cNvCxnSpPr>
            <a:cxnSpLocks/>
          </p:cNvCxnSpPr>
          <p:nvPr/>
        </p:nvCxnSpPr>
        <p:spPr>
          <a:xfrm>
            <a:off x="7047559" y="5391491"/>
            <a:ext cx="0" cy="880283"/>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AD380439-C1F4-41E8-A2FA-6D62F0695971}"/>
              </a:ext>
            </a:extLst>
          </p:cNvPr>
          <p:cNvSpPr txBox="1"/>
          <p:nvPr/>
        </p:nvSpPr>
        <p:spPr>
          <a:xfrm>
            <a:off x="7132864" y="5359595"/>
            <a:ext cx="925080" cy="923330"/>
          </a:xfrm>
          <a:prstGeom prst="rect">
            <a:avLst/>
          </a:prstGeom>
          <a:noFill/>
        </p:spPr>
        <p:txBody>
          <a:bodyPr wrap="square" lIns="0" tIns="0" rIns="0" bIns="0" rtlCol="0">
            <a:spAutoFit/>
          </a:bodyPr>
          <a:lstStyle/>
          <a:p>
            <a:r>
              <a:rPr lang="en-US" sz="1000" dirty="0"/>
              <a:t>Projects criticality to the statewide freight network. Lower score indicates greater criticality.</a:t>
            </a:r>
          </a:p>
        </p:txBody>
      </p:sp>
      <p:sp>
        <p:nvSpPr>
          <p:cNvPr id="62" name="TextBox 61">
            <a:extLst>
              <a:ext uri="{FF2B5EF4-FFF2-40B4-BE49-F238E27FC236}">
                <a16:creationId xmlns:a16="http://schemas.microsoft.com/office/drawing/2014/main" id="{EF67105E-D4E4-4921-9BE1-5AD958017C26}"/>
              </a:ext>
            </a:extLst>
          </p:cNvPr>
          <p:cNvSpPr txBox="1"/>
          <p:nvPr/>
        </p:nvSpPr>
        <p:spPr>
          <a:xfrm>
            <a:off x="7695008" y="3195676"/>
            <a:ext cx="1087174" cy="557204"/>
          </a:xfrm>
          <a:prstGeom prst="rect">
            <a:avLst/>
          </a:prstGeom>
          <a:noFill/>
        </p:spPr>
        <p:txBody>
          <a:bodyPr wrap="square" lIns="0" rIns="0" rtlCol="0">
            <a:spAutoFit/>
          </a:bodyPr>
          <a:lstStyle/>
          <a:p>
            <a:pPr>
              <a:lnSpc>
                <a:spcPts val="1800"/>
              </a:lnSpc>
            </a:pPr>
            <a:r>
              <a:rPr lang="en-US" b="1" dirty="0">
                <a:solidFill>
                  <a:schemeClr val="accent5"/>
                </a:solidFill>
              </a:rPr>
              <a:t>ROADWAY CLASS</a:t>
            </a:r>
          </a:p>
        </p:txBody>
      </p:sp>
      <p:cxnSp>
        <p:nvCxnSpPr>
          <p:cNvPr id="63" name="Straight Connector 62">
            <a:extLst>
              <a:ext uri="{FF2B5EF4-FFF2-40B4-BE49-F238E27FC236}">
                <a16:creationId xmlns:a16="http://schemas.microsoft.com/office/drawing/2014/main" id="{0F09DE71-2566-4027-8B4D-78D6AF6BDEA2}"/>
              </a:ext>
            </a:extLst>
          </p:cNvPr>
          <p:cNvCxnSpPr>
            <a:cxnSpLocks/>
          </p:cNvCxnSpPr>
          <p:nvPr/>
        </p:nvCxnSpPr>
        <p:spPr>
          <a:xfrm>
            <a:off x="7599320" y="3691761"/>
            <a:ext cx="0" cy="880283"/>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8F3AE850-3473-4834-AB4A-6EFA5D685606}"/>
              </a:ext>
            </a:extLst>
          </p:cNvPr>
          <p:cNvSpPr txBox="1"/>
          <p:nvPr/>
        </p:nvSpPr>
        <p:spPr>
          <a:xfrm>
            <a:off x="6655981" y="3664311"/>
            <a:ext cx="925080" cy="769441"/>
          </a:xfrm>
          <a:prstGeom prst="rect">
            <a:avLst/>
          </a:prstGeom>
          <a:noFill/>
        </p:spPr>
        <p:txBody>
          <a:bodyPr wrap="square" lIns="0" tIns="0" rIns="91440" bIns="0" rtlCol="0">
            <a:spAutoFit/>
          </a:bodyPr>
          <a:lstStyle/>
          <a:p>
            <a:pPr algn="r"/>
            <a:r>
              <a:rPr lang="en-US" sz="1000" dirty="0"/>
              <a:t>Projects inclusion on important Iowa networks like the CIN.</a:t>
            </a:r>
          </a:p>
        </p:txBody>
      </p:sp>
      <p:sp>
        <p:nvSpPr>
          <p:cNvPr id="65" name="TextBox 64">
            <a:extLst>
              <a:ext uri="{FF2B5EF4-FFF2-40B4-BE49-F238E27FC236}">
                <a16:creationId xmlns:a16="http://schemas.microsoft.com/office/drawing/2014/main" id="{B03F1A09-B066-4B1E-9362-95262E83C3B7}"/>
              </a:ext>
            </a:extLst>
          </p:cNvPr>
          <p:cNvSpPr txBox="1"/>
          <p:nvPr/>
        </p:nvSpPr>
        <p:spPr>
          <a:xfrm>
            <a:off x="7873987" y="1598671"/>
            <a:ext cx="1051560" cy="369332"/>
          </a:xfrm>
          <a:prstGeom prst="rect">
            <a:avLst/>
          </a:prstGeom>
          <a:noFill/>
        </p:spPr>
        <p:txBody>
          <a:bodyPr wrap="square" lIns="0" rIns="0" rtlCol="0">
            <a:spAutoFit/>
          </a:bodyPr>
          <a:lstStyle/>
          <a:p>
            <a:r>
              <a:rPr lang="en-US" b="1" dirty="0">
                <a:solidFill>
                  <a:schemeClr val="accent6"/>
                </a:solidFill>
              </a:rPr>
              <a:t>SAFETY</a:t>
            </a:r>
          </a:p>
        </p:txBody>
      </p:sp>
      <p:cxnSp>
        <p:nvCxnSpPr>
          <p:cNvPr id="66" name="Straight Connector 65">
            <a:extLst>
              <a:ext uri="{FF2B5EF4-FFF2-40B4-BE49-F238E27FC236}">
                <a16:creationId xmlns:a16="http://schemas.microsoft.com/office/drawing/2014/main" id="{0085562D-C8BB-42A2-B3AB-8FD88583C23E}"/>
              </a:ext>
            </a:extLst>
          </p:cNvPr>
          <p:cNvCxnSpPr>
            <a:cxnSpLocks/>
          </p:cNvCxnSpPr>
          <p:nvPr/>
        </p:nvCxnSpPr>
        <p:spPr>
          <a:xfrm>
            <a:off x="7787236" y="1908129"/>
            <a:ext cx="0" cy="869633"/>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46775957-306B-4C6B-BDFE-79E1C0FC8992}"/>
              </a:ext>
            </a:extLst>
          </p:cNvPr>
          <p:cNvSpPr txBox="1"/>
          <p:nvPr/>
        </p:nvSpPr>
        <p:spPr>
          <a:xfrm>
            <a:off x="6516632" y="1881459"/>
            <a:ext cx="1270603" cy="923330"/>
          </a:xfrm>
          <a:prstGeom prst="rect">
            <a:avLst/>
          </a:prstGeom>
          <a:noFill/>
        </p:spPr>
        <p:txBody>
          <a:bodyPr wrap="square" lIns="0" tIns="0" rIns="91440" bIns="0" rtlCol="0">
            <a:spAutoFit/>
          </a:bodyPr>
          <a:lstStyle/>
          <a:p>
            <a:pPr algn="r"/>
            <a:r>
              <a:rPr lang="en-US" sz="1000" dirty="0"/>
              <a:t>Weighted average crash rate from intersection to intersection giving more criticality to fatal and injury crashes.</a:t>
            </a:r>
          </a:p>
        </p:txBody>
      </p:sp>
      <p:sp>
        <p:nvSpPr>
          <p:cNvPr id="5" name="Slide Number Placeholder 4">
            <a:extLst>
              <a:ext uri="{FF2B5EF4-FFF2-40B4-BE49-F238E27FC236}">
                <a16:creationId xmlns:a16="http://schemas.microsoft.com/office/drawing/2014/main" id="{592E462B-A862-4DA3-849A-DBD7682EBFE3}"/>
              </a:ext>
            </a:extLst>
          </p:cNvPr>
          <p:cNvSpPr>
            <a:spLocks noGrp="1"/>
          </p:cNvSpPr>
          <p:nvPr>
            <p:ph type="sldNum" sz="quarter" idx="12"/>
          </p:nvPr>
        </p:nvSpPr>
        <p:spPr/>
        <p:txBody>
          <a:bodyPr/>
          <a:lstStyle/>
          <a:p>
            <a:fld id="{78320380-6AB6-4565-8F49-C48968FB1BAC}" type="slidenum">
              <a:rPr lang="en-US" smtClean="0"/>
              <a:t>12</a:t>
            </a:fld>
            <a:endParaRPr lang="en-US"/>
          </a:p>
        </p:txBody>
      </p:sp>
    </p:spTree>
    <p:extLst>
      <p:ext uri="{BB962C8B-B14F-4D97-AF65-F5344CB8AC3E}">
        <p14:creationId xmlns:p14="http://schemas.microsoft.com/office/powerpoint/2010/main" val="4145100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EDD131CE-7F5C-40E1-B2F8-593F3981A425}"/>
              </a:ext>
            </a:extLst>
          </p:cNvPr>
          <p:cNvSpPr txBox="1">
            <a:spLocks/>
          </p:cNvSpPr>
          <p:nvPr/>
        </p:nvSpPr>
        <p:spPr>
          <a:xfrm>
            <a:off x="68825" y="2306291"/>
            <a:ext cx="5132440" cy="4275205"/>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3200" dirty="0"/>
              <a:t>Review of tool against plan system objectives and other priorities confirmed general alignment</a:t>
            </a:r>
          </a:p>
          <a:p>
            <a:r>
              <a:rPr lang="en-US" sz="3200" dirty="0"/>
              <a:t>All current scoring factors tie to one or more system objectives</a:t>
            </a:r>
          </a:p>
          <a:p>
            <a:r>
              <a:rPr lang="en-US" sz="3200" dirty="0"/>
              <a:t>Opportunity to integrate </a:t>
            </a:r>
            <a:r>
              <a:rPr lang="en-US" sz="3200" b="1" dirty="0"/>
              <a:t>accessibility</a:t>
            </a:r>
            <a:r>
              <a:rPr lang="en-US" sz="3200" dirty="0"/>
              <a:t> into plan</a:t>
            </a:r>
          </a:p>
          <a:p>
            <a:pPr lvl="1"/>
            <a:endParaRPr lang="en-US" dirty="0"/>
          </a:p>
          <a:p>
            <a:endParaRPr lang="en-US" dirty="0"/>
          </a:p>
        </p:txBody>
      </p:sp>
      <p:pic>
        <p:nvPicPr>
          <p:cNvPr id="3" name="Picture 2">
            <a:extLst>
              <a:ext uri="{FF2B5EF4-FFF2-40B4-BE49-F238E27FC236}">
                <a16:creationId xmlns:a16="http://schemas.microsoft.com/office/drawing/2014/main" id="{7BA02458-571B-436B-AF6E-F83672D7D079}"/>
              </a:ext>
            </a:extLst>
          </p:cNvPr>
          <p:cNvPicPr>
            <a:picLocks noChangeAspect="1"/>
          </p:cNvPicPr>
          <p:nvPr/>
        </p:nvPicPr>
        <p:blipFill>
          <a:blip r:embed="rId3"/>
          <a:stretch>
            <a:fillRect/>
          </a:stretch>
        </p:blipFill>
        <p:spPr>
          <a:xfrm>
            <a:off x="5121463" y="3677266"/>
            <a:ext cx="3904551" cy="3014262"/>
          </a:xfrm>
          <a:prstGeom prst="rect">
            <a:avLst/>
          </a:prstGeom>
          <a:ln>
            <a:solidFill>
              <a:schemeClr val="tx1"/>
            </a:solidFill>
          </a:ln>
        </p:spPr>
      </p:pic>
      <p:sp>
        <p:nvSpPr>
          <p:cNvPr id="4" name="Title 3">
            <a:extLst>
              <a:ext uri="{FF2B5EF4-FFF2-40B4-BE49-F238E27FC236}">
                <a16:creationId xmlns:a16="http://schemas.microsoft.com/office/drawing/2014/main" id="{54E92E43-FF5D-49BD-A68A-824D1914BBEA}"/>
              </a:ext>
            </a:extLst>
          </p:cNvPr>
          <p:cNvSpPr txBox="1">
            <a:spLocks/>
          </p:cNvSpPr>
          <p:nvPr/>
        </p:nvSpPr>
        <p:spPr>
          <a:xfrm>
            <a:off x="160019" y="1143000"/>
            <a:ext cx="8915155" cy="1163291"/>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400" dirty="0"/>
              <a:t>State Long Range Transportation Plan</a:t>
            </a:r>
          </a:p>
        </p:txBody>
      </p:sp>
    </p:spTree>
    <p:extLst>
      <p:ext uri="{BB962C8B-B14F-4D97-AF65-F5344CB8AC3E}">
        <p14:creationId xmlns:p14="http://schemas.microsoft.com/office/powerpoint/2010/main" val="232817733"/>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hlinkClick r:id="rId3"/>
            <a:extLst>
              <a:ext uri="{FF2B5EF4-FFF2-40B4-BE49-F238E27FC236}">
                <a16:creationId xmlns:a16="http://schemas.microsoft.com/office/drawing/2014/main" id="{C67C7FDF-0648-41DD-9BC3-75CF122B5A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827" b="23610"/>
          <a:stretch/>
        </p:blipFill>
        <p:spPr>
          <a:xfrm>
            <a:off x="917033" y="2651760"/>
            <a:ext cx="7309933" cy="3871624"/>
          </a:xfrm>
          <a:prstGeom prst="rect">
            <a:avLst/>
          </a:prstGeom>
        </p:spPr>
      </p:pic>
      <p:sp>
        <p:nvSpPr>
          <p:cNvPr id="3" name="Title 3">
            <a:extLst>
              <a:ext uri="{FF2B5EF4-FFF2-40B4-BE49-F238E27FC236}">
                <a16:creationId xmlns:a16="http://schemas.microsoft.com/office/drawing/2014/main" id="{8D805E2E-8471-406F-82CA-DAFC673B6A50}"/>
              </a:ext>
            </a:extLst>
          </p:cNvPr>
          <p:cNvSpPr txBox="1">
            <a:spLocks/>
          </p:cNvSpPr>
          <p:nvPr/>
        </p:nvSpPr>
        <p:spPr>
          <a:xfrm>
            <a:off x="467544" y="1340768"/>
            <a:ext cx="7886700" cy="965523"/>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53565A"/>
                </a:solidFill>
                <a:effectLst/>
                <a:uLnTx/>
                <a:uFillTx/>
                <a:latin typeface="Calibri Light" panose="020F0302020204030204"/>
                <a:ea typeface="+mj-ea"/>
                <a:cs typeface="+mj-cs"/>
              </a:rPr>
              <a:t> </a:t>
            </a:r>
            <a:r>
              <a:rPr lang="en-US" sz="4400" dirty="0"/>
              <a:t>State Long Range Transportation Plan S</a:t>
            </a:r>
            <a:r>
              <a:rPr kumimoji="0" lang="en-US" sz="4400" b="0" i="0" u="none" strike="noStrike" kern="1200" cap="none" spc="0" normalizeH="0" baseline="0" noProof="0" dirty="0" err="1">
                <a:ln>
                  <a:noFill/>
                </a:ln>
                <a:solidFill>
                  <a:srgbClr val="53565A"/>
                </a:solidFill>
                <a:effectLst/>
                <a:uLnTx/>
                <a:uFillTx/>
                <a:latin typeface="Calibri Light" panose="020F0302020204030204"/>
                <a:ea typeface="+mj-ea"/>
                <a:cs typeface="+mj-cs"/>
              </a:rPr>
              <a:t>ystem</a:t>
            </a:r>
            <a:r>
              <a:rPr kumimoji="0" lang="en-US" sz="4400" b="0" i="0" u="none" strike="noStrike" kern="1200" cap="none" spc="0" normalizeH="0" baseline="0" noProof="0" dirty="0">
                <a:ln>
                  <a:noFill/>
                </a:ln>
                <a:solidFill>
                  <a:srgbClr val="53565A"/>
                </a:solidFill>
                <a:effectLst/>
                <a:uLnTx/>
                <a:uFillTx/>
                <a:latin typeface="Calibri Light" panose="020F0302020204030204"/>
                <a:ea typeface="+mj-ea"/>
                <a:cs typeface="+mj-cs"/>
              </a:rPr>
              <a:t> Objectives</a:t>
            </a:r>
          </a:p>
        </p:txBody>
      </p:sp>
    </p:spTree>
    <p:extLst>
      <p:ext uri="{BB962C8B-B14F-4D97-AF65-F5344CB8AC3E}">
        <p14:creationId xmlns:p14="http://schemas.microsoft.com/office/powerpoint/2010/main" val="2840597984"/>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557F7-9337-4C23-BAEC-BBF9C56AD821}"/>
              </a:ext>
            </a:extLst>
          </p:cNvPr>
          <p:cNvPicPr>
            <a:picLocks noChangeAspect="1"/>
          </p:cNvPicPr>
          <p:nvPr/>
        </p:nvPicPr>
        <p:blipFill>
          <a:blip r:embed="rId3"/>
          <a:stretch>
            <a:fillRect/>
          </a:stretch>
        </p:blipFill>
        <p:spPr>
          <a:xfrm>
            <a:off x="0" y="-25875"/>
            <a:ext cx="9144000" cy="6497695"/>
          </a:xfrm>
          <a:prstGeom prst="rect">
            <a:avLst/>
          </a:prstGeom>
        </p:spPr>
      </p:pic>
      <p:sp>
        <p:nvSpPr>
          <p:cNvPr id="3" name="TextBox 2">
            <a:extLst>
              <a:ext uri="{FF2B5EF4-FFF2-40B4-BE49-F238E27FC236}">
                <a16:creationId xmlns:a16="http://schemas.microsoft.com/office/drawing/2014/main" id="{11B0B3F9-4B31-4F96-8D97-7C1992C19C2C}"/>
              </a:ext>
            </a:extLst>
          </p:cNvPr>
          <p:cNvSpPr txBox="1"/>
          <p:nvPr/>
        </p:nvSpPr>
        <p:spPr>
          <a:xfrm>
            <a:off x="0" y="4297807"/>
            <a:ext cx="294416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FF0000"/>
                </a:solidFill>
                <a:effectLst/>
                <a:uLnTx/>
                <a:uFillTx/>
              </a:rPr>
              <a:t>Objective: SUSTAINABILITY</a:t>
            </a:r>
          </a:p>
        </p:txBody>
      </p:sp>
      <p:sp>
        <p:nvSpPr>
          <p:cNvPr id="4" name="TextBox 3">
            <a:extLst>
              <a:ext uri="{FF2B5EF4-FFF2-40B4-BE49-F238E27FC236}">
                <a16:creationId xmlns:a16="http://schemas.microsoft.com/office/drawing/2014/main" id="{5403658D-F838-4068-B8A7-156EE62CEEB9}"/>
              </a:ext>
            </a:extLst>
          </p:cNvPr>
          <p:cNvSpPr txBox="1"/>
          <p:nvPr/>
        </p:nvSpPr>
        <p:spPr>
          <a:xfrm>
            <a:off x="6100639" y="4667139"/>
            <a:ext cx="3476729"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0000"/>
                </a:solidFill>
                <a:effectLst/>
                <a:uLnTx/>
                <a:uFillTx/>
              </a:rPr>
              <a:t>Objectives: SUSTAINABILITY, FLOW</a:t>
            </a:r>
          </a:p>
        </p:txBody>
      </p:sp>
      <p:sp>
        <p:nvSpPr>
          <p:cNvPr id="5" name="TextBox 4">
            <a:extLst>
              <a:ext uri="{FF2B5EF4-FFF2-40B4-BE49-F238E27FC236}">
                <a16:creationId xmlns:a16="http://schemas.microsoft.com/office/drawing/2014/main" id="{00D4392B-BAD1-4F66-B8E9-20677A4D86E6}"/>
              </a:ext>
            </a:extLst>
          </p:cNvPr>
          <p:cNvSpPr txBox="1"/>
          <p:nvPr/>
        </p:nvSpPr>
        <p:spPr>
          <a:xfrm>
            <a:off x="7291368" y="2713055"/>
            <a:ext cx="22860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FF0000"/>
                </a:solidFill>
                <a:effectLst/>
                <a:uLnTx/>
                <a:uFillTx/>
              </a:rPr>
              <a:t>Objective: SAFETY</a:t>
            </a:r>
          </a:p>
        </p:txBody>
      </p:sp>
      <p:sp>
        <p:nvSpPr>
          <p:cNvPr id="6" name="TextBox 5">
            <a:extLst>
              <a:ext uri="{FF2B5EF4-FFF2-40B4-BE49-F238E27FC236}">
                <a16:creationId xmlns:a16="http://schemas.microsoft.com/office/drawing/2014/main" id="{2B3C8E68-14F0-480B-A3F5-9695B7CCEE0D}"/>
              </a:ext>
            </a:extLst>
          </p:cNvPr>
          <p:cNvSpPr txBox="1"/>
          <p:nvPr/>
        </p:nvSpPr>
        <p:spPr>
          <a:xfrm>
            <a:off x="5778909" y="6471198"/>
            <a:ext cx="22860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FF0000"/>
                </a:solidFill>
                <a:effectLst/>
                <a:uLnTx/>
                <a:uFillTx/>
              </a:rPr>
              <a:t>Objective: FLOW</a:t>
            </a:r>
          </a:p>
        </p:txBody>
      </p:sp>
      <p:sp>
        <p:nvSpPr>
          <p:cNvPr id="7" name="TextBox 6">
            <a:extLst>
              <a:ext uri="{FF2B5EF4-FFF2-40B4-BE49-F238E27FC236}">
                <a16:creationId xmlns:a16="http://schemas.microsoft.com/office/drawing/2014/main" id="{5689D512-AAB4-468D-9555-0654C74A9036}"/>
              </a:ext>
            </a:extLst>
          </p:cNvPr>
          <p:cNvSpPr txBox="1"/>
          <p:nvPr/>
        </p:nvSpPr>
        <p:spPr>
          <a:xfrm>
            <a:off x="1669327" y="6471820"/>
            <a:ext cx="303049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FF0000"/>
                </a:solidFill>
                <a:effectLst/>
                <a:uLnTx/>
                <a:uFillTx/>
              </a:rPr>
              <a:t>Objective: SUSTAINABILITY</a:t>
            </a:r>
          </a:p>
        </p:txBody>
      </p:sp>
      <p:sp>
        <p:nvSpPr>
          <p:cNvPr id="8" name="TextBox 7">
            <a:extLst>
              <a:ext uri="{FF2B5EF4-FFF2-40B4-BE49-F238E27FC236}">
                <a16:creationId xmlns:a16="http://schemas.microsoft.com/office/drawing/2014/main" id="{EC435DA0-243E-4B50-811A-B1C2A0D0899B}"/>
              </a:ext>
            </a:extLst>
          </p:cNvPr>
          <p:cNvSpPr txBox="1"/>
          <p:nvPr/>
        </p:nvSpPr>
        <p:spPr>
          <a:xfrm>
            <a:off x="139355" y="2493126"/>
            <a:ext cx="22860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FF0000"/>
                </a:solidFill>
                <a:effectLst/>
                <a:uLnTx/>
                <a:uFillTx/>
              </a:rPr>
              <a:t>Objective: FLOW</a:t>
            </a:r>
          </a:p>
        </p:txBody>
      </p:sp>
      <p:sp>
        <p:nvSpPr>
          <p:cNvPr id="9" name="TextBox 8">
            <a:extLst>
              <a:ext uri="{FF2B5EF4-FFF2-40B4-BE49-F238E27FC236}">
                <a16:creationId xmlns:a16="http://schemas.microsoft.com/office/drawing/2014/main" id="{35CB80A7-2F08-45D7-A941-B19B16558714}"/>
              </a:ext>
            </a:extLst>
          </p:cNvPr>
          <p:cNvSpPr txBox="1"/>
          <p:nvPr/>
        </p:nvSpPr>
        <p:spPr>
          <a:xfrm>
            <a:off x="2769784" y="1219091"/>
            <a:ext cx="22860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FF0000"/>
                </a:solidFill>
                <a:effectLst/>
                <a:uLnTx/>
                <a:uFillTx/>
              </a:rPr>
              <a:t>Objective: FLOW</a:t>
            </a:r>
          </a:p>
        </p:txBody>
      </p:sp>
    </p:spTree>
    <p:extLst>
      <p:ext uri="{BB962C8B-B14F-4D97-AF65-F5344CB8AC3E}">
        <p14:creationId xmlns:p14="http://schemas.microsoft.com/office/powerpoint/2010/main" val="4086355186"/>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hlinkClick r:id="rId3"/>
            <a:extLst>
              <a:ext uri="{FF2B5EF4-FFF2-40B4-BE49-F238E27FC236}">
                <a16:creationId xmlns:a16="http://schemas.microsoft.com/office/drawing/2014/main" id="{C67C7FDF-0648-41DD-9BC3-75CF122B5A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569" b="23611"/>
          <a:stretch/>
        </p:blipFill>
        <p:spPr>
          <a:xfrm>
            <a:off x="917033" y="2637184"/>
            <a:ext cx="7309933" cy="3886200"/>
          </a:xfrm>
          <a:prstGeom prst="rect">
            <a:avLst/>
          </a:prstGeom>
        </p:spPr>
      </p:pic>
      <p:sp>
        <p:nvSpPr>
          <p:cNvPr id="3" name="Title 3">
            <a:extLst>
              <a:ext uri="{FF2B5EF4-FFF2-40B4-BE49-F238E27FC236}">
                <a16:creationId xmlns:a16="http://schemas.microsoft.com/office/drawing/2014/main" id="{8D805E2E-8471-406F-82CA-DAFC673B6A50}"/>
              </a:ext>
            </a:extLst>
          </p:cNvPr>
          <p:cNvSpPr txBox="1">
            <a:spLocks/>
          </p:cNvSpPr>
          <p:nvPr/>
        </p:nvSpPr>
        <p:spPr>
          <a:xfrm>
            <a:off x="467544" y="1340768"/>
            <a:ext cx="7886700" cy="96552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dirty="0">
                <a:solidFill>
                  <a:srgbClr val="53565A"/>
                </a:solidFill>
                <a:latin typeface="Calibri Light" panose="020F0302020204030204"/>
              </a:rPr>
              <a:t>Accessibility</a:t>
            </a:r>
            <a:endParaRPr kumimoji="0" lang="en-US" sz="4400" b="0" i="0" u="none" strike="noStrike" kern="1200" cap="none" spc="0" normalizeH="0" baseline="0" noProof="0" dirty="0">
              <a:ln>
                <a:noFill/>
              </a:ln>
              <a:solidFill>
                <a:srgbClr val="53565A"/>
              </a:solidFill>
              <a:effectLst/>
              <a:uLnTx/>
              <a:uFillTx/>
              <a:latin typeface="Calibri Light" panose="020F0302020204030204"/>
              <a:ea typeface="+mj-ea"/>
              <a:cs typeface="+mj-cs"/>
            </a:endParaRPr>
          </a:p>
        </p:txBody>
      </p:sp>
      <p:sp>
        <p:nvSpPr>
          <p:cNvPr id="4" name="Rectangle 3">
            <a:extLst>
              <a:ext uri="{FF2B5EF4-FFF2-40B4-BE49-F238E27FC236}">
                <a16:creationId xmlns:a16="http://schemas.microsoft.com/office/drawing/2014/main" id="{7C3D1A92-1558-46C6-82CD-339925FE4032}"/>
              </a:ext>
            </a:extLst>
          </p:cNvPr>
          <p:cNvSpPr/>
          <p:nvPr/>
        </p:nvSpPr>
        <p:spPr>
          <a:xfrm>
            <a:off x="4823460" y="2388870"/>
            <a:ext cx="1623060" cy="437769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6226078"/>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0FB9F-FFF4-4326-8452-3945653FA672}"/>
              </a:ext>
            </a:extLst>
          </p:cNvPr>
          <p:cNvSpPr txBox="1">
            <a:spLocks/>
          </p:cNvSpPr>
          <p:nvPr/>
        </p:nvSpPr>
        <p:spPr>
          <a:xfrm>
            <a:off x="467544" y="1340768"/>
            <a:ext cx="7886700" cy="96552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a:ln>
                  <a:noFill/>
                </a:ln>
                <a:solidFill>
                  <a:srgbClr val="53565A"/>
                </a:solidFill>
                <a:effectLst/>
                <a:uLnTx/>
                <a:uFillTx/>
                <a:latin typeface="Calibri Light" panose="020F0302020204030204"/>
                <a:ea typeface="+mj-ea"/>
                <a:cs typeface="+mj-cs"/>
              </a:rPr>
              <a:t>Accessibility/mobility analysis</a:t>
            </a:r>
            <a:endParaRPr kumimoji="0" lang="en-US" sz="4400" b="0" i="0" u="none" strike="noStrike" kern="1200" cap="none" spc="0" normalizeH="0" baseline="0" noProof="0" dirty="0">
              <a:ln>
                <a:noFill/>
              </a:ln>
              <a:solidFill>
                <a:srgbClr val="53565A"/>
              </a:solidFill>
              <a:effectLst/>
              <a:uLnTx/>
              <a:uFillTx/>
              <a:latin typeface="Calibri Light" panose="020F0302020204030204"/>
              <a:ea typeface="+mj-ea"/>
              <a:cs typeface="+mj-cs"/>
            </a:endParaRPr>
          </a:p>
        </p:txBody>
      </p:sp>
      <p:sp>
        <p:nvSpPr>
          <p:cNvPr id="3" name="Content Placeholder 2">
            <a:extLst>
              <a:ext uri="{FF2B5EF4-FFF2-40B4-BE49-F238E27FC236}">
                <a16:creationId xmlns:a16="http://schemas.microsoft.com/office/drawing/2014/main" id="{40795B08-5D8B-4456-897D-1ADABA20A130}"/>
              </a:ext>
            </a:extLst>
          </p:cNvPr>
          <p:cNvSpPr txBox="1">
            <a:spLocks/>
          </p:cNvSpPr>
          <p:nvPr/>
        </p:nvSpPr>
        <p:spPr>
          <a:xfrm>
            <a:off x="467544" y="2441227"/>
            <a:ext cx="8447856" cy="153023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1450" indent="-171450"/>
            <a:r>
              <a:rPr lang="en-US" sz="2200" dirty="0">
                <a:ea typeface="Times New Roman" panose="02020603050405020304" pitchFamily="18" charset="0"/>
                <a:cs typeface="Segoe UI" panose="020B0502040204020203" pitchFamily="34" charset="0"/>
              </a:rPr>
              <a:t>Analysis identified areas at higher risk of mobility challenges</a:t>
            </a:r>
          </a:p>
          <a:p>
            <a:pPr marL="171450" indent="-171450"/>
            <a:r>
              <a:rPr lang="en-US" sz="2200" dirty="0">
                <a:ea typeface="Times New Roman" panose="02020603050405020304" pitchFamily="18" charset="0"/>
                <a:cs typeface="Segoe UI" panose="020B0502040204020203" pitchFamily="34" charset="0"/>
              </a:rPr>
              <a:t>Will examine how this could be effectively integrated into tool</a:t>
            </a:r>
          </a:p>
        </p:txBody>
      </p:sp>
      <p:sp>
        <p:nvSpPr>
          <p:cNvPr id="4" name="Content Placeholder 2">
            <a:extLst>
              <a:ext uri="{FF2B5EF4-FFF2-40B4-BE49-F238E27FC236}">
                <a16:creationId xmlns:a16="http://schemas.microsoft.com/office/drawing/2014/main" id="{2C78583A-E3D8-44CA-BE3B-2A9E0BFF2F53}"/>
              </a:ext>
            </a:extLst>
          </p:cNvPr>
          <p:cNvSpPr txBox="1">
            <a:spLocks/>
          </p:cNvSpPr>
          <p:nvPr/>
        </p:nvSpPr>
        <p:spPr>
          <a:xfrm>
            <a:off x="467544" y="3589359"/>
            <a:ext cx="3647256" cy="2968504"/>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53565A"/>
                </a:solidFill>
                <a:effectLst/>
                <a:uLnTx/>
                <a:uFillTx/>
                <a:latin typeface="Calibri" panose="020F0502020204030204"/>
                <a:ea typeface="Times New Roman" panose="02020603050405020304" pitchFamily="18" charset="0"/>
                <a:cs typeface="Calibri" panose="020F0502020204030204" pitchFamily="34" charset="0"/>
              </a:rPr>
              <a:t>Attributes considered</a:t>
            </a:r>
          </a:p>
          <a:p>
            <a:pPr marL="571500" marR="0" lvl="1" indent="-1714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53565A"/>
                </a:solidFill>
                <a:effectLst/>
                <a:uLnTx/>
                <a:uFillTx/>
                <a:latin typeface="Calibri" panose="020F0502020204030204"/>
                <a:ea typeface="Times New Roman" panose="02020603050405020304" pitchFamily="18" charset="0"/>
                <a:cs typeface="Calibri" panose="020F0502020204030204" pitchFamily="34" charset="0"/>
              </a:rPr>
              <a:t>Youth – under 18</a:t>
            </a:r>
          </a:p>
          <a:p>
            <a:pPr marL="571500" marR="0" lvl="1" indent="-1714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53565A"/>
                </a:solidFill>
                <a:effectLst/>
                <a:uLnTx/>
                <a:uFillTx/>
                <a:latin typeface="Calibri" panose="020F0502020204030204"/>
                <a:ea typeface="Times New Roman" panose="02020603050405020304" pitchFamily="18" charset="0"/>
                <a:cs typeface="Calibri" panose="020F0502020204030204" pitchFamily="34" charset="0"/>
              </a:rPr>
              <a:t>Older adults – 65 and over</a:t>
            </a:r>
          </a:p>
          <a:p>
            <a:pPr marL="571500" marR="0" lvl="1" indent="-1714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53565A"/>
                </a:solidFill>
                <a:effectLst/>
                <a:uLnTx/>
                <a:uFillTx/>
                <a:latin typeface="Calibri" panose="020F0502020204030204"/>
                <a:ea typeface="Times New Roman" panose="02020603050405020304" pitchFamily="18" charset="0"/>
                <a:cs typeface="Calibri" panose="020F0502020204030204" pitchFamily="34" charset="0"/>
              </a:rPr>
              <a:t>Minority (non-White and/or Hispanic/Latino)</a:t>
            </a:r>
          </a:p>
          <a:p>
            <a:pPr marL="571500" marR="0" lvl="1" indent="-1714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53565A"/>
                </a:solidFill>
                <a:effectLst/>
                <a:uLnTx/>
                <a:uFillTx/>
                <a:latin typeface="Calibri" panose="020F0502020204030204"/>
                <a:ea typeface="Times New Roman" panose="02020603050405020304" pitchFamily="18" charset="0"/>
                <a:cs typeface="Calibri" panose="020F0502020204030204" pitchFamily="34" charset="0"/>
              </a:rPr>
              <a:t>Foreign-born</a:t>
            </a:r>
          </a:p>
          <a:p>
            <a:pPr marL="571500" marR="0" lvl="1" indent="-1714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53565A"/>
                </a:solidFill>
                <a:effectLst/>
                <a:uLnTx/>
                <a:uFillTx/>
                <a:latin typeface="Calibri" panose="020F0502020204030204"/>
                <a:ea typeface="Times New Roman" panose="02020603050405020304" pitchFamily="18" charset="0"/>
                <a:cs typeface="Calibri" panose="020F0502020204030204" pitchFamily="34" charset="0"/>
              </a:rPr>
              <a:t>Limited English proficiency</a:t>
            </a:r>
          </a:p>
          <a:p>
            <a:pPr marL="571500" marR="0" lvl="1" indent="-1714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53565A"/>
                </a:solidFill>
                <a:effectLst/>
                <a:uLnTx/>
                <a:uFillTx/>
                <a:latin typeface="Calibri" panose="020F0502020204030204"/>
                <a:ea typeface="Times New Roman" panose="02020603050405020304" pitchFamily="18" charset="0"/>
                <a:cs typeface="Calibri" panose="020F0502020204030204" pitchFamily="34" charset="0"/>
              </a:rPr>
              <a:t>With a disability</a:t>
            </a:r>
          </a:p>
          <a:p>
            <a:pPr marL="571500" marR="0" lvl="1" indent="-1714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53565A"/>
                </a:solidFill>
                <a:effectLst/>
                <a:uLnTx/>
                <a:uFillTx/>
                <a:latin typeface="Calibri" panose="020F0502020204030204"/>
                <a:ea typeface="Times New Roman" panose="02020603050405020304" pitchFamily="18" charset="0"/>
                <a:cs typeface="Calibri" panose="020F0502020204030204" pitchFamily="34" charset="0"/>
              </a:rPr>
              <a:t>Households below poverty level</a:t>
            </a:r>
          </a:p>
          <a:p>
            <a:pPr marL="571500" marR="0" lvl="1" indent="-1714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53565A"/>
                </a:solidFill>
                <a:effectLst/>
                <a:uLnTx/>
                <a:uFillTx/>
                <a:latin typeface="Calibri" panose="020F0502020204030204"/>
                <a:ea typeface="Times New Roman" panose="02020603050405020304" pitchFamily="18" charset="0"/>
                <a:cs typeface="Calibri" panose="020F0502020204030204" pitchFamily="34" charset="0"/>
              </a:rPr>
              <a:t>Zero vehicle households</a:t>
            </a:r>
          </a:p>
          <a:p>
            <a:pPr marL="571500" marR="0" lvl="1" indent="-1714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53565A"/>
                </a:solidFill>
                <a:effectLst/>
                <a:uLnTx/>
                <a:uFillTx/>
                <a:latin typeface="Calibri" panose="020F0502020204030204"/>
                <a:ea typeface="Times New Roman" panose="02020603050405020304" pitchFamily="18" charset="0"/>
                <a:cs typeface="Calibri" panose="020F0502020204030204" pitchFamily="34" charset="0"/>
              </a:rPr>
              <a:t>College enrolled</a:t>
            </a:r>
          </a:p>
          <a:p>
            <a:pPr marL="571500" marR="0" lvl="1" indent="-1714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53565A"/>
                </a:solidFill>
                <a:effectLst/>
                <a:uLnTx/>
                <a:uFillTx/>
                <a:latin typeface="Calibri" panose="020F0502020204030204"/>
                <a:ea typeface="Times New Roman" panose="02020603050405020304" pitchFamily="18" charset="0"/>
                <a:cs typeface="Calibri" panose="020F0502020204030204" pitchFamily="34" charset="0"/>
              </a:rPr>
              <a:t>Single parent households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53565A"/>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F42804F-A7F1-43E1-AD05-58D7D38B141B}"/>
              </a:ext>
            </a:extLst>
          </p:cNvPr>
          <p:cNvPicPr>
            <a:picLocks noChangeAspect="1"/>
          </p:cNvPicPr>
          <p:nvPr/>
        </p:nvPicPr>
        <p:blipFill>
          <a:blip r:embed="rId3"/>
          <a:stretch>
            <a:fillRect/>
          </a:stretch>
        </p:blipFill>
        <p:spPr>
          <a:xfrm>
            <a:off x="3958438" y="3505200"/>
            <a:ext cx="4718018" cy="3136822"/>
          </a:xfrm>
          <a:prstGeom prst="rect">
            <a:avLst/>
          </a:prstGeom>
        </p:spPr>
      </p:pic>
    </p:spTree>
    <p:extLst>
      <p:ext uri="{BB962C8B-B14F-4D97-AF65-F5344CB8AC3E}">
        <p14:creationId xmlns:p14="http://schemas.microsoft.com/office/powerpoint/2010/main" val="1276446693"/>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526366A-232B-4698-9AA0-DBCBB9CE138D}"/>
              </a:ext>
            </a:extLst>
          </p:cNvPr>
          <p:cNvSpPr txBox="1">
            <a:spLocks/>
          </p:cNvSpPr>
          <p:nvPr/>
        </p:nvSpPr>
        <p:spPr>
          <a:xfrm>
            <a:off x="160019" y="1143000"/>
            <a:ext cx="8915155" cy="1163291"/>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400" dirty="0"/>
              <a:t>Next Steps</a:t>
            </a:r>
          </a:p>
        </p:txBody>
      </p:sp>
      <p:sp>
        <p:nvSpPr>
          <p:cNvPr id="3" name="Content Placeholder 4">
            <a:extLst>
              <a:ext uri="{FF2B5EF4-FFF2-40B4-BE49-F238E27FC236}">
                <a16:creationId xmlns:a16="http://schemas.microsoft.com/office/drawing/2014/main" id="{E87EF2E5-5C78-4D0B-B9EA-302C43D7FCF1}"/>
              </a:ext>
            </a:extLst>
          </p:cNvPr>
          <p:cNvSpPr txBox="1">
            <a:spLocks/>
          </p:cNvSpPr>
          <p:nvPr/>
        </p:nvSpPr>
        <p:spPr>
          <a:xfrm>
            <a:off x="383784" y="1981171"/>
            <a:ext cx="8109975" cy="4275205"/>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3200" dirty="0"/>
              <a:t>Proceed with using tool with existing factors and weightings as they are still consistent with updated plan</a:t>
            </a:r>
          </a:p>
          <a:p>
            <a:r>
              <a:rPr lang="en-US" sz="3200" dirty="0"/>
              <a:t>Explore methods to consider “accessibility” in the tool for next year</a:t>
            </a:r>
            <a:endParaRPr lang="en-US" dirty="0"/>
          </a:p>
          <a:p>
            <a:endParaRPr lang="en-US" dirty="0"/>
          </a:p>
        </p:txBody>
      </p:sp>
    </p:spTree>
    <p:extLst>
      <p:ext uri="{BB962C8B-B14F-4D97-AF65-F5344CB8AC3E}">
        <p14:creationId xmlns:p14="http://schemas.microsoft.com/office/powerpoint/2010/main" val="90511000"/>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B30ED56-33FE-40D4-B7FA-127EEA25036E}"/>
              </a:ext>
            </a:extLst>
          </p:cNvPr>
          <p:cNvGrpSpPr/>
          <p:nvPr/>
        </p:nvGrpSpPr>
        <p:grpSpPr>
          <a:xfrm>
            <a:off x="0" y="6242056"/>
            <a:ext cx="5448300" cy="615944"/>
            <a:chOff x="-9525" y="5886456"/>
            <a:chExt cx="9153525" cy="964518"/>
          </a:xfrm>
        </p:grpSpPr>
        <p:pic>
          <p:nvPicPr>
            <p:cNvPr id="9" name="Picture 8">
              <a:extLst>
                <a:ext uri="{FF2B5EF4-FFF2-40B4-BE49-F238E27FC236}">
                  <a16:creationId xmlns:a16="http://schemas.microsoft.com/office/drawing/2014/main" id="{7CE4D00E-50EC-42BB-84E5-D85DC4F8142A}"/>
                </a:ext>
              </a:extLst>
            </p:cNvPr>
            <p:cNvPicPr>
              <a:picLocks noChangeAspect="1"/>
            </p:cNvPicPr>
            <p:nvPr/>
          </p:nvPicPr>
          <p:blipFill>
            <a:blip r:embed="rId3"/>
            <a:stretch>
              <a:fillRect/>
            </a:stretch>
          </p:blipFill>
          <p:spPr>
            <a:xfrm>
              <a:off x="-9525" y="5886456"/>
              <a:ext cx="9153525" cy="964518"/>
            </a:xfrm>
            <a:prstGeom prst="rect">
              <a:avLst/>
            </a:prstGeom>
          </p:spPr>
        </p:pic>
        <p:pic>
          <p:nvPicPr>
            <p:cNvPr id="10" name="Picture 9">
              <a:extLst>
                <a:ext uri="{FF2B5EF4-FFF2-40B4-BE49-F238E27FC236}">
                  <a16:creationId xmlns:a16="http://schemas.microsoft.com/office/drawing/2014/main" id="{012AF2A7-A85D-4051-9A09-BE9F89F826C1}"/>
                </a:ext>
              </a:extLst>
            </p:cNvPr>
            <p:cNvPicPr>
              <a:picLocks noChangeAspect="1"/>
            </p:cNvPicPr>
            <p:nvPr/>
          </p:nvPicPr>
          <p:blipFill>
            <a:blip r:embed="rId4"/>
            <a:stretch>
              <a:fillRect/>
            </a:stretch>
          </p:blipFill>
          <p:spPr>
            <a:xfrm>
              <a:off x="152400" y="5996615"/>
              <a:ext cx="3836941" cy="751225"/>
            </a:xfrm>
            <a:prstGeom prst="rect">
              <a:avLst/>
            </a:prstGeom>
          </p:spPr>
        </p:pic>
      </p:grpSp>
      <p:pic>
        <p:nvPicPr>
          <p:cNvPr id="6" name="Picture 5">
            <a:extLst>
              <a:ext uri="{FF2B5EF4-FFF2-40B4-BE49-F238E27FC236}">
                <a16:creationId xmlns:a16="http://schemas.microsoft.com/office/drawing/2014/main" id="{23E39026-E73F-461B-8422-CD2484A6C6AE}"/>
              </a:ext>
            </a:extLst>
          </p:cNvPr>
          <p:cNvPicPr>
            <a:picLocks noChangeAspect="1"/>
          </p:cNvPicPr>
          <p:nvPr/>
        </p:nvPicPr>
        <p:blipFill>
          <a:blip r:embed="rId5"/>
          <a:stretch>
            <a:fillRect/>
          </a:stretch>
        </p:blipFill>
        <p:spPr>
          <a:xfrm>
            <a:off x="76199" y="152400"/>
            <a:ext cx="8949903" cy="3733800"/>
          </a:xfrm>
          <a:prstGeom prst="rect">
            <a:avLst/>
          </a:prstGeom>
        </p:spPr>
      </p:pic>
      <p:grpSp>
        <p:nvGrpSpPr>
          <p:cNvPr id="7" name="Group 6">
            <a:extLst>
              <a:ext uri="{FF2B5EF4-FFF2-40B4-BE49-F238E27FC236}">
                <a16:creationId xmlns:a16="http://schemas.microsoft.com/office/drawing/2014/main" id="{2B6890A1-DDAD-4F8D-96AA-41A25E8BCEA0}"/>
              </a:ext>
            </a:extLst>
          </p:cNvPr>
          <p:cNvGrpSpPr/>
          <p:nvPr/>
        </p:nvGrpSpPr>
        <p:grpSpPr>
          <a:xfrm>
            <a:off x="218349" y="4406389"/>
            <a:ext cx="4537505" cy="1200329"/>
            <a:chOff x="218349" y="4394165"/>
            <a:chExt cx="4537505" cy="1200329"/>
          </a:xfrm>
        </p:grpSpPr>
        <p:pic>
          <p:nvPicPr>
            <p:cNvPr id="11" name="Picture 1">
              <a:extLst>
                <a:ext uri="{FF2B5EF4-FFF2-40B4-BE49-F238E27FC236}">
                  <a16:creationId xmlns:a16="http://schemas.microsoft.com/office/drawing/2014/main" id="{A858B291-ACE6-4413-A5C4-70E24E099D1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8349" y="4455045"/>
              <a:ext cx="566738" cy="46355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3">
              <a:extLst>
                <a:ext uri="{FF2B5EF4-FFF2-40B4-BE49-F238E27FC236}">
                  <a16:creationId xmlns:a16="http://schemas.microsoft.com/office/drawing/2014/main" id="{BA142984-1D73-4793-B52F-7633D969A2F2}"/>
                </a:ext>
              </a:extLst>
            </p:cNvPr>
            <p:cNvSpPr>
              <a:spLocks noChangeArrowheads="1"/>
            </p:cNvSpPr>
            <p:nvPr/>
          </p:nvSpPr>
          <p:spPr bwMode="auto">
            <a:xfrm>
              <a:off x="785087" y="4394165"/>
              <a:ext cx="397076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effectLst/>
                  <a:latin typeface="Calibri" panose="020F0502020204030204" pitchFamily="34" charset="0"/>
                  <a:ea typeface="Times New Roman" panose="02020603050405020304" pitchFamily="18" charset="0"/>
                  <a:cs typeface="Times New Roman" panose="02020603050405020304" pitchFamily="18" charset="0"/>
                </a:rPr>
                <a:t>BRYAN BRADLEY</a:t>
              </a:r>
              <a:r>
                <a:rPr kumimoji="0" lang="en-US" altLang="en-US" sz="1400" b="1" i="0" u="none" strike="noStrike" cap="none" normalizeH="0" baseline="0" dirty="0">
                  <a:ln>
                    <a:noFill/>
                  </a:ln>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altLang="en-US" sz="14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dirty="0">
                  <a:ln>
                    <a:noFill/>
                  </a:ln>
                  <a:effectLst/>
                  <a:latin typeface="Calibri" panose="020F0502020204030204" pitchFamily="34" charset="0"/>
                  <a:ea typeface="Times New Roman" panose="02020603050405020304" pitchFamily="18" charset="0"/>
                  <a:cs typeface="Times New Roman" panose="02020603050405020304" pitchFamily="18" charset="0"/>
                </a:rPr>
                <a:t>LOCATION ENGINEER / DEPUTY BUREAU DIRECTOR</a:t>
              </a:r>
              <a:endParaRPr kumimoji="0" lang="en-US" altLang="en-US" sz="1400" b="0" i="0" u="none" strike="noStrike" cap="none" normalizeH="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dirty="0">
                  <a:ln>
                    <a:noFill/>
                  </a:ln>
                  <a:effectLst/>
                  <a:latin typeface="Calibri" panose="020F0502020204030204" pitchFamily="34" charset="0"/>
                  <a:ea typeface="Times New Roman" panose="02020603050405020304" pitchFamily="18" charset="0"/>
                  <a:cs typeface="Times New Roman" panose="02020603050405020304" pitchFamily="18" charset="0"/>
                </a:rPr>
                <a:t>LOCATION &amp; ENVIRONMENT BUREAU</a:t>
              </a:r>
            </a:p>
            <a:p>
              <a:r>
                <a:rPr lang="en-US" sz="1400" u="sng" dirty="0">
                  <a:solidFill>
                    <a:srgbClr val="0000FF"/>
                  </a:solidFill>
                  <a:latin typeface="Calibri" panose="020F0502020204030204" pitchFamily="34" charset="0"/>
                  <a:ea typeface="Times New Roman" panose="02020603050405020304" pitchFamily="18" charset="0"/>
                  <a:cs typeface="Times New Roman" panose="02020603050405020304" pitchFamily="18" charset="0"/>
                  <a:hlinkClick r:id="rId7"/>
                </a:rPr>
                <a:t>Bryan.bradley@iowadot.us</a:t>
              </a:r>
              <a:r>
                <a:rPr lang="en-US" sz="1400" dirty="0">
                  <a:latin typeface="Calibri" panose="020F0502020204030204" pitchFamily="34" charset="0"/>
                  <a:ea typeface="Times New Roman" panose="02020603050405020304" pitchFamily="18" charset="0"/>
                  <a:cs typeface="Times New Roman" panose="02020603050405020304" pitchFamily="18" charset="0"/>
                </a:rPr>
                <a:t> </a:t>
              </a:r>
              <a:r>
                <a:rPr lang="en-US" sz="1400" dirty="0">
                  <a:solidFill>
                    <a:srgbClr val="632423"/>
                  </a:solidFill>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r>
                <a:rPr lang="en-US" sz="1400" dirty="0">
                  <a:solidFill>
                    <a:srgbClr val="632423"/>
                  </a:solidFill>
                  <a:latin typeface="Calibri" panose="020F0502020204030204" pitchFamily="34" charset="0"/>
                  <a:ea typeface="Times New Roman" panose="02020603050405020304" pitchFamily="18" charset="0"/>
                  <a:cs typeface="Times New Roman" panose="02020603050405020304" pitchFamily="18" charset="0"/>
                </a:rPr>
                <a:t>Office: 515-239-1787         </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p:txBody>
        </p:sp>
      </p:grpSp>
      <p:sp>
        <p:nvSpPr>
          <p:cNvPr id="13" name="Rectangle 12">
            <a:extLst>
              <a:ext uri="{FF2B5EF4-FFF2-40B4-BE49-F238E27FC236}">
                <a16:creationId xmlns:a16="http://schemas.microsoft.com/office/drawing/2014/main" id="{0F11263B-DDB1-477B-81C2-D0EBA178A3CA}"/>
              </a:ext>
            </a:extLst>
          </p:cNvPr>
          <p:cNvSpPr/>
          <p:nvPr/>
        </p:nvSpPr>
        <p:spPr>
          <a:xfrm>
            <a:off x="5245644" y="4621832"/>
            <a:ext cx="3780458" cy="769441"/>
          </a:xfrm>
          <a:prstGeom prst="rect">
            <a:avLst/>
          </a:prstGeom>
        </p:spPr>
        <p:txBody>
          <a:bodyPr wrap="none">
            <a:spAutoFit/>
          </a:bodyPr>
          <a:lstStyle/>
          <a:p>
            <a:r>
              <a:rPr lang="en-US" sz="4400" dirty="0"/>
              <a:t>QUESTIONS ???</a:t>
            </a:r>
          </a:p>
        </p:txBody>
      </p:sp>
      <p:sp>
        <p:nvSpPr>
          <p:cNvPr id="3" name="Slide Number Placeholder 2">
            <a:extLst>
              <a:ext uri="{FF2B5EF4-FFF2-40B4-BE49-F238E27FC236}">
                <a16:creationId xmlns:a16="http://schemas.microsoft.com/office/drawing/2014/main" id="{CFD6E559-1CD5-49D3-9B56-5B474255C746}"/>
              </a:ext>
            </a:extLst>
          </p:cNvPr>
          <p:cNvSpPr>
            <a:spLocks noGrp="1"/>
          </p:cNvSpPr>
          <p:nvPr>
            <p:ph type="sldNum" sz="quarter" idx="12"/>
          </p:nvPr>
        </p:nvSpPr>
        <p:spPr/>
        <p:txBody>
          <a:bodyPr/>
          <a:lstStyle/>
          <a:p>
            <a:fld id="{78320380-6AB6-4565-8F49-C48968FB1BAC}" type="slidenum">
              <a:rPr lang="en-US" smtClean="0"/>
              <a:t>19</a:t>
            </a:fld>
            <a:endParaRPr lang="en-US"/>
          </a:p>
        </p:txBody>
      </p:sp>
    </p:spTree>
    <p:extLst>
      <p:ext uri="{BB962C8B-B14F-4D97-AF65-F5344CB8AC3E}">
        <p14:creationId xmlns:p14="http://schemas.microsoft.com/office/powerpoint/2010/main" val="1034792962"/>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A95598C-E3C1-4805-A14D-22FAF5FD412C}"/>
              </a:ext>
            </a:extLst>
          </p:cNvPr>
          <p:cNvSpPr>
            <a:spLocks noGrp="1"/>
          </p:cNvSpPr>
          <p:nvPr>
            <p:ph type="title"/>
          </p:nvPr>
        </p:nvSpPr>
        <p:spPr>
          <a:xfrm>
            <a:off x="9144000" y="3625714"/>
            <a:ext cx="5572760" cy="718216"/>
          </a:xfrm>
        </p:spPr>
        <p:txBody>
          <a:bodyPr/>
          <a:lstStyle/>
          <a:p>
            <a:r>
              <a:rPr lang="en-US" b="1" dirty="0">
                <a:latin typeface="Microsoft Sans Serif" panose="020B0604020202020204" pitchFamily="34" charset="0"/>
                <a:ea typeface="Microsoft Sans Serif" panose="020B0604020202020204" pitchFamily="34" charset="0"/>
                <a:cs typeface="Microsoft Sans Serif" panose="020B0604020202020204" pitchFamily="34" charset="0"/>
              </a:rPr>
              <a:t>TAM Principles</a:t>
            </a:r>
          </a:p>
        </p:txBody>
      </p:sp>
      <p:grpSp>
        <p:nvGrpSpPr>
          <p:cNvPr id="3" name="Group 2">
            <a:extLst>
              <a:ext uri="{FF2B5EF4-FFF2-40B4-BE49-F238E27FC236}">
                <a16:creationId xmlns:a16="http://schemas.microsoft.com/office/drawing/2014/main" id="{F63D591F-80EA-4B25-816F-30D006186B52}"/>
              </a:ext>
            </a:extLst>
          </p:cNvPr>
          <p:cNvGrpSpPr/>
          <p:nvPr/>
        </p:nvGrpSpPr>
        <p:grpSpPr>
          <a:xfrm>
            <a:off x="96380" y="7300025"/>
            <a:ext cx="8864600" cy="4424413"/>
            <a:chOff x="237912" y="1507049"/>
            <a:chExt cx="8864600" cy="4424413"/>
          </a:xfrm>
        </p:grpSpPr>
        <p:sp>
          <p:nvSpPr>
            <p:cNvPr id="6" name="Content Placeholder 2">
              <a:extLst>
                <a:ext uri="{FF2B5EF4-FFF2-40B4-BE49-F238E27FC236}">
                  <a16:creationId xmlns:a16="http://schemas.microsoft.com/office/drawing/2014/main" id="{2BE08BD7-F28F-45C3-8E5C-256A15324C83}"/>
                </a:ext>
              </a:extLst>
            </p:cNvPr>
            <p:cNvSpPr txBox="1">
              <a:spLocks/>
            </p:cNvSpPr>
            <p:nvPr/>
          </p:nvSpPr>
          <p:spPr>
            <a:xfrm>
              <a:off x="237912" y="1507049"/>
              <a:ext cx="8864600" cy="4424413"/>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tint val="75000"/>
                    </a:schemeClr>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a:lnSpc>
                  <a:spcPct val="130000"/>
                </a:lnSpc>
                <a:spcBef>
                  <a:spcPts val="0"/>
                </a:spcBef>
              </a:pPr>
              <a:r>
                <a:rPr lang="en-US" sz="1600" b="1"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Asset management is policy driven  </a:t>
              </a:r>
              <a:r>
                <a:rPr lang="en-US" sz="16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1600" dirty="0">
                  <a:solidFill>
                    <a:schemeClr val="bg1">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Funding decisions reflect the vision for </a:t>
              </a:r>
            </a:p>
            <a:p>
              <a:pPr>
                <a:lnSpc>
                  <a:spcPct val="130000"/>
                </a:lnSpc>
                <a:spcBef>
                  <a:spcPts val="0"/>
                </a:spcBef>
              </a:pPr>
              <a:r>
                <a:rPr lang="en-US" sz="1600" dirty="0">
                  <a:solidFill>
                    <a:schemeClr val="bg1">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how the transportation system should look in the future.</a:t>
              </a:r>
            </a:p>
            <a:p>
              <a:pPr>
                <a:lnSpc>
                  <a:spcPct val="130000"/>
                </a:lnSpc>
                <a:spcBef>
                  <a:spcPts val="0"/>
                </a:spcBef>
              </a:pPr>
              <a:endParaRPr lang="en-US" sz="500" dirty="0">
                <a:solidFill>
                  <a:schemeClr val="bg2">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nSpc>
                  <a:spcPct val="130000"/>
                </a:lnSpc>
                <a:spcBef>
                  <a:spcPts val="0"/>
                </a:spcBef>
              </a:pPr>
              <a:r>
                <a:rPr lang="en-US" sz="1600" b="1"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Asset management is performance based  </a:t>
              </a:r>
              <a:r>
                <a:rPr lang="en-US" sz="1600" dirty="0">
                  <a:latin typeface="Microsoft Sans Serif" panose="020B0604020202020204" pitchFamily="34" charset="0"/>
                  <a:ea typeface="Microsoft Sans Serif" panose="020B0604020202020204" pitchFamily="34" charset="0"/>
                  <a:cs typeface="Microsoft Sans Serif" panose="020B0604020202020204" pitchFamily="34" charset="0"/>
                </a:rPr>
                <a:t> We</a:t>
              </a:r>
              <a:r>
                <a:rPr lang="en-US" sz="1600" dirty="0">
                  <a:solidFill>
                    <a:schemeClr val="bg2">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 understand the condition of its assets, define performance targets, and make decisions that support these targets</a:t>
              </a:r>
              <a:r>
                <a:rPr lang="en-US" sz="1600" dirty="0">
                  <a:latin typeface="Microsoft Sans Serif" panose="020B0604020202020204" pitchFamily="34" charset="0"/>
                  <a:ea typeface="Microsoft Sans Serif" panose="020B0604020202020204" pitchFamily="34" charset="0"/>
                  <a:cs typeface="Microsoft Sans Serif" panose="020B0604020202020204" pitchFamily="34" charset="0"/>
                </a:rPr>
                <a:t>.</a:t>
              </a:r>
            </a:p>
            <a:p>
              <a:pPr>
                <a:lnSpc>
                  <a:spcPct val="130000"/>
                </a:lnSpc>
                <a:spcBef>
                  <a:spcPts val="0"/>
                </a:spcBef>
              </a:pPr>
              <a:endParaRPr lang="en-US" sz="500" b="1"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nSpc>
                  <a:spcPct val="130000"/>
                </a:lnSpc>
                <a:spcBef>
                  <a:spcPts val="0"/>
                </a:spcBef>
              </a:pPr>
              <a:r>
                <a:rPr lang="en-US" sz="1600" b="1"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Asset management involves making trade-offs </a:t>
              </a:r>
              <a:r>
                <a:rPr lang="en-US" sz="1600" dirty="0">
                  <a:latin typeface="Microsoft Sans Serif" panose="020B0604020202020204" pitchFamily="34" charset="0"/>
                  <a:ea typeface="Microsoft Sans Serif" panose="020B0604020202020204" pitchFamily="34" charset="0"/>
                  <a:cs typeface="Microsoft Sans Serif" panose="020B0604020202020204" pitchFamily="34" charset="0"/>
                </a:rPr>
                <a:t> We have </a:t>
              </a:r>
              <a:r>
                <a:rPr lang="en-US" sz="1600" dirty="0">
                  <a:solidFill>
                    <a:schemeClr val="bg2">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options for how to allocate  transportation funding. We evaluate these options and makes informed decisions regarding the best path forward.</a:t>
              </a:r>
            </a:p>
            <a:p>
              <a:pPr>
                <a:lnSpc>
                  <a:spcPct val="130000"/>
                </a:lnSpc>
                <a:spcBef>
                  <a:spcPts val="0"/>
                </a:spcBef>
              </a:pPr>
              <a:endParaRPr lang="en-US" sz="500" b="1"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nSpc>
                  <a:spcPct val="130000"/>
                </a:lnSpc>
                <a:spcBef>
                  <a:spcPts val="0"/>
                </a:spcBef>
              </a:pPr>
              <a:r>
                <a:rPr lang="en-US" sz="1600" b="1"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Asset management relies on quality information  </a:t>
              </a:r>
              <a:r>
                <a:rPr lang="en-US" sz="1600" dirty="0">
                  <a:solidFill>
                    <a:schemeClr val="bg2">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 We use data and analytical tools to support our decisions.</a:t>
              </a:r>
            </a:p>
            <a:p>
              <a:pPr>
                <a:lnSpc>
                  <a:spcPct val="130000"/>
                </a:lnSpc>
                <a:spcBef>
                  <a:spcPts val="0"/>
                </a:spcBef>
              </a:pPr>
              <a:endParaRPr lang="en-US" sz="500" b="1"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nSpc>
                  <a:spcPct val="130000"/>
                </a:lnSpc>
                <a:spcBef>
                  <a:spcPts val="0"/>
                </a:spcBef>
              </a:pPr>
              <a:r>
                <a:rPr lang="en-US" sz="1600" b="1"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Asset management requires transparency and accountability  </a:t>
              </a:r>
              <a:r>
                <a:rPr lang="en-US" sz="1600" dirty="0">
                  <a:latin typeface="Microsoft Sans Serif" panose="020B0604020202020204" pitchFamily="34" charset="0"/>
                  <a:ea typeface="Microsoft Sans Serif" panose="020B0604020202020204" pitchFamily="34" charset="0"/>
                  <a:cs typeface="Microsoft Sans Serif" panose="020B0604020202020204" pitchFamily="34" charset="0"/>
                </a:rPr>
                <a:t> We </a:t>
              </a:r>
              <a:r>
                <a:rPr lang="en-US" sz="1600" dirty="0">
                  <a:solidFill>
                    <a:schemeClr val="bg2">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document how funding decisions are made, monitor performance, track progress towards performance targets, and report on results.</a:t>
              </a:r>
            </a:p>
          </p:txBody>
        </p:sp>
        <p:sp>
          <p:nvSpPr>
            <p:cNvPr id="13" name="Rectangle: Rounded Corners 12">
              <a:extLst>
                <a:ext uri="{FF2B5EF4-FFF2-40B4-BE49-F238E27FC236}">
                  <a16:creationId xmlns:a16="http://schemas.microsoft.com/office/drawing/2014/main" id="{37F37002-1D4C-4874-9288-642F1019B91E}"/>
                </a:ext>
              </a:extLst>
            </p:cNvPr>
            <p:cNvSpPr/>
            <p:nvPr/>
          </p:nvSpPr>
          <p:spPr>
            <a:xfrm>
              <a:off x="279399" y="1563764"/>
              <a:ext cx="3269985" cy="353113"/>
            </a:xfrm>
            <a:prstGeom prst="roundRect">
              <a:avLst/>
            </a:prstGeom>
            <a:solidFill>
              <a:srgbClr val="00B050">
                <a:alpha val="2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E8904444-8204-4FB6-9E90-74B8A6B84927}"/>
                </a:ext>
              </a:extLst>
            </p:cNvPr>
            <p:cNvSpPr/>
            <p:nvPr/>
          </p:nvSpPr>
          <p:spPr>
            <a:xfrm>
              <a:off x="279398" y="2292062"/>
              <a:ext cx="3883954" cy="353113"/>
            </a:xfrm>
            <a:prstGeom prst="roundRect">
              <a:avLst/>
            </a:prstGeom>
            <a:solidFill>
              <a:srgbClr val="00B050">
                <a:alpha val="2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D530198B-9C39-4994-A9F9-5284477A7BEE}"/>
                </a:ext>
              </a:extLst>
            </p:cNvPr>
            <p:cNvSpPr/>
            <p:nvPr/>
          </p:nvSpPr>
          <p:spPr>
            <a:xfrm>
              <a:off x="279398" y="2997761"/>
              <a:ext cx="4248096" cy="353113"/>
            </a:xfrm>
            <a:prstGeom prst="roundRect">
              <a:avLst/>
            </a:prstGeom>
            <a:solidFill>
              <a:srgbClr val="FFC000">
                <a:alpha val="2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074FADC9-6E8A-4A2A-8343-B6912453BF50}"/>
                </a:ext>
              </a:extLst>
            </p:cNvPr>
            <p:cNvSpPr/>
            <p:nvPr/>
          </p:nvSpPr>
          <p:spPr>
            <a:xfrm>
              <a:off x="279398" y="4022850"/>
              <a:ext cx="4427146" cy="353113"/>
            </a:xfrm>
            <a:prstGeom prst="roundRect">
              <a:avLst/>
            </a:prstGeom>
            <a:solidFill>
              <a:srgbClr val="00B050">
                <a:alpha val="2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C3F9AA5A-E68D-44A6-9174-2FE76761A5E2}"/>
                </a:ext>
              </a:extLst>
            </p:cNvPr>
            <p:cNvSpPr/>
            <p:nvPr/>
          </p:nvSpPr>
          <p:spPr>
            <a:xfrm>
              <a:off x="279398" y="4764898"/>
              <a:ext cx="5564077" cy="353113"/>
            </a:xfrm>
            <a:prstGeom prst="roundRect">
              <a:avLst/>
            </a:prstGeom>
            <a:solidFill>
              <a:srgbClr val="00B050">
                <a:alpha val="2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1C72AF94-F852-4E2A-A64F-20B03668F680}"/>
              </a:ext>
            </a:extLst>
          </p:cNvPr>
          <p:cNvSpPr txBox="1"/>
          <p:nvPr/>
        </p:nvSpPr>
        <p:spPr>
          <a:xfrm>
            <a:off x="457200" y="1188720"/>
            <a:ext cx="5235365" cy="584775"/>
          </a:xfrm>
          <a:prstGeom prst="rect">
            <a:avLst/>
          </a:prstGeom>
          <a:noFill/>
        </p:spPr>
        <p:txBody>
          <a:bodyPr wrap="square" rtlCol="0">
            <a:spAutoFit/>
          </a:bodyPr>
          <a:lstStyle/>
          <a:p>
            <a:r>
              <a:rPr lang="en-US" sz="3200" dirty="0">
                <a:solidFill>
                  <a:schemeClr val="tx2"/>
                </a:solidFill>
                <a:latin typeface="+mj-lt"/>
                <a:ea typeface="Microsoft Sans Serif" panose="020B0604020202020204" pitchFamily="34" charset="0"/>
                <a:cs typeface="Microsoft Sans Serif" panose="020B0604020202020204" pitchFamily="34" charset="0"/>
              </a:rPr>
              <a:t>Good asset management is:</a:t>
            </a:r>
          </a:p>
        </p:txBody>
      </p:sp>
      <p:sp>
        <p:nvSpPr>
          <p:cNvPr id="7" name="Rectangle 6">
            <a:extLst>
              <a:ext uri="{FF2B5EF4-FFF2-40B4-BE49-F238E27FC236}">
                <a16:creationId xmlns:a16="http://schemas.microsoft.com/office/drawing/2014/main" id="{A323D33C-8D4E-4BD5-8759-CC65DA9BC4AE}"/>
              </a:ext>
            </a:extLst>
          </p:cNvPr>
          <p:cNvSpPr/>
          <p:nvPr/>
        </p:nvSpPr>
        <p:spPr>
          <a:xfrm>
            <a:off x="488251" y="2061963"/>
            <a:ext cx="6345686" cy="348813"/>
          </a:xfrm>
          <a:prstGeom prst="rect">
            <a:avLst/>
          </a:prstGeom>
        </p:spPr>
        <p:txBody>
          <a:bodyPr wrap="square">
            <a:spAutoFit/>
          </a:bodyPr>
          <a:lstStyle/>
          <a:p>
            <a:pPr>
              <a:lnSpc>
                <a:spcPts val="2000"/>
              </a:lnSpc>
              <a:spcBef>
                <a:spcPts val="0"/>
              </a:spcBef>
            </a:pPr>
            <a:r>
              <a:rPr lang="en-US" b="1" dirty="0">
                <a:ea typeface="Microsoft Sans Serif" panose="020B0604020202020204" pitchFamily="34" charset="0"/>
                <a:cs typeface="Microsoft Sans Serif" panose="020B0604020202020204" pitchFamily="34" charset="0"/>
              </a:rPr>
              <a:t>Policy Driven  </a:t>
            </a:r>
            <a:r>
              <a:rPr lang="en-US" dirty="0">
                <a:ea typeface="Microsoft Sans Serif" panose="020B0604020202020204" pitchFamily="34" charset="0"/>
                <a:cs typeface="Microsoft Sans Serif" panose="020B0604020202020204" pitchFamily="34" charset="0"/>
              </a:rPr>
              <a:t> Funding reflects the vision of the future.</a:t>
            </a:r>
          </a:p>
        </p:txBody>
      </p:sp>
      <p:sp>
        <p:nvSpPr>
          <p:cNvPr id="20" name="Rectangle 19">
            <a:extLst>
              <a:ext uri="{FF2B5EF4-FFF2-40B4-BE49-F238E27FC236}">
                <a16:creationId xmlns:a16="http://schemas.microsoft.com/office/drawing/2014/main" id="{1CC98C17-0F8B-49F7-B14E-7857C4DE1D0B}"/>
              </a:ext>
            </a:extLst>
          </p:cNvPr>
          <p:cNvSpPr/>
          <p:nvPr/>
        </p:nvSpPr>
        <p:spPr>
          <a:xfrm>
            <a:off x="488251" y="2757206"/>
            <a:ext cx="6345686" cy="605294"/>
          </a:xfrm>
          <a:prstGeom prst="rect">
            <a:avLst/>
          </a:prstGeom>
        </p:spPr>
        <p:txBody>
          <a:bodyPr wrap="square">
            <a:spAutoFit/>
          </a:bodyPr>
          <a:lstStyle/>
          <a:p>
            <a:pPr>
              <a:lnSpc>
                <a:spcPts val="2000"/>
              </a:lnSpc>
              <a:spcBef>
                <a:spcPts val="0"/>
              </a:spcBef>
            </a:pPr>
            <a:r>
              <a:rPr lang="en-US" b="1" dirty="0">
                <a:ea typeface="Microsoft Sans Serif" panose="020B0604020202020204" pitchFamily="34" charset="0"/>
                <a:cs typeface="Microsoft Sans Serif" panose="020B0604020202020204" pitchFamily="34" charset="0"/>
              </a:rPr>
              <a:t>Performance Based   </a:t>
            </a:r>
            <a:r>
              <a:rPr lang="en-US" dirty="0">
                <a:ea typeface="Microsoft Sans Serif" panose="020B0604020202020204" pitchFamily="34" charset="0"/>
                <a:cs typeface="Microsoft Sans Serif" panose="020B0604020202020204" pitchFamily="34" charset="0"/>
              </a:rPr>
              <a:t>Decisions are based on future targets and condition of asset.</a:t>
            </a:r>
          </a:p>
        </p:txBody>
      </p:sp>
      <p:sp>
        <p:nvSpPr>
          <p:cNvPr id="21" name="Rectangle 20">
            <a:extLst>
              <a:ext uri="{FF2B5EF4-FFF2-40B4-BE49-F238E27FC236}">
                <a16:creationId xmlns:a16="http://schemas.microsoft.com/office/drawing/2014/main" id="{DF74579B-D3C5-4B6E-B235-63329DCE57AD}"/>
              </a:ext>
            </a:extLst>
          </p:cNvPr>
          <p:cNvSpPr/>
          <p:nvPr/>
        </p:nvSpPr>
        <p:spPr>
          <a:xfrm>
            <a:off x="488251" y="3708930"/>
            <a:ext cx="6345686" cy="605294"/>
          </a:xfrm>
          <a:prstGeom prst="rect">
            <a:avLst/>
          </a:prstGeom>
        </p:spPr>
        <p:txBody>
          <a:bodyPr wrap="square">
            <a:spAutoFit/>
          </a:bodyPr>
          <a:lstStyle/>
          <a:p>
            <a:pPr>
              <a:lnSpc>
                <a:spcPts val="2000"/>
              </a:lnSpc>
              <a:spcBef>
                <a:spcPts val="0"/>
              </a:spcBef>
            </a:pPr>
            <a:r>
              <a:rPr lang="en-US" b="1" dirty="0">
                <a:ea typeface="Microsoft Sans Serif" panose="020B0604020202020204" pitchFamily="34" charset="0"/>
                <a:cs typeface="Microsoft Sans Serif" panose="020B0604020202020204" pitchFamily="34" charset="0"/>
              </a:rPr>
              <a:t>Quality Information Based  </a:t>
            </a:r>
            <a:r>
              <a:rPr lang="en-US" dirty="0">
                <a:ea typeface="Microsoft Sans Serif" panose="020B0604020202020204" pitchFamily="34" charset="0"/>
                <a:cs typeface="Microsoft Sans Serif" panose="020B0604020202020204" pitchFamily="34" charset="0"/>
              </a:rPr>
              <a:t>Decisions supported by data and analytical tools.</a:t>
            </a:r>
          </a:p>
        </p:txBody>
      </p:sp>
      <p:sp>
        <p:nvSpPr>
          <p:cNvPr id="22" name="Rectangle 21">
            <a:extLst>
              <a:ext uri="{FF2B5EF4-FFF2-40B4-BE49-F238E27FC236}">
                <a16:creationId xmlns:a16="http://schemas.microsoft.com/office/drawing/2014/main" id="{E9BB389B-86A4-4FB3-BCB0-A81CDDC96232}"/>
              </a:ext>
            </a:extLst>
          </p:cNvPr>
          <p:cNvSpPr/>
          <p:nvPr/>
        </p:nvSpPr>
        <p:spPr>
          <a:xfrm>
            <a:off x="466578" y="4660654"/>
            <a:ext cx="6345686" cy="605294"/>
          </a:xfrm>
          <a:prstGeom prst="rect">
            <a:avLst/>
          </a:prstGeom>
        </p:spPr>
        <p:txBody>
          <a:bodyPr wrap="square">
            <a:spAutoFit/>
          </a:bodyPr>
          <a:lstStyle/>
          <a:p>
            <a:pPr>
              <a:lnSpc>
                <a:spcPts val="2000"/>
              </a:lnSpc>
              <a:spcBef>
                <a:spcPts val="0"/>
              </a:spcBef>
            </a:pPr>
            <a:r>
              <a:rPr lang="en-US" b="1" dirty="0">
                <a:ea typeface="Microsoft Sans Serif" panose="020B0604020202020204" pitchFamily="34" charset="0"/>
                <a:cs typeface="Microsoft Sans Serif" panose="020B0604020202020204" pitchFamily="34" charset="0"/>
              </a:rPr>
              <a:t>Transparent and Accountable   </a:t>
            </a:r>
            <a:r>
              <a:rPr lang="en-US" dirty="0">
                <a:ea typeface="Microsoft Sans Serif" panose="020B0604020202020204" pitchFamily="34" charset="0"/>
                <a:cs typeface="Microsoft Sans Serif" panose="020B0604020202020204" pitchFamily="34" charset="0"/>
              </a:rPr>
              <a:t>Decisions are documented, performance is monitored, progress tracked and reported</a:t>
            </a:r>
          </a:p>
        </p:txBody>
      </p:sp>
      <p:sp>
        <p:nvSpPr>
          <p:cNvPr id="23" name="Rectangle 22">
            <a:extLst>
              <a:ext uri="{FF2B5EF4-FFF2-40B4-BE49-F238E27FC236}">
                <a16:creationId xmlns:a16="http://schemas.microsoft.com/office/drawing/2014/main" id="{D4D2C201-73BE-4BDC-AF1D-57B2D5DC545C}"/>
              </a:ext>
            </a:extLst>
          </p:cNvPr>
          <p:cNvSpPr/>
          <p:nvPr/>
        </p:nvSpPr>
        <p:spPr>
          <a:xfrm>
            <a:off x="500517" y="5612377"/>
            <a:ext cx="6345686" cy="348813"/>
          </a:xfrm>
          <a:prstGeom prst="rect">
            <a:avLst/>
          </a:prstGeom>
        </p:spPr>
        <p:txBody>
          <a:bodyPr wrap="square">
            <a:spAutoFit/>
          </a:bodyPr>
          <a:lstStyle/>
          <a:p>
            <a:pPr>
              <a:lnSpc>
                <a:spcPts val="2000"/>
              </a:lnSpc>
              <a:spcBef>
                <a:spcPts val="0"/>
              </a:spcBef>
            </a:pPr>
            <a:r>
              <a:rPr lang="en-US" b="1" dirty="0">
                <a:ea typeface="Microsoft Sans Serif" panose="020B0604020202020204" pitchFamily="34" charset="0"/>
                <a:cs typeface="Microsoft Sans Serif" panose="020B0604020202020204" pitchFamily="34" charset="0"/>
              </a:rPr>
              <a:t>Trade-offs to Balance  </a:t>
            </a:r>
            <a:r>
              <a:rPr lang="en-US" dirty="0">
                <a:ea typeface="Microsoft Sans Serif" panose="020B0604020202020204" pitchFamily="34" charset="0"/>
                <a:cs typeface="Microsoft Sans Serif" panose="020B0604020202020204" pitchFamily="34" charset="0"/>
              </a:rPr>
              <a:t>Weigh the information for best path.</a:t>
            </a:r>
          </a:p>
        </p:txBody>
      </p:sp>
      <p:sp>
        <p:nvSpPr>
          <p:cNvPr id="2" name="TextBox 1">
            <a:extLst>
              <a:ext uri="{FF2B5EF4-FFF2-40B4-BE49-F238E27FC236}">
                <a16:creationId xmlns:a16="http://schemas.microsoft.com/office/drawing/2014/main" id="{575BBE65-860F-4091-AC28-C8E7CC41E682}"/>
              </a:ext>
            </a:extLst>
          </p:cNvPr>
          <p:cNvSpPr txBox="1"/>
          <p:nvPr/>
        </p:nvSpPr>
        <p:spPr>
          <a:xfrm>
            <a:off x="9632496" y="942016"/>
            <a:ext cx="3147479" cy="1754326"/>
          </a:xfrm>
          <a:prstGeom prst="rect">
            <a:avLst/>
          </a:prstGeom>
          <a:noFill/>
        </p:spPr>
        <p:txBody>
          <a:bodyPr wrap="square" rtlCol="0">
            <a:spAutoFit/>
          </a:bodyPr>
          <a:lstStyle/>
          <a:p>
            <a:r>
              <a:rPr lang="en-US" sz="3600" dirty="0"/>
              <a:t>Transportation</a:t>
            </a:r>
          </a:p>
          <a:p>
            <a:r>
              <a:rPr lang="en-US" sz="3600" dirty="0"/>
              <a:t>Asset</a:t>
            </a:r>
          </a:p>
          <a:p>
            <a:r>
              <a:rPr lang="en-US" sz="3600" dirty="0"/>
              <a:t>Management</a:t>
            </a:r>
          </a:p>
        </p:txBody>
      </p:sp>
      <p:sp>
        <p:nvSpPr>
          <p:cNvPr id="9" name="Slide Number Placeholder 8">
            <a:extLst>
              <a:ext uri="{FF2B5EF4-FFF2-40B4-BE49-F238E27FC236}">
                <a16:creationId xmlns:a16="http://schemas.microsoft.com/office/drawing/2014/main" id="{573318B4-B348-4C51-B4AE-35780510EBFB}"/>
              </a:ext>
            </a:extLst>
          </p:cNvPr>
          <p:cNvSpPr>
            <a:spLocks noGrp="1"/>
          </p:cNvSpPr>
          <p:nvPr>
            <p:ph type="sldNum" sz="quarter" idx="12"/>
          </p:nvPr>
        </p:nvSpPr>
        <p:spPr/>
        <p:txBody>
          <a:bodyPr/>
          <a:lstStyle/>
          <a:p>
            <a:pPr defTabSz="685800"/>
            <a:fld id="{2B5A6398-5B92-4880-B42C-2D0285FB01C7}" type="slidenum">
              <a:rPr lang="en-US" sz="1350" kern="0" smtClean="0">
                <a:solidFill>
                  <a:sysClr val="windowText" lastClr="000000"/>
                </a:solidFill>
              </a:rPr>
              <a:pPr defTabSz="685800"/>
              <a:t>2</a:t>
            </a:fld>
            <a:endParaRPr lang="en-US" sz="1350" kern="0" dirty="0">
              <a:solidFill>
                <a:sysClr val="windowText" lastClr="000000"/>
              </a:solidFill>
            </a:endParaRPr>
          </a:p>
        </p:txBody>
      </p:sp>
    </p:spTree>
    <p:extLst>
      <p:ext uri="{BB962C8B-B14F-4D97-AF65-F5344CB8AC3E}">
        <p14:creationId xmlns:p14="http://schemas.microsoft.com/office/powerpoint/2010/main" val="1696228240"/>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D1188B-FC12-4D15-A030-9B0325037442}"/>
              </a:ext>
            </a:extLst>
          </p:cNvPr>
          <p:cNvSpPr txBox="1"/>
          <p:nvPr/>
        </p:nvSpPr>
        <p:spPr>
          <a:xfrm>
            <a:off x="365760" y="1188720"/>
            <a:ext cx="6806565" cy="964367"/>
          </a:xfrm>
          <a:prstGeom prst="rect">
            <a:avLst/>
          </a:prstGeom>
          <a:noFill/>
        </p:spPr>
        <p:txBody>
          <a:bodyPr wrap="square" rtlCol="0">
            <a:spAutoFit/>
          </a:bodyPr>
          <a:lstStyle/>
          <a:p>
            <a:pPr>
              <a:lnSpc>
                <a:spcPts val="3400"/>
              </a:lnSpc>
            </a:pPr>
            <a:r>
              <a:rPr lang="en-US" sz="3200" dirty="0">
                <a:solidFill>
                  <a:schemeClr val="tx2"/>
                </a:solidFill>
                <a:latin typeface="+mj-lt"/>
              </a:rPr>
              <a:t>How do we evaluate the universe of possible projects?</a:t>
            </a:r>
          </a:p>
        </p:txBody>
      </p:sp>
      <p:pic>
        <p:nvPicPr>
          <p:cNvPr id="4" name="Picture 3">
            <a:extLst>
              <a:ext uri="{FF2B5EF4-FFF2-40B4-BE49-F238E27FC236}">
                <a16:creationId xmlns:a16="http://schemas.microsoft.com/office/drawing/2014/main" id="{980C0DC9-780F-49E5-B17A-D8798F9E6032}"/>
              </a:ext>
            </a:extLst>
          </p:cNvPr>
          <p:cNvPicPr>
            <a:picLocks noChangeAspect="1"/>
          </p:cNvPicPr>
          <p:nvPr/>
        </p:nvPicPr>
        <p:blipFill>
          <a:blip r:embed="rId3"/>
          <a:stretch>
            <a:fillRect/>
          </a:stretch>
        </p:blipFill>
        <p:spPr>
          <a:xfrm>
            <a:off x="0" y="2195198"/>
            <a:ext cx="9144000" cy="4662802"/>
          </a:xfrm>
          <a:prstGeom prst="rect">
            <a:avLst/>
          </a:prstGeom>
        </p:spPr>
      </p:pic>
    </p:spTree>
    <p:extLst>
      <p:ext uri="{BB962C8B-B14F-4D97-AF65-F5344CB8AC3E}">
        <p14:creationId xmlns:p14="http://schemas.microsoft.com/office/powerpoint/2010/main" val="3766429261"/>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63D7E9-A2E0-4AF0-AD63-96A8A75DE3C7}"/>
              </a:ext>
            </a:extLst>
          </p:cNvPr>
          <p:cNvPicPr>
            <a:picLocks noChangeAspect="1"/>
          </p:cNvPicPr>
          <p:nvPr/>
        </p:nvPicPr>
        <p:blipFill rotWithShape="1">
          <a:blip r:embed="rId3"/>
          <a:srcRect l="5688" r="5688"/>
          <a:stretch/>
        </p:blipFill>
        <p:spPr>
          <a:xfrm>
            <a:off x="319110" y="3363485"/>
            <a:ext cx="1097280" cy="877824"/>
          </a:xfrm>
          <a:prstGeom prst="rect">
            <a:avLst/>
          </a:prstGeom>
        </p:spPr>
      </p:pic>
      <p:pic>
        <p:nvPicPr>
          <p:cNvPr id="7" name="Picture 6">
            <a:extLst>
              <a:ext uri="{FF2B5EF4-FFF2-40B4-BE49-F238E27FC236}">
                <a16:creationId xmlns:a16="http://schemas.microsoft.com/office/drawing/2014/main" id="{E7C7179A-DD49-468B-B216-6D8959CBF841}"/>
              </a:ext>
            </a:extLst>
          </p:cNvPr>
          <p:cNvPicPr>
            <a:picLocks noChangeAspect="1"/>
          </p:cNvPicPr>
          <p:nvPr/>
        </p:nvPicPr>
        <p:blipFill>
          <a:blip r:embed="rId4"/>
          <a:stretch>
            <a:fillRect/>
          </a:stretch>
        </p:blipFill>
        <p:spPr>
          <a:xfrm>
            <a:off x="3273452" y="2139903"/>
            <a:ext cx="2597096" cy="2578194"/>
          </a:xfrm>
          <a:prstGeom prst="rect">
            <a:avLst/>
          </a:prstGeom>
        </p:spPr>
      </p:pic>
      <p:pic>
        <p:nvPicPr>
          <p:cNvPr id="9" name="Picture 8">
            <a:extLst>
              <a:ext uri="{FF2B5EF4-FFF2-40B4-BE49-F238E27FC236}">
                <a16:creationId xmlns:a16="http://schemas.microsoft.com/office/drawing/2014/main" id="{DEB59A2F-03E8-4E13-8954-30E324675F80}"/>
              </a:ext>
            </a:extLst>
          </p:cNvPr>
          <p:cNvPicPr>
            <a:picLocks noChangeAspect="1"/>
          </p:cNvPicPr>
          <p:nvPr/>
        </p:nvPicPr>
        <p:blipFill rotWithShape="1">
          <a:blip r:embed="rId5"/>
          <a:srcRect l="2542" t="3553" r="274" b="2366"/>
          <a:stretch/>
        </p:blipFill>
        <p:spPr>
          <a:xfrm>
            <a:off x="516565" y="1613459"/>
            <a:ext cx="1097280" cy="877824"/>
          </a:xfrm>
          <a:prstGeom prst="rect">
            <a:avLst/>
          </a:prstGeom>
        </p:spPr>
      </p:pic>
      <p:pic>
        <p:nvPicPr>
          <p:cNvPr id="17" name="Picture 16">
            <a:extLst>
              <a:ext uri="{FF2B5EF4-FFF2-40B4-BE49-F238E27FC236}">
                <a16:creationId xmlns:a16="http://schemas.microsoft.com/office/drawing/2014/main" id="{82A107F6-F4AE-4D41-8F9B-8DB0F47C0B25}"/>
              </a:ext>
            </a:extLst>
          </p:cNvPr>
          <p:cNvPicPr>
            <a:picLocks noChangeAspect="1"/>
          </p:cNvPicPr>
          <p:nvPr/>
        </p:nvPicPr>
        <p:blipFill rotWithShape="1">
          <a:blip r:embed="rId6"/>
          <a:srcRect l="21132" r="5250"/>
          <a:stretch/>
        </p:blipFill>
        <p:spPr>
          <a:xfrm>
            <a:off x="7863881" y="1908129"/>
            <a:ext cx="1097280" cy="877824"/>
          </a:xfrm>
          <a:prstGeom prst="rect">
            <a:avLst/>
          </a:prstGeom>
        </p:spPr>
      </p:pic>
      <p:pic>
        <p:nvPicPr>
          <p:cNvPr id="21" name="Picture 20">
            <a:extLst>
              <a:ext uri="{FF2B5EF4-FFF2-40B4-BE49-F238E27FC236}">
                <a16:creationId xmlns:a16="http://schemas.microsoft.com/office/drawing/2014/main" id="{1B9B5213-CEB6-4492-B3DC-8A2FF9A1E40C}"/>
              </a:ext>
            </a:extLst>
          </p:cNvPr>
          <p:cNvPicPr>
            <a:picLocks noChangeAspect="1"/>
          </p:cNvPicPr>
          <p:nvPr/>
        </p:nvPicPr>
        <p:blipFill rotWithShape="1">
          <a:blip r:embed="rId7"/>
          <a:srcRect l="29232" t="3616" r="13212" b="1622"/>
          <a:stretch/>
        </p:blipFill>
        <p:spPr>
          <a:xfrm>
            <a:off x="5860443" y="5393950"/>
            <a:ext cx="1097280" cy="877824"/>
          </a:xfrm>
          <a:prstGeom prst="rect">
            <a:avLst/>
          </a:prstGeom>
        </p:spPr>
      </p:pic>
      <p:pic>
        <p:nvPicPr>
          <p:cNvPr id="22" name="Picture 21">
            <a:extLst>
              <a:ext uri="{FF2B5EF4-FFF2-40B4-BE49-F238E27FC236}">
                <a16:creationId xmlns:a16="http://schemas.microsoft.com/office/drawing/2014/main" id="{8F3CE776-4BA4-469E-A15E-422CE0E2B8AC}"/>
              </a:ext>
            </a:extLst>
          </p:cNvPr>
          <p:cNvPicPr>
            <a:picLocks noChangeAspect="1"/>
          </p:cNvPicPr>
          <p:nvPr/>
        </p:nvPicPr>
        <p:blipFill>
          <a:blip r:embed="rId8"/>
          <a:stretch>
            <a:fillRect/>
          </a:stretch>
        </p:blipFill>
        <p:spPr>
          <a:xfrm>
            <a:off x="5372279" y="4572044"/>
            <a:ext cx="551752" cy="568861"/>
          </a:xfrm>
          <a:prstGeom prst="rect">
            <a:avLst/>
          </a:prstGeom>
        </p:spPr>
      </p:pic>
      <p:pic>
        <p:nvPicPr>
          <p:cNvPr id="26" name="Picture 25">
            <a:extLst>
              <a:ext uri="{FF2B5EF4-FFF2-40B4-BE49-F238E27FC236}">
                <a16:creationId xmlns:a16="http://schemas.microsoft.com/office/drawing/2014/main" id="{71480E82-CD3C-4E5A-9450-E15ADD2C6438}"/>
              </a:ext>
            </a:extLst>
          </p:cNvPr>
          <p:cNvPicPr>
            <a:picLocks noChangeAspect="1"/>
          </p:cNvPicPr>
          <p:nvPr/>
        </p:nvPicPr>
        <p:blipFill rotWithShape="1">
          <a:blip r:embed="rId9"/>
          <a:srcRect l="17206" t="533" r="11892" b="-533"/>
          <a:stretch/>
        </p:blipFill>
        <p:spPr>
          <a:xfrm>
            <a:off x="2103384" y="5393950"/>
            <a:ext cx="1097280" cy="877824"/>
          </a:xfrm>
          <a:prstGeom prst="rect">
            <a:avLst/>
          </a:prstGeom>
        </p:spPr>
      </p:pic>
      <p:pic>
        <p:nvPicPr>
          <p:cNvPr id="31" name="Picture 30">
            <a:extLst>
              <a:ext uri="{FF2B5EF4-FFF2-40B4-BE49-F238E27FC236}">
                <a16:creationId xmlns:a16="http://schemas.microsoft.com/office/drawing/2014/main" id="{04653319-167B-4A13-8ABA-A51EF741C4AA}"/>
              </a:ext>
            </a:extLst>
          </p:cNvPr>
          <p:cNvPicPr>
            <a:picLocks noChangeAspect="1"/>
          </p:cNvPicPr>
          <p:nvPr/>
        </p:nvPicPr>
        <p:blipFill rotWithShape="1">
          <a:blip r:embed="rId10"/>
          <a:srcRect t="2872" b="2872"/>
          <a:stretch/>
        </p:blipFill>
        <p:spPr>
          <a:xfrm flipH="1">
            <a:off x="7695008" y="3694220"/>
            <a:ext cx="1097280" cy="877824"/>
          </a:xfrm>
          <a:prstGeom prst="rect">
            <a:avLst/>
          </a:prstGeom>
        </p:spPr>
      </p:pic>
      <p:pic>
        <p:nvPicPr>
          <p:cNvPr id="36" name="Picture 35">
            <a:extLst>
              <a:ext uri="{FF2B5EF4-FFF2-40B4-BE49-F238E27FC236}">
                <a16:creationId xmlns:a16="http://schemas.microsoft.com/office/drawing/2014/main" id="{CB94FC0B-0AB8-441E-B46E-018C2D703875}"/>
              </a:ext>
            </a:extLst>
          </p:cNvPr>
          <p:cNvPicPr>
            <a:picLocks noChangeAspect="1"/>
          </p:cNvPicPr>
          <p:nvPr/>
        </p:nvPicPr>
        <p:blipFill rotWithShape="1">
          <a:blip r:embed="rId11"/>
          <a:srcRect l="19038" t="5769" r="15000"/>
          <a:stretch/>
        </p:blipFill>
        <p:spPr>
          <a:xfrm>
            <a:off x="3197924" y="463596"/>
            <a:ext cx="1097280" cy="877824"/>
          </a:xfrm>
          <a:prstGeom prst="rect">
            <a:avLst/>
          </a:prstGeom>
        </p:spPr>
      </p:pic>
      <p:sp>
        <p:nvSpPr>
          <p:cNvPr id="2" name="Oval 1">
            <a:extLst>
              <a:ext uri="{FF2B5EF4-FFF2-40B4-BE49-F238E27FC236}">
                <a16:creationId xmlns:a16="http://schemas.microsoft.com/office/drawing/2014/main" id="{C6F7F335-F115-443F-9D6E-1FB83C53B459}"/>
              </a:ext>
            </a:extLst>
          </p:cNvPr>
          <p:cNvSpPr/>
          <p:nvPr/>
        </p:nvSpPr>
        <p:spPr>
          <a:xfrm>
            <a:off x="2908564" y="2181436"/>
            <a:ext cx="577165" cy="577165"/>
          </a:xfrm>
          <a:prstGeom prst="ellipse">
            <a:avLst/>
          </a:prstGeom>
          <a:solidFill>
            <a:schemeClr val="tx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15%</a:t>
            </a:r>
          </a:p>
        </p:txBody>
      </p:sp>
      <p:sp>
        <p:nvSpPr>
          <p:cNvPr id="37" name="Oval 36">
            <a:extLst>
              <a:ext uri="{FF2B5EF4-FFF2-40B4-BE49-F238E27FC236}">
                <a16:creationId xmlns:a16="http://schemas.microsoft.com/office/drawing/2014/main" id="{9729D083-AFC3-4873-8327-379C85021D2C}"/>
              </a:ext>
            </a:extLst>
          </p:cNvPr>
          <p:cNvSpPr/>
          <p:nvPr/>
        </p:nvSpPr>
        <p:spPr>
          <a:xfrm>
            <a:off x="4363898" y="1513040"/>
            <a:ext cx="577165" cy="577165"/>
          </a:xfrm>
          <a:prstGeom prst="ellipse">
            <a:avLst/>
          </a:prstGeom>
          <a:solidFill>
            <a:schemeClr val="accent1">
              <a:lumMod val="75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14%</a:t>
            </a:r>
          </a:p>
        </p:txBody>
      </p:sp>
      <p:sp>
        <p:nvSpPr>
          <p:cNvPr id="38" name="Oval 37">
            <a:extLst>
              <a:ext uri="{FF2B5EF4-FFF2-40B4-BE49-F238E27FC236}">
                <a16:creationId xmlns:a16="http://schemas.microsoft.com/office/drawing/2014/main" id="{3C0477E8-A436-40FF-B084-58D5EF0513BB}"/>
              </a:ext>
            </a:extLst>
          </p:cNvPr>
          <p:cNvSpPr/>
          <p:nvPr/>
        </p:nvSpPr>
        <p:spPr>
          <a:xfrm>
            <a:off x="2735551" y="3504992"/>
            <a:ext cx="577165" cy="577165"/>
          </a:xfrm>
          <a:prstGeom prst="ellipse">
            <a:avLst/>
          </a:prstGeom>
          <a:solidFill>
            <a:schemeClr val="accent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15%</a:t>
            </a:r>
          </a:p>
        </p:txBody>
      </p:sp>
      <p:sp>
        <p:nvSpPr>
          <p:cNvPr id="39" name="Oval 38">
            <a:extLst>
              <a:ext uri="{FF2B5EF4-FFF2-40B4-BE49-F238E27FC236}">
                <a16:creationId xmlns:a16="http://schemas.microsoft.com/office/drawing/2014/main" id="{B06DD41E-B6D0-493D-BF3F-B1B3A8B293AE}"/>
              </a:ext>
            </a:extLst>
          </p:cNvPr>
          <p:cNvSpPr/>
          <p:nvPr/>
        </p:nvSpPr>
        <p:spPr>
          <a:xfrm>
            <a:off x="3855026" y="4681694"/>
            <a:ext cx="577165" cy="577165"/>
          </a:xfrm>
          <a:prstGeom prst="ellipse">
            <a:avLst/>
          </a:prstGeom>
          <a:solidFill>
            <a:schemeClr val="accent3"/>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16%</a:t>
            </a:r>
          </a:p>
        </p:txBody>
      </p:sp>
      <p:sp>
        <p:nvSpPr>
          <p:cNvPr id="40" name="Oval 39">
            <a:extLst>
              <a:ext uri="{FF2B5EF4-FFF2-40B4-BE49-F238E27FC236}">
                <a16:creationId xmlns:a16="http://schemas.microsoft.com/office/drawing/2014/main" id="{7DE4092F-E58F-4E6A-817B-92F8E61B890C}"/>
              </a:ext>
            </a:extLst>
          </p:cNvPr>
          <p:cNvSpPr/>
          <p:nvPr/>
        </p:nvSpPr>
        <p:spPr>
          <a:xfrm>
            <a:off x="5346866" y="4500658"/>
            <a:ext cx="577165" cy="577165"/>
          </a:xfrm>
          <a:prstGeom prst="ellipse">
            <a:avLst/>
          </a:prstGeom>
          <a:solidFill>
            <a:schemeClr val="accent5">
              <a:lumMod val="60000"/>
              <a:lumOff val="40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12%</a:t>
            </a:r>
          </a:p>
        </p:txBody>
      </p:sp>
      <p:sp>
        <p:nvSpPr>
          <p:cNvPr id="41" name="Oval 40">
            <a:extLst>
              <a:ext uri="{FF2B5EF4-FFF2-40B4-BE49-F238E27FC236}">
                <a16:creationId xmlns:a16="http://schemas.microsoft.com/office/drawing/2014/main" id="{E0BB5F8C-0ECE-4FC9-877F-0F18BA5F48FA}"/>
              </a:ext>
            </a:extLst>
          </p:cNvPr>
          <p:cNvSpPr/>
          <p:nvPr/>
        </p:nvSpPr>
        <p:spPr>
          <a:xfrm>
            <a:off x="5919283" y="3499699"/>
            <a:ext cx="577165" cy="577165"/>
          </a:xfrm>
          <a:prstGeom prst="ellipse">
            <a:avLst/>
          </a:prstGeom>
          <a:solidFill>
            <a:schemeClr val="accent5"/>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10%</a:t>
            </a:r>
          </a:p>
        </p:txBody>
      </p:sp>
      <p:sp>
        <p:nvSpPr>
          <p:cNvPr id="42" name="Oval 41">
            <a:extLst>
              <a:ext uri="{FF2B5EF4-FFF2-40B4-BE49-F238E27FC236}">
                <a16:creationId xmlns:a16="http://schemas.microsoft.com/office/drawing/2014/main" id="{88E26943-7BA3-4038-A35F-B981F26863C8}"/>
              </a:ext>
            </a:extLst>
          </p:cNvPr>
          <p:cNvSpPr/>
          <p:nvPr/>
        </p:nvSpPr>
        <p:spPr>
          <a:xfrm>
            <a:off x="5734362" y="2285956"/>
            <a:ext cx="577165" cy="577165"/>
          </a:xfrm>
          <a:prstGeom prst="ellipse">
            <a:avLst/>
          </a:prstGeom>
          <a:solidFill>
            <a:schemeClr val="accent6"/>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18%</a:t>
            </a:r>
          </a:p>
        </p:txBody>
      </p:sp>
      <p:sp>
        <p:nvSpPr>
          <p:cNvPr id="3" name="TextBox 2">
            <a:extLst>
              <a:ext uri="{FF2B5EF4-FFF2-40B4-BE49-F238E27FC236}">
                <a16:creationId xmlns:a16="http://schemas.microsoft.com/office/drawing/2014/main" id="{F7D521A4-4BBF-4416-A7CE-39AC5629DFA6}"/>
              </a:ext>
            </a:extLst>
          </p:cNvPr>
          <p:cNvSpPr txBox="1"/>
          <p:nvPr/>
        </p:nvSpPr>
        <p:spPr>
          <a:xfrm>
            <a:off x="564266" y="1310015"/>
            <a:ext cx="1033970" cy="369332"/>
          </a:xfrm>
          <a:prstGeom prst="rect">
            <a:avLst/>
          </a:prstGeom>
          <a:noFill/>
        </p:spPr>
        <p:txBody>
          <a:bodyPr wrap="square" lIns="0" rIns="0" rtlCol="0">
            <a:spAutoFit/>
          </a:bodyPr>
          <a:lstStyle/>
          <a:p>
            <a:pPr algn="r"/>
            <a:r>
              <a:rPr lang="en-US" b="1" dirty="0">
                <a:solidFill>
                  <a:schemeClr val="tx2"/>
                </a:solidFill>
              </a:rPr>
              <a:t>TRAFFIC</a:t>
            </a:r>
          </a:p>
        </p:txBody>
      </p:sp>
      <p:grpSp>
        <p:nvGrpSpPr>
          <p:cNvPr id="5" name="Group 4">
            <a:extLst>
              <a:ext uri="{FF2B5EF4-FFF2-40B4-BE49-F238E27FC236}">
                <a16:creationId xmlns:a16="http://schemas.microsoft.com/office/drawing/2014/main" id="{3F8A269B-8F00-4825-ADBE-FEB11F77492E}"/>
              </a:ext>
            </a:extLst>
          </p:cNvPr>
          <p:cNvGrpSpPr/>
          <p:nvPr/>
        </p:nvGrpSpPr>
        <p:grpSpPr>
          <a:xfrm>
            <a:off x="1690149" y="1578052"/>
            <a:ext cx="1116197" cy="923330"/>
            <a:chOff x="1690149" y="1578052"/>
            <a:chExt cx="1116197" cy="923330"/>
          </a:xfrm>
        </p:grpSpPr>
        <p:cxnSp>
          <p:nvCxnSpPr>
            <p:cNvPr id="43" name="Straight Connector 42">
              <a:extLst>
                <a:ext uri="{FF2B5EF4-FFF2-40B4-BE49-F238E27FC236}">
                  <a16:creationId xmlns:a16="http://schemas.microsoft.com/office/drawing/2014/main" id="{EF872DF8-B982-4AF3-A464-3EC375AED1BA}"/>
                </a:ext>
              </a:extLst>
            </p:cNvPr>
            <p:cNvCxnSpPr>
              <a:cxnSpLocks/>
            </p:cNvCxnSpPr>
            <p:nvPr/>
          </p:nvCxnSpPr>
          <p:spPr>
            <a:xfrm>
              <a:off x="1690149" y="1622759"/>
              <a:ext cx="0" cy="86852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11D32C5-C9D1-422A-B99A-C499408A5B5E}"/>
                </a:ext>
              </a:extLst>
            </p:cNvPr>
            <p:cNvSpPr txBox="1"/>
            <p:nvPr/>
          </p:nvSpPr>
          <p:spPr>
            <a:xfrm>
              <a:off x="1775454" y="1578052"/>
              <a:ext cx="1030892" cy="923330"/>
            </a:xfrm>
            <a:prstGeom prst="rect">
              <a:avLst/>
            </a:prstGeom>
            <a:noFill/>
          </p:spPr>
          <p:txBody>
            <a:bodyPr wrap="square" lIns="0" tIns="0" rIns="0" bIns="0" rtlCol="0">
              <a:spAutoFit/>
            </a:bodyPr>
            <a:lstStyle/>
            <a:p>
              <a:r>
                <a:rPr lang="en-US" sz="1000" dirty="0"/>
                <a:t>A measure of the volume of traffic that each road is carrying in comparison to what it can carry.</a:t>
              </a:r>
            </a:p>
          </p:txBody>
        </p:sp>
      </p:grpSp>
      <p:sp>
        <p:nvSpPr>
          <p:cNvPr id="46" name="TextBox 45">
            <a:extLst>
              <a:ext uri="{FF2B5EF4-FFF2-40B4-BE49-F238E27FC236}">
                <a16:creationId xmlns:a16="http://schemas.microsoft.com/office/drawing/2014/main" id="{059168B4-17D4-4101-977E-F06FEBA29A54}"/>
              </a:ext>
            </a:extLst>
          </p:cNvPr>
          <p:cNvSpPr txBox="1"/>
          <p:nvPr/>
        </p:nvSpPr>
        <p:spPr>
          <a:xfrm>
            <a:off x="3243644" y="141661"/>
            <a:ext cx="1051560" cy="369332"/>
          </a:xfrm>
          <a:prstGeom prst="rect">
            <a:avLst/>
          </a:prstGeom>
          <a:noFill/>
        </p:spPr>
        <p:txBody>
          <a:bodyPr wrap="square" lIns="0" rIns="0" rtlCol="0">
            <a:spAutoFit/>
          </a:bodyPr>
          <a:lstStyle/>
          <a:p>
            <a:pPr algn="r"/>
            <a:r>
              <a:rPr lang="en-US" b="1" dirty="0">
                <a:solidFill>
                  <a:schemeClr val="accent1"/>
                </a:solidFill>
              </a:rPr>
              <a:t>MOBILITY</a:t>
            </a:r>
          </a:p>
        </p:txBody>
      </p:sp>
      <p:grpSp>
        <p:nvGrpSpPr>
          <p:cNvPr id="4" name="Group 3">
            <a:extLst>
              <a:ext uri="{FF2B5EF4-FFF2-40B4-BE49-F238E27FC236}">
                <a16:creationId xmlns:a16="http://schemas.microsoft.com/office/drawing/2014/main" id="{33BE824B-EB38-4F4D-8A82-F0CBF9E09E05}"/>
              </a:ext>
            </a:extLst>
          </p:cNvPr>
          <p:cNvGrpSpPr/>
          <p:nvPr/>
        </p:nvGrpSpPr>
        <p:grpSpPr>
          <a:xfrm>
            <a:off x="4370564" y="430211"/>
            <a:ext cx="1417283" cy="923330"/>
            <a:chOff x="4370564" y="430211"/>
            <a:chExt cx="1417283" cy="923330"/>
          </a:xfrm>
        </p:grpSpPr>
        <p:sp>
          <p:nvSpPr>
            <p:cNvPr id="48" name="TextBox 47">
              <a:extLst>
                <a:ext uri="{FF2B5EF4-FFF2-40B4-BE49-F238E27FC236}">
                  <a16:creationId xmlns:a16="http://schemas.microsoft.com/office/drawing/2014/main" id="{9EB61122-1E32-4A62-B922-51A32537ADEA}"/>
                </a:ext>
              </a:extLst>
            </p:cNvPr>
            <p:cNvSpPr txBox="1"/>
            <p:nvPr/>
          </p:nvSpPr>
          <p:spPr>
            <a:xfrm>
              <a:off x="4370564" y="430211"/>
              <a:ext cx="1417283" cy="923330"/>
            </a:xfrm>
            <a:prstGeom prst="rect">
              <a:avLst/>
            </a:prstGeom>
            <a:noFill/>
          </p:spPr>
          <p:txBody>
            <a:bodyPr wrap="square" lIns="91440" tIns="0" rIns="0" bIns="0" rtlCol="0">
              <a:spAutoFit/>
            </a:bodyPr>
            <a:lstStyle/>
            <a:p>
              <a:r>
                <a:rPr lang="en-US" sz="1000" dirty="0"/>
                <a:t>Based on actual hours of delay when available, or when not available, the relationship between numbers of access points and traffic volumes.</a:t>
              </a:r>
            </a:p>
          </p:txBody>
        </p:sp>
        <p:cxnSp>
          <p:nvCxnSpPr>
            <p:cNvPr id="49" name="Straight Connector 48">
              <a:extLst>
                <a:ext uri="{FF2B5EF4-FFF2-40B4-BE49-F238E27FC236}">
                  <a16:creationId xmlns:a16="http://schemas.microsoft.com/office/drawing/2014/main" id="{F404DDF3-B2B3-42C5-94C7-2A2B57ABD681}"/>
                </a:ext>
              </a:extLst>
            </p:cNvPr>
            <p:cNvCxnSpPr>
              <a:cxnSpLocks/>
            </p:cNvCxnSpPr>
            <p:nvPr/>
          </p:nvCxnSpPr>
          <p:spPr>
            <a:xfrm>
              <a:off x="4370564" y="463596"/>
              <a:ext cx="0" cy="87782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51" name="TextBox 50">
            <a:extLst>
              <a:ext uri="{FF2B5EF4-FFF2-40B4-BE49-F238E27FC236}">
                <a16:creationId xmlns:a16="http://schemas.microsoft.com/office/drawing/2014/main" id="{06A6672B-C404-4356-B163-2EACA6C539F5}"/>
              </a:ext>
            </a:extLst>
          </p:cNvPr>
          <p:cNvSpPr txBox="1"/>
          <p:nvPr/>
        </p:nvSpPr>
        <p:spPr>
          <a:xfrm>
            <a:off x="376623" y="3059668"/>
            <a:ext cx="1033970" cy="369332"/>
          </a:xfrm>
          <a:prstGeom prst="rect">
            <a:avLst/>
          </a:prstGeom>
          <a:noFill/>
        </p:spPr>
        <p:txBody>
          <a:bodyPr wrap="square" lIns="0" rIns="0" rtlCol="0">
            <a:spAutoFit/>
          </a:bodyPr>
          <a:lstStyle/>
          <a:p>
            <a:pPr algn="r"/>
            <a:r>
              <a:rPr lang="en-US" b="1" dirty="0">
                <a:solidFill>
                  <a:schemeClr val="accent2"/>
                </a:solidFill>
              </a:rPr>
              <a:t>BRIDGE</a:t>
            </a:r>
          </a:p>
        </p:txBody>
      </p:sp>
      <p:grpSp>
        <p:nvGrpSpPr>
          <p:cNvPr id="8" name="Group 7">
            <a:extLst>
              <a:ext uri="{FF2B5EF4-FFF2-40B4-BE49-F238E27FC236}">
                <a16:creationId xmlns:a16="http://schemas.microsoft.com/office/drawing/2014/main" id="{6A97174D-043C-4612-93DC-1E6A297D1C11}"/>
              </a:ext>
            </a:extLst>
          </p:cNvPr>
          <p:cNvGrpSpPr/>
          <p:nvPr/>
        </p:nvGrpSpPr>
        <p:grpSpPr>
          <a:xfrm>
            <a:off x="1490573" y="3331589"/>
            <a:ext cx="1181143" cy="923330"/>
            <a:chOff x="1490573" y="3331589"/>
            <a:chExt cx="1181143" cy="923330"/>
          </a:xfrm>
        </p:grpSpPr>
        <p:cxnSp>
          <p:nvCxnSpPr>
            <p:cNvPr id="52" name="Straight Connector 51">
              <a:extLst>
                <a:ext uri="{FF2B5EF4-FFF2-40B4-BE49-F238E27FC236}">
                  <a16:creationId xmlns:a16="http://schemas.microsoft.com/office/drawing/2014/main" id="{DAFD0C12-476E-4EC4-B7D9-FF1BCC3FC317}"/>
                </a:ext>
              </a:extLst>
            </p:cNvPr>
            <p:cNvCxnSpPr>
              <a:cxnSpLocks/>
            </p:cNvCxnSpPr>
            <p:nvPr/>
          </p:nvCxnSpPr>
          <p:spPr>
            <a:xfrm>
              <a:off x="1490573" y="3360348"/>
              <a:ext cx="0" cy="86852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5154A4BF-3210-4BED-BCAC-3DE17D89AAC4}"/>
                </a:ext>
              </a:extLst>
            </p:cNvPr>
            <p:cNvSpPr txBox="1"/>
            <p:nvPr/>
          </p:nvSpPr>
          <p:spPr>
            <a:xfrm>
              <a:off x="1575878" y="3331589"/>
              <a:ext cx="1095838" cy="923330"/>
            </a:xfrm>
            <a:prstGeom prst="rect">
              <a:avLst/>
            </a:prstGeom>
            <a:noFill/>
          </p:spPr>
          <p:txBody>
            <a:bodyPr wrap="square" lIns="0" tIns="0" rIns="0" bIns="0" rtlCol="0">
              <a:spAutoFit/>
            </a:bodyPr>
            <a:lstStyle/>
            <a:p>
              <a:r>
                <a:rPr lang="en-US" sz="1000" dirty="0"/>
                <a:t>Bridge condition index, which includes age, load capacity, traffic count, and a few other factors.</a:t>
              </a:r>
            </a:p>
          </p:txBody>
        </p:sp>
      </p:grpSp>
      <p:sp>
        <p:nvSpPr>
          <p:cNvPr id="54" name="TextBox 53">
            <a:extLst>
              <a:ext uri="{FF2B5EF4-FFF2-40B4-BE49-F238E27FC236}">
                <a16:creationId xmlns:a16="http://schemas.microsoft.com/office/drawing/2014/main" id="{1FCB7DC6-46CC-41A7-B5FC-35769901ECBE}"/>
              </a:ext>
            </a:extLst>
          </p:cNvPr>
          <p:cNvSpPr txBox="1"/>
          <p:nvPr/>
        </p:nvSpPr>
        <p:spPr>
          <a:xfrm>
            <a:off x="2097633" y="5077823"/>
            <a:ext cx="1100291" cy="369332"/>
          </a:xfrm>
          <a:prstGeom prst="rect">
            <a:avLst/>
          </a:prstGeom>
          <a:noFill/>
        </p:spPr>
        <p:txBody>
          <a:bodyPr wrap="square" lIns="0" rIns="0" rtlCol="0">
            <a:spAutoFit/>
          </a:bodyPr>
          <a:lstStyle/>
          <a:p>
            <a:pPr algn="r"/>
            <a:r>
              <a:rPr lang="en-US" b="1" dirty="0">
                <a:solidFill>
                  <a:schemeClr val="accent3"/>
                </a:solidFill>
              </a:rPr>
              <a:t>PAVEMENT</a:t>
            </a:r>
          </a:p>
        </p:txBody>
      </p:sp>
      <p:grpSp>
        <p:nvGrpSpPr>
          <p:cNvPr id="10" name="Group 9">
            <a:extLst>
              <a:ext uri="{FF2B5EF4-FFF2-40B4-BE49-F238E27FC236}">
                <a16:creationId xmlns:a16="http://schemas.microsoft.com/office/drawing/2014/main" id="{B7867EC0-B569-4055-BEB6-2A54A94ED712}"/>
              </a:ext>
            </a:extLst>
          </p:cNvPr>
          <p:cNvGrpSpPr/>
          <p:nvPr/>
        </p:nvGrpSpPr>
        <p:grpSpPr>
          <a:xfrm>
            <a:off x="3283558" y="5357416"/>
            <a:ext cx="1080341" cy="923330"/>
            <a:chOff x="3283558" y="5357416"/>
            <a:chExt cx="1080341" cy="923330"/>
          </a:xfrm>
        </p:grpSpPr>
        <p:cxnSp>
          <p:nvCxnSpPr>
            <p:cNvPr id="55" name="Straight Connector 54">
              <a:extLst>
                <a:ext uri="{FF2B5EF4-FFF2-40B4-BE49-F238E27FC236}">
                  <a16:creationId xmlns:a16="http://schemas.microsoft.com/office/drawing/2014/main" id="{ED1A82D5-B30D-4764-B6D6-D53356F52EC8}"/>
                </a:ext>
              </a:extLst>
            </p:cNvPr>
            <p:cNvCxnSpPr>
              <a:cxnSpLocks/>
            </p:cNvCxnSpPr>
            <p:nvPr/>
          </p:nvCxnSpPr>
          <p:spPr>
            <a:xfrm>
              <a:off x="3283558" y="5391491"/>
              <a:ext cx="0" cy="86852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E849B110-D1C3-40DE-B8F0-43D571DE8399}"/>
                </a:ext>
              </a:extLst>
            </p:cNvPr>
            <p:cNvSpPr txBox="1"/>
            <p:nvPr/>
          </p:nvSpPr>
          <p:spPr>
            <a:xfrm>
              <a:off x="3368863" y="5357416"/>
              <a:ext cx="995036" cy="923330"/>
            </a:xfrm>
            <a:prstGeom prst="rect">
              <a:avLst/>
            </a:prstGeom>
            <a:noFill/>
          </p:spPr>
          <p:txBody>
            <a:bodyPr wrap="square" lIns="0" tIns="0" rIns="0" bIns="0" rtlCol="0">
              <a:spAutoFit/>
            </a:bodyPr>
            <a:lstStyle/>
            <a:p>
              <a:r>
                <a:rPr lang="en-US" sz="1000" dirty="0"/>
                <a:t>Overall condition of the pavement while also considering it’s smoothness and rideability.</a:t>
              </a:r>
            </a:p>
          </p:txBody>
        </p:sp>
      </p:grpSp>
      <p:sp>
        <p:nvSpPr>
          <p:cNvPr id="57" name="TextBox 56">
            <a:extLst>
              <a:ext uri="{FF2B5EF4-FFF2-40B4-BE49-F238E27FC236}">
                <a16:creationId xmlns:a16="http://schemas.microsoft.com/office/drawing/2014/main" id="{0B1141CD-B9F9-4D65-9B36-4AAEE6ECE834}"/>
              </a:ext>
            </a:extLst>
          </p:cNvPr>
          <p:cNvSpPr txBox="1"/>
          <p:nvPr/>
        </p:nvSpPr>
        <p:spPr>
          <a:xfrm>
            <a:off x="5870549" y="5085927"/>
            <a:ext cx="1087174" cy="369332"/>
          </a:xfrm>
          <a:prstGeom prst="rect">
            <a:avLst/>
          </a:prstGeom>
          <a:noFill/>
        </p:spPr>
        <p:txBody>
          <a:bodyPr wrap="square" lIns="0" rIns="0" rtlCol="0">
            <a:spAutoFit/>
          </a:bodyPr>
          <a:lstStyle/>
          <a:p>
            <a:pPr algn="r"/>
            <a:r>
              <a:rPr lang="en-US" b="1" dirty="0">
                <a:solidFill>
                  <a:schemeClr val="accent5">
                    <a:lumMod val="60000"/>
                    <a:lumOff val="40000"/>
                  </a:schemeClr>
                </a:solidFill>
              </a:rPr>
              <a:t>FREIGHT</a:t>
            </a:r>
          </a:p>
        </p:txBody>
      </p:sp>
      <p:grpSp>
        <p:nvGrpSpPr>
          <p:cNvPr id="11" name="Group 10">
            <a:extLst>
              <a:ext uri="{FF2B5EF4-FFF2-40B4-BE49-F238E27FC236}">
                <a16:creationId xmlns:a16="http://schemas.microsoft.com/office/drawing/2014/main" id="{12AA1677-FBCC-49BA-9EBF-E0DA9A1C807D}"/>
              </a:ext>
            </a:extLst>
          </p:cNvPr>
          <p:cNvGrpSpPr/>
          <p:nvPr/>
        </p:nvGrpSpPr>
        <p:grpSpPr>
          <a:xfrm>
            <a:off x="7047559" y="5359595"/>
            <a:ext cx="1010385" cy="923330"/>
            <a:chOff x="7047559" y="5359595"/>
            <a:chExt cx="1010385" cy="923330"/>
          </a:xfrm>
        </p:grpSpPr>
        <p:cxnSp>
          <p:nvCxnSpPr>
            <p:cNvPr id="58" name="Straight Connector 57">
              <a:extLst>
                <a:ext uri="{FF2B5EF4-FFF2-40B4-BE49-F238E27FC236}">
                  <a16:creationId xmlns:a16="http://schemas.microsoft.com/office/drawing/2014/main" id="{A2EC6E5D-43AC-4573-A635-54AA9801AF16}"/>
                </a:ext>
              </a:extLst>
            </p:cNvPr>
            <p:cNvCxnSpPr>
              <a:cxnSpLocks/>
            </p:cNvCxnSpPr>
            <p:nvPr/>
          </p:nvCxnSpPr>
          <p:spPr>
            <a:xfrm>
              <a:off x="7047559" y="5391491"/>
              <a:ext cx="0" cy="880283"/>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AD380439-C1F4-41E8-A2FA-6D62F0695971}"/>
                </a:ext>
              </a:extLst>
            </p:cNvPr>
            <p:cNvSpPr txBox="1"/>
            <p:nvPr/>
          </p:nvSpPr>
          <p:spPr>
            <a:xfrm>
              <a:off x="7132864" y="5359595"/>
              <a:ext cx="925080" cy="923330"/>
            </a:xfrm>
            <a:prstGeom prst="rect">
              <a:avLst/>
            </a:prstGeom>
            <a:noFill/>
          </p:spPr>
          <p:txBody>
            <a:bodyPr wrap="square" lIns="0" tIns="0" rIns="0" bIns="0" rtlCol="0">
              <a:spAutoFit/>
            </a:bodyPr>
            <a:lstStyle/>
            <a:p>
              <a:r>
                <a:rPr lang="en-US" sz="1000" dirty="0"/>
                <a:t>Projects criticality to the statewide freight network. Lower score indicates greater criticality.</a:t>
              </a:r>
            </a:p>
          </p:txBody>
        </p:sp>
      </p:grpSp>
      <p:sp>
        <p:nvSpPr>
          <p:cNvPr id="62" name="TextBox 61">
            <a:extLst>
              <a:ext uri="{FF2B5EF4-FFF2-40B4-BE49-F238E27FC236}">
                <a16:creationId xmlns:a16="http://schemas.microsoft.com/office/drawing/2014/main" id="{EF67105E-D4E4-4921-9BE1-5AD958017C26}"/>
              </a:ext>
            </a:extLst>
          </p:cNvPr>
          <p:cNvSpPr txBox="1"/>
          <p:nvPr/>
        </p:nvSpPr>
        <p:spPr>
          <a:xfrm>
            <a:off x="7695008" y="3195676"/>
            <a:ext cx="1087174" cy="557204"/>
          </a:xfrm>
          <a:prstGeom prst="rect">
            <a:avLst/>
          </a:prstGeom>
          <a:noFill/>
        </p:spPr>
        <p:txBody>
          <a:bodyPr wrap="square" lIns="0" rIns="0" rtlCol="0">
            <a:spAutoFit/>
          </a:bodyPr>
          <a:lstStyle/>
          <a:p>
            <a:pPr>
              <a:lnSpc>
                <a:spcPts val="1800"/>
              </a:lnSpc>
            </a:pPr>
            <a:r>
              <a:rPr lang="en-US" b="1" dirty="0">
                <a:solidFill>
                  <a:schemeClr val="accent5"/>
                </a:solidFill>
              </a:rPr>
              <a:t>ROADWAY CLASS</a:t>
            </a:r>
          </a:p>
        </p:txBody>
      </p:sp>
      <p:grpSp>
        <p:nvGrpSpPr>
          <p:cNvPr id="12" name="Group 11">
            <a:extLst>
              <a:ext uri="{FF2B5EF4-FFF2-40B4-BE49-F238E27FC236}">
                <a16:creationId xmlns:a16="http://schemas.microsoft.com/office/drawing/2014/main" id="{132BCC00-1DBE-48BF-9C6C-341C0DD8EA71}"/>
              </a:ext>
            </a:extLst>
          </p:cNvPr>
          <p:cNvGrpSpPr/>
          <p:nvPr/>
        </p:nvGrpSpPr>
        <p:grpSpPr>
          <a:xfrm>
            <a:off x="6655981" y="3664311"/>
            <a:ext cx="943339" cy="907733"/>
            <a:chOff x="6655981" y="3664311"/>
            <a:chExt cx="943339" cy="907733"/>
          </a:xfrm>
        </p:grpSpPr>
        <p:cxnSp>
          <p:nvCxnSpPr>
            <p:cNvPr id="63" name="Straight Connector 62">
              <a:extLst>
                <a:ext uri="{FF2B5EF4-FFF2-40B4-BE49-F238E27FC236}">
                  <a16:creationId xmlns:a16="http://schemas.microsoft.com/office/drawing/2014/main" id="{0F09DE71-2566-4027-8B4D-78D6AF6BDEA2}"/>
                </a:ext>
              </a:extLst>
            </p:cNvPr>
            <p:cNvCxnSpPr>
              <a:cxnSpLocks/>
            </p:cNvCxnSpPr>
            <p:nvPr/>
          </p:nvCxnSpPr>
          <p:spPr>
            <a:xfrm>
              <a:off x="7599320" y="3691761"/>
              <a:ext cx="0" cy="880283"/>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8F3AE850-3473-4834-AB4A-6EFA5D685606}"/>
                </a:ext>
              </a:extLst>
            </p:cNvPr>
            <p:cNvSpPr txBox="1"/>
            <p:nvPr/>
          </p:nvSpPr>
          <p:spPr>
            <a:xfrm>
              <a:off x="6655981" y="3664311"/>
              <a:ext cx="925080" cy="769441"/>
            </a:xfrm>
            <a:prstGeom prst="rect">
              <a:avLst/>
            </a:prstGeom>
            <a:noFill/>
          </p:spPr>
          <p:txBody>
            <a:bodyPr wrap="square" lIns="0" tIns="0" rIns="91440" bIns="0" rtlCol="0">
              <a:spAutoFit/>
            </a:bodyPr>
            <a:lstStyle/>
            <a:p>
              <a:pPr algn="r"/>
              <a:r>
                <a:rPr lang="en-US" sz="1000" dirty="0"/>
                <a:t>Projects inclusion on important Iowa networks like the CIN.</a:t>
              </a:r>
            </a:p>
          </p:txBody>
        </p:sp>
      </p:grpSp>
      <p:sp>
        <p:nvSpPr>
          <p:cNvPr id="65" name="TextBox 64">
            <a:extLst>
              <a:ext uri="{FF2B5EF4-FFF2-40B4-BE49-F238E27FC236}">
                <a16:creationId xmlns:a16="http://schemas.microsoft.com/office/drawing/2014/main" id="{B03F1A09-B066-4B1E-9362-95262E83C3B7}"/>
              </a:ext>
            </a:extLst>
          </p:cNvPr>
          <p:cNvSpPr txBox="1"/>
          <p:nvPr/>
        </p:nvSpPr>
        <p:spPr>
          <a:xfrm>
            <a:off x="7873987" y="1598671"/>
            <a:ext cx="1051560" cy="369332"/>
          </a:xfrm>
          <a:prstGeom prst="rect">
            <a:avLst/>
          </a:prstGeom>
          <a:noFill/>
        </p:spPr>
        <p:txBody>
          <a:bodyPr wrap="square" lIns="0" rIns="0" rtlCol="0">
            <a:spAutoFit/>
          </a:bodyPr>
          <a:lstStyle/>
          <a:p>
            <a:r>
              <a:rPr lang="en-US" b="1" dirty="0">
                <a:solidFill>
                  <a:schemeClr val="accent6"/>
                </a:solidFill>
              </a:rPr>
              <a:t>SAFETY</a:t>
            </a:r>
          </a:p>
        </p:txBody>
      </p:sp>
      <p:grpSp>
        <p:nvGrpSpPr>
          <p:cNvPr id="13" name="Group 12">
            <a:extLst>
              <a:ext uri="{FF2B5EF4-FFF2-40B4-BE49-F238E27FC236}">
                <a16:creationId xmlns:a16="http://schemas.microsoft.com/office/drawing/2014/main" id="{7523A68C-51B1-48D2-8A60-172862B002EE}"/>
              </a:ext>
            </a:extLst>
          </p:cNvPr>
          <p:cNvGrpSpPr/>
          <p:nvPr/>
        </p:nvGrpSpPr>
        <p:grpSpPr>
          <a:xfrm>
            <a:off x="6516632" y="1881459"/>
            <a:ext cx="1270604" cy="923330"/>
            <a:chOff x="6516632" y="1881459"/>
            <a:chExt cx="1270604" cy="923330"/>
          </a:xfrm>
        </p:grpSpPr>
        <p:cxnSp>
          <p:nvCxnSpPr>
            <p:cNvPr id="66" name="Straight Connector 65">
              <a:extLst>
                <a:ext uri="{FF2B5EF4-FFF2-40B4-BE49-F238E27FC236}">
                  <a16:creationId xmlns:a16="http://schemas.microsoft.com/office/drawing/2014/main" id="{0085562D-C8BB-42A2-B3AB-8FD88583C23E}"/>
                </a:ext>
              </a:extLst>
            </p:cNvPr>
            <p:cNvCxnSpPr>
              <a:cxnSpLocks/>
            </p:cNvCxnSpPr>
            <p:nvPr/>
          </p:nvCxnSpPr>
          <p:spPr>
            <a:xfrm>
              <a:off x="7787236" y="1908129"/>
              <a:ext cx="0" cy="869633"/>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46775957-306B-4C6B-BDFE-79E1C0FC8992}"/>
                </a:ext>
              </a:extLst>
            </p:cNvPr>
            <p:cNvSpPr txBox="1"/>
            <p:nvPr/>
          </p:nvSpPr>
          <p:spPr>
            <a:xfrm>
              <a:off x="6516632" y="1881459"/>
              <a:ext cx="1270603" cy="923330"/>
            </a:xfrm>
            <a:prstGeom prst="rect">
              <a:avLst/>
            </a:prstGeom>
            <a:noFill/>
          </p:spPr>
          <p:txBody>
            <a:bodyPr wrap="square" lIns="0" tIns="0" rIns="91440" bIns="0" rtlCol="0">
              <a:spAutoFit/>
            </a:bodyPr>
            <a:lstStyle/>
            <a:p>
              <a:pPr algn="r"/>
              <a:r>
                <a:rPr lang="en-US" sz="1000" dirty="0"/>
                <a:t>Weighted average crash rate from intersection to intersection giving more criticality to fatal and injury crashes.</a:t>
              </a:r>
            </a:p>
          </p:txBody>
        </p:sp>
      </p:grpSp>
      <p:sp>
        <p:nvSpPr>
          <p:cNvPr id="15" name="Slide Number Placeholder 14">
            <a:extLst>
              <a:ext uri="{FF2B5EF4-FFF2-40B4-BE49-F238E27FC236}">
                <a16:creationId xmlns:a16="http://schemas.microsoft.com/office/drawing/2014/main" id="{E82CD7BE-02EA-4874-9F2A-C29C3F795B53}"/>
              </a:ext>
            </a:extLst>
          </p:cNvPr>
          <p:cNvSpPr>
            <a:spLocks noGrp="1"/>
          </p:cNvSpPr>
          <p:nvPr>
            <p:ph type="sldNum" sz="quarter" idx="12"/>
          </p:nvPr>
        </p:nvSpPr>
        <p:spPr/>
        <p:txBody>
          <a:bodyPr/>
          <a:lstStyle/>
          <a:p>
            <a:fld id="{78320380-6AB6-4565-8F49-C48968FB1BAC}" type="slidenum">
              <a:rPr lang="en-US" smtClean="0"/>
              <a:t>4</a:t>
            </a:fld>
            <a:endParaRPr lang="en-US"/>
          </a:p>
        </p:txBody>
      </p:sp>
    </p:spTree>
    <p:extLst>
      <p:ext uri="{BB962C8B-B14F-4D97-AF65-F5344CB8AC3E}">
        <p14:creationId xmlns:p14="http://schemas.microsoft.com/office/powerpoint/2010/main" val="1358103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63D7E9-A2E0-4AF0-AD63-96A8A75DE3C7}"/>
              </a:ext>
            </a:extLst>
          </p:cNvPr>
          <p:cNvPicPr>
            <a:picLocks noChangeAspect="1"/>
          </p:cNvPicPr>
          <p:nvPr/>
        </p:nvPicPr>
        <p:blipFill rotWithShape="1">
          <a:blip r:embed="rId3"/>
          <a:srcRect l="5688" r="5688"/>
          <a:stretch/>
        </p:blipFill>
        <p:spPr>
          <a:xfrm>
            <a:off x="-9499393" y="2396558"/>
            <a:ext cx="1097280" cy="877824"/>
          </a:xfrm>
          <a:prstGeom prst="rect">
            <a:avLst/>
          </a:prstGeom>
        </p:spPr>
      </p:pic>
      <p:pic>
        <p:nvPicPr>
          <p:cNvPr id="7" name="Picture 6">
            <a:extLst>
              <a:ext uri="{FF2B5EF4-FFF2-40B4-BE49-F238E27FC236}">
                <a16:creationId xmlns:a16="http://schemas.microsoft.com/office/drawing/2014/main" id="{E7C7179A-DD49-468B-B216-6D8959CBF841}"/>
              </a:ext>
            </a:extLst>
          </p:cNvPr>
          <p:cNvPicPr>
            <a:picLocks noChangeAspect="1"/>
          </p:cNvPicPr>
          <p:nvPr/>
        </p:nvPicPr>
        <p:blipFill>
          <a:blip r:embed="rId4"/>
          <a:stretch>
            <a:fillRect/>
          </a:stretch>
        </p:blipFill>
        <p:spPr>
          <a:xfrm>
            <a:off x="-6545051" y="1172976"/>
            <a:ext cx="2597096" cy="2578194"/>
          </a:xfrm>
          <a:prstGeom prst="rect">
            <a:avLst/>
          </a:prstGeom>
        </p:spPr>
      </p:pic>
      <p:pic>
        <p:nvPicPr>
          <p:cNvPr id="9" name="Picture 8">
            <a:extLst>
              <a:ext uri="{FF2B5EF4-FFF2-40B4-BE49-F238E27FC236}">
                <a16:creationId xmlns:a16="http://schemas.microsoft.com/office/drawing/2014/main" id="{DEB59A2F-03E8-4E13-8954-30E324675F80}"/>
              </a:ext>
            </a:extLst>
          </p:cNvPr>
          <p:cNvPicPr>
            <a:picLocks noChangeAspect="1"/>
          </p:cNvPicPr>
          <p:nvPr/>
        </p:nvPicPr>
        <p:blipFill rotWithShape="1">
          <a:blip r:embed="rId5"/>
          <a:srcRect l="2542" t="3553" r="274" b="2366"/>
          <a:stretch/>
        </p:blipFill>
        <p:spPr>
          <a:xfrm>
            <a:off x="-9301938" y="646532"/>
            <a:ext cx="1097280" cy="877824"/>
          </a:xfrm>
          <a:prstGeom prst="rect">
            <a:avLst/>
          </a:prstGeom>
        </p:spPr>
      </p:pic>
      <p:pic>
        <p:nvPicPr>
          <p:cNvPr id="21" name="Picture 20">
            <a:extLst>
              <a:ext uri="{FF2B5EF4-FFF2-40B4-BE49-F238E27FC236}">
                <a16:creationId xmlns:a16="http://schemas.microsoft.com/office/drawing/2014/main" id="{1B9B5213-CEB6-4492-B3DC-8A2FF9A1E40C}"/>
              </a:ext>
            </a:extLst>
          </p:cNvPr>
          <p:cNvPicPr>
            <a:picLocks noChangeAspect="1"/>
          </p:cNvPicPr>
          <p:nvPr/>
        </p:nvPicPr>
        <p:blipFill rotWithShape="1">
          <a:blip r:embed="rId6"/>
          <a:srcRect l="29232" t="3616" r="13212" b="1622"/>
          <a:stretch/>
        </p:blipFill>
        <p:spPr>
          <a:xfrm>
            <a:off x="-3958060" y="4427023"/>
            <a:ext cx="1097280" cy="877824"/>
          </a:xfrm>
          <a:prstGeom prst="rect">
            <a:avLst/>
          </a:prstGeom>
        </p:spPr>
      </p:pic>
      <p:pic>
        <p:nvPicPr>
          <p:cNvPr id="22" name="Picture 21">
            <a:extLst>
              <a:ext uri="{FF2B5EF4-FFF2-40B4-BE49-F238E27FC236}">
                <a16:creationId xmlns:a16="http://schemas.microsoft.com/office/drawing/2014/main" id="{8F3CE776-4BA4-469E-A15E-422CE0E2B8AC}"/>
              </a:ext>
            </a:extLst>
          </p:cNvPr>
          <p:cNvPicPr>
            <a:picLocks noChangeAspect="1"/>
          </p:cNvPicPr>
          <p:nvPr/>
        </p:nvPicPr>
        <p:blipFill>
          <a:blip r:embed="rId7"/>
          <a:stretch>
            <a:fillRect/>
          </a:stretch>
        </p:blipFill>
        <p:spPr>
          <a:xfrm>
            <a:off x="-4446224" y="3605117"/>
            <a:ext cx="551752" cy="568861"/>
          </a:xfrm>
          <a:prstGeom prst="rect">
            <a:avLst/>
          </a:prstGeom>
        </p:spPr>
      </p:pic>
      <p:pic>
        <p:nvPicPr>
          <p:cNvPr id="26" name="Picture 25">
            <a:extLst>
              <a:ext uri="{FF2B5EF4-FFF2-40B4-BE49-F238E27FC236}">
                <a16:creationId xmlns:a16="http://schemas.microsoft.com/office/drawing/2014/main" id="{71480E82-CD3C-4E5A-9450-E15ADD2C6438}"/>
              </a:ext>
            </a:extLst>
          </p:cNvPr>
          <p:cNvPicPr>
            <a:picLocks noChangeAspect="1"/>
          </p:cNvPicPr>
          <p:nvPr/>
        </p:nvPicPr>
        <p:blipFill rotWithShape="1">
          <a:blip r:embed="rId8"/>
          <a:srcRect l="17206" t="533" r="11892" b="-533"/>
          <a:stretch/>
        </p:blipFill>
        <p:spPr>
          <a:xfrm>
            <a:off x="-7715119" y="4427023"/>
            <a:ext cx="1097280" cy="877824"/>
          </a:xfrm>
          <a:prstGeom prst="rect">
            <a:avLst/>
          </a:prstGeom>
        </p:spPr>
      </p:pic>
      <p:pic>
        <p:nvPicPr>
          <p:cNvPr id="31" name="Picture 30">
            <a:extLst>
              <a:ext uri="{FF2B5EF4-FFF2-40B4-BE49-F238E27FC236}">
                <a16:creationId xmlns:a16="http://schemas.microsoft.com/office/drawing/2014/main" id="{04653319-167B-4A13-8ABA-A51EF741C4AA}"/>
              </a:ext>
            </a:extLst>
          </p:cNvPr>
          <p:cNvPicPr>
            <a:picLocks noChangeAspect="1"/>
          </p:cNvPicPr>
          <p:nvPr/>
        </p:nvPicPr>
        <p:blipFill rotWithShape="1">
          <a:blip r:embed="rId9"/>
          <a:srcRect t="2872" b="2872"/>
          <a:stretch/>
        </p:blipFill>
        <p:spPr>
          <a:xfrm flipH="1">
            <a:off x="-2123495" y="2727293"/>
            <a:ext cx="1097280" cy="877824"/>
          </a:xfrm>
          <a:prstGeom prst="rect">
            <a:avLst/>
          </a:prstGeom>
        </p:spPr>
      </p:pic>
      <p:pic>
        <p:nvPicPr>
          <p:cNvPr id="36" name="Picture 35">
            <a:extLst>
              <a:ext uri="{FF2B5EF4-FFF2-40B4-BE49-F238E27FC236}">
                <a16:creationId xmlns:a16="http://schemas.microsoft.com/office/drawing/2014/main" id="{CB94FC0B-0AB8-441E-B46E-018C2D703875}"/>
              </a:ext>
            </a:extLst>
          </p:cNvPr>
          <p:cNvPicPr>
            <a:picLocks noChangeAspect="1"/>
          </p:cNvPicPr>
          <p:nvPr/>
        </p:nvPicPr>
        <p:blipFill rotWithShape="1">
          <a:blip r:embed="rId10"/>
          <a:srcRect l="19038" t="5769" r="15000"/>
          <a:stretch/>
        </p:blipFill>
        <p:spPr>
          <a:xfrm>
            <a:off x="-6620579" y="-503331"/>
            <a:ext cx="1097280" cy="877824"/>
          </a:xfrm>
          <a:prstGeom prst="rect">
            <a:avLst/>
          </a:prstGeom>
        </p:spPr>
      </p:pic>
      <p:sp>
        <p:nvSpPr>
          <p:cNvPr id="2" name="Oval 1">
            <a:extLst>
              <a:ext uri="{FF2B5EF4-FFF2-40B4-BE49-F238E27FC236}">
                <a16:creationId xmlns:a16="http://schemas.microsoft.com/office/drawing/2014/main" id="{C6F7F335-F115-443F-9D6E-1FB83C53B459}"/>
              </a:ext>
            </a:extLst>
          </p:cNvPr>
          <p:cNvSpPr/>
          <p:nvPr/>
        </p:nvSpPr>
        <p:spPr>
          <a:xfrm>
            <a:off x="-6909939" y="1214509"/>
            <a:ext cx="577165" cy="577165"/>
          </a:xfrm>
          <a:prstGeom prst="ellipse">
            <a:avLst/>
          </a:prstGeom>
          <a:solidFill>
            <a:schemeClr val="tx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15%</a:t>
            </a:r>
          </a:p>
        </p:txBody>
      </p:sp>
      <p:sp>
        <p:nvSpPr>
          <p:cNvPr id="37" name="Oval 36">
            <a:extLst>
              <a:ext uri="{FF2B5EF4-FFF2-40B4-BE49-F238E27FC236}">
                <a16:creationId xmlns:a16="http://schemas.microsoft.com/office/drawing/2014/main" id="{9729D083-AFC3-4873-8327-379C85021D2C}"/>
              </a:ext>
            </a:extLst>
          </p:cNvPr>
          <p:cNvSpPr/>
          <p:nvPr/>
        </p:nvSpPr>
        <p:spPr>
          <a:xfrm>
            <a:off x="-5454605" y="546113"/>
            <a:ext cx="577165" cy="577165"/>
          </a:xfrm>
          <a:prstGeom prst="ellipse">
            <a:avLst/>
          </a:prstGeom>
          <a:solidFill>
            <a:schemeClr val="accent1">
              <a:lumMod val="75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14%</a:t>
            </a:r>
          </a:p>
        </p:txBody>
      </p:sp>
      <p:sp>
        <p:nvSpPr>
          <p:cNvPr id="38" name="Oval 37">
            <a:extLst>
              <a:ext uri="{FF2B5EF4-FFF2-40B4-BE49-F238E27FC236}">
                <a16:creationId xmlns:a16="http://schemas.microsoft.com/office/drawing/2014/main" id="{3C0477E8-A436-40FF-B084-58D5EF0513BB}"/>
              </a:ext>
            </a:extLst>
          </p:cNvPr>
          <p:cNvSpPr/>
          <p:nvPr/>
        </p:nvSpPr>
        <p:spPr>
          <a:xfrm>
            <a:off x="-7082952" y="2538065"/>
            <a:ext cx="577165" cy="577165"/>
          </a:xfrm>
          <a:prstGeom prst="ellipse">
            <a:avLst/>
          </a:prstGeom>
          <a:solidFill>
            <a:schemeClr val="accent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15%</a:t>
            </a:r>
          </a:p>
        </p:txBody>
      </p:sp>
      <p:sp>
        <p:nvSpPr>
          <p:cNvPr id="39" name="Oval 38">
            <a:extLst>
              <a:ext uri="{FF2B5EF4-FFF2-40B4-BE49-F238E27FC236}">
                <a16:creationId xmlns:a16="http://schemas.microsoft.com/office/drawing/2014/main" id="{B06DD41E-B6D0-493D-BF3F-B1B3A8B293AE}"/>
              </a:ext>
            </a:extLst>
          </p:cNvPr>
          <p:cNvSpPr/>
          <p:nvPr/>
        </p:nvSpPr>
        <p:spPr>
          <a:xfrm>
            <a:off x="-5963477" y="3714767"/>
            <a:ext cx="577165" cy="577165"/>
          </a:xfrm>
          <a:prstGeom prst="ellipse">
            <a:avLst/>
          </a:prstGeom>
          <a:solidFill>
            <a:schemeClr val="accent3"/>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16%</a:t>
            </a:r>
          </a:p>
        </p:txBody>
      </p:sp>
      <p:sp>
        <p:nvSpPr>
          <p:cNvPr id="40" name="Oval 39">
            <a:extLst>
              <a:ext uri="{FF2B5EF4-FFF2-40B4-BE49-F238E27FC236}">
                <a16:creationId xmlns:a16="http://schemas.microsoft.com/office/drawing/2014/main" id="{7DE4092F-E58F-4E6A-817B-92F8E61B890C}"/>
              </a:ext>
            </a:extLst>
          </p:cNvPr>
          <p:cNvSpPr/>
          <p:nvPr/>
        </p:nvSpPr>
        <p:spPr>
          <a:xfrm>
            <a:off x="-4471637" y="3533731"/>
            <a:ext cx="577165" cy="577165"/>
          </a:xfrm>
          <a:prstGeom prst="ellipse">
            <a:avLst/>
          </a:prstGeom>
          <a:solidFill>
            <a:schemeClr val="accent5">
              <a:lumMod val="60000"/>
              <a:lumOff val="40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12%</a:t>
            </a:r>
          </a:p>
        </p:txBody>
      </p:sp>
      <p:sp>
        <p:nvSpPr>
          <p:cNvPr id="41" name="Oval 40">
            <a:extLst>
              <a:ext uri="{FF2B5EF4-FFF2-40B4-BE49-F238E27FC236}">
                <a16:creationId xmlns:a16="http://schemas.microsoft.com/office/drawing/2014/main" id="{E0BB5F8C-0ECE-4FC9-877F-0F18BA5F48FA}"/>
              </a:ext>
            </a:extLst>
          </p:cNvPr>
          <p:cNvSpPr/>
          <p:nvPr/>
        </p:nvSpPr>
        <p:spPr>
          <a:xfrm>
            <a:off x="-3899220" y="2532772"/>
            <a:ext cx="577165" cy="577165"/>
          </a:xfrm>
          <a:prstGeom prst="ellipse">
            <a:avLst/>
          </a:prstGeom>
          <a:solidFill>
            <a:schemeClr val="accent5"/>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10%</a:t>
            </a:r>
          </a:p>
        </p:txBody>
      </p:sp>
      <p:sp>
        <p:nvSpPr>
          <p:cNvPr id="3" name="TextBox 2">
            <a:extLst>
              <a:ext uri="{FF2B5EF4-FFF2-40B4-BE49-F238E27FC236}">
                <a16:creationId xmlns:a16="http://schemas.microsoft.com/office/drawing/2014/main" id="{F7D521A4-4BBF-4416-A7CE-39AC5629DFA6}"/>
              </a:ext>
            </a:extLst>
          </p:cNvPr>
          <p:cNvSpPr txBox="1"/>
          <p:nvPr/>
        </p:nvSpPr>
        <p:spPr>
          <a:xfrm>
            <a:off x="-9254237" y="343088"/>
            <a:ext cx="1033970" cy="369332"/>
          </a:xfrm>
          <a:prstGeom prst="rect">
            <a:avLst/>
          </a:prstGeom>
          <a:noFill/>
        </p:spPr>
        <p:txBody>
          <a:bodyPr wrap="square" lIns="0" rIns="0" rtlCol="0">
            <a:spAutoFit/>
          </a:bodyPr>
          <a:lstStyle/>
          <a:p>
            <a:pPr algn="r"/>
            <a:r>
              <a:rPr lang="en-US" b="1" dirty="0">
                <a:solidFill>
                  <a:schemeClr val="tx2"/>
                </a:solidFill>
              </a:rPr>
              <a:t>TRAFFIC</a:t>
            </a:r>
          </a:p>
        </p:txBody>
      </p:sp>
      <p:cxnSp>
        <p:nvCxnSpPr>
          <p:cNvPr id="43" name="Straight Connector 42">
            <a:extLst>
              <a:ext uri="{FF2B5EF4-FFF2-40B4-BE49-F238E27FC236}">
                <a16:creationId xmlns:a16="http://schemas.microsoft.com/office/drawing/2014/main" id="{EF872DF8-B982-4AF3-A464-3EC375AED1BA}"/>
              </a:ext>
            </a:extLst>
          </p:cNvPr>
          <p:cNvCxnSpPr>
            <a:cxnSpLocks/>
          </p:cNvCxnSpPr>
          <p:nvPr/>
        </p:nvCxnSpPr>
        <p:spPr>
          <a:xfrm>
            <a:off x="-8128354" y="655832"/>
            <a:ext cx="0" cy="86852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11D32C5-C9D1-422A-B99A-C499408A5B5E}"/>
              </a:ext>
            </a:extLst>
          </p:cNvPr>
          <p:cNvSpPr txBox="1"/>
          <p:nvPr/>
        </p:nvSpPr>
        <p:spPr>
          <a:xfrm>
            <a:off x="-8043049" y="611125"/>
            <a:ext cx="1030892" cy="923330"/>
          </a:xfrm>
          <a:prstGeom prst="rect">
            <a:avLst/>
          </a:prstGeom>
          <a:noFill/>
        </p:spPr>
        <p:txBody>
          <a:bodyPr wrap="square" lIns="0" tIns="0" rIns="0" bIns="0" rtlCol="0">
            <a:spAutoFit/>
          </a:bodyPr>
          <a:lstStyle/>
          <a:p>
            <a:r>
              <a:rPr lang="en-US" sz="1000" dirty="0"/>
              <a:t>A measure of the volume of traffic that each road is carrying in comparison to what it can carry.</a:t>
            </a:r>
          </a:p>
        </p:txBody>
      </p:sp>
      <p:sp>
        <p:nvSpPr>
          <p:cNvPr id="48" name="TextBox 47">
            <a:extLst>
              <a:ext uri="{FF2B5EF4-FFF2-40B4-BE49-F238E27FC236}">
                <a16:creationId xmlns:a16="http://schemas.microsoft.com/office/drawing/2014/main" id="{9EB61122-1E32-4A62-B922-51A32537ADEA}"/>
              </a:ext>
            </a:extLst>
          </p:cNvPr>
          <p:cNvSpPr txBox="1"/>
          <p:nvPr/>
        </p:nvSpPr>
        <p:spPr>
          <a:xfrm>
            <a:off x="-5447939" y="-536716"/>
            <a:ext cx="1417283" cy="923330"/>
          </a:xfrm>
          <a:prstGeom prst="rect">
            <a:avLst/>
          </a:prstGeom>
          <a:noFill/>
        </p:spPr>
        <p:txBody>
          <a:bodyPr wrap="square" lIns="91440" tIns="0" rIns="0" bIns="0" rtlCol="0">
            <a:spAutoFit/>
          </a:bodyPr>
          <a:lstStyle/>
          <a:p>
            <a:r>
              <a:rPr lang="en-US" sz="1000" dirty="0"/>
              <a:t>Based on actual hours of delay when available, or when not available, the relationship between numbers of access points and traffic volumes.</a:t>
            </a:r>
          </a:p>
        </p:txBody>
      </p:sp>
      <p:cxnSp>
        <p:nvCxnSpPr>
          <p:cNvPr id="49" name="Straight Connector 48">
            <a:extLst>
              <a:ext uri="{FF2B5EF4-FFF2-40B4-BE49-F238E27FC236}">
                <a16:creationId xmlns:a16="http://schemas.microsoft.com/office/drawing/2014/main" id="{F404DDF3-B2B3-42C5-94C7-2A2B57ABD681}"/>
              </a:ext>
            </a:extLst>
          </p:cNvPr>
          <p:cNvCxnSpPr>
            <a:cxnSpLocks/>
          </p:cNvCxnSpPr>
          <p:nvPr/>
        </p:nvCxnSpPr>
        <p:spPr>
          <a:xfrm>
            <a:off x="-5447939" y="-503331"/>
            <a:ext cx="0" cy="87782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6A6672B-C404-4356-B163-2EACA6C539F5}"/>
              </a:ext>
            </a:extLst>
          </p:cNvPr>
          <p:cNvSpPr txBox="1"/>
          <p:nvPr/>
        </p:nvSpPr>
        <p:spPr>
          <a:xfrm>
            <a:off x="-9441880" y="2092741"/>
            <a:ext cx="1033970" cy="369332"/>
          </a:xfrm>
          <a:prstGeom prst="rect">
            <a:avLst/>
          </a:prstGeom>
          <a:noFill/>
        </p:spPr>
        <p:txBody>
          <a:bodyPr wrap="square" lIns="0" rIns="0" rtlCol="0">
            <a:spAutoFit/>
          </a:bodyPr>
          <a:lstStyle/>
          <a:p>
            <a:pPr algn="r"/>
            <a:r>
              <a:rPr lang="en-US" b="1" dirty="0">
                <a:solidFill>
                  <a:schemeClr val="accent2"/>
                </a:solidFill>
              </a:rPr>
              <a:t>BRIDGE</a:t>
            </a:r>
          </a:p>
        </p:txBody>
      </p:sp>
      <p:cxnSp>
        <p:nvCxnSpPr>
          <p:cNvPr id="52" name="Straight Connector 51">
            <a:extLst>
              <a:ext uri="{FF2B5EF4-FFF2-40B4-BE49-F238E27FC236}">
                <a16:creationId xmlns:a16="http://schemas.microsoft.com/office/drawing/2014/main" id="{DAFD0C12-476E-4EC4-B7D9-FF1BCC3FC317}"/>
              </a:ext>
            </a:extLst>
          </p:cNvPr>
          <p:cNvCxnSpPr>
            <a:cxnSpLocks/>
          </p:cNvCxnSpPr>
          <p:nvPr/>
        </p:nvCxnSpPr>
        <p:spPr>
          <a:xfrm>
            <a:off x="-8327930" y="2393421"/>
            <a:ext cx="0" cy="86852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5154A4BF-3210-4BED-BCAC-3DE17D89AAC4}"/>
              </a:ext>
            </a:extLst>
          </p:cNvPr>
          <p:cNvSpPr txBox="1"/>
          <p:nvPr/>
        </p:nvSpPr>
        <p:spPr>
          <a:xfrm>
            <a:off x="-8242625" y="2364662"/>
            <a:ext cx="1095838" cy="923330"/>
          </a:xfrm>
          <a:prstGeom prst="rect">
            <a:avLst/>
          </a:prstGeom>
          <a:noFill/>
        </p:spPr>
        <p:txBody>
          <a:bodyPr wrap="square" lIns="0" tIns="0" rIns="0" bIns="0" rtlCol="0">
            <a:spAutoFit/>
          </a:bodyPr>
          <a:lstStyle/>
          <a:p>
            <a:r>
              <a:rPr lang="en-US" sz="1000" dirty="0"/>
              <a:t>Bridge condition index, which includes age, load capacity, traffic count, and a few other factors.</a:t>
            </a:r>
          </a:p>
        </p:txBody>
      </p:sp>
      <p:sp>
        <p:nvSpPr>
          <p:cNvPr id="54" name="TextBox 53">
            <a:extLst>
              <a:ext uri="{FF2B5EF4-FFF2-40B4-BE49-F238E27FC236}">
                <a16:creationId xmlns:a16="http://schemas.microsoft.com/office/drawing/2014/main" id="{1FCB7DC6-46CC-41A7-B5FC-35769901ECBE}"/>
              </a:ext>
            </a:extLst>
          </p:cNvPr>
          <p:cNvSpPr txBox="1"/>
          <p:nvPr/>
        </p:nvSpPr>
        <p:spPr>
          <a:xfrm>
            <a:off x="-7720870" y="4110896"/>
            <a:ext cx="1100291" cy="369332"/>
          </a:xfrm>
          <a:prstGeom prst="rect">
            <a:avLst/>
          </a:prstGeom>
          <a:noFill/>
        </p:spPr>
        <p:txBody>
          <a:bodyPr wrap="square" lIns="0" rIns="0" rtlCol="0">
            <a:spAutoFit/>
          </a:bodyPr>
          <a:lstStyle/>
          <a:p>
            <a:pPr algn="r"/>
            <a:r>
              <a:rPr lang="en-US" b="1" dirty="0">
                <a:solidFill>
                  <a:schemeClr val="accent3"/>
                </a:solidFill>
              </a:rPr>
              <a:t>PAVEMENT</a:t>
            </a:r>
          </a:p>
        </p:txBody>
      </p:sp>
      <p:cxnSp>
        <p:nvCxnSpPr>
          <p:cNvPr id="55" name="Straight Connector 54">
            <a:extLst>
              <a:ext uri="{FF2B5EF4-FFF2-40B4-BE49-F238E27FC236}">
                <a16:creationId xmlns:a16="http://schemas.microsoft.com/office/drawing/2014/main" id="{ED1A82D5-B30D-4764-B6D6-D53356F52EC8}"/>
              </a:ext>
            </a:extLst>
          </p:cNvPr>
          <p:cNvCxnSpPr>
            <a:cxnSpLocks/>
          </p:cNvCxnSpPr>
          <p:nvPr/>
        </p:nvCxnSpPr>
        <p:spPr>
          <a:xfrm>
            <a:off x="-6534945" y="4424564"/>
            <a:ext cx="0" cy="86852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E849B110-D1C3-40DE-B8F0-43D571DE8399}"/>
              </a:ext>
            </a:extLst>
          </p:cNvPr>
          <p:cNvSpPr txBox="1"/>
          <p:nvPr/>
        </p:nvSpPr>
        <p:spPr>
          <a:xfrm>
            <a:off x="-6449640" y="4390489"/>
            <a:ext cx="995036" cy="923330"/>
          </a:xfrm>
          <a:prstGeom prst="rect">
            <a:avLst/>
          </a:prstGeom>
          <a:noFill/>
        </p:spPr>
        <p:txBody>
          <a:bodyPr wrap="square" lIns="0" tIns="0" rIns="0" bIns="0" rtlCol="0">
            <a:spAutoFit/>
          </a:bodyPr>
          <a:lstStyle/>
          <a:p>
            <a:r>
              <a:rPr lang="en-US" sz="1000" dirty="0"/>
              <a:t>Overall condition of the pavement while also considering it’s smoothness and rideability.</a:t>
            </a:r>
          </a:p>
        </p:txBody>
      </p:sp>
      <p:sp>
        <p:nvSpPr>
          <p:cNvPr id="57" name="TextBox 56">
            <a:extLst>
              <a:ext uri="{FF2B5EF4-FFF2-40B4-BE49-F238E27FC236}">
                <a16:creationId xmlns:a16="http://schemas.microsoft.com/office/drawing/2014/main" id="{0B1141CD-B9F9-4D65-9B36-4AAEE6ECE834}"/>
              </a:ext>
            </a:extLst>
          </p:cNvPr>
          <p:cNvSpPr txBox="1"/>
          <p:nvPr/>
        </p:nvSpPr>
        <p:spPr>
          <a:xfrm>
            <a:off x="-3947954" y="4119000"/>
            <a:ext cx="1087174" cy="369332"/>
          </a:xfrm>
          <a:prstGeom prst="rect">
            <a:avLst/>
          </a:prstGeom>
          <a:noFill/>
        </p:spPr>
        <p:txBody>
          <a:bodyPr wrap="square" lIns="0" rIns="0" rtlCol="0">
            <a:spAutoFit/>
          </a:bodyPr>
          <a:lstStyle/>
          <a:p>
            <a:pPr algn="r"/>
            <a:r>
              <a:rPr lang="en-US" b="1" dirty="0">
                <a:solidFill>
                  <a:schemeClr val="accent5">
                    <a:lumMod val="60000"/>
                    <a:lumOff val="40000"/>
                  </a:schemeClr>
                </a:solidFill>
              </a:rPr>
              <a:t>FREIGHT</a:t>
            </a:r>
          </a:p>
        </p:txBody>
      </p:sp>
      <p:cxnSp>
        <p:nvCxnSpPr>
          <p:cNvPr id="58" name="Straight Connector 57">
            <a:extLst>
              <a:ext uri="{FF2B5EF4-FFF2-40B4-BE49-F238E27FC236}">
                <a16:creationId xmlns:a16="http://schemas.microsoft.com/office/drawing/2014/main" id="{A2EC6E5D-43AC-4573-A635-54AA9801AF16}"/>
              </a:ext>
            </a:extLst>
          </p:cNvPr>
          <p:cNvCxnSpPr>
            <a:cxnSpLocks/>
          </p:cNvCxnSpPr>
          <p:nvPr/>
        </p:nvCxnSpPr>
        <p:spPr>
          <a:xfrm>
            <a:off x="-2770944" y="4424564"/>
            <a:ext cx="0" cy="880283"/>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AD380439-C1F4-41E8-A2FA-6D62F0695971}"/>
              </a:ext>
            </a:extLst>
          </p:cNvPr>
          <p:cNvSpPr txBox="1"/>
          <p:nvPr/>
        </p:nvSpPr>
        <p:spPr>
          <a:xfrm>
            <a:off x="-2685639" y="4392668"/>
            <a:ext cx="925080" cy="923330"/>
          </a:xfrm>
          <a:prstGeom prst="rect">
            <a:avLst/>
          </a:prstGeom>
          <a:noFill/>
        </p:spPr>
        <p:txBody>
          <a:bodyPr wrap="square" lIns="0" tIns="0" rIns="0" bIns="0" rtlCol="0">
            <a:spAutoFit/>
          </a:bodyPr>
          <a:lstStyle/>
          <a:p>
            <a:r>
              <a:rPr lang="en-US" sz="1000" dirty="0"/>
              <a:t>Projects criticality to the statewide freight network. Lower score indicates greater criticality.</a:t>
            </a:r>
          </a:p>
        </p:txBody>
      </p:sp>
      <p:sp>
        <p:nvSpPr>
          <p:cNvPr id="62" name="TextBox 61">
            <a:extLst>
              <a:ext uri="{FF2B5EF4-FFF2-40B4-BE49-F238E27FC236}">
                <a16:creationId xmlns:a16="http://schemas.microsoft.com/office/drawing/2014/main" id="{EF67105E-D4E4-4921-9BE1-5AD958017C26}"/>
              </a:ext>
            </a:extLst>
          </p:cNvPr>
          <p:cNvSpPr txBox="1"/>
          <p:nvPr/>
        </p:nvSpPr>
        <p:spPr>
          <a:xfrm>
            <a:off x="-2123495" y="2228749"/>
            <a:ext cx="1087174" cy="557204"/>
          </a:xfrm>
          <a:prstGeom prst="rect">
            <a:avLst/>
          </a:prstGeom>
          <a:noFill/>
        </p:spPr>
        <p:txBody>
          <a:bodyPr wrap="square" lIns="0" rIns="0" rtlCol="0">
            <a:spAutoFit/>
          </a:bodyPr>
          <a:lstStyle/>
          <a:p>
            <a:pPr>
              <a:lnSpc>
                <a:spcPts val="1800"/>
              </a:lnSpc>
            </a:pPr>
            <a:r>
              <a:rPr lang="en-US" b="1" dirty="0">
                <a:solidFill>
                  <a:schemeClr val="accent5"/>
                </a:solidFill>
              </a:rPr>
              <a:t>ROADWAY CLASS</a:t>
            </a:r>
          </a:p>
        </p:txBody>
      </p:sp>
      <p:cxnSp>
        <p:nvCxnSpPr>
          <p:cNvPr id="63" name="Straight Connector 62">
            <a:extLst>
              <a:ext uri="{FF2B5EF4-FFF2-40B4-BE49-F238E27FC236}">
                <a16:creationId xmlns:a16="http://schemas.microsoft.com/office/drawing/2014/main" id="{0F09DE71-2566-4027-8B4D-78D6AF6BDEA2}"/>
              </a:ext>
            </a:extLst>
          </p:cNvPr>
          <p:cNvCxnSpPr>
            <a:cxnSpLocks/>
          </p:cNvCxnSpPr>
          <p:nvPr/>
        </p:nvCxnSpPr>
        <p:spPr>
          <a:xfrm>
            <a:off x="-2219183" y="2724834"/>
            <a:ext cx="0" cy="880283"/>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8F3AE850-3473-4834-AB4A-6EFA5D685606}"/>
              </a:ext>
            </a:extLst>
          </p:cNvPr>
          <p:cNvSpPr txBox="1"/>
          <p:nvPr/>
        </p:nvSpPr>
        <p:spPr>
          <a:xfrm>
            <a:off x="-3162522" y="2697384"/>
            <a:ext cx="925080" cy="769441"/>
          </a:xfrm>
          <a:prstGeom prst="rect">
            <a:avLst/>
          </a:prstGeom>
          <a:noFill/>
        </p:spPr>
        <p:txBody>
          <a:bodyPr wrap="square" lIns="0" tIns="0" rIns="91440" bIns="0" rtlCol="0">
            <a:spAutoFit/>
          </a:bodyPr>
          <a:lstStyle/>
          <a:p>
            <a:pPr algn="r"/>
            <a:r>
              <a:rPr lang="en-US" sz="1000" dirty="0"/>
              <a:t>Projects inclusion on important Iowa networks like the CIN.</a:t>
            </a:r>
          </a:p>
        </p:txBody>
      </p:sp>
      <p:cxnSp>
        <p:nvCxnSpPr>
          <p:cNvPr id="66" name="Straight Connector 65">
            <a:extLst>
              <a:ext uri="{FF2B5EF4-FFF2-40B4-BE49-F238E27FC236}">
                <a16:creationId xmlns:a16="http://schemas.microsoft.com/office/drawing/2014/main" id="{0085562D-C8BB-42A2-B3AB-8FD88583C23E}"/>
              </a:ext>
            </a:extLst>
          </p:cNvPr>
          <p:cNvCxnSpPr>
            <a:cxnSpLocks/>
          </p:cNvCxnSpPr>
          <p:nvPr/>
        </p:nvCxnSpPr>
        <p:spPr>
          <a:xfrm>
            <a:off x="-2031267" y="941202"/>
            <a:ext cx="0" cy="869633"/>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99EC20CE-0C06-4C67-ABC5-41933E9C39B3}"/>
              </a:ext>
            </a:extLst>
          </p:cNvPr>
          <p:cNvPicPr>
            <a:picLocks noChangeAspect="1"/>
          </p:cNvPicPr>
          <p:nvPr/>
        </p:nvPicPr>
        <p:blipFill>
          <a:blip r:embed="rId4"/>
          <a:stretch>
            <a:fillRect/>
          </a:stretch>
        </p:blipFill>
        <p:spPr>
          <a:xfrm>
            <a:off x="85064" y="5351460"/>
            <a:ext cx="1431898" cy="1421476"/>
          </a:xfrm>
          <a:prstGeom prst="rect">
            <a:avLst/>
          </a:prstGeom>
        </p:spPr>
      </p:pic>
      <p:pic>
        <p:nvPicPr>
          <p:cNvPr id="47" name="Picture 46">
            <a:extLst>
              <a:ext uri="{FF2B5EF4-FFF2-40B4-BE49-F238E27FC236}">
                <a16:creationId xmlns:a16="http://schemas.microsoft.com/office/drawing/2014/main" id="{AC168E49-CA8F-488F-942C-C70C2B09DA02}"/>
              </a:ext>
            </a:extLst>
          </p:cNvPr>
          <p:cNvPicPr>
            <a:picLocks noChangeAspect="1"/>
          </p:cNvPicPr>
          <p:nvPr/>
        </p:nvPicPr>
        <p:blipFill rotWithShape="1">
          <a:blip r:embed="rId11"/>
          <a:srcRect l="21132" r="5250"/>
          <a:stretch/>
        </p:blipFill>
        <p:spPr>
          <a:xfrm>
            <a:off x="4846320" y="2926080"/>
            <a:ext cx="2743200" cy="2194560"/>
          </a:xfrm>
          <a:prstGeom prst="rect">
            <a:avLst/>
          </a:prstGeom>
        </p:spPr>
      </p:pic>
      <p:sp>
        <p:nvSpPr>
          <p:cNvPr id="50" name="Oval 49">
            <a:extLst>
              <a:ext uri="{FF2B5EF4-FFF2-40B4-BE49-F238E27FC236}">
                <a16:creationId xmlns:a16="http://schemas.microsoft.com/office/drawing/2014/main" id="{16241769-7F45-4325-A60C-968663B34C83}"/>
              </a:ext>
            </a:extLst>
          </p:cNvPr>
          <p:cNvSpPr/>
          <p:nvPr/>
        </p:nvSpPr>
        <p:spPr>
          <a:xfrm>
            <a:off x="3657600" y="356656"/>
            <a:ext cx="1828800" cy="1828800"/>
          </a:xfrm>
          <a:prstGeom prst="ellipse">
            <a:avLst/>
          </a:prstGeom>
          <a:solidFill>
            <a:schemeClr val="accent6"/>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000" b="1" dirty="0"/>
              <a:t>18%</a:t>
            </a:r>
          </a:p>
        </p:txBody>
      </p:sp>
      <p:sp>
        <p:nvSpPr>
          <p:cNvPr id="60" name="TextBox 59">
            <a:extLst>
              <a:ext uri="{FF2B5EF4-FFF2-40B4-BE49-F238E27FC236}">
                <a16:creationId xmlns:a16="http://schemas.microsoft.com/office/drawing/2014/main" id="{6739BB0A-D685-4011-A774-06829E0B619C}"/>
              </a:ext>
            </a:extLst>
          </p:cNvPr>
          <p:cNvSpPr txBox="1"/>
          <p:nvPr/>
        </p:nvSpPr>
        <p:spPr>
          <a:xfrm>
            <a:off x="4859735" y="2343870"/>
            <a:ext cx="2641132" cy="707886"/>
          </a:xfrm>
          <a:prstGeom prst="rect">
            <a:avLst/>
          </a:prstGeom>
          <a:noFill/>
        </p:spPr>
        <p:txBody>
          <a:bodyPr wrap="square" lIns="0" rIns="0" rtlCol="0">
            <a:spAutoFit/>
          </a:bodyPr>
          <a:lstStyle/>
          <a:p>
            <a:r>
              <a:rPr lang="en-US" sz="4000" b="1" spc="100" dirty="0">
                <a:solidFill>
                  <a:schemeClr val="accent6"/>
                </a:solidFill>
              </a:rPr>
              <a:t>SAFETY</a:t>
            </a:r>
          </a:p>
        </p:txBody>
      </p:sp>
      <p:cxnSp>
        <p:nvCxnSpPr>
          <p:cNvPr id="61" name="Straight Connector 60">
            <a:extLst>
              <a:ext uri="{FF2B5EF4-FFF2-40B4-BE49-F238E27FC236}">
                <a16:creationId xmlns:a16="http://schemas.microsoft.com/office/drawing/2014/main" id="{525BD341-426D-43CC-9C0E-D5472365ECEF}"/>
              </a:ext>
            </a:extLst>
          </p:cNvPr>
          <p:cNvCxnSpPr>
            <a:cxnSpLocks/>
          </p:cNvCxnSpPr>
          <p:nvPr/>
        </p:nvCxnSpPr>
        <p:spPr>
          <a:xfrm>
            <a:off x="4621710" y="2949224"/>
            <a:ext cx="3" cy="2184199"/>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50DDE8BA-0AD0-4313-B50D-81A68DE5672D}"/>
              </a:ext>
            </a:extLst>
          </p:cNvPr>
          <p:cNvSpPr txBox="1"/>
          <p:nvPr/>
        </p:nvSpPr>
        <p:spPr>
          <a:xfrm>
            <a:off x="1980565" y="2865104"/>
            <a:ext cx="2641132" cy="2154436"/>
          </a:xfrm>
          <a:prstGeom prst="rect">
            <a:avLst/>
          </a:prstGeom>
          <a:noFill/>
        </p:spPr>
        <p:txBody>
          <a:bodyPr wrap="square" lIns="0" tIns="0" rIns="182880" bIns="0" rtlCol="0">
            <a:spAutoFit/>
          </a:bodyPr>
          <a:lstStyle/>
          <a:p>
            <a:pPr algn="r"/>
            <a:r>
              <a:rPr lang="en-US" sz="2000" dirty="0"/>
              <a:t>Segment Potential Crash Reduction (PCR) factors are used to score the segments of roadway in the Safety criteria and derive a weighted score.</a:t>
            </a:r>
          </a:p>
        </p:txBody>
      </p:sp>
      <p:sp>
        <p:nvSpPr>
          <p:cNvPr id="5" name="Slide Number Placeholder 4">
            <a:extLst>
              <a:ext uri="{FF2B5EF4-FFF2-40B4-BE49-F238E27FC236}">
                <a16:creationId xmlns:a16="http://schemas.microsoft.com/office/drawing/2014/main" id="{43A214B6-D413-4C05-8316-AE55921EFBF8}"/>
              </a:ext>
            </a:extLst>
          </p:cNvPr>
          <p:cNvSpPr>
            <a:spLocks noGrp="1"/>
          </p:cNvSpPr>
          <p:nvPr>
            <p:ph type="sldNum" sz="quarter" idx="12"/>
          </p:nvPr>
        </p:nvSpPr>
        <p:spPr/>
        <p:txBody>
          <a:bodyPr/>
          <a:lstStyle/>
          <a:p>
            <a:fld id="{78320380-6AB6-4565-8F49-C48968FB1BAC}" type="slidenum">
              <a:rPr lang="en-US" smtClean="0"/>
              <a:t>5</a:t>
            </a:fld>
            <a:endParaRPr lang="en-US"/>
          </a:p>
        </p:txBody>
      </p:sp>
    </p:spTree>
    <p:extLst>
      <p:ext uri="{BB962C8B-B14F-4D97-AF65-F5344CB8AC3E}">
        <p14:creationId xmlns:p14="http://schemas.microsoft.com/office/powerpoint/2010/main" val="400962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63D7E9-A2E0-4AF0-AD63-96A8A75DE3C7}"/>
              </a:ext>
            </a:extLst>
          </p:cNvPr>
          <p:cNvPicPr>
            <a:picLocks noChangeAspect="1"/>
          </p:cNvPicPr>
          <p:nvPr/>
        </p:nvPicPr>
        <p:blipFill rotWithShape="1">
          <a:blip r:embed="rId3"/>
          <a:srcRect l="5688" r="5688"/>
          <a:stretch/>
        </p:blipFill>
        <p:spPr>
          <a:xfrm>
            <a:off x="-9132413" y="3153935"/>
            <a:ext cx="1097280" cy="877824"/>
          </a:xfrm>
          <a:prstGeom prst="rect">
            <a:avLst/>
          </a:prstGeom>
        </p:spPr>
      </p:pic>
      <p:pic>
        <p:nvPicPr>
          <p:cNvPr id="7" name="Picture 6">
            <a:extLst>
              <a:ext uri="{FF2B5EF4-FFF2-40B4-BE49-F238E27FC236}">
                <a16:creationId xmlns:a16="http://schemas.microsoft.com/office/drawing/2014/main" id="{E7C7179A-DD49-468B-B216-6D8959CBF841}"/>
              </a:ext>
            </a:extLst>
          </p:cNvPr>
          <p:cNvPicPr>
            <a:picLocks noChangeAspect="1"/>
          </p:cNvPicPr>
          <p:nvPr/>
        </p:nvPicPr>
        <p:blipFill>
          <a:blip r:embed="rId4"/>
          <a:stretch>
            <a:fillRect/>
          </a:stretch>
        </p:blipFill>
        <p:spPr>
          <a:xfrm>
            <a:off x="-6178071" y="1930353"/>
            <a:ext cx="2597096" cy="2578194"/>
          </a:xfrm>
          <a:prstGeom prst="rect">
            <a:avLst/>
          </a:prstGeom>
        </p:spPr>
      </p:pic>
      <p:pic>
        <p:nvPicPr>
          <p:cNvPr id="9" name="Picture 8">
            <a:extLst>
              <a:ext uri="{FF2B5EF4-FFF2-40B4-BE49-F238E27FC236}">
                <a16:creationId xmlns:a16="http://schemas.microsoft.com/office/drawing/2014/main" id="{DEB59A2F-03E8-4E13-8954-30E324675F80}"/>
              </a:ext>
            </a:extLst>
          </p:cNvPr>
          <p:cNvPicPr>
            <a:picLocks noChangeAspect="1"/>
          </p:cNvPicPr>
          <p:nvPr/>
        </p:nvPicPr>
        <p:blipFill rotWithShape="1">
          <a:blip r:embed="rId5"/>
          <a:srcRect l="2542" t="3553" r="274" b="2366"/>
          <a:stretch/>
        </p:blipFill>
        <p:spPr>
          <a:xfrm>
            <a:off x="-8934958" y="1403909"/>
            <a:ext cx="1097280" cy="877824"/>
          </a:xfrm>
          <a:prstGeom prst="rect">
            <a:avLst/>
          </a:prstGeom>
        </p:spPr>
      </p:pic>
      <p:pic>
        <p:nvPicPr>
          <p:cNvPr id="17" name="Picture 16">
            <a:extLst>
              <a:ext uri="{FF2B5EF4-FFF2-40B4-BE49-F238E27FC236}">
                <a16:creationId xmlns:a16="http://schemas.microsoft.com/office/drawing/2014/main" id="{82A107F6-F4AE-4D41-8F9B-8DB0F47C0B25}"/>
              </a:ext>
            </a:extLst>
          </p:cNvPr>
          <p:cNvPicPr>
            <a:picLocks noChangeAspect="1"/>
          </p:cNvPicPr>
          <p:nvPr/>
        </p:nvPicPr>
        <p:blipFill rotWithShape="1">
          <a:blip r:embed="rId6"/>
          <a:srcRect l="21132" r="5250"/>
          <a:stretch/>
        </p:blipFill>
        <p:spPr>
          <a:xfrm>
            <a:off x="-1587642" y="1698579"/>
            <a:ext cx="1097280" cy="877824"/>
          </a:xfrm>
          <a:prstGeom prst="rect">
            <a:avLst/>
          </a:prstGeom>
        </p:spPr>
      </p:pic>
      <p:pic>
        <p:nvPicPr>
          <p:cNvPr id="21" name="Picture 20">
            <a:extLst>
              <a:ext uri="{FF2B5EF4-FFF2-40B4-BE49-F238E27FC236}">
                <a16:creationId xmlns:a16="http://schemas.microsoft.com/office/drawing/2014/main" id="{1B9B5213-CEB6-4492-B3DC-8A2FF9A1E40C}"/>
              </a:ext>
            </a:extLst>
          </p:cNvPr>
          <p:cNvPicPr>
            <a:picLocks noChangeAspect="1"/>
          </p:cNvPicPr>
          <p:nvPr/>
        </p:nvPicPr>
        <p:blipFill rotWithShape="1">
          <a:blip r:embed="rId7"/>
          <a:srcRect l="29232" t="3616" r="13212" b="1622"/>
          <a:stretch/>
        </p:blipFill>
        <p:spPr>
          <a:xfrm>
            <a:off x="-3591080" y="5184400"/>
            <a:ext cx="1097280" cy="877824"/>
          </a:xfrm>
          <a:prstGeom prst="rect">
            <a:avLst/>
          </a:prstGeom>
        </p:spPr>
      </p:pic>
      <p:pic>
        <p:nvPicPr>
          <p:cNvPr id="22" name="Picture 21">
            <a:extLst>
              <a:ext uri="{FF2B5EF4-FFF2-40B4-BE49-F238E27FC236}">
                <a16:creationId xmlns:a16="http://schemas.microsoft.com/office/drawing/2014/main" id="{8F3CE776-4BA4-469E-A15E-422CE0E2B8AC}"/>
              </a:ext>
            </a:extLst>
          </p:cNvPr>
          <p:cNvPicPr>
            <a:picLocks noChangeAspect="1"/>
          </p:cNvPicPr>
          <p:nvPr/>
        </p:nvPicPr>
        <p:blipFill>
          <a:blip r:embed="rId8"/>
          <a:stretch>
            <a:fillRect/>
          </a:stretch>
        </p:blipFill>
        <p:spPr>
          <a:xfrm>
            <a:off x="-4079244" y="4362494"/>
            <a:ext cx="551752" cy="568861"/>
          </a:xfrm>
          <a:prstGeom prst="rect">
            <a:avLst/>
          </a:prstGeom>
        </p:spPr>
      </p:pic>
      <p:pic>
        <p:nvPicPr>
          <p:cNvPr id="31" name="Picture 30">
            <a:extLst>
              <a:ext uri="{FF2B5EF4-FFF2-40B4-BE49-F238E27FC236}">
                <a16:creationId xmlns:a16="http://schemas.microsoft.com/office/drawing/2014/main" id="{04653319-167B-4A13-8ABA-A51EF741C4AA}"/>
              </a:ext>
            </a:extLst>
          </p:cNvPr>
          <p:cNvPicPr>
            <a:picLocks noChangeAspect="1"/>
          </p:cNvPicPr>
          <p:nvPr/>
        </p:nvPicPr>
        <p:blipFill rotWithShape="1">
          <a:blip r:embed="rId9"/>
          <a:srcRect t="2872" b="2872"/>
          <a:stretch/>
        </p:blipFill>
        <p:spPr>
          <a:xfrm flipH="1">
            <a:off x="-1756515" y="3484670"/>
            <a:ext cx="1097280" cy="877824"/>
          </a:xfrm>
          <a:prstGeom prst="rect">
            <a:avLst/>
          </a:prstGeom>
        </p:spPr>
      </p:pic>
      <p:pic>
        <p:nvPicPr>
          <p:cNvPr id="36" name="Picture 35">
            <a:extLst>
              <a:ext uri="{FF2B5EF4-FFF2-40B4-BE49-F238E27FC236}">
                <a16:creationId xmlns:a16="http://schemas.microsoft.com/office/drawing/2014/main" id="{CB94FC0B-0AB8-441E-B46E-018C2D703875}"/>
              </a:ext>
            </a:extLst>
          </p:cNvPr>
          <p:cNvPicPr>
            <a:picLocks noChangeAspect="1"/>
          </p:cNvPicPr>
          <p:nvPr/>
        </p:nvPicPr>
        <p:blipFill rotWithShape="1">
          <a:blip r:embed="rId10"/>
          <a:srcRect l="19038" t="5769" r="15000"/>
          <a:stretch/>
        </p:blipFill>
        <p:spPr>
          <a:xfrm>
            <a:off x="-6253599" y="254046"/>
            <a:ext cx="1097280" cy="877824"/>
          </a:xfrm>
          <a:prstGeom prst="rect">
            <a:avLst/>
          </a:prstGeom>
        </p:spPr>
      </p:pic>
      <p:sp>
        <p:nvSpPr>
          <p:cNvPr id="2" name="Oval 1">
            <a:extLst>
              <a:ext uri="{FF2B5EF4-FFF2-40B4-BE49-F238E27FC236}">
                <a16:creationId xmlns:a16="http://schemas.microsoft.com/office/drawing/2014/main" id="{C6F7F335-F115-443F-9D6E-1FB83C53B459}"/>
              </a:ext>
            </a:extLst>
          </p:cNvPr>
          <p:cNvSpPr/>
          <p:nvPr/>
        </p:nvSpPr>
        <p:spPr>
          <a:xfrm>
            <a:off x="-6542959" y="1971886"/>
            <a:ext cx="577165" cy="577165"/>
          </a:xfrm>
          <a:prstGeom prst="ellipse">
            <a:avLst/>
          </a:prstGeom>
          <a:solidFill>
            <a:schemeClr val="tx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15%</a:t>
            </a:r>
          </a:p>
        </p:txBody>
      </p:sp>
      <p:sp>
        <p:nvSpPr>
          <p:cNvPr id="37" name="Oval 36">
            <a:extLst>
              <a:ext uri="{FF2B5EF4-FFF2-40B4-BE49-F238E27FC236}">
                <a16:creationId xmlns:a16="http://schemas.microsoft.com/office/drawing/2014/main" id="{9729D083-AFC3-4873-8327-379C85021D2C}"/>
              </a:ext>
            </a:extLst>
          </p:cNvPr>
          <p:cNvSpPr/>
          <p:nvPr/>
        </p:nvSpPr>
        <p:spPr>
          <a:xfrm>
            <a:off x="-5087625" y="1303490"/>
            <a:ext cx="577165" cy="577165"/>
          </a:xfrm>
          <a:prstGeom prst="ellipse">
            <a:avLst/>
          </a:prstGeom>
          <a:solidFill>
            <a:schemeClr val="accent1">
              <a:lumMod val="75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14%</a:t>
            </a:r>
          </a:p>
        </p:txBody>
      </p:sp>
      <p:sp>
        <p:nvSpPr>
          <p:cNvPr id="38" name="Oval 37">
            <a:extLst>
              <a:ext uri="{FF2B5EF4-FFF2-40B4-BE49-F238E27FC236}">
                <a16:creationId xmlns:a16="http://schemas.microsoft.com/office/drawing/2014/main" id="{3C0477E8-A436-40FF-B084-58D5EF0513BB}"/>
              </a:ext>
            </a:extLst>
          </p:cNvPr>
          <p:cNvSpPr/>
          <p:nvPr/>
        </p:nvSpPr>
        <p:spPr>
          <a:xfrm>
            <a:off x="-6715972" y="3295442"/>
            <a:ext cx="577165" cy="577165"/>
          </a:xfrm>
          <a:prstGeom prst="ellipse">
            <a:avLst/>
          </a:prstGeom>
          <a:solidFill>
            <a:schemeClr val="accent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15%</a:t>
            </a:r>
          </a:p>
        </p:txBody>
      </p:sp>
      <p:sp>
        <p:nvSpPr>
          <p:cNvPr id="40" name="Oval 39">
            <a:extLst>
              <a:ext uri="{FF2B5EF4-FFF2-40B4-BE49-F238E27FC236}">
                <a16:creationId xmlns:a16="http://schemas.microsoft.com/office/drawing/2014/main" id="{7DE4092F-E58F-4E6A-817B-92F8E61B890C}"/>
              </a:ext>
            </a:extLst>
          </p:cNvPr>
          <p:cNvSpPr/>
          <p:nvPr/>
        </p:nvSpPr>
        <p:spPr>
          <a:xfrm>
            <a:off x="-4104657" y="4291108"/>
            <a:ext cx="577165" cy="577165"/>
          </a:xfrm>
          <a:prstGeom prst="ellipse">
            <a:avLst/>
          </a:prstGeom>
          <a:solidFill>
            <a:schemeClr val="accent5">
              <a:lumMod val="60000"/>
              <a:lumOff val="40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12%</a:t>
            </a:r>
          </a:p>
        </p:txBody>
      </p:sp>
      <p:sp>
        <p:nvSpPr>
          <p:cNvPr id="41" name="Oval 40">
            <a:extLst>
              <a:ext uri="{FF2B5EF4-FFF2-40B4-BE49-F238E27FC236}">
                <a16:creationId xmlns:a16="http://schemas.microsoft.com/office/drawing/2014/main" id="{E0BB5F8C-0ECE-4FC9-877F-0F18BA5F48FA}"/>
              </a:ext>
            </a:extLst>
          </p:cNvPr>
          <p:cNvSpPr/>
          <p:nvPr/>
        </p:nvSpPr>
        <p:spPr>
          <a:xfrm>
            <a:off x="-3532240" y="3290149"/>
            <a:ext cx="577165" cy="577165"/>
          </a:xfrm>
          <a:prstGeom prst="ellipse">
            <a:avLst/>
          </a:prstGeom>
          <a:solidFill>
            <a:schemeClr val="accent5"/>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10%</a:t>
            </a:r>
          </a:p>
        </p:txBody>
      </p:sp>
      <p:sp>
        <p:nvSpPr>
          <p:cNvPr id="42" name="Oval 41">
            <a:extLst>
              <a:ext uri="{FF2B5EF4-FFF2-40B4-BE49-F238E27FC236}">
                <a16:creationId xmlns:a16="http://schemas.microsoft.com/office/drawing/2014/main" id="{88E26943-7BA3-4038-A35F-B981F26863C8}"/>
              </a:ext>
            </a:extLst>
          </p:cNvPr>
          <p:cNvSpPr/>
          <p:nvPr/>
        </p:nvSpPr>
        <p:spPr>
          <a:xfrm>
            <a:off x="-3717161" y="2076406"/>
            <a:ext cx="577165" cy="577165"/>
          </a:xfrm>
          <a:prstGeom prst="ellipse">
            <a:avLst/>
          </a:prstGeom>
          <a:solidFill>
            <a:schemeClr val="accent6"/>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18%</a:t>
            </a:r>
          </a:p>
        </p:txBody>
      </p:sp>
      <p:sp>
        <p:nvSpPr>
          <p:cNvPr id="3" name="TextBox 2">
            <a:extLst>
              <a:ext uri="{FF2B5EF4-FFF2-40B4-BE49-F238E27FC236}">
                <a16:creationId xmlns:a16="http://schemas.microsoft.com/office/drawing/2014/main" id="{F7D521A4-4BBF-4416-A7CE-39AC5629DFA6}"/>
              </a:ext>
            </a:extLst>
          </p:cNvPr>
          <p:cNvSpPr txBox="1"/>
          <p:nvPr/>
        </p:nvSpPr>
        <p:spPr>
          <a:xfrm>
            <a:off x="-8887257" y="1100465"/>
            <a:ext cx="1033970" cy="369332"/>
          </a:xfrm>
          <a:prstGeom prst="rect">
            <a:avLst/>
          </a:prstGeom>
          <a:noFill/>
        </p:spPr>
        <p:txBody>
          <a:bodyPr wrap="square" lIns="0" rIns="0" rtlCol="0">
            <a:spAutoFit/>
          </a:bodyPr>
          <a:lstStyle/>
          <a:p>
            <a:pPr algn="r"/>
            <a:r>
              <a:rPr lang="en-US" b="1" dirty="0">
                <a:solidFill>
                  <a:schemeClr val="tx2"/>
                </a:solidFill>
              </a:rPr>
              <a:t>TRAFFIC</a:t>
            </a:r>
          </a:p>
        </p:txBody>
      </p:sp>
      <p:cxnSp>
        <p:nvCxnSpPr>
          <p:cNvPr id="43" name="Straight Connector 42">
            <a:extLst>
              <a:ext uri="{FF2B5EF4-FFF2-40B4-BE49-F238E27FC236}">
                <a16:creationId xmlns:a16="http://schemas.microsoft.com/office/drawing/2014/main" id="{EF872DF8-B982-4AF3-A464-3EC375AED1BA}"/>
              </a:ext>
            </a:extLst>
          </p:cNvPr>
          <p:cNvCxnSpPr>
            <a:cxnSpLocks/>
          </p:cNvCxnSpPr>
          <p:nvPr/>
        </p:nvCxnSpPr>
        <p:spPr>
          <a:xfrm>
            <a:off x="-7761374" y="1413209"/>
            <a:ext cx="0" cy="86852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11D32C5-C9D1-422A-B99A-C499408A5B5E}"/>
              </a:ext>
            </a:extLst>
          </p:cNvPr>
          <p:cNvSpPr txBox="1"/>
          <p:nvPr/>
        </p:nvSpPr>
        <p:spPr>
          <a:xfrm>
            <a:off x="-7676069" y="1368502"/>
            <a:ext cx="1030892" cy="923330"/>
          </a:xfrm>
          <a:prstGeom prst="rect">
            <a:avLst/>
          </a:prstGeom>
          <a:noFill/>
        </p:spPr>
        <p:txBody>
          <a:bodyPr wrap="square" lIns="0" tIns="0" rIns="0" bIns="0" rtlCol="0">
            <a:spAutoFit/>
          </a:bodyPr>
          <a:lstStyle/>
          <a:p>
            <a:r>
              <a:rPr lang="en-US" sz="1000" dirty="0"/>
              <a:t>A measure of the volume of traffic that each road is carrying in comparison to what it can carry.</a:t>
            </a:r>
          </a:p>
        </p:txBody>
      </p:sp>
      <p:sp>
        <p:nvSpPr>
          <p:cNvPr id="46" name="TextBox 45">
            <a:extLst>
              <a:ext uri="{FF2B5EF4-FFF2-40B4-BE49-F238E27FC236}">
                <a16:creationId xmlns:a16="http://schemas.microsoft.com/office/drawing/2014/main" id="{059168B4-17D4-4101-977E-F06FEBA29A54}"/>
              </a:ext>
            </a:extLst>
          </p:cNvPr>
          <p:cNvSpPr txBox="1"/>
          <p:nvPr/>
        </p:nvSpPr>
        <p:spPr>
          <a:xfrm>
            <a:off x="-6207879" y="-67889"/>
            <a:ext cx="1051560" cy="369332"/>
          </a:xfrm>
          <a:prstGeom prst="rect">
            <a:avLst/>
          </a:prstGeom>
          <a:noFill/>
        </p:spPr>
        <p:txBody>
          <a:bodyPr wrap="square" lIns="0" rIns="0" rtlCol="0">
            <a:spAutoFit/>
          </a:bodyPr>
          <a:lstStyle/>
          <a:p>
            <a:pPr algn="r"/>
            <a:r>
              <a:rPr lang="en-US" b="1" dirty="0">
                <a:solidFill>
                  <a:schemeClr val="accent1"/>
                </a:solidFill>
              </a:rPr>
              <a:t>MOBILITY</a:t>
            </a:r>
          </a:p>
        </p:txBody>
      </p:sp>
      <p:sp>
        <p:nvSpPr>
          <p:cNvPr id="48" name="TextBox 47">
            <a:extLst>
              <a:ext uri="{FF2B5EF4-FFF2-40B4-BE49-F238E27FC236}">
                <a16:creationId xmlns:a16="http://schemas.microsoft.com/office/drawing/2014/main" id="{9EB61122-1E32-4A62-B922-51A32537ADEA}"/>
              </a:ext>
            </a:extLst>
          </p:cNvPr>
          <p:cNvSpPr txBox="1"/>
          <p:nvPr/>
        </p:nvSpPr>
        <p:spPr>
          <a:xfrm>
            <a:off x="-5080959" y="220661"/>
            <a:ext cx="1417283" cy="923330"/>
          </a:xfrm>
          <a:prstGeom prst="rect">
            <a:avLst/>
          </a:prstGeom>
          <a:noFill/>
        </p:spPr>
        <p:txBody>
          <a:bodyPr wrap="square" lIns="91440" tIns="0" rIns="0" bIns="0" rtlCol="0">
            <a:spAutoFit/>
          </a:bodyPr>
          <a:lstStyle/>
          <a:p>
            <a:r>
              <a:rPr lang="en-US" sz="1000" dirty="0"/>
              <a:t>Based on actual hours of delay when available, or when not available, the relationship between numbers of access points and traffic volumes.</a:t>
            </a:r>
          </a:p>
        </p:txBody>
      </p:sp>
      <p:cxnSp>
        <p:nvCxnSpPr>
          <p:cNvPr id="49" name="Straight Connector 48">
            <a:extLst>
              <a:ext uri="{FF2B5EF4-FFF2-40B4-BE49-F238E27FC236}">
                <a16:creationId xmlns:a16="http://schemas.microsoft.com/office/drawing/2014/main" id="{F404DDF3-B2B3-42C5-94C7-2A2B57ABD681}"/>
              </a:ext>
            </a:extLst>
          </p:cNvPr>
          <p:cNvCxnSpPr>
            <a:cxnSpLocks/>
          </p:cNvCxnSpPr>
          <p:nvPr/>
        </p:nvCxnSpPr>
        <p:spPr>
          <a:xfrm>
            <a:off x="-5080959" y="254046"/>
            <a:ext cx="0" cy="87782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6A6672B-C404-4356-B163-2EACA6C539F5}"/>
              </a:ext>
            </a:extLst>
          </p:cNvPr>
          <p:cNvSpPr txBox="1"/>
          <p:nvPr/>
        </p:nvSpPr>
        <p:spPr>
          <a:xfrm>
            <a:off x="-9074900" y="2850118"/>
            <a:ext cx="1033970" cy="369332"/>
          </a:xfrm>
          <a:prstGeom prst="rect">
            <a:avLst/>
          </a:prstGeom>
          <a:noFill/>
        </p:spPr>
        <p:txBody>
          <a:bodyPr wrap="square" lIns="0" rIns="0" rtlCol="0">
            <a:spAutoFit/>
          </a:bodyPr>
          <a:lstStyle/>
          <a:p>
            <a:pPr algn="r"/>
            <a:r>
              <a:rPr lang="en-US" b="1" dirty="0">
                <a:solidFill>
                  <a:schemeClr val="accent2"/>
                </a:solidFill>
              </a:rPr>
              <a:t>BRIDGE</a:t>
            </a:r>
          </a:p>
        </p:txBody>
      </p:sp>
      <p:cxnSp>
        <p:nvCxnSpPr>
          <p:cNvPr id="52" name="Straight Connector 51">
            <a:extLst>
              <a:ext uri="{FF2B5EF4-FFF2-40B4-BE49-F238E27FC236}">
                <a16:creationId xmlns:a16="http://schemas.microsoft.com/office/drawing/2014/main" id="{DAFD0C12-476E-4EC4-B7D9-FF1BCC3FC317}"/>
              </a:ext>
            </a:extLst>
          </p:cNvPr>
          <p:cNvCxnSpPr>
            <a:cxnSpLocks/>
          </p:cNvCxnSpPr>
          <p:nvPr/>
        </p:nvCxnSpPr>
        <p:spPr>
          <a:xfrm>
            <a:off x="-7960950" y="3150798"/>
            <a:ext cx="0" cy="86852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5154A4BF-3210-4BED-BCAC-3DE17D89AAC4}"/>
              </a:ext>
            </a:extLst>
          </p:cNvPr>
          <p:cNvSpPr txBox="1"/>
          <p:nvPr/>
        </p:nvSpPr>
        <p:spPr>
          <a:xfrm>
            <a:off x="-7875645" y="3122039"/>
            <a:ext cx="1095838" cy="923330"/>
          </a:xfrm>
          <a:prstGeom prst="rect">
            <a:avLst/>
          </a:prstGeom>
          <a:noFill/>
        </p:spPr>
        <p:txBody>
          <a:bodyPr wrap="square" lIns="0" tIns="0" rIns="0" bIns="0" rtlCol="0">
            <a:spAutoFit/>
          </a:bodyPr>
          <a:lstStyle/>
          <a:p>
            <a:r>
              <a:rPr lang="en-US" sz="1000" dirty="0"/>
              <a:t>Bridge condition index, which includes age, load capacity, traffic count, and a few other factors.</a:t>
            </a:r>
          </a:p>
        </p:txBody>
      </p:sp>
      <p:sp>
        <p:nvSpPr>
          <p:cNvPr id="57" name="TextBox 56">
            <a:extLst>
              <a:ext uri="{FF2B5EF4-FFF2-40B4-BE49-F238E27FC236}">
                <a16:creationId xmlns:a16="http://schemas.microsoft.com/office/drawing/2014/main" id="{0B1141CD-B9F9-4D65-9B36-4AAEE6ECE834}"/>
              </a:ext>
            </a:extLst>
          </p:cNvPr>
          <p:cNvSpPr txBox="1"/>
          <p:nvPr/>
        </p:nvSpPr>
        <p:spPr>
          <a:xfrm>
            <a:off x="-3580974" y="4876377"/>
            <a:ext cx="1087174" cy="369332"/>
          </a:xfrm>
          <a:prstGeom prst="rect">
            <a:avLst/>
          </a:prstGeom>
          <a:noFill/>
        </p:spPr>
        <p:txBody>
          <a:bodyPr wrap="square" lIns="0" rIns="0" rtlCol="0">
            <a:spAutoFit/>
          </a:bodyPr>
          <a:lstStyle/>
          <a:p>
            <a:pPr algn="r"/>
            <a:r>
              <a:rPr lang="en-US" b="1" dirty="0">
                <a:solidFill>
                  <a:schemeClr val="accent5">
                    <a:lumMod val="60000"/>
                    <a:lumOff val="40000"/>
                  </a:schemeClr>
                </a:solidFill>
              </a:rPr>
              <a:t>FREIGHT</a:t>
            </a:r>
          </a:p>
        </p:txBody>
      </p:sp>
      <p:cxnSp>
        <p:nvCxnSpPr>
          <p:cNvPr id="58" name="Straight Connector 57">
            <a:extLst>
              <a:ext uri="{FF2B5EF4-FFF2-40B4-BE49-F238E27FC236}">
                <a16:creationId xmlns:a16="http://schemas.microsoft.com/office/drawing/2014/main" id="{A2EC6E5D-43AC-4573-A635-54AA9801AF16}"/>
              </a:ext>
            </a:extLst>
          </p:cNvPr>
          <p:cNvCxnSpPr>
            <a:cxnSpLocks/>
          </p:cNvCxnSpPr>
          <p:nvPr/>
        </p:nvCxnSpPr>
        <p:spPr>
          <a:xfrm>
            <a:off x="-2403964" y="5181941"/>
            <a:ext cx="0" cy="880283"/>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AD380439-C1F4-41E8-A2FA-6D62F0695971}"/>
              </a:ext>
            </a:extLst>
          </p:cNvPr>
          <p:cNvSpPr txBox="1"/>
          <p:nvPr/>
        </p:nvSpPr>
        <p:spPr>
          <a:xfrm>
            <a:off x="-2318659" y="5150045"/>
            <a:ext cx="925080" cy="923330"/>
          </a:xfrm>
          <a:prstGeom prst="rect">
            <a:avLst/>
          </a:prstGeom>
          <a:noFill/>
        </p:spPr>
        <p:txBody>
          <a:bodyPr wrap="square" lIns="0" tIns="0" rIns="0" bIns="0" rtlCol="0">
            <a:spAutoFit/>
          </a:bodyPr>
          <a:lstStyle/>
          <a:p>
            <a:r>
              <a:rPr lang="en-US" sz="1000" dirty="0"/>
              <a:t>Projects criticality to the statewide freight network. Lower score indicates greater criticality.</a:t>
            </a:r>
          </a:p>
        </p:txBody>
      </p:sp>
      <p:sp>
        <p:nvSpPr>
          <p:cNvPr id="62" name="TextBox 61">
            <a:extLst>
              <a:ext uri="{FF2B5EF4-FFF2-40B4-BE49-F238E27FC236}">
                <a16:creationId xmlns:a16="http://schemas.microsoft.com/office/drawing/2014/main" id="{EF67105E-D4E4-4921-9BE1-5AD958017C26}"/>
              </a:ext>
            </a:extLst>
          </p:cNvPr>
          <p:cNvSpPr txBox="1"/>
          <p:nvPr/>
        </p:nvSpPr>
        <p:spPr>
          <a:xfrm>
            <a:off x="-1756515" y="2986126"/>
            <a:ext cx="1087174" cy="557204"/>
          </a:xfrm>
          <a:prstGeom prst="rect">
            <a:avLst/>
          </a:prstGeom>
          <a:noFill/>
        </p:spPr>
        <p:txBody>
          <a:bodyPr wrap="square" lIns="0" rIns="0" rtlCol="0">
            <a:spAutoFit/>
          </a:bodyPr>
          <a:lstStyle/>
          <a:p>
            <a:pPr>
              <a:lnSpc>
                <a:spcPts val="1800"/>
              </a:lnSpc>
            </a:pPr>
            <a:r>
              <a:rPr lang="en-US" b="1" dirty="0">
                <a:solidFill>
                  <a:schemeClr val="accent5"/>
                </a:solidFill>
              </a:rPr>
              <a:t>ROADWAY CLASS</a:t>
            </a:r>
          </a:p>
        </p:txBody>
      </p:sp>
      <p:cxnSp>
        <p:nvCxnSpPr>
          <p:cNvPr id="63" name="Straight Connector 62">
            <a:extLst>
              <a:ext uri="{FF2B5EF4-FFF2-40B4-BE49-F238E27FC236}">
                <a16:creationId xmlns:a16="http://schemas.microsoft.com/office/drawing/2014/main" id="{0F09DE71-2566-4027-8B4D-78D6AF6BDEA2}"/>
              </a:ext>
            </a:extLst>
          </p:cNvPr>
          <p:cNvCxnSpPr>
            <a:cxnSpLocks/>
          </p:cNvCxnSpPr>
          <p:nvPr/>
        </p:nvCxnSpPr>
        <p:spPr>
          <a:xfrm>
            <a:off x="-1852203" y="3482211"/>
            <a:ext cx="0" cy="880283"/>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8F3AE850-3473-4834-AB4A-6EFA5D685606}"/>
              </a:ext>
            </a:extLst>
          </p:cNvPr>
          <p:cNvSpPr txBox="1"/>
          <p:nvPr/>
        </p:nvSpPr>
        <p:spPr>
          <a:xfrm>
            <a:off x="-2795542" y="3454761"/>
            <a:ext cx="925080" cy="769441"/>
          </a:xfrm>
          <a:prstGeom prst="rect">
            <a:avLst/>
          </a:prstGeom>
          <a:noFill/>
        </p:spPr>
        <p:txBody>
          <a:bodyPr wrap="square" lIns="0" tIns="0" rIns="91440" bIns="0" rtlCol="0">
            <a:spAutoFit/>
          </a:bodyPr>
          <a:lstStyle/>
          <a:p>
            <a:pPr algn="r"/>
            <a:r>
              <a:rPr lang="en-US" sz="1000" dirty="0"/>
              <a:t>Projects inclusion on important Iowa networks like the CIN.</a:t>
            </a:r>
          </a:p>
        </p:txBody>
      </p:sp>
      <p:sp>
        <p:nvSpPr>
          <p:cNvPr id="65" name="TextBox 64">
            <a:extLst>
              <a:ext uri="{FF2B5EF4-FFF2-40B4-BE49-F238E27FC236}">
                <a16:creationId xmlns:a16="http://schemas.microsoft.com/office/drawing/2014/main" id="{B03F1A09-B066-4B1E-9362-95262E83C3B7}"/>
              </a:ext>
            </a:extLst>
          </p:cNvPr>
          <p:cNvSpPr txBox="1"/>
          <p:nvPr/>
        </p:nvSpPr>
        <p:spPr>
          <a:xfrm>
            <a:off x="-1577536" y="1389121"/>
            <a:ext cx="1051560" cy="369332"/>
          </a:xfrm>
          <a:prstGeom prst="rect">
            <a:avLst/>
          </a:prstGeom>
          <a:noFill/>
        </p:spPr>
        <p:txBody>
          <a:bodyPr wrap="square" lIns="0" rIns="0" rtlCol="0">
            <a:spAutoFit/>
          </a:bodyPr>
          <a:lstStyle/>
          <a:p>
            <a:r>
              <a:rPr lang="en-US" b="1" dirty="0">
                <a:solidFill>
                  <a:schemeClr val="accent6"/>
                </a:solidFill>
              </a:rPr>
              <a:t>SAFETY</a:t>
            </a:r>
          </a:p>
        </p:txBody>
      </p:sp>
      <p:cxnSp>
        <p:nvCxnSpPr>
          <p:cNvPr id="66" name="Straight Connector 65">
            <a:extLst>
              <a:ext uri="{FF2B5EF4-FFF2-40B4-BE49-F238E27FC236}">
                <a16:creationId xmlns:a16="http://schemas.microsoft.com/office/drawing/2014/main" id="{0085562D-C8BB-42A2-B3AB-8FD88583C23E}"/>
              </a:ext>
            </a:extLst>
          </p:cNvPr>
          <p:cNvCxnSpPr>
            <a:cxnSpLocks/>
          </p:cNvCxnSpPr>
          <p:nvPr/>
        </p:nvCxnSpPr>
        <p:spPr>
          <a:xfrm>
            <a:off x="-1664287" y="1698579"/>
            <a:ext cx="0" cy="869633"/>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46775957-306B-4C6B-BDFE-79E1C0FC8992}"/>
              </a:ext>
            </a:extLst>
          </p:cNvPr>
          <p:cNvSpPr txBox="1"/>
          <p:nvPr/>
        </p:nvSpPr>
        <p:spPr>
          <a:xfrm>
            <a:off x="-2934891" y="1671909"/>
            <a:ext cx="1270603" cy="923330"/>
          </a:xfrm>
          <a:prstGeom prst="rect">
            <a:avLst/>
          </a:prstGeom>
          <a:noFill/>
        </p:spPr>
        <p:txBody>
          <a:bodyPr wrap="square" lIns="0" tIns="0" rIns="91440" bIns="0" rtlCol="0">
            <a:spAutoFit/>
          </a:bodyPr>
          <a:lstStyle/>
          <a:p>
            <a:pPr algn="r"/>
            <a:r>
              <a:rPr lang="en-US" sz="1000" dirty="0"/>
              <a:t>Weighted average crash rate from intersection to intersection giving more criticality to fatal and injury crashes.</a:t>
            </a:r>
          </a:p>
        </p:txBody>
      </p:sp>
      <p:pic>
        <p:nvPicPr>
          <p:cNvPr id="45" name="Picture 44">
            <a:extLst>
              <a:ext uri="{FF2B5EF4-FFF2-40B4-BE49-F238E27FC236}">
                <a16:creationId xmlns:a16="http://schemas.microsoft.com/office/drawing/2014/main" id="{9CB4E37C-5B15-4BA5-948E-431A3F60441F}"/>
              </a:ext>
            </a:extLst>
          </p:cNvPr>
          <p:cNvPicPr>
            <a:picLocks noChangeAspect="1"/>
          </p:cNvPicPr>
          <p:nvPr/>
        </p:nvPicPr>
        <p:blipFill rotWithShape="1">
          <a:blip r:embed="rId11"/>
          <a:srcRect l="17206" t="533" r="11892" b="-533"/>
          <a:stretch/>
        </p:blipFill>
        <p:spPr>
          <a:xfrm>
            <a:off x="1645920" y="2926080"/>
            <a:ext cx="2743200" cy="2194560"/>
          </a:xfrm>
          <a:prstGeom prst="rect">
            <a:avLst/>
          </a:prstGeom>
        </p:spPr>
      </p:pic>
      <p:sp>
        <p:nvSpPr>
          <p:cNvPr id="47" name="Oval 46">
            <a:extLst>
              <a:ext uri="{FF2B5EF4-FFF2-40B4-BE49-F238E27FC236}">
                <a16:creationId xmlns:a16="http://schemas.microsoft.com/office/drawing/2014/main" id="{939CB7FB-9DB2-4A01-8490-588E0AE93989}"/>
              </a:ext>
            </a:extLst>
          </p:cNvPr>
          <p:cNvSpPr/>
          <p:nvPr/>
        </p:nvSpPr>
        <p:spPr>
          <a:xfrm>
            <a:off x="3657600" y="364536"/>
            <a:ext cx="1828800" cy="1828800"/>
          </a:xfrm>
          <a:prstGeom prst="ellipse">
            <a:avLst/>
          </a:prstGeom>
          <a:solidFill>
            <a:schemeClr val="accent3"/>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000" b="1" dirty="0"/>
              <a:t>16%</a:t>
            </a:r>
          </a:p>
        </p:txBody>
      </p:sp>
      <p:sp>
        <p:nvSpPr>
          <p:cNvPr id="50" name="TextBox 49">
            <a:extLst>
              <a:ext uri="{FF2B5EF4-FFF2-40B4-BE49-F238E27FC236}">
                <a16:creationId xmlns:a16="http://schemas.microsoft.com/office/drawing/2014/main" id="{26F2F29C-17B1-4C43-8307-E909A4854FEC}"/>
              </a:ext>
            </a:extLst>
          </p:cNvPr>
          <p:cNvSpPr txBox="1"/>
          <p:nvPr/>
        </p:nvSpPr>
        <p:spPr>
          <a:xfrm>
            <a:off x="1671083" y="2345484"/>
            <a:ext cx="2743200" cy="707886"/>
          </a:xfrm>
          <a:prstGeom prst="rect">
            <a:avLst/>
          </a:prstGeom>
          <a:noFill/>
        </p:spPr>
        <p:txBody>
          <a:bodyPr wrap="square" lIns="0" rIns="0" rtlCol="0">
            <a:spAutoFit/>
          </a:bodyPr>
          <a:lstStyle/>
          <a:p>
            <a:pPr algn="r"/>
            <a:r>
              <a:rPr lang="en-US" sz="4000" b="1" spc="100" dirty="0">
                <a:solidFill>
                  <a:schemeClr val="accent3"/>
                </a:solidFill>
              </a:rPr>
              <a:t>PAVEMENT</a:t>
            </a:r>
          </a:p>
        </p:txBody>
      </p:sp>
      <p:cxnSp>
        <p:nvCxnSpPr>
          <p:cNvPr id="60" name="Straight Connector 59">
            <a:extLst>
              <a:ext uri="{FF2B5EF4-FFF2-40B4-BE49-F238E27FC236}">
                <a16:creationId xmlns:a16="http://schemas.microsoft.com/office/drawing/2014/main" id="{449C66C6-E5F0-4FD6-85EA-BB00EB1D16C8}"/>
              </a:ext>
            </a:extLst>
          </p:cNvPr>
          <p:cNvCxnSpPr>
            <a:cxnSpLocks/>
          </p:cNvCxnSpPr>
          <p:nvPr/>
        </p:nvCxnSpPr>
        <p:spPr>
          <a:xfrm>
            <a:off x="4571999" y="2939725"/>
            <a:ext cx="0" cy="219456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EA792B0F-3407-4930-9731-32E0599D6C6A}"/>
              </a:ext>
            </a:extLst>
          </p:cNvPr>
          <p:cNvSpPr txBox="1"/>
          <p:nvPr/>
        </p:nvSpPr>
        <p:spPr>
          <a:xfrm>
            <a:off x="4572000" y="2903605"/>
            <a:ext cx="2614975" cy="1538883"/>
          </a:xfrm>
          <a:prstGeom prst="rect">
            <a:avLst/>
          </a:prstGeom>
          <a:noFill/>
        </p:spPr>
        <p:txBody>
          <a:bodyPr wrap="square" lIns="182880" tIns="0" rIns="0" bIns="0" rtlCol="0">
            <a:spAutoFit/>
          </a:bodyPr>
          <a:lstStyle/>
          <a:p>
            <a:r>
              <a:rPr lang="en-US" sz="2000" dirty="0"/>
              <a:t>Overall condition of the pavement while also considering it’s smoothness and rideability.</a:t>
            </a:r>
          </a:p>
        </p:txBody>
      </p:sp>
      <p:pic>
        <p:nvPicPr>
          <p:cNvPr id="68" name="Picture 67">
            <a:extLst>
              <a:ext uri="{FF2B5EF4-FFF2-40B4-BE49-F238E27FC236}">
                <a16:creationId xmlns:a16="http://schemas.microsoft.com/office/drawing/2014/main" id="{330717B2-1B6C-46AE-AB68-C8FD25EE2E8A}"/>
              </a:ext>
            </a:extLst>
          </p:cNvPr>
          <p:cNvPicPr>
            <a:picLocks noChangeAspect="1"/>
          </p:cNvPicPr>
          <p:nvPr/>
        </p:nvPicPr>
        <p:blipFill>
          <a:blip r:embed="rId4"/>
          <a:stretch>
            <a:fillRect/>
          </a:stretch>
        </p:blipFill>
        <p:spPr>
          <a:xfrm>
            <a:off x="85064" y="5351460"/>
            <a:ext cx="1431898" cy="1421476"/>
          </a:xfrm>
          <a:prstGeom prst="rect">
            <a:avLst/>
          </a:prstGeom>
        </p:spPr>
      </p:pic>
      <p:sp>
        <p:nvSpPr>
          <p:cNvPr id="5" name="Slide Number Placeholder 4">
            <a:extLst>
              <a:ext uri="{FF2B5EF4-FFF2-40B4-BE49-F238E27FC236}">
                <a16:creationId xmlns:a16="http://schemas.microsoft.com/office/drawing/2014/main" id="{5DA87DEC-9B28-444C-BC8C-2E39031F17B7}"/>
              </a:ext>
            </a:extLst>
          </p:cNvPr>
          <p:cNvSpPr>
            <a:spLocks noGrp="1"/>
          </p:cNvSpPr>
          <p:nvPr>
            <p:ph type="sldNum" sz="quarter" idx="12"/>
          </p:nvPr>
        </p:nvSpPr>
        <p:spPr/>
        <p:txBody>
          <a:bodyPr/>
          <a:lstStyle/>
          <a:p>
            <a:fld id="{78320380-6AB6-4565-8F49-C48968FB1BAC}" type="slidenum">
              <a:rPr lang="en-US" smtClean="0"/>
              <a:t>6</a:t>
            </a:fld>
            <a:endParaRPr lang="en-US"/>
          </a:p>
        </p:txBody>
      </p:sp>
    </p:spTree>
    <p:extLst>
      <p:ext uri="{BB962C8B-B14F-4D97-AF65-F5344CB8AC3E}">
        <p14:creationId xmlns:p14="http://schemas.microsoft.com/office/powerpoint/2010/main" val="18139117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63D7E9-A2E0-4AF0-AD63-96A8A75DE3C7}"/>
              </a:ext>
            </a:extLst>
          </p:cNvPr>
          <p:cNvPicPr>
            <a:picLocks noChangeAspect="1"/>
          </p:cNvPicPr>
          <p:nvPr/>
        </p:nvPicPr>
        <p:blipFill rotWithShape="1">
          <a:blip r:embed="rId3"/>
          <a:srcRect l="5688" r="5688"/>
          <a:stretch/>
        </p:blipFill>
        <p:spPr>
          <a:xfrm>
            <a:off x="-9196365" y="2515760"/>
            <a:ext cx="1097280" cy="877824"/>
          </a:xfrm>
          <a:prstGeom prst="rect">
            <a:avLst/>
          </a:prstGeom>
        </p:spPr>
      </p:pic>
      <p:pic>
        <p:nvPicPr>
          <p:cNvPr id="7" name="Picture 6">
            <a:extLst>
              <a:ext uri="{FF2B5EF4-FFF2-40B4-BE49-F238E27FC236}">
                <a16:creationId xmlns:a16="http://schemas.microsoft.com/office/drawing/2014/main" id="{E7C7179A-DD49-468B-B216-6D8959CBF841}"/>
              </a:ext>
            </a:extLst>
          </p:cNvPr>
          <p:cNvPicPr>
            <a:picLocks noChangeAspect="1"/>
          </p:cNvPicPr>
          <p:nvPr/>
        </p:nvPicPr>
        <p:blipFill>
          <a:blip r:embed="rId4"/>
          <a:stretch>
            <a:fillRect/>
          </a:stretch>
        </p:blipFill>
        <p:spPr>
          <a:xfrm>
            <a:off x="-6242023" y="1292178"/>
            <a:ext cx="2597096" cy="2578194"/>
          </a:xfrm>
          <a:prstGeom prst="rect">
            <a:avLst/>
          </a:prstGeom>
        </p:spPr>
      </p:pic>
      <p:pic>
        <p:nvPicPr>
          <p:cNvPr id="17" name="Picture 16">
            <a:extLst>
              <a:ext uri="{FF2B5EF4-FFF2-40B4-BE49-F238E27FC236}">
                <a16:creationId xmlns:a16="http://schemas.microsoft.com/office/drawing/2014/main" id="{82A107F6-F4AE-4D41-8F9B-8DB0F47C0B25}"/>
              </a:ext>
            </a:extLst>
          </p:cNvPr>
          <p:cNvPicPr>
            <a:picLocks noChangeAspect="1"/>
          </p:cNvPicPr>
          <p:nvPr/>
        </p:nvPicPr>
        <p:blipFill rotWithShape="1">
          <a:blip r:embed="rId5"/>
          <a:srcRect l="21132" r="5250"/>
          <a:stretch/>
        </p:blipFill>
        <p:spPr>
          <a:xfrm>
            <a:off x="-1651594" y="1060404"/>
            <a:ext cx="1097280" cy="877824"/>
          </a:xfrm>
          <a:prstGeom prst="rect">
            <a:avLst/>
          </a:prstGeom>
        </p:spPr>
      </p:pic>
      <p:pic>
        <p:nvPicPr>
          <p:cNvPr id="21" name="Picture 20">
            <a:extLst>
              <a:ext uri="{FF2B5EF4-FFF2-40B4-BE49-F238E27FC236}">
                <a16:creationId xmlns:a16="http://schemas.microsoft.com/office/drawing/2014/main" id="{1B9B5213-CEB6-4492-B3DC-8A2FF9A1E40C}"/>
              </a:ext>
            </a:extLst>
          </p:cNvPr>
          <p:cNvPicPr>
            <a:picLocks noChangeAspect="1"/>
          </p:cNvPicPr>
          <p:nvPr/>
        </p:nvPicPr>
        <p:blipFill rotWithShape="1">
          <a:blip r:embed="rId6"/>
          <a:srcRect l="29232" t="3616" r="13212" b="1622"/>
          <a:stretch/>
        </p:blipFill>
        <p:spPr>
          <a:xfrm>
            <a:off x="-3655032" y="4546225"/>
            <a:ext cx="1097280" cy="877824"/>
          </a:xfrm>
          <a:prstGeom prst="rect">
            <a:avLst/>
          </a:prstGeom>
        </p:spPr>
      </p:pic>
      <p:pic>
        <p:nvPicPr>
          <p:cNvPr id="22" name="Picture 21">
            <a:extLst>
              <a:ext uri="{FF2B5EF4-FFF2-40B4-BE49-F238E27FC236}">
                <a16:creationId xmlns:a16="http://schemas.microsoft.com/office/drawing/2014/main" id="{8F3CE776-4BA4-469E-A15E-422CE0E2B8AC}"/>
              </a:ext>
            </a:extLst>
          </p:cNvPr>
          <p:cNvPicPr>
            <a:picLocks noChangeAspect="1"/>
          </p:cNvPicPr>
          <p:nvPr/>
        </p:nvPicPr>
        <p:blipFill>
          <a:blip r:embed="rId7"/>
          <a:stretch>
            <a:fillRect/>
          </a:stretch>
        </p:blipFill>
        <p:spPr>
          <a:xfrm>
            <a:off x="-4143196" y="3724319"/>
            <a:ext cx="551752" cy="568861"/>
          </a:xfrm>
          <a:prstGeom prst="rect">
            <a:avLst/>
          </a:prstGeom>
        </p:spPr>
      </p:pic>
      <p:pic>
        <p:nvPicPr>
          <p:cNvPr id="26" name="Picture 25">
            <a:extLst>
              <a:ext uri="{FF2B5EF4-FFF2-40B4-BE49-F238E27FC236}">
                <a16:creationId xmlns:a16="http://schemas.microsoft.com/office/drawing/2014/main" id="{71480E82-CD3C-4E5A-9450-E15ADD2C6438}"/>
              </a:ext>
            </a:extLst>
          </p:cNvPr>
          <p:cNvPicPr>
            <a:picLocks noChangeAspect="1"/>
          </p:cNvPicPr>
          <p:nvPr/>
        </p:nvPicPr>
        <p:blipFill rotWithShape="1">
          <a:blip r:embed="rId8"/>
          <a:srcRect l="17206" t="533" r="11892" b="-533"/>
          <a:stretch/>
        </p:blipFill>
        <p:spPr>
          <a:xfrm>
            <a:off x="-7412091" y="4546225"/>
            <a:ext cx="1097280" cy="877824"/>
          </a:xfrm>
          <a:prstGeom prst="rect">
            <a:avLst/>
          </a:prstGeom>
        </p:spPr>
      </p:pic>
      <p:pic>
        <p:nvPicPr>
          <p:cNvPr id="31" name="Picture 30">
            <a:extLst>
              <a:ext uri="{FF2B5EF4-FFF2-40B4-BE49-F238E27FC236}">
                <a16:creationId xmlns:a16="http://schemas.microsoft.com/office/drawing/2014/main" id="{04653319-167B-4A13-8ABA-A51EF741C4AA}"/>
              </a:ext>
            </a:extLst>
          </p:cNvPr>
          <p:cNvPicPr>
            <a:picLocks noChangeAspect="1"/>
          </p:cNvPicPr>
          <p:nvPr/>
        </p:nvPicPr>
        <p:blipFill rotWithShape="1">
          <a:blip r:embed="rId9"/>
          <a:srcRect t="2872" b="2872"/>
          <a:stretch/>
        </p:blipFill>
        <p:spPr>
          <a:xfrm flipH="1">
            <a:off x="-1820467" y="2846495"/>
            <a:ext cx="1097280" cy="877824"/>
          </a:xfrm>
          <a:prstGeom prst="rect">
            <a:avLst/>
          </a:prstGeom>
        </p:spPr>
      </p:pic>
      <p:pic>
        <p:nvPicPr>
          <p:cNvPr id="36" name="Picture 35">
            <a:extLst>
              <a:ext uri="{FF2B5EF4-FFF2-40B4-BE49-F238E27FC236}">
                <a16:creationId xmlns:a16="http://schemas.microsoft.com/office/drawing/2014/main" id="{CB94FC0B-0AB8-441E-B46E-018C2D703875}"/>
              </a:ext>
            </a:extLst>
          </p:cNvPr>
          <p:cNvPicPr>
            <a:picLocks noChangeAspect="1"/>
          </p:cNvPicPr>
          <p:nvPr/>
        </p:nvPicPr>
        <p:blipFill rotWithShape="1">
          <a:blip r:embed="rId10"/>
          <a:srcRect l="19038" t="5769" r="15000"/>
          <a:stretch/>
        </p:blipFill>
        <p:spPr>
          <a:xfrm>
            <a:off x="-6317551" y="-384129"/>
            <a:ext cx="1097280" cy="877824"/>
          </a:xfrm>
          <a:prstGeom prst="rect">
            <a:avLst/>
          </a:prstGeom>
        </p:spPr>
      </p:pic>
      <p:sp>
        <p:nvSpPr>
          <p:cNvPr id="37" name="Oval 36">
            <a:extLst>
              <a:ext uri="{FF2B5EF4-FFF2-40B4-BE49-F238E27FC236}">
                <a16:creationId xmlns:a16="http://schemas.microsoft.com/office/drawing/2014/main" id="{9729D083-AFC3-4873-8327-379C85021D2C}"/>
              </a:ext>
            </a:extLst>
          </p:cNvPr>
          <p:cNvSpPr/>
          <p:nvPr/>
        </p:nvSpPr>
        <p:spPr>
          <a:xfrm>
            <a:off x="-5151577" y="665315"/>
            <a:ext cx="577165" cy="577165"/>
          </a:xfrm>
          <a:prstGeom prst="ellipse">
            <a:avLst/>
          </a:prstGeom>
          <a:solidFill>
            <a:schemeClr val="accent1">
              <a:lumMod val="75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14%</a:t>
            </a:r>
          </a:p>
        </p:txBody>
      </p:sp>
      <p:sp>
        <p:nvSpPr>
          <p:cNvPr id="38" name="Oval 37">
            <a:extLst>
              <a:ext uri="{FF2B5EF4-FFF2-40B4-BE49-F238E27FC236}">
                <a16:creationId xmlns:a16="http://schemas.microsoft.com/office/drawing/2014/main" id="{3C0477E8-A436-40FF-B084-58D5EF0513BB}"/>
              </a:ext>
            </a:extLst>
          </p:cNvPr>
          <p:cNvSpPr/>
          <p:nvPr/>
        </p:nvSpPr>
        <p:spPr>
          <a:xfrm>
            <a:off x="-6779924" y="2657267"/>
            <a:ext cx="577165" cy="577165"/>
          </a:xfrm>
          <a:prstGeom prst="ellipse">
            <a:avLst/>
          </a:prstGeom>
          <a:solidFill>
            <a:schemeClr val="accent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15%</a:t>
            </a:r>
          </a:p>
        </p:txBody>
      </p:sp>
      <p:sp>
        <p:nvSpPr>
          <p:cNvPr id="39" name="Oval 38">
            <a:extLst>
              <a:ext uri="{FF2B5EF4-FFF2-40B4-BE49-F238E27FC236}">
                <a16:creationId xmlns:a16="http://schemas.microsoft.com/office/drawing/2014/main" id="{B06DD41E-B6D0-493D-BF3F-B1B3A8B293AE}"/>
              </a:ext>
            </a:extLst>
          </p:cNvPr>
          <p:cNvSpPr/>
          <p:nvPr/>
        </p:nvSpPr>
        <p:spPr>
          <a:xfrm>
            <a:off x="-5660449" y="3833969"/>
            <a:ext cx="577165" cy="577165"/>
          </a:xfrm>
          <a:prstGeom prst="ellipse">
            <a:avLst/>
          </a:prstGeom>
          <a:solidFill>
            <a:schemeClr val="accent3"/>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16%</a:t>
            </a:r>
          </a:p>
        </p:txBody>
      </p:sp>
      <p:sp>
        <p:nvSpPr>
          <p:cNvPr id="40" name="Oval 39">
            <a:extLst>
              <a:ext uri="{FF2B5EF4-FFF2-40B4-BE49-F238E27FC236}">
                <a16:creationId xmlns:a16="http://schemas.microsoft.com/office/drawing/2014/main" id="{7DE4092F-E58F-4E6A-817B-92F8E61B890C}"/>
              </a:ext>
            </a:extLst>
          </p:cNvPr>
          <p:cNvSpPr/>
          <p:nvPr/>
        </p:nvSpPr>
        <p:spPr>
          <a:xfrm>
            <a:off x="-4168609" y="3652933"/>
            <a:ext cx="577165" cy="577165"/>
          </a:xfrm>
          <a:prstGeom prst="ellipse">
            <a:avLst/>
          </a:prstGeom>
          <a:solidFill>
            <a:schemeClr val="accent5">
              <a:lumMod val="60000"/>
              <a:lumOff val="40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12%</a:t>
            </a:r>
          </a:p>
        </p:txBody>
      </p:sp>
      <p:sp>
        <p:nvSpPr>
          <p:cNvPr id="41" name="Oval 40">
            <a:extLst>
              <a:ext uri="{FF2B5EF4-FFF2-40B4-BE49-F238E27FC236}">
                <a16:creationId xmlns:a16="http://schemas.microsoft.com/office/drawing/2014/main" id="{E0BB5F8C-0ECE-4FC9-877F-0F18BA5F48FA}"/>
              </a:ext>
            </a:extLst>
          </p:cNvPr>
          <p:cNvSpPr/>
          <p:nvPr/>
        </p:nvSpPr>
        <p:spPr>
          <a:xfrm>
            <a:off x="-3596192" y="2651974"/>
            <a:ext cx="577165" cy="577165"/>
          </a:xfrm>
          <a:prstGeom prst="ellipse">
            <a:avLst/>
          </a:prstGeom>
          <a:solidFill>
            <a:schemeClr val="accent5"/>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10%</a:t>
            </a:r>
          </a:p>
        </p:txBody>
      </p:sp>
      <p:sp>
        <p:nvSpPr>
          <p:cNvPr id="42" name="Oval 41">
            <a:extLst>
              <a:ext uri="{FF2B5EF4-FFF2-40B4-BE49-F238E27FC236}">
                <a16:creationId xmlns:a16="http://schemas.microsoft.com/office/drawing/2014/main" id="{88E26943-7BA3-4038-A35F-B981F26863C8}"/>
              </a:ext>
            </a:extLst>
          </p:cNvPr>
          <p:cNvSpPr/>
          <p:nvPr/>
        </p:nvSpPr>
        <p:spPr>
          <a:xfrm>
            <a:off x="-3781113" y="1438231"/>
            <a:ext cx="577165" cy="577165"/>
          </a:xfrm>
          <a:prstGeom prst="ellipse">
            <a:avLst/>
          </a:prstGeom>
          <a:solidFill>
            <a:schemeClr val="accent6"/>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18%</a:t>
            </a:r>
          </a:p>
        </p:txBody>
      </p:sp>
      <p:sp>
        <p:nvSpPr>
          <p:cNvPr id="46" name="TextBox 45">
            <a:extLst>
              <a:ext uri="{FF2B5EF4-FFF2-40B4-BE49-F238E27FC236}">
                <a16:creationId xmlns:a16="http://schemas.microsoft.com/office/drawing/2014/main" id="{059168B4-17D4-4101-977E-F06FEBA29A54}"/>
              </a:ext>
            </a:extLst>
          </p:cNvPr>
          <p:cNvSpPr txBox="1"/>
          <p:nvPr/>
        </p:nvSpPr>
        <p:spPr>
          <a:xfrm>
            <a:off x="-6271831" y="-706064"/>
            <a:ext cx="1051560" cy="369332"/>
          </a:xfrm>
          <a:prstGeom prst="rect">
            <a:avLst/>
          </a:prstGeom>
          <a:noFill/>
        </p:spPr>
        <p:txBody>
          <a:bodyPr wrap="square" lIns="0" rIns="0" rtlCol="0">
            <a:spAutoFit/>
          </a:bodyPr>
          <a:lstStyle/>
          <a:p>
            <a:pPr algn="r"/>
            <a:r>
              <a:rPr lang="en-US" b="1" dirty="0">
                <a:solidFill>
                  <a:schemeClr val="accent1"/>
                </a:solidFill>
              </a:rPr>
              <a:t>MOBILITY</a:t>
            </a:r>
          </a:p>
        </p:txBody>
      </p:sp>
      <p:sp>
        <p:nvSpPr>
          <p:cNvPr id="48" name="TextBox 47">
            <a:extLst>
              <a:ext uri="{FF2B5EF4-FFF2-40B4-BE49-F238E27FC236}">
                <a16:creationId xmlns:a16="http://schemas.microsoft.com/office/drawing/2014/main" id="{9EB61122-1E32-4A62-B922-51A32537ADEA}"/>
              </a:ext>
            </a:extLst>
          </p:cNvPr>
          <p:cNvSpPr txBox="1"/>
          <p:nvPr/>
        </p:nvSpPr>
        <p:spPr>
          <a:xfrm>
            <a:off x="-5144911" y="-417514"/>
            <a:ext cx="1417283" cy="923330"/>
          </a:xfrm>
          <a:prstGeom prst="rect">
            <a:avLst/>
          </a:prstGeom>
          <a:noFill/>
        </p:spPr>
        <p:txBody>
          <a:bodyPr wrap="square" lIns="91440" tIns="0" rIns="0" bIns="0" rtlCol="0">
            <a:spAutoFit/>
          </a:bodyPr>
          <a:lstStyle/>
          <a:p>
            <a:r>
              <a:rPr lang="en-US" sz="1000" dirty="0"/>
              <a:t>Based on actual hours of delay when available, or when not available, the relationship between numbers of access points and traffic volumes.</a:t>
            </a:r>
          </a:p>
        </p:txBody>
      </p:sp>
      <p:cxnSp>
        <p:nvCxnSpPr>
          <p:cNvPr id="49" name="Straight Connector 48">
            <a:extLst>
              <a:ext uri="{FF2B5EF4-FFF2-40B4-BE49-F238E27FC236}">
                <a16:creationId xmlns:a16="http://schemas.microsoft.com/office/drawing/2014/main" id="{F404DDF3-B2B3-42C5-94C7-2A2B57ABD681}"/>
              </a:ext>
            </a:extLst>
          </p:cNvPr>
          <p:cNvCxnSpPr>
            <a:cxnSpLocks/>
          </p:cNvCxnSpPr>
          <p:nvPr/>
        </p:nvCxnSpPr>
        <p:spPr>
          <a:xfrm>
            <a:off x="-5144911" y="-384129"/>
            <a:ext cx="0" cy="87782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6A6672B-C404-4356-B163-2EACA6C539F5}"/>
              </a:ext>
            </a:extLst>
          </p:cNvPr>
          <p:cNvSpPr txBox="1"/>
          <p:nvPr/>
        </p:nvSpPr>
        <p:spPr>
          <a:xfrm>
            <a:off x="-9138852" y="2211943"/>
            <a:ext cx="1033970" cy="369332"/>
          </a:xfrm>
          <a:prstGeom prst="rect">
            <a:avLst/>
          </a:prstGeom>
          <a:noFill/>
        </p:spPr>
        <p:txBody>
          <a:bodyPr wrap="square" lIns="0" rIns="0" rtlCol="0">
            <a:spAutoFit/>
          </a:bodyPr>
          <a:lstStyle/>
          <a:p>
            <a:pPr algn="r"/>
            <a:r>
              <a:rPr lang="en-US" b="1" dirty="0">
                <a:solidFill>
                  <a:schemeClr val="accent2"/>
                </a:solidFill>
              </a:rPr>
              <a:t>BRIDGE</a:t>
            </a:r>
          </a:p>
        </p:txBody>
      </p:sp>
      <p:cxnSp>
        <p:nvCxnSpPr>
          <p:cNvPr id="52" name="Straight Connector 51">
            <a:extLst>
              <a:ext uri="{FF2B5EF4-FFF2-40B4-BE49-F238E27FC236}">
                <a16:creationId xmlns:a16="http://schemas.microsoft.com/office/drawing/2014/main" id="{DAFD0C12-476E-4EC4-B7D9-FF1BCC3FC317}"/>
              </a:ext>
            </a:extLst>
          </p:cNvPr>
          <p:cNvCxnSpPr>
            <a:cxnSpLocks/>
          </p:cNvCxnSpPr>
          <p:nvPr/>
        </p:nvCxnSpPr>
        <p:spPr>
          <a:xfrm>
            <a:off x="-8024902" y="2512623"/>
            <a:ext cx="0" cy="86852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5154A4BF-3210-4BED-BCAC-3DE17D89AAC4}"/>
              </a:ext>
            </a:extLst>
          </p:cNvPr>
          <p:cNvSpPr txBox="1"/>
          <p:nvPr/>
        </p:nvSpPr>
        <p:spPr>
          <a:xfrm>
            <a:off x="-7939597" y="2483864"/>
            <a:ext cx="1095838" cy="923330"/>
          </a:xfrm>
          <a:prstGeom prst="rect">
            <a:avLst/>
          </a:prstGeom>
          <a:noFill/>
        </p:spPr>
        <p:txBody>
          <a:bodyPr wrap="square" lIns="0" tIns="0" rIns="0" bIns="0" rtlCol="0">
            <a:spAutoFit/>
          </a:bodyPr>
          <a:lstStyle/>
          <a:p>
            <a:r>
              <a:rPr lang="en-US" sz="1000" dirty="0"/>
              <a:t>Bridge condition index, which includes age, load capacity, traffic count, and a few other factors.</a:t>
            </a:r>
          </a:p>
        </p:txBody>
      </p:sp>
      <p:sp>
        <p:nvSpPr>
          <p:cNvPr id="54" name="TextBox 53">
            <a:extLst>
              <a:ext uri="{FF2B5EF4-FFF2-40B4-BE49-F238E27FC236}">
                <a16:creationId xmlns:a16="http://schemas.microsoft.com/office/drawing/2014/main" id="{1FCB7DC6-46CC-41A7-B5FC-35769901ECBE}"/>
              </a:ext>
            </a:extLst>
          </p:cNvPr>
          <p:cNvSpPr txBox="1"/>
          <p:nvPr/>
        </p:nvSpPr>
        <p:spPr>
          <a:xfrm>
            <a:off x="-7417842" y="4230098"/>
            <a:ext cx="1100291" cy="369332"/>
          </a:xfrm>
          <a:prstGeom prst="rect">
            <a:avLst/>
          </a:prstGeom>
          <a:noFill/>
        </p:spPr>
        <p:txBody>
          <a:bodyPr wrap="square" lIns="0" rIns="0" rtlCol="0">
            <a:spAutoFit/>
          </a:bodyPr>
          <a:lstStyle/>
          <a:p>
            <a:pPr algn="r"/>
            <a:r>
              <a:rPr lang="en-US" b="1" dirty="0">
                <a:solidFill>
                  <a:schemeClr val="accent3"/>
                </a:solidFill>
              </a:rPr>
              <a:t>PAVEMENT</a:t>
            </a:r>
          </a:p>
        </p:txBody>
      </p:sp>
      <p:cxnSp>
        <p:nvCxnSpPr>
          <p:cNvPr id="55" name="Straight Connector 54">
            <a:extLst>
              <a:ext uri="{FF2B5EF4-FFF2-40B4-BE49-F238E27FC236}">
                <a16:creationId xmlns:a16="http://schemas.microsoft.com/office/drawing/2014/main" id="{ED1A82D5-B30D-4764-B6D6-D53356F52EC8}"/>
              </a:ext>
            </a:extLst>
          </p:cNvPr>
          <p:cNvCxnSpPr>
            <a:cxnSpLocks/>
          </p:cNvCxnSpPr>
          <p:nvPr/>
        </p:nvCxnSpPr>
        <p:spPr>
          <a:xfrm>
            <a:off x="-6231917" y="4543766"/>
            <a:ext cx="0" cy="86852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E849B110-D1C3-40DE-B8F0-43D571DE8399}"/>
              </a:ext>
            </a:extLst>
          </p:cNvPr>
          <p:cNvSpPr txBox="1"/>
          <p:nvPr/>
        </p:nvSpPr>
        <p:spPr>
          <a:xfrm>
            <a:off x="-6146612" y="4509691"/>
            <a:ext cx="995036" cy="923330"/>
          </a:xfrm>
          <a:prstGeom prst="rect">
            <a:avLst/>
          </a:prstGeom>
          <a:noFill/>
        </p:spPr>
        <p:txBody>
          <a:bodyPr wrap="square" lIns="0" tIns="0" rIns="0" bIns="0" rtlCol="0">
            <a:spAutoFit/>
          </a:bodyPr>
          <a:lstStyle/>
          <a:p>
            <a:r>
              <a:rPr lang="en-US" sz="1000" dirty="0"/>
              <a:t>Overall condition of the pavement while also considering it’s smoothness and rideability.</a:t>
            </a:r>
          </a:p>
        </p:txBody>
      </p:sp>
      <p:sp>
        <p:nvSpPr>
          <p:cNvPr id="57" name="TextBox 56">
            <a:extLst>
              <a:ext uri="{FF2B5EF4-FFF2-40B4-BE49-F238E27FC236}">
                <a16:creationId xmlns:a16="http://schemas.microsoft.com/office/drawing/2014/main" id="{0B1141CD-B9F9-4D65-9B36-4AAEE6ECE834}"/>
              </a:ext>
            </a:extLst>
          </p:cNvPr>
          <p:cNvSpPr txBox="1"/>
          <p:nvPr/>
        </p:nvSpPr>
        <p:spPr>
          <a:xfrm>
            <a:off x="-3644926" y="4238202"/>
            <a:ext cx="1087174" cy="369332"/>
          </a:xfrm>
          <a:prstGeom prst="rect">
            <a:avLst/>
          </a:prstGeom>
          <a:noFill/>
        </p:spPr>
        <p:txBody>
          <a:bodyPr wrap="square" lIns="0" rIns="0" rtlCol="0">
            <a:spAutoFit/>
          </a:bodyPr>
          <a:lstStyle/>
          <a:p>
            <a:pPr algn="r"/>
            <a:r>
              <a:rPr lang="en-US" b="1" dirty="0">
                <a:solidFill>
                  <a:schemeClr val="accent5">
                    <a:lumMod val="60000"/>
                    <a:lumOff val="40000"/>
                  </a:schemeClr>
                </a:solidFill>
              </a:rPr>
              <a:t>FREIGHT</a:t>
            </a:r>
          </a:p>
        </p:txBody>
      </p:sp>
      <p:cxnSp>
        <p:nvCxnSpPr>
          <p:cNvPr id="58" name="Straight Connector 57">
            <a:extLst>
              <a:ext uri="{FF2B5EF4-FFF2-40B4-BE49-F238E27FC236}">
                <a16:creationId xmlns:a16="http://schemas.microsoft.com/office/drawing/2014/main" id="{A2EC6E5D-43AC-4573-A635-54AA9801AF16}"/>
              </a:ext>
            </a:extLst>
          </p:cNvPr>
          <p:cNvCxnSpPr>
            <a:cxnSpLocks/>
          </p:cNvCxnSpPr>
          <p:nvPr/>
        </p:nvCxnSpPr>
        <p:spPr>
          <a:xfrm>
            <a:off x="-2467916" y="4543766"/>
            <a:ext cx="0" cy="880283"/>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AD380439-C1F4-41E8-A2FA-6D62F0695971}"/>
              </a:ext>
            </a:extLst>
          </p:cNvPr>
          <p:cNvSpPr txBox="1"/>
          <p:nvPr/>
        </p:nvSpPr>
        <p:spPr>
          <a:xfrm>
            <a:off x="-2382611" y="4511870"/>
            <a:ext cx="925080" cy="923330"/>
          </a:xfrm>
          <a:prstGeom prst="rect">
            <a:avLst/>
          </a:prstGeom>
          <a:noFill/>
        </p:spPr>
        <p:txBody>
          <a:bodyPr wrap="square" lIns="0" tIns="0" rIns="0" bIns="0" rtlCol="0">
            <a:spAutoFit/>
          </a:bodyPr>
          <a:lstStyle/>
          <a:p>
            <a:r>
              <a:rPr lang="en-US" sz="1000" dirty="0"/>
              <a:t>Projects criticality to the statewide freight network. Lower score indicates greater criticality.</a:t>
            </a:r>
          </a:p>
        </p:txBody>
      </p:sp>
      <p:sp>
        <p:nvSpPr>
          <p:cNvPr id="62" name="TextBox 61">
            <a:extLst>
              <a:ext uri="{FF2B5EF4-FFF2-40B4-BE49-F238E27FC236}">
                <a16:creationId xmlns:a16="http://schemas.microsoft.com/office/drawing/2014/main" id="{EF67105E-D4E4-4921-9BE1-5AD958017C26}"/>
              </a:ext>
            </a:extLst>
          </p:cNvPr>
          <p:cNvSpPr txBox="1"/>
          <p:nvPr/>
        </p:nvSpPr>
        <p:spPr>
          <a:xfrm>
            <a:off x="-1820467" y="2347951"/>
            <a:ext cx="1087174" cy="557204"/>
          </a:xfrm>
          <a:prstGeom prst="rect">
            <a:avLst/>
          </a:prstGeom>
          <a:noFill/>
        </p:spPr>
        <p:txBody>
          <a:bodyPr wrap="square" lIns="0" rIns="0" rtlCol="0">
            <a:spAutoFit/>
          </a:bodyPr>
          <a:lstStyle/>
          <a:p>
            <a:pPr>
              <a:lnSpc>
                <a:spcPts val="1800"/>
              </a:lnSpc>
            </a:pPr>
            <a:r>
              <a:rPr lang="en-US" b="1" dirty="0">
                <a:solidFill>
                  <a:schemeClr val="accent5"/>
                </a:solidFill>
              </a:rPr>
              <a:t>ROADWAY CLASS</a:t>
            </a:r>
          </a:p>
        </p:txBody>
      </p:sp>
      <p:cxnSp>
        <p:nvCxnSpPr>
          <p:cNvPr id="63" name="Straight Connector 62">
            <a:extLst>
              <a:ext uri="{FF2B5EF4-FFF2-40B4-BE49-F238E27FC236}">
                <a16:creationId xmlns:a16="http://schemas.microsoft.com/office/drawing/2014/main" id="{0F09DE71-2566-4027-8B4D-78D6AF6BDEA2}"/>
              </a:ext>
            </a:extLst>
          </p:cNvPr>
          <p:cNvCxnSpPr>
            <a:cxnSpLocks/>
          </p:cNvCxnSpPr>
          <p:nvPr/>
        </p:nvCxnSpPr>
        <p:spPr>
          <a:xfrm>
            <a:off x="-1916155" y="2844036"/>
            <a:ext cx="0" cy="880283"/>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8F3AE850-3473-4834-AB4A-6EFA5D685606}"/>
              </a:ext>
            </a:extLst>
          </p:cNvPr>
          <p:cNvSpPr txBox="1"/>
          <p:nvPr/>
        </p:nvSpPr>
        <p:spPr>
          <a:xfrm>
            <a:off x="-2859494" y="2816586"/>
            <a:ext cx="925080" cy="769441"/>
          </a:xfrm>
          <a:prstGeom prst="rect">
            <a:avLst/>
          </a:prstGeom>
          <a:noFill/>
        </p:spPr>
        <p:txBody>
          <a:bodyPr wrap="square" lIns="0" tIns="0" rIns="91440" bIns="0" rtlCol="0">
            <a:spAutoFit/>
          </a:bodyPr>
          <a:lstStyle/>
          <a:p>
            <a:pPr algn="r"/>
            <a:r>
              <a:rPr lang="en-US" sz="1000" dirty="0"/>
              <a:t>Projects inclusion on important Iowa networks like the CIN.</a:t>
            </a:r>
          </a:p>
        </p:txBody>
      </p:sp>
      <p:sp>
        <p:nvSpPr>
          <p:cNvPr id="65" name="TextBox 64">
            <a:extLst>
              <a:ext uri="{FF2B5EF4-FFF2-40B4-BE49-F238E27FC236}">
                <a16:creationId xmlns:a16="http://schemas.microsoft.com/office/drawing/2014/main" id="{B03F1A09-B066-4B1E-9362-95262E83C3B7}"/>
              </a:ext>
            </a:extLst>
          </p:cNvPr>
          <p:cNvSpPr txBox="1"/>
          <p:nvPr/>
        </p:nvSpPr>
        <p:spPr>
          <a:xfrm>
            <a:off x="-1641488" y="750946"/>
            <a:ext cx="1051560" cy="369332"/>
          </a:xfrm>
          <a:prstGeom prst="rect">
            <a:avLst/>
          </a:prstGeom>
          <a:noFill/>
        </p:spPr>
        <p:txBody>
          <a:bodyPr wrap="square" lIns="0" rIns="0" rtlCol="0">
            <a:spAutoFit/>
          </a:bodyPr>
          <a:lstStyle/>
          <a:p>
            <a:r>
              <a:rPr lang="en-US" b="1" dirty="0">
                <a:solidFill>
                  <a:schemeClr val="accent6"/>
                </a:solidFill>
              </a:rPr>
              <a:t>SAFETY</a:t>
            </a:r>
          </a:p>
        </p:txBody>
      </p:sp>
      <p:cxnSp>
        <p:nvCxnSpPr>
          <p:cNvPr id="66" name="Straight Connector 65">
            <a:extLst>
              <a:ext uri="{FF2B5EF4-FFF2-40B4-BE49-F238E27FC236}">
                <a16:creationId xmlns:a16="http://schemas.microsoft.com/office/drawing/2014/main" id="{0085562D-C8BB-42A2-B3AB-8FD88583C23E}"/>
              </a:ext>
            </a:extLst>
          </p:cNvPr>
          <p:cNvCxnSpPr>
            <a:cxnSpLocks/>
          </p:cNvCxnSpPr>
          <p:nvPr/>
        </p:nvCxnSpPr>
        <p:spPr>
          <a:xfrm>
            <a:off x="-1728239" y="1060404"/>
            <a:ext cx="0" cy="869633"/>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46775957-306B-4C6B-BDFE-79E1C0FC8992}"/>
              </a:ext>
            </a:extLst>
          </p:cNvPr>
          <p:cNvSpPr txBox="1"/>
          <p:nvPr/>
        </p:nvSpPr>
        <p:spPr>
          <a:xfrm>
            <a:off x="-2998843" y="1033734"/>
            <a:ext cx="1270603" cy="923330"/>
          </a:xfrm>
          <a:prstGeom prst="rect">
            <a:avLst/>
          </a:prstGeom>
          <a:noFill/>
        </p:spPr>
        <p:txBody>
          <a:bodyPr wrap="square" lIns="0" tIns="0" rIns="91440" bIns="0" rtlCol="0">
            <a:spAutoFit/>
          </a:bodyPr>
          <a:lstStyle/>
          <a:p>
            <a:pPr algn="r"/>
            <a:r>
              <a:rPr lang="en-US" sz="1000" dirty="0"/>
              <a:t>Weighted average crash rate from intersection to intersection giving more criticality to fatal and injury crashes.</a:t>
            </a:r>
          </a:p>
        </p:txBody>
      </p:sp>
      <p:pic>
        <p:nvPicPr>
          <p:cNvPr id="45" name="Picture 44">
            <a:extLst>
              <a:ext uri="{FF2B5EF4-FFF2-40B4-BE49-F238E27FC236}">
                <a16:creationId xmlns:a16="http://schemas.microsoft.com/office/drawing/2014/main" id="{F936A5A0-B627-4F40-889E-DAB4789A3E38}"/>
              </a:ext>
            </a:extLst>
          </p:cNvPr>
          <p:cNvPicPr>
            <a:picLocks noChangeAspect="1"/>
          </p:cNvPicPr>
          <p:nvPr/>
        </p:nvPicPr>
        <p:blipFill rotWithShape="1">
          <a:blip r:embed="rId11"/>
          <a:srcRect l="2542" t="3553" r="274" b="2366"/>
          <a:stretch/>
        </p:blipFill>
        <p:spPr>
          <a:xfrm>
            <a:off x="1645920" y="2926080"/>
            <a:ext cx="2743200" cy="2194560"/>
          </a:xfrm>
          <a:prstGeom prst="rect">
            <a:avLst/>
          </a:prstGeom>
        </p:spPr>
      </p:pic>
      <p:sp>
        <p:nvSpPr>
          <p:cNvPr id="47" name="Oval 46">
            <a:extLst>
              <a:ext uri="{FF2B5EF4-FFF2-40B4-BE49-F238E27FC236}">
                <a16:creationId xmlns:a16="http://schemas.microsoft.com/office/drawing/2014/main" id="{94A0F1B3-D278-4AB4-8CCD-794A9843E05F}"/>
              </a:ext>
            </a:extLst>
          </p:cNvPr>
          <p:cNvSpPr/>
          <p:nvPr/>
        </p:nvSpPr>
        <p:spPr>
          <a:xfrm>
            <a:off x="3657600" y="365760"/>
            <a:ext cx="1828800" cy="1828800"/>
          </a:xfrm>
          <a:prstGeom prst="ellipse">
            <a:avLst/>
          </a:prstGeom>
          <a:solidFill>
            <a:schemeClr val="tx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000" b="1" dirty="0"/>
              <a:t>15%</a:t>
            </a:r>
          </a:p>
        </p:txBody>
      </p:sp>
      <p:sp>
        <p:nvSpPr>
          <p:cNvPr id="50" name="TextBox 49">
            <a:extLst>
              <a:ext uri="{FF2B5EF4-FFF2-40B4-BE49-F238E27FC236}">
                <a16:creationId xmlns:a16="http://schemas.microsoft.com/office/drawing/2014/main" id="{0DBD8E00-AD2F-41A9-8083-926825829BDD}"/>
              </a:ext>
            </a:extLst>
          </p:cNvPr>
          <p:cNvSpPr txBox="1"/>
          <p:nvPr/>
        </p:nvSpPr>
        <p:spPr>
          <a:xfrm>
            <a:off x="1388300" y="2346961"/>
            <a:ext cx="2979947" cy="707886"/>
          </a:xfrm>
          <a:prstGeom prst="rect">
            <a:avLst/>
          </a:prstGeom>
          <a:noFill/>
        </p:spPr>
        <p:txBody>
          <a:bodyPr wrap="square" lIns="0" rIns="0" rtlCol="0">
            <a:spAutoFit/>
          </a:bodyPr>
          <a:lstStyle/>
          <a:p>
            <a:pPr algn="r"/>
            <a:r>
              <a:rPr lang="en-US" sz="4000" b="1" dirty="0">
                <a:solidFill>
                  <a:schemeClr val="tx2"/>
                </a:solidFill>
              </a:rPr>
              <a:t>TRAFFIC</a:t>
            </a:r>
          </a:p>
        </p:txBody>
      </p:sp>
      <p:cxnSp>
        <p:nvCxnSpPr>
          <p:cNvPr id="60" name="Straight Connector 59">
            <a:extLst>
              <a:ext uri="{FF2B5EF4-FFF2-40B4-BE49-F238E27FC236}">
                <a16:creationId xmlns:a16="http://schemas.microsoft.com/office/drawing/2014/main" id="{3A3B95B3-144E-41D4-BE00-ABDDA05E5A53}"/>
              </a:ext>
            </a:extLst>
          </p:cNvPr>
          <p:cNvCxnSpPr>
            <a:cxnSpLocks/>
          </p:cNvCxnSpPr>
          <p:nvPr/>
        </p:nvCxnSpPr>
        <p:spPr>
          <a:xfrm flipH="1">
            <a:off x="4572000" y="2907608"/>
            <a:ext cx="20874" cy="221303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83B29A07-FEDF-4958-887D-26B3FB554DAF}"/>
              </a:ext>
            </a:extLst>
          </p:cNvPr>
          <p:cNvSpPr txBox="1"/>
          <p:nvPr/>
        </p:nvSpPr>
        <p:spPr>
          <a:xfrm>
            <a:off x="4572000" y="2861428"/>
            <a:ext cx="2397650" cy="1538883"/>
          </a:xfrm>
          <a:prstGeom prst="rect">
            <a:avLst/>
          </a:prstGeom>
          <a:noFill/>
        </p:spPr>
        <p:txBody>
          <a:bodyPr wrap="square" lIns="182880" tIns="0" rIns="0" bIns="0" rtlCol="0">
            <a:spAutoFit/>
          </a:bodyPr>
          <a:lstStyle/>
          <a:p>
            <a:r>
              <a:rPr lang="en-US" sz="2000" dirty="0"/>
              <a:t>A measure of the volume of traffic that each road is carrying in comparison to what it can carry.</a:t>
            </a:r>
          </a:p>
        </p:txBody>
      </p:sp>
      <p:pic>
        <p:nvPicPr>
          <p:cNvPr id="68" name="Picture 67">
            <a:extLst>
              <a:ext uri="{FF2B5EF4-FFF2-40B4-BE49-F238E27FC236}">
                <a16:creationId xmlns:a16="http://schemas.microsoft.com/office/drawing/2014/main" id="{88F62AEC-2004-45F0-B667-F3FC9604D6DC}"/>
              </a:ext>
            </a:extLst>
          </p:cNvPr>
          <p:cNvPicPr>
            <a:picLocks noChangeAspect="1"/>
          </p:cNvPicPr>
          <p:nvPr/>
        </p:nvPicPr>
        <p:blipFill>
          <a:blip r:embed="rId4"/>
          <a:stretch>
            <a:fillRect/>
          </a:stretch>
        </p:blipFill>
        <p:spPr>
          <a:xfrm>
            <a:off x="85064" y="5351460"/>
            <a:ext cx="1431898" cy="1421476"/>
          </a:xfrm>
          <a:prstGeom prst="rect">
            <a:avLst/>
          </a:prstGeom>
        </p:spPr>
      </p:pic>
      <p:sp>
        <p:nvSpPr>
          <p:cNvPr id="3" name="Slide Number Placeholder 2">
            <a:extLst>
              <a:ext uri="{FF2B5EF4-FFF2-40B4-BE49-F238E27FC236}">
                <a16:creationId xmlns:a16="http://schemas.microsoft.com/office/drawing/2014/main" id="{C5101AE7-DEA9-4EFC-9B85-0E312FE03862}"/>
              </a:ext>
            </a:extLst>
          </p:cNvPr>
          <p:cNvSpPr>
            <a:spLocks noGrp="1"/>
          </p:cNvSpPr>
          <p:nvPr>
            <p:ph type="sldNum" sz="quarter" idx="12"/>
          </p:nvPr>
        </p:nvSpPr>
        <p:spPr/>
        <p:txBody>
          <a:bodyPr/>
          <a:lstStyle/>
          <a:p>
            <a:fld id="{78320380-6AB6-4565-8F49-C48968FB1BAC}" type="slidenum">
              <a:rPr lang="en-US" smtClean="0"/>
              <a:t>7</a:t>
            </a:fld>
            <a:endParaRPr lang="en-US"/>
          </a:p>
        </p:txBody>
      </p:sp>
    </p:spTree>
    <p:extLst>
      <p:ext uri="{BB962C8B-B14F-4D97-AF65-F5344CB8AC3E}">
        <p14:creationId xmlns:p14="http://schemas.microsoft.com/office/powerpoint/2010/main" val="2476778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C7179A-DD49-468B-B216-6D8959CBF841}"/>
              </a:ext>
            </a:extLst>
          </p:cNvPr>
          <p:cNvPicPr>
            <a:picLocks noChangeAspect="1"/>
          </p:cNvPicPr>
          <p:nvPr/>
        </p:nvPicPr>
        <p:blipFill>
          <a:blip r:embed="rId3"/>
          <a:stretch>
            <a:fillRect/>
          </a:stretch>
        </p:blipFill>
        <p:spPr>
          <a:xfrm>
            <a:off x="-6470623" y="663528"/>
            <a:ext cx="2597096" cy="2578194"/>
          </a:xfrm>
          <a:prstGeom prst="rect">
            <a:avLst/>
          </a:prstGeom>
        </p:spPr>
      </p:pic>
      <p:pic>
        <p:nvPicPr>
          <p:cNvPr id="9" name="Picture 8">
            <a:extLst>
              <a:ext uri="{FF2B5EF4-FFF2-40B4-BE49-F238E27FC236}">
                <a16:creationId xmlns:a16="http://schemas.microsoft.com/office/drawing/2014/main" id="{DEB59A2F-03E8-4E13-8954-30E324675F80}"/>
              </a:ext>
            </a:extLst>
          </p:cNvPr>
          <p:cNvPicPr>
            <a:picLocks noChangeAspect="1"/>
          </p:cNvPicPr>
          <p:nvPr/>
        </p:nvPicPr>
        <p:blipFill rotWithShape="1">
          <a:blip r:embed="rId4"/>
          <a:srcRect l="2542" t="3553" r="274" b="2366"/>
          <a:stretch/>
        </p:blipFill>
        <p:spPr>
          <a:xfrm>
            <a:off x="-9227510" y="137084"/>
            <a:ext cx="1097280" cy="877824"/>
          </a:xfrm>
          <a:prstGeom prst="rect">
            <a:avLst/>
          </a:prstGeom>
        </p:spPr>
      </p:pic>
      <p:pic>
        <p:nvPicPr>
          <p:cNvPr id="17" name="Picture 16">
            <a:extLst>
              <a:ext uri="{FF2B5EF4-FFF2-40B4-BE49-F238E27FC236}">
                <a16:creationId xmlns:a16="http://schemas.microsoft.com/office/drawing/2014/main" id="{82A107F6-F4AE-4D41-8F9B-8DB0F47C0B25}"/>
              </a:ext>
            </a:extLst>
          </p:cNvPr>
          <p:cNvPicPr>
            <a:picLocks noChangeAspect="1"/>
          </p:cNvPicPr>
          <p:nvPr/>
        </p:nvPicPr>
        <p:blipFill rotWithShape="1">
          <a:blip r:embed="rId5"/>
          <a:srcRect l="21132" r="5250"/>
          <a:stretch/>
        </p:blipFill>
        <p:spPr>
          <a:xfrm>
            <a:off x="-1880194" y="431754"/>
            <a:ext cx="1097280" cy="877824"/>
          </a:xfrm>
          <a:prstGeom prst="rect">
            <a:avLst/>
          </a:prstGeom>
        </p:spPr>
      </p:pic>
      <p:pic>
        <p:nvPicPr>
          <p:cNvPr id="21" name="Picture 20">
            <a:extLst>
              <a:ext uri="{FF2B5EF4-FFF2-40B4-BE49-F238E27FC236}">
                <a16:creationId xmlns:a16="http://schemas.microsoft.com/office/drawing/2014/main" id="{1B9B5213-CEB6-4492-B3DC-8A2FF9A1E40C}"/>
              </a:ext>
            </a:extLst>
          </p:cNvPr>
          <p:cNvPicPr>
            <a:picLocks noChangeAspect="1"/>
          </p:cNvPicPr>
          <p:nvPr/>
        </p:nvPicPr>
        <p:blipFill rotWithShape="1">
          <a:blip r:embed="rId6"/>
          <a:srcRect l="29232" t="3616" r="13212" b="1622"/>
          <a:stretch/>
        </p:blipFill>
        <p:spPr>
          <a:xfrm>
            <a:off x="-3883632" y="3917575"/>
            <a:ext cx="1097280" cy="877824"/>
          </a:xfrm>
          <a:prstGeom prst="rect">
            <a:avLst/>
          </a:prstGeom>
        </p:spPr>
      </p:pic>
      <p:pic>
        <p:nvPicPr>
          <p:cNvPr id="22" name="Picture 21">
            <a:extLst>
              <a:ext uri="{FF2B5EF4-FFF2-40B4-BE49-F238E27FC236}">
                <a16:creationId xmlns:a16="http://schemas.microsoft.com/office/drawing/2014/main" id="{8F3CE776-4BA4-469E-A15E-422CE0E2B8AC}"/>
              </a:ext>
            </a:extLst>
          </p:cNvPr>
          <p:cNvPicPr>
            <a:picLocks noChangeAspect="1"/>
          </p:cNvPicPr>
          <p:nvPr/>
        </p:nvPicPr>
        <p:blipFill>
          <a:blip r:embed="rId7"/>
          <a:stretch>
            <a:fillRect/>
          </a:stretch>
        </p:blipFill>
        <p:spPr>
          <a:xfrm>
            <a:off x="-4371796" y="3095669"/>
            <a:ext cx="551752" cy="568861"/>
          </a:xfrm>
          <a:prstGeom prst="rect">
            <a:avLst/>
          </a:prstGeom>
        </p:spPr>
      </p:pic>
      <p:pic>
        <p:nvPicPr>
          <p:cNvPr id="26" name="Picture 25">
            <a:extLst>
              <a:ext uri="{FF2B5EF4-FFF2-40B4-BE49-F238E27FC236}">
                <a16:creationId xmlns:a16="http://schemas.microsoft.com/office/drawing/2014/main" id="{71480E82-CD3C-4E5A-9450-E15ADD2C6438}"/>
              </a:ext>
            </a:extLst>
          </p:cNvPr>
          <p:cNvPicPr>
            <a:picLocks noChangeAspect="1"/>
          </p:cNvPicPr>
          <p:nvPr/>
        </p:nvPicPr>
        <p:blipFill rotWithShape="1">
          <a:blip r:embed="rId8"/>
          <a:srcRect l="17206" t="533" r="11892" b="-533"/>
          <a:stretch/>
        </p:blipFill>
        <p:spPr>
          <a:xfrm>
            <a:off x="-7640691" y="3917575"/>
            <a:ext cx="1097280" cy="877824"/>
          </a:xfrm>
          <a:prstGeom prst="rect">
            <a:avLst/>
          </a:prstGeom>
        </p:spPr>
      </p:pic>
      <p:pic>
        <p:nvPicPr>
          <p:cNvPr id="31" name="Picture 30">
            <a:extLst>
              <a:ext uri="{FF2B5EF4-FFF2-40B4-BE49-F238E27FC236}">
                <a16:creationId xmlns:a16="http://schemas.microsoft.com/office/drawing/2014/main" id="{04653319-167B-4A13-8ABA-A51EF741C4AA}"/>
              </a:ext>
            </a:extLst>
          </p:cNvPr>
          <p:cNvPicPr>
            <a:picLocks noChangeAspect="1"/>
          </p:cNvPicPr>
          <p:nvPr/>
        </p:nvPicPr>
        <p:blipFill rotWithShape="1">
          <a:blip r:embed="rId9"/>
          <a:srcRect t="2872" b="2872"/>
          <a:stretch/>
        </p:blipFill>
        <p:spPr>
          <a:xfrm flipH="1">
            <a:off x="-2049067" y="2217845"/>
            <a:ext cx="1097280" cy="877824"/>
          </a:xfrm>
          <a:prstGeom prst="rect">
            <a:avLst/>
          </a:prstGeom>
        </p:spPr>
      </p:pic>
      <p:pic>
        <p:nvPicPr>
          <p:cNvPr id="36" name="Picture 35">
            <a:extLst>
              <a:ext uri="{FF2B5EF4-FFF2-40B4-BE49-F238E27FC236}">
                <a16:creationId xmlns:a16="http://schemas.microsoft.com/office/drawing/2014/main" id="{CB94FC0B-0AB8-441E-B46E-018C2D703875}"/>
              </a:ext>
            </a:extLst>
          </p:cNvPr>
          <p:cNvPicPr>
            <a:picLocks noChangeAspect="1"/>
          </p:cNvPicPr>
          <p:nvPr/>
        </p:nvPicPr>
        <p:blipFill rotWithShape="1">
          <a:blip r:embed="rId10"/>
          <a:srcRect l="19038" t="5769" r="15000"/>
          <a:stretch/>
        </p:blipFill>
        <p:spPr>
          <a:xfrm>
            <a:off x="-6546151" y="-1012779"/>
            <a:ext cx="1097280" cy="877824"/>
          </a:xfrm>
          <a:prstGeom prst="rect">
            <a:avLst/>
          </a:prstGeom>
        </p:spPr>
      </p:pic>
      <p:sp>
        <p:nvSpPr>
          <p:cNvPr id="2" name="Oval 1">
            <a:extLst>
              <a:ext uri="{FF2B5EF4-FFF2-40B4-BE49-F238E27FC236}">
                <a16:creationId xmlns:a16="http://schemas.microsoft.com/office/drawing/2014/main" id="{C6F7F335-F115-443F-9D6E-1FB83C53B459}"/>
              </a:ext>
            </a:extLst>
          </p:cNvPr>
          <p:cNvSpPr/>
          <p:nvPr/>
        </p:nvSpPr>
        <p:spPr>
          <a:xfrm>
            <a:off x="-6835511" y="705061"/>
            <a:ext cx="577165" cy="577165"/>
          </a:xfrm>
          <a:prstGeom prst="ellipse">
            <a:avLst/>
          </a:prstGeom>
          <a:solidFill>
            <a:schemeClr val="tx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15%</a:t>
            </a:r>
          </a:p>
        </p:txBody>
      </p:sp>
      <p:sp>
        <p:nvSpPr>
          <p:cNvPr id="37" name="Oval 36">
            <a:extLst>
              <a:ext uri="{FF2B5EF4-FFF2-40B4-BE49-F238E27FC236}">
                <a16:creationId xmlns:a16="http://schemas.microsoft.com/office/drawing/2014/main" id="{9729D083-AFC3-4873-8327-379C85021D2C}"/>
              </a:ext>
            </a:extLst>
          </p:cNvPr>
          <p:cNvSpPr/>
          <p:nvPr/>
        </p:nvSpPr>
        <p:spPr>
          <a:xfrm>
            <a:off x="-5380177" y="36665"/>
            <a:ext cx="577165" cy="577165"/>
          </a:xfrm>
          <a:prstGeom prst="ellipse">
            <a:avLst/>
          </a:prstGeom>
          <a:solidFill>
            <a:schemeClr val="accent1">
              <a:lumMod val="75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14%</a:t>
            </a:r>
          </a:p>
        </p:txBody>
      </p:sp>
      <p:sp>
        <p:nvSpPr>
          <p:cNvPr id="39" name="Oval 38">
            <a:extLst>
              <a:ext uri="{FF2B5EF4-FFF2-40B4-BE49-F238E27FC236}">
                <a16:creationId xmlns:a16="http://schemas.microsoft.com/office/drawing/2014/main" id="{B06DD41E-B6D0-493D-BF3F-B1B3A8B293AE}"/>
              </a:ext>
            </a:extLst>
          </p:cNvPr>
          <p:cNvSpPr/>
          <p:nvPr/>
        </p:nvSpPr>
        <p:spPr>
          <a:xfrm>
            <a:off x="-5889049" y="3205319"/>
            <a:ext cx="577165" cy="577165"/>
          </a:xfrm>
          <a:prstGeom prst="ellipse">
            <a:avLst/>
          </a:prstGeom>
          <a:solidFill>
            <a:schemeClr val="accent3"/>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16%</a:t>
            </a:r>
          </a:p>
        </p:txBody>
      </p:sp>
      <p:sp>
        <p:nvSpPr>
          <p:cNvPr id="40" name="Oval 39">
            <a:extLst>
              <a:ext uri="{FF2B5EF4-FFF2-40B4-BE49-F238E27FC236}">
                <a16:creationId xmlns:a16="http://schemas.microsoft.com/office/drawing/2014/main" id="{7DE4092F-E58F-4E6A-817B-92F8E61B890C}"/>
              </a:ext>
            </a:extLst>
          </p:cNvPr>
          <p:cNvSpPr/>
          <p:nvPr/>
        </p:nvSpPr>
        <p:spPr>
          <a:xfrm>
            <a:off x="-4397209" y="3024283"/>
            <a:ext cx="577165" cy="577165"/>
          </a:xfrm>
          <a:prstGeom prst="ellipse">
            <a:avLst/>
          </a:prstGeom>
          <a:solidFill>
            <a:schemeClr val="accent5">
              <a:lumMod val="60000"/>
              <a:lumOff val="40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12%</a:t>
            </a:r>
          </a:p>
        </p:txBody>
      </p:sp>
      <p:sp>
        <p:nvSpPr>
          <p:cNvPr id="41" name="Oval 40">
            <a:extLst>
              <a:ext uri="{FF2B5EF4-FFF2-40B4-BE49-F238E27FC236}">
                <a16:creationId xmlns:a16="http://schemas.microsoft.com/office/drawing/2014/main" id="{E0BB5F8C-0ECE-4FC9-877F-0F18BA5F48FA}"/>
              </a:ext>
            </a:extLst>
          </p:cNvPr>
          <p:cNvSpPr/>
          <p:nvPr/>
        </p:nvSpPr>
        <p:spPr>
          <a:xfrm>
            <a:off x="-3824792" y="2023324"/>
            <a:ext cx="577165" cy="577165"/>
          </a:xfrm>
          <a:prstGeom prst="ellipse">
            <a:avLst/>
          </a:prstGeom>
          <a:solidFill>
            <a:schemeClr val="accent5"/>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10%</a:t>
            </a:r>
          </a:p>
        </p:txBody>
      </p:sp>
      <p:sp>
        <p:nvSpPr>
          <p:cNvPr id="42" name="Oval 41">
            <a:extLst>
              <a:ext uri="{FF2B5EF4-FFF2-40B4-BE49-F238E27FC236}">
                <a16:creationId xmlns:a16="http://schemas.microsoft.com/office/drawing/2014/main" id="{88E26943-7BA3-4038-A35F-B981F26863C8}"/>
              </a:ext>
            </a:extLst>
          </p:cNvPr>
          <p:cNvSpPr/>
          <p:nvPr/>
        </p:nvSpPr>
        <p:spPr>
          <a:xfrm>
            <a:off x="-4009713" y="809581"/>
            <a:ext cx="577165" cy="577165"/>
          </a:xfrm>
          <a:prstGeom prst="ellipse">
            <a:avLst/>
          </a:prstGeom>
          <a:solidFill>
            <a:schemeClr val="accent6"/>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18%</a:t>
            </a:r>
          </a:p>
        </p:txBody>
      </p:sp>
      <p:sp>
        <p:nvSpPr>
          <p:cNvPr id="3" name="TextBox 2">
            <a:extLst>
              <a:ext uri="{FF2B5EF4-FFF2-40B4-BE49-F238E27FC236}">
                <a16:creationId xmlns:a16="http://schemas.microsoft.com/office/drawing/2014/main" id="{F7D521A4-4BBF-4416-A7CE-39AC5629DFA6}"/>
              </a:ext>
            </a:extLst>
          </p:cNvPr>
          <p:cNvSpPr txBox="1"/>
          <p:nvPr/>
        </p:nvSpPr>
        <p:spPr>
          <a:xfrm>
            <a:off x="-9179809" y="-166360"/>
            <a:ext cx="1033970" cy="369332"/>
          </a:xfrm>
          <a:prstGeom prst="rect">
            <a:avLst/>
          </a:prstGeom>
          <a:noFill/>
        </p:spPr>
        <p:txBody>
          <a:bodyPr wrap="square" lIns="0" rIns="0" rtlCol="0">
            <a:spAutoFit/>
          </a:bodyPr>
          <a:lstStyle/>
          <a:p>
            <a:pPr algn="r"/>
            <a:r>
              <a:rPr lang="en-US" b="1" dirty="0">
                <a:solidFill>
                  <a:schemeClr val="tx2"/>
                </a:solidFill>
              </a:rPr>
              <a:t>TRAFFIC</a:t>
            </a:r>
          </a:p>
        </p:txBody>
      </p:sp>
      <p:cxnSp>
        <p:nvCxnSpPr>
          <p:cNvPr id="43" name="Straight Connector 42">
            <a:extLst>
              <a:ext uri="{FF2B5EF4-FFF2-40B4-BE49-F238E27FC236}">
                <a16:creationId xmlns:a16="http://schemas.microsoft.com/office/drawing/2014/main" id="{EF872DF8-B982-4AF3-A464-3EC375AED1BA}"/>
              </a:ext>
            </a:extLst>
          </p:cNvPr>
          <p:cNvCxnSpPr>
            <a:cxnSpLocks/>
          </p:cNvCxnSpPr>
          <p:nvPr/>
        </p:nvCxnSpPr>
        <p:spPr>
          <a:xfrm>
            <a:off x="-8053926" y="146384"/>
            <a:ext cx="0" cy="86852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11D32C5-C9D1-422A-B99A-C499408A5B5E}"/>
              </a:ext>
            </a:extLst>
          </p:cNvPr>
          <p:cNvSpPr txBox="1"/>
          <p:nvPr/>
        </p:nvSpPr>
        <p:spPr>
          <a:xfrm>
            <a:off x="-7968621" y="101677"/>
            <a:ext cx="1030892" cy="923330"/>
          </a:xfrm>
          <a:prstGeom prst="rect">
            <a:avLst/>
          </a:prstGeom>
          <a:noFill/>
        </p:spPr>
        <p:txBody>
          <a:bodyPr wrap="square" lIns="0" tIns="0" rIns="0" bIns="0" rtlCol="0">
            <a:spAutoFit/>
          </a:bodyPr>
          <a:lstStyle/>
          <a:p>
            <a:r>
              <a:rPr lang="en-US" sz="1000" dirty="0"/>
              <a:t>A measure of the volume of traffic that each road is carrying in comparison to what it can carry.</a:t>
            </a:r>
          </a:p>
        </p:txBody>
      </p:sp>
      <p:sp>
        <p:nvSpPr>
          <p:cNvPr id="46" name="TextBox 45">
            <a:extLst>
              <a:ext uri="{FF2B5EF4-FFF2-40B4-BE49-F238E27FC236}">
                <a16:creationId xmlns:a16="http://schemas.microsoft.com/office/drawing/2014/main" id="{059168B4-17D4-4101-977E-F06FEBA29A54}"/>
              </a:ext>
            </a:extLst>
          </p:cNvPr>
          <p:cNvSpPr txBox="1"/>
          <p:nvPr/>
        </p:nvSpPr>
        <p:spPr>
          <a:xfrm>
            <a:off x="-6500431" y="-1334714"/>
            <a:ext cx="1051560" cy="369332"/>
          </a:xfrm>
          <a:prstGeom prst="rect">
            <a:avLst/>
          </a:prstGeom>
          <a:noFill/>
        </p:spPr>
        <p:txBody>
          <a:bodyPr wrap="square" lIns="0" rIns="0" rtlCol="0">
            <a:spAutoFit/>
          </a:bodyPr>
          <a:lstStyle/>
          <a:p>
            <a:pPr algn="r"/>
            <a:r>
              <a:rPr lang="en-US" b="1" dirty="0">
                <a:solidFill>
                  <a:schemeClr val="accent1"/>
                </a:solidFill>
              </a:rPr>
              <a:t>MOBILITY</a:t>
            </a:r>
          </a:p>
        </p:txBody>
      </p:sp>
      <p:sp>
        <p:nvSpPr>
          <p:cNvPr id="48" name="TextBox 47">
            <a:extLst>
              <a:ext uri="{FF2B5EF4-FFF2-40B4-BE49-F238E27FC236}">
                <a16:creationId xmlns:a16="http://schemas.microsoft.com/office/drawing/2014/main" id="{9EB61122-1E32-4A62-B922-51A32537ADEA}"/>
              </a:ext>
            </a:extLst>
          </p:cNvPr>
          <p:cNvSpPr txBox="1"/>
          <p:nvPr/>
        </p:nvSpPr>
        <p:spPr>
          <a:xfrm>
            <a:off x="-5373511" y="-1046164"/>
            <a:ext cx="1417283" cy="923330"/>
          </a:xfrm>
          <a:prstGeom prst="rect">
            <a:avLst/>
          </a:prstGeom>
          <a:noFill/>
        </p:spPr>
        <p:txBody>
          <a:bodyPr wrap="square" lIns="91440" tIns="0" rIns="0" bIns="0" rtlCol="0">
            <a:spAutoFit/>
          </a:bodyPr>
          <a:lstStyle/>
          <a:p>
            <a:r>
              <a:rPr lang="en-US" sz="1000" dirty="0"/>
              <a:t>Based on actual hours of delay when available, or when not available, the relationship between numbers of access points and traffic volumes.</a:t>
            </a:r>
          </a:p>
        </p:txBody>
      </p:sp>
      <p:cxnSp>
        <p:nvCxnSpPr>
          <p:cNvPr id="49" name="Straight Connector 48">
            <a:extLst>
              <a:ext uri="{FF2B5EF4-FFF2-40B4-BE49-F238E27FC236}">
                <a16:creationId xmlns:a16="http://schemas.microsoft.com/office/drawing/2014/main" id="{F404DDF3-B2B3-42C5-94C7-2A2B57ABD681}"/>
              </a:ext>
            </a:extLst>
          </p:cNvPr>
          <p:cNvCxnSpPr>
            <a:cxnSpLocks/>
          </p:cNvCxnSpPr>
          <p:nvPr/>
        </p:nvCxnSpPr>
        <p:spPr>
          <a:xfrm>
            <a:off x="-5373511" y="-1012779"/>
            <a:ext cx="0" cy="87782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1FCB7DC6-46CC-41A7-B5FC-35769901ECBE}"/>
              </a:ext>
            </a:extLst>
          </p:cNvPr>
          <p:cNvSpPr txBox="1"/>
          <p:nvPr/>
        </p:nvSpPr>
        <p:spPr>
          <a:xfrm>
            <a:off x="-7646442" y="3601448"/>
            <a:ext cx="1100291" cy="369332"/>
          </a:xfrm>
          <a:prstGeom prst="rect">
            <a:avLst/>
          </a:prstGeom>
          <a:noFill/>
        </p:spPr>
        <p:txBody>
          <a:bodyPr wrap="square" lIns="0" rIns="0" rtlCol="0">
            <a:spAutoFit/>
          </a:bodyPr>
          <a:lstStyle/>
          <a:p>
            <a:pPr algn="r"/>
            <a:r>
              <a:rPr lang="en-US" b="1" dirty="0">
                <a:solidFill>
                  <a:schemeClr val="accent3"/>
                </a:solidFill>
              </a:rPr>
              <a:t>PAVEMENT</a:t>
            </a:r>
          </a:p>
        </p:txBody>
      </p:sp>
      <p:cxnSp>
        <p:nvCxnSpPr>
          <p:cNvPr id="55" name="Straight Connector 54">
            <a:extLst>
              <a:ext uri="{FF2B5EF4-FFF2-40B4-BE49-F238E27FC236}">
                <a16:creationId xmlns:a16="http://schemas.microsoft.com/office/drawing/2014/main" id="{ED1A82D5-B30D-4764-B6D6-D53356F52EC8}"/>
              </a:ext>
            </a:extLst>
          </p:cNvPr>
          <p:cNvCxnSpPr>
            <a:cxnSpLocks/>
          </p:cNvCxnSpPr>
          <p:nvPr/>
        </p:nvCxnSpPr>
        <p:spPr>
          <a:xfrm>
            <a:off x="-6460517" y="3915116"/>
            <a:ext cx="0" cy="86852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E849B110-D1C3-40DE-B8F0-43D571DE8399}"/>
              </a:ext>
            </a:extLst>
          </p:cNvPr>
          <p:cNvSpPr txBox="1"/>
          <p:nvPr/>
        </p:nvSpPr>
        <p:spPr>
          <a:xfrm>
            <a:off x="-6375212" y="3881041"/>
            <a:ext cx="995036" cy="923330"/>
          </a:xfrm>
          <a:prstGeom prst="rect">
            <a:avLst/>
          </a:prstGeom>
          <a:noFill/>
        </p:spPr>
        <p:txBody>
          <a:bodyPr wrap="square" lIns="0" tIns="0" rIns="0" bIns="0" rtlCol="0">
            <a:spAutoFit/>
          </a:bodyPr>
          <a:lstStyle/>
          <a:p>
            <a:r>
              <a:rPr lang="en-US" sz="1000" dirty="0"/>
              <a:t>Overall condition of the pavement while also considering it’s smoothness and rideability.</a:t>
            </a:r>
          </a:p>
        </p:txBody>
      </p:sp>
      <p:sp>
        <p:nvSpPr>
          <p:cNvPr id="57" name="TextBox 56">
            <a:extLst>
              <a:ext uri="{FF2B5EF4-FFF2-40B4-BE49-F238E27FC236}">
                <a16:creationId xmlns:a16="http://schemas.microsoft.com/office/drawing/2014/main" id="{0B1141CD-B9F9-4D65-9B36-4AAEE6ECE834}"/>
              </a:ext>
            </a:extLst>
          </p:cNvPr>
          <p:cNvSpPr txBox="1"/>
          <p:nvPr/>
        </p:nvSpPr>
        <p:spPr>
          <a:xfrm>
            <a:off x="-3873526" y="3609552"/>
            <a:ext cx="1087174" cy="369332"/>
          </a:xfrm>
          <a:prstGeom prst="rect">
            <a:avLst/>
          </a:prstGeom>
          <a:noFill/>
        </p:spPr>
        <p:txBody>
          <a:bodyPr wrap="square" lIns="0" rIns="0" rtlCol="0">
            <a:spAutoFit/>
          </a:bodyPr>
          <a:lstStyle/>
          <a:p>
            <a:pPr algn="r"/>
            <a:r>
              <a:rPr lang="en-US" b="1" dirty="0">
                <a:solidFill>
                  <a:schemeClr val="accent5">
                    <a:lumMod val="60000"/>
                    <a:lumOff val="40000"/>
                  </a:schemeClr>
                </a:solidFill>
              </a:rPr>
              <a:t>FREIGHT</a:t>
            </a:r>
          </a:p>
        </p:txBody>
      </p:sp>
      <p:cxnSp>
        <p:nvCxnSpPr>
          <p:cNvPr id="58" name="Straight Connector 57">
            <a:extLst>
              <a:ext uri="{FF2B5EF4-FFF2-40B4-BE49-F238E27FC236}">
                <a16:creationId xmlns:a16="http://schemas.microsoft.com/office/drawing/2014/main" id="{A2EC6E5D-43AC-4573-A635-54AA9801AF16}"/>
              </a:ext>
            </a:extLst>
          </p:cNvPr>
          <p:cNvCxnSpPr>
            <a:cxnSpLocks/>
          </p:cNvCxnSpPr>
          <p:nvPr/>
        </p:nvCxnSpPr>
        <p:spPr>
          <a:xfrm>
            <a:off x="-2696516" y="3915116"/>
            <a:ext cx="0" cy="880283"/>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AD380439-C1F4-41E8-A2FA-6D62F0695971}"/>
              </a:ext>
            </a:extLst>
          </p:cNvPr>
          <p:cNvSpPr txBox="1"/>
          <p:nvPr/>
        </p:nvSpPr>
        <p:spPr>
          <a:xfrm>
            <a:off x="-2611211" y="3883220"/>
            <a:ext cx="925080" cy="923330"/>
          </a:xfrm>
          <a:prstGeom prst="rect">
            <a:avLst/>
          </a:prstGeom>
          <a:noFill/>
        </p:spPr>
        <p:txBody>
          <a:bodyPr wrap="square" lIns="0" tIns="0" rIns="0" bIns="0" rtlCol="0">
            <a:spAutoFit/>
          </a:bodyPr>
          <a:lstStyle/>
          <a:p>
            <a:r>
              <a:rPr lang="en-US" sz="1000" dirty="0"/>
              <a:t>Projects criticality to the statewide freight network. Lower score indicates greater criticality.</a:t>
            </a:r>
          </a:p>
        </p:txBody>
      </p:sp>
      <p:sp>
        <p:nvSpPr>
          <p:cNvPr id="62" name="TextBox 61">
            <a:extLst>
              <a:ext uri="{FF2B5EF4-FFF2-40B4-BE49-F238E27FC236}">
                <a16:creationId xmlns:a16="http://schemas.microsoft.com/office/drawing/2014/main" id="{EF67105E-D4E4-4921-9BE1-5AD958017C26}"/>
              </a:ext>
            </a:extLst>
          </p:cNvPr>
          <p:cNvSpPr txBox="1"/>
          <p:nvPr/>
        </p:nvSpPr>
        <p:spPr>
          <a:xfrm>
            <a:off x="-2049067" y="1719301"/>
            <a:ext cx="1087174" cy="557204"/>
          </a:xfrm>
          <a:prstGeom prst="rect">
            <a:avLst/>
          </a:prstGeom>
          <a:noFill/>
        </p:spPr>
        <p:txBody>
          <a:bodyPr wrap="square" lIns="0" rIns="0" rtlCol="0">
            <a:spAutoFit/>
          </a:bodyPr>
          <a:lstStyle/>
          <a:p>
            <a:pPr>
              <a:lnSpc>
                <a:spcPts val="1800"/>
              </a:lnSpc>
            </a:pPr>
            <a:r>
              <a:rPr lang="en-US" b="1" dirty="0">
                <a:solidFill>
                  <a:schemeClr val="accent5"/>
                </a:solidFill>
              </a:rPr>
              <a:t>ROADWAY CLASS</a:t>
            </a:r>
          </a:p>
        </p:txBody>
      </p:sp>
      <p:cxnSp>
        <p:nvCxnSpPr>
          <p:cNvPr id="63" name="Straight Connector 62">
            <a:extLst>
              <a:ext uri="{FF2B5EF4-FFF2-40B4-BE49-F238E27FC236}">
                <a16:creationId xmlns:a16="http://schemas.microsoft.com/office/drawing/2014/main" id="{0F09DE71-2566-4027-8B4D-78D6AF6BDEA2}"/>
              </a:ext>
            </a:extLst>
          </p:cNvPr>
          <p:cNvCxnSpPr>
            <a:cxnSpLocks/>
          </p:cNvCxnSpPr>
          <p:nvPr/>
        </p:nvCxnSpPr>
        <p:spPr>
          <a:xfrm>
            <a:off x="-2144755" y="2215386"/>
            <a:ext cx="0" cy="880283"/>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8F3AE850-3473-4834-AB4A-6EFA5D685606}"/>
              </a:ext>
            </a:extLst>
          </p:cNvPr>
          <p:cNvSpPr txBox="1"/>
          <p:nvPr/>
        </p:nvSpPr>
        <p:spPr>
          <a:xfrm>
            <a:off x="-3088094" y="2187936"/>
            <a:ext cx="925080" cy="769441"/>
          </a:xfrm>
          <a:prstGeom prst="rect">
            <a:avLst/>
          </a:prstGeom>
          <a:noFill/>
        </p:spPr>
        <p:txBody>
          <a:bodyPr wrap="square" lIns="0" tIns="0" rIns="91440" bIns="0" rtlCol="0">
            <a:spAutoFit/>
          </a:bodyPr>
          <a:lstStyle/>
          <a:p>
            <a:pPr algn="r"/>
            <a:r>
              <a:rPr lang="en-US" sz="1000" dirty="0"/>
              <a:t>Projects inclusion on important Iowa networks like the CIN.</a:t>
            </a:r>
          </a:p>
        </p:txBody>
      </p:sp>
      <p:sp>
        <p:nvSpPr>
          <p:cNvPr id="65" name="TextBox 64">
            <a:extLst>
              <a:ext uri="{FF2B5EF4-FFF2-40B4-BE49-F238E27FC236}">
                <a16:creationId xmlns:a16="http://schemas.microsoft.com/office/drawing/2014/main" id="{B03F1A09-B066-4B1E-9362-95262E83C3B7}"/>
              </a:ext>
            </a:extLst>
          </p:cNvPr>
          <p:cNvSpPr txBox="1"/>
          <p:nvPr/>
        </p:nvSpPr>
        <p:spPr>
          <a:xfrm>
            <a:off x="-1870088" y="122296"/>
            <a:ext cx="1051560" cy="369332"/>
          </a:xfrm>
          <a:prstGeom prst="rect">
            <a:avLst/>
          </a:prstGeom>
          <a:noFill/>
        </p:spPr>
        <p:txBody>
          <a:bodyPr wrap="square" lIns="0" rIns="0" rtlCol="0">
            <a:spAutoFit/>
          </a:bodyPr>
          <a:lstStyle/>
          <a:p>
            <a:r>
              <a:rPr lang="en-US" b="1" dirty="0">
                <a:solidFill>
                  <a:schemeClr val="accent6"/>
                </a:solidFill>
              </a:rPr>
              <a:t>SAFETY</a:t>
            </a:r>
          </a:p>
        </p:txBody>
      </p:sp>
      <p:cxnSp>
        <p:nvCxnSpPr>
          <p:cNvPr id="66" name="Straight Connector 65">
            <a:extLst>
              <a:ext uri="{FF2B5EF4-FFF2-40B4-BE49-F238E27FC236}">
                <a16:creationId xmlns:a16="http://schemas.microsoft.com/office/drawing/2014/main" id="{0085562D-C8BB-42A2-B3AB-8FD88583C23E}"/>
              </a:ext>
            </a:extLst>
          </p:cNvPr>
          <p:cNvCxnSpPr>
            <a:cxnSpLocks/>
          </p:cNvCxnSpPr>
          <p:nvPr/>
        </p:nvCxnSpPr>
        <p:spPr>
          <a:xfrm>
            <a:off x="-1956839" y="431754"/>
            <a:ext cx="0" cy="869633"/>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46775957-306B-4C6B-BDFE-79E1C0FC8992}"/>
              </a:ext>
            </a:extLst>
          </p:cNvPr>
          <p:cNvSpPr txBox="1"/>
          <p:nvPr/>
        </p:nvSpPr>
        <p:spPr>
          <a:xfrm>
            <a:off x="-3227443" y="405084"/>
            <a:ext cx="1270603" cy="923330"/>
          </a:xfrm>
          <a:prstGeom prst="rect">
            <a:avLst/>
          </a:prstGeom>
          <a:noFill/>
        </p:spPr>
        <p:txBody>
          <a:bodyPr wrap="square" lIns="0" tIns="0" rIns="91440" bIns="0" rtlCol="0">
            <a:spAutoFit/>
          </a:bodyPr>
          <a:lstStyle/>
          <a:p>
            <a:pPr algn="r"/>
            <a:r>
              <a:rPr lang="en-US" sz="1000" dirty="0"/>
              <a:t>Weighted average crash rate from intersection to intersection giving more criticality to fatal and injury crashes.</a:t>
            </a:r>
          </a:p>
        </p:txBody>
      </p:sp>
      <p:pic>
        <p:nvPicPr>
          <p:cNvPr id="45" name="Picture 44">
            <a:extLst>
              <a:ext uri="{FF2B5EF4-FFF2-40B4-BE49-F238E27FC236}">
                <a16:creationId xmlns:a16="http://schemas.microsoft.com/office/drawing/2014/main" id="{DB649BE8-E890-4E8C-892B-F12084EFA216}"/>
              </a:ext>
            </a:extLst>
          </p:cNvPr>
          <p:cNvPicPr>
            <a:picLocks noChangeAspect="1"/>
          </p:cNvPicPr>
          <p:nvPr/>
        </p:nvPicPr>
        <p:blipFill rotWithShape="1">
          <a:blip r:embed="rId11"/>
          <a:srcRect l="5688" r="5688"/>
          <a:stretch/>
        </p:blipFill>
        <p:spPr>
          <a:xfrm>
            <a:off x="1645920" y="2926080"/>
            <a:ext cx="2743200" cy="2194560"/>
          </a:xfrm>
          <a:prstGeom prst="rect">
            <a:avLst/>
          </a:prstGeom>
        </p:spPr>
      </p:pic>
      <p:sp>
        <p:nvSpPr>
          <p:cNvPr id="47" name="Oval 46">
            <a:extLst>
              <a:ext uri="{FF2B5EF4-FFF2-40B4-BE49-F238E27FC236}">
                <a16:creationId xmlns:a16="http://schemas.microsoft.com/office/drawing/2014/main" id="{068673B4-E1AB-4915-9771-8CB9DF3CAC89}"/>
              </a:ext>
            </a:extLst>
          </p:cNvPr>
          <p:cNvSpPr/>
          <p:nvPr/>
        </p:nvSpPr>
        <p:spPr>
          <a:xfrm>
            <a:off x="3657600" y="365760"/>
            <a:ext cx="1828800" cy="1828800"/>
          </a:xfrm>
          <a:prstGeom prst="ellipse">
            <a:avLst/>
          </a:prstGeom>
          <a:solidFill>
            <a:schemeClr val="accent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000" b="1" dirty="0"/>
              <a:t>15%</a:t>
            </a:r>
          </a:p>
        </p:txBody>
      </p:sp>
      <p:sp>
        <p:nvSpPr>
          <p:cNvPr id="50" name="TextBox 49">
            <a:extLst>
              <a:ext uri="{FF2B5EF4-FFF2-40B4-BE49-F238E27FC236}">
                <a16:creationId xmlns:a16="http://schemas.microsoft.com/office/drawing/2014/main" id="{0DB39BD8-7D60-4AAD-AB41-B246BDA56496}"/>
              </a:ext>
            </a:extLst>
          </p:cNvPr>
          <p:cNvSpPr txBox="1"/>
          <p:nvPr/>
        </p:nvSpPr>
        <p:spPr>
          <a:xfrm>
            <a:off x="2521307" y="2350451"/>
            <a:ext cx="1867813" cy="707886"/>
          </a:xfrm>
          <a:prstGeom prst="rect">
            <a:avLst/>
          </a:prstGeom>
          <a:noFill/>
        </p:spPr>
        <p:txBody>
          <a:bodyPr wrap="square" lIns="0" rIns="0" rtlCol="0">
            <a:spAutoFit/>
          </a:bodyPr>
          <a:lstStyle/>
          <a:p>
            <a:pPr algn="r"/>
            <a:r>
              <a:rPr lang="en-US" sz="4000" b="1" dirty="0">
                <a:solidFill>
                  <a:schemeClr val="accent2"/>
                </a:solidFill>
              </a:rPr>
              <a:t>BRIDGE</a:t>
            </a:r>
          </a:p>
        </p:txBody>
      </p:sp>
      <p:cxnSp>
        <p:nvCxnSpPr>
          <p:cNvPr id="60" name="Straight Connector 59">
            <a:extLst>
              <a:ext uri="{FF2B5EF4-FFF2-40B4-BE49-F238E27FC236}">
                <a16:creationId xmlns:a16="http://schemas.microsoft.com/office/drawing/2014/main" id="{8F20682F-C4B5-46CE-A252-C6F0CB34768A}"/>
              </a:ext>
            </a:extLst>
          </p:cNvPr>
          <p:cNvCxnSpPr>
            <a:cxnSpLocks/>
          </p:cNvCxnSpPr>
          <p:nvPr/>
        </p:nvCxnSpPr>
        <p:spPr>
          <a:xfrm>
            <a:off x="4572000" y="2926080"/>
            <a:ext cx="0" cy="219456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2E96A6F6-0D5A-4A54-8E0C-D588C66BD5A8}"/>
              </a:ext>
            </a:extLst>
          </p:cNvPr>
          <p:cNvSpPr txBox="1"/>
          <p:nvPr/>
        </p:nvSpPr>
        <p:spPr>
          <a:xfrm>
            <a:off x="4572001" y="2852192"/>
            <a:ext cx="2413438" cy="1538883"/>
          </a:xfrm>
          <a:prstGeom prst="rect">
            <a:avLst/>
          </a:prstGeom>
          <a:noFill/>
        </p:spPr>
        <p:txBody>
          <a:bodyPr wrap="square" lIns="182880" tIns="0" rIns="0" bIns="0" rtlCol="0">
            <a:spAutoFit/>
          </a:bodyPr>
          <a:lstStyle/>
          <a:p>
            <a:r>
              <a:rPr lang="en-US" sz="2000" dirty="0"/>
              <a:t>Bridge condition index, which includes age, load capacity, traffic count, and a few other factors.</a:t>
            </a:r>
          </a:p>
        </p:txBody>
      </p:sp>
      <p:pic>
        <p:nvPicPr>
          <p:cNvPr id="68" name="Picture 67">
            <a:extLst>
              <a:ext uri="{FF2B5EF4-FFF2-40B4-BE49-F238E27FC236}">
                <a16:creationId xmlns:a16="http://schemas.microsoft.com/office/drawing/2014/main" id="{89028740-FDD9-420C-8EA7-9EB7C2DE9F2A}"/>
              </a:ext>
            </a:extLst>
          </p:cNvPr>
          <p:cNvPicPr>
            <a:picLocks noChangeAspect="1"/>
          </p:cNvPicPr>
          <p:nvPr/>
        </p:nvPicPr>
        <p:blipFill>
          <a:blip r:embed="rId3"/>
          <a:stretch>
            <a:fillRect/>
          </a:stretch>
        </p:blipFill>
        <p:spPr>
          <a:xfrm>
            <a:off x="85064" y="5351460"/>
            <a:ext cx="1431898" cy="1421476"/>
          </a:xfrm>
          <a:prstGeom prst="rect">
            <a:avLst/>
          </a:prstGeom>
        </p:spPr>
      </p:pic>
      <p:sp>
        <p:nvSpPr>
          <p:cNvPr id="5" name="Slide Number Placeholder 4">
            <a:extLst>
              <a:ext uri="{FF2B5EF4-FFF2-40B4-BE49-F238E27FC236}">
                <a16:creationId xmlns:a16="http://schemas.microsoft.com/office/drawing/2014/main" id="{DF7AFD2F-2125-4703-ADD1-F107ED51DBA1}"/>
              </a:ext>
            </a:extLst>
          </p:cNvPr>
          <p:cNvSpPr>
            <a:spLocks noGrp="1"/>
          </p:cNvSpPr>
          <p:nvPr>
            <p:ph type="sldNum" sz="quarter" idx="12"/>
          </p:nvPr>
        </p:nvSpPr>
        <p:spPr/>
        <p:txBody>
          <a:bodyPr/>
          <a:lstStyle/>
          <a:p>
            <a:fld id="{78320380-6AB6-4565-8F49-C48968FB1BAC}" type="slidenum">
              <a:rPr lang="en-US" smtClean="0"/>
              <a:t>8</a:t>
            </a:fld>
            <a:endParaRPr lang="en-US"/>
          </a:p>
        </p:txBody>
      </p:sp>
    </p:spTree>
    <p:extLst>
      <p:ext uri="{BB962C8B-B14F-4D97-AF65-F5344CB8AC3E}">
        <p14:creationId xmlns:p14="http://schemas.microsoft.com/office/powerpoint/2010/main" val="3028136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63D7E9-A2E0-4AF0-AD63-96A8A75DE3C7}"/>
              </a:ext>
            </a:extLst>
          </p:cNvPr>
          <p:cNvPicPr>
            <a:picLocks noChangeAspect="1"/>
          </p:cNvPicPr>
          <p:nvPr/>
        </p:nvPicPr>
        <p:blipFill rotWithShape="1">
          <a:blip r:embed="rId3"/>
          <a:srcRect l="5688" r="5688"/>
          <a:stretch/>
        </p:blipFill>
        <p:spPr>
          <a:xfrm>
            <a:off x="-9254192" y="2195131"/>
            <a:ext cx="1097280" cy="877824"/>
          </a:xfrm>
          <a:prstGeom prst="rect">
            <a:avLst/>
          </a:prstGeom>
        </p:spPr>
      </p:pic>
      <p:pic>
        <p:nvPicPr>
          <p:cNvPr id="7" name="Picture 6">
            <a:extLst>
              <a:ext uri="{FF2B5EF4-FFF2-40B4-BE49-F238E27FC236}">
                <a16:creationId xmlns:a16="http://schemas.microsoft.com/office/drawing/2014/main" id="{E7C7179A-DD49-468B-B216-6D8959CBF841}"/>
              </a:ext>
            </a:extLst>
          </p:cNvPr>
          <p:cNvPicPr>
            <a:picLocks noChangeAspect="1"/>
          </p:cNvPicPr>
          <p:nvPr/>
        </p:nvPicPr>
        <p:blipFill>
          <a:blip r:embed="rId4"/>
          <a:stretch>
            <a:fillRect/>
          </a:stretch>
        </p:blipFill>
        <p:spPr>
          <a:xfrm>
            <a:off x="-6299850" y="971549"/>
            <a:ext cx="2597096" cy="2578194"/>
          </a:xfrm>
          <a:prstGeom prst="rect">
            <a:avLst/>
          </a:prstGeom>
        </p:spPr>
      </p:pic>
      <p:pic>
        <p:nvPicPr>
          <p:cNvPr id="9" name="Picture 8">
            <a:extLst>
              <a:ext uri="{FF2B5EF4-FFF2-40B4-BE49-F238E27FC236}">
                <a16:creationId xmlns:a16="http://schemas.microsoft.com/office/drawing/2014/main" id="{DEB59A2F-03E8-4E13-8954-30E324675F80}"/>
              </a:ext>
            </a:extLst>
          </p:cNvPr>
          <p:cNvPicPr>
            <a:picLocks noChangeAspect="1"/>
          </p:cNvPicPr>
          <p:nvPr/>
        </p:nvPicPr>
        <p:blipFill rotWithShape="1">
          <a:blip r:embed="rId5"/>
          <a:srcRect l="2542" t="3553" r="274" b="2366"/>
          <a:stretch/>
        </p:blipFill>
        <p:spPr>
          <a:xfrm>
            <a:off x="-9056737" y="445105"/>
            <a:ext cx="1097280" cy="877824"/>
          </a:xfrm>
          <a:prstGeom prst="rect">
            <a:avLst/>
          </a:prstGeom>
        </p:spPr>
      </p:pic>
      <p:pic>
        <p:nvPicPr>
          <p:cNvPr id="17" name="Picture 16">
            <a:extLst>
              <a:ext uri="{FF2B5EF4-FFF2-40B4-BE49-F238E27FC236}">
                <a16:creationId xmlns:a16="http://schemas.microsoft.com/office/drawing/2014/main" id="{82A107F6-F4AE-4D41-8F9B-8DB0F47C0B25}"/>
              </a:ext>
            </a:extLst>
          </p:cNvPr>
          <p:cNvPicPr>
            <a:picLocks noChangeAspect="1"/>
          </p:cNvPicPr>
          <p:nvPr/>
        </p:nvPicPr>
        <p:blipFill rotWithShape="1">
          <a:blip r:embed="rId6"/>
          <a:srcRect l="21132" r="5250"/>
          <a:stretch/>
        </p:blipFill>
        <p:spPr>
          <a:xfrm>
            <a:off x="-1709421" y="739775"/>
            <a:ext cx="1097280" cy="877824"/>
          </a:xfrm>
          <a:prstGeom prst="rect">
            <a:avLst/>
          </a:prstGeom>
        </p:spPr>
      </p:pic>
      <p:pic>
        <p:nvPicPr>
          <p:cNvPr id="21" name="Picture 20">
            <a:extLst>
              <a:ext uri="{FF2B5EF4-FFF2-40B4-BE49-F238E27FC236}">
                <a16:creationId xmlns:a16="http://schemas.microsoft.com/office/drawing/2014/main" id="{1B9B5213-CEB6-4492-B3DC-8A2FF9A1E40C}"/>
              </a:ext>
            </a:extLst>
          </p:cNvPr>
          <p:cNvPicPr>
            <a:picLocks noChangeAspect="1"/>
          </p:cNvPicPr>
          <p:nvPr/>
        </p:nvPicPr>
        <p:blipFill rotWithShape="1">
          <a:blip r:embed="rId7"/>
          <a:srcRect l="29232" t="3616" r="13212" b="1622"/>
          <a:stretch/>
        </p:blipFill>
        <p:spPr>
          <a:xfrm>
            <a:off x="-3712859" y="4225596"/>
            <a:ext cx="1097280" cy="877824"/>
          </a:xfrm>
          <a:prstGeom prst="rect">
            <a:avLst/>
          </a:prstGeom>
        </p:spPr>
      </p:pic>
      <p:pic>
        <p:nvPicPr>
          <p:cNvPr id="22" name="Picture 21">
            <a:extLst>
              <a:ext uri="{FF2B5EF4-FFF2-40B4-BE49-F238E27FC236}">
                <a16:creationId xmlns:a16="http://schemas.microsoft.com/office/drawing/2014/main" id="{8F3CE776-4BA4-469E-A15E-422CE0E2B8AC}"/>
              </a:ext>
            </a:extLst>
          </p:cNvPr>
          <p:cNvPicPr>
            <a:picLocks noChangeAspect="1"/>
          </p:cNvPicPr>
          <p:nvPr/>
        </p:nvPicPr>
        <p:blipFill>
          <a:blip r:embed="rId8"/>
          <a:stretch>
            <a:fillRect/>
          </a:stretch>
        </p:blipFill>
        <p:spPr>
          <a:xfrm>
            <a:off x="-4201023" y="3403690"/>
            <a:ext cx="551752" cy="568861"/>
          </a:xfrm>
          <a:prstGeom prst="rect">
            <a:avLst/>
          </a:prstGeom>
        </p:spPr>
      </p:pic>
      <p:pic>
        <p:nvPicPr>
          <p:cNvPr id="26" name="Picture 25">
            <a:extLst>
              <a:ext uri="{FF2B5EF4-FFF2-40B4-BE49-F238E27FC236}">
                <a16:creationId xmlns:a16="http://schemas.microsoft.com/office/drawing/2014/main" id="{71480E82-CD3C-4E5A-9450-E15ADD2C6438}"/>
              </a:ext>
            </a:extLst>
          </p:cNvPr>
          <p:cNvPicPr>
            <a:picLocks noChangeAspect="1"/>
          </p:cNvPicPr>
          <p:nvPr/>
        </p:nvPicPr>
        <p:blipFill rotWithShape="1">
          <a:blip r:embed="rId9"/>
          <a:srcRect l="17206" t="533" r="11892" b="-533"/>
          <a:stretch/>
        </p:blipFill>
        <p:spPr>
          <a:xfrm>
            <a:off x="-7469918" y="4225596"/>
            <a:ext cx="1097280" cy="877824"/>
          </a:xfrm>
          <a:prstGeom prst="rect">
            <a:avLst/>
          </a:prstGeom>
        </p:spPr>
      </p:pic>
      <p:pic>
        <p:nvPicPr>
          <p:cNvPr id="31" name="Picture 30">
            <a:extLst>
              <a:ext uri="{FF2B5EF4-FFF2-40B4-BE49-F238E27FC236}">
                <a16:creationId xmlns:a16="http://schemas.microsoft.com/office/drawing/2014/main" id="{04653319-167B-4A13-8ABA-A51EF741C4AA}"/>
              </a:ext>
            </a:extLst>
          </p:cNvPr>
          <p:cNvPicPr>
            <a:picLocks noChangeAspect="1"/>
          </p:cNvPicPr>
          <p:nvPr/>
        </p:nvPicPr>
        <p:blipFill rotWithShape="1">
          <a:blip r:embed="rId10"/>
          <a:srcRect t="2872" b="2872"/>
          <a:stretch/>
        </p:blipFill>
        <p:spPr>
          <a:xfrm flipH="1">
            <a:off x="-1878294" y="2525866"/>
            <a:ext cx="1097280" cy="877824"/>
          </a:xfrm>
          <a:prstGeom prst="rect">
            <a:avLst/>
          </a:prstGeom>
        </p:spPr>
      </p:pic>
      <p:sp>
        <p:nvSpPr>
          <p:cNvPr id="2" name="Oval 1">
            <a:extLst>
              <a:ext uri="{FF2B5EF4-FFF2-40B4-BE49-F238E27FC236}">
                <a16:creationId xmlns:a16="http://schemas.microsoft.com/office/drawing/2014/main" id="{C6F7F335-F115-443F-9D6E-1FB83C53B459}"/>
              </a:ext>
            </a:extLst>
          </p:cNvPr>
          <p:cNvSpPr/>
          <p:nvPr/>
        </p:nvSpPr>
        <p:spPr>
          <a:xfrm>
            <a:off x="-6664738" y="1013082"/>
            <a:ext cx="577165" cy="577165"/>
          </a:xfrm>
          <a:prstGeom prst="ellipse">
            <a:avLst/>
          </a:prstGeom>
          <a:solidFill>
            <a:schemeClr val="tx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15%</a:t>
            </a:r>
          </a:p>
        </p:txBody>
      </p:sp>
      <p:sp>
        <p:nvSpPr>
          <p:cNvPr id="38" name="Oval 37">
            <a:extLst>
              <a:ext uri="{FF2B5EF4-FFF2-40B4-BE49-F238E27FC236}">
                <a16:creationId xmlns:a16="http://schemas.microsoft.com/office/drawing/2014/main" id="{3C0477E8-A436-40FF-B084-58D5EF0513BB}"/>
              </a:ext>
            </a:extLst>
          </p:cNvPr>
          <p:cNvSpPr/>
          <p:nvPr/>
        </p:nvSpPr>
        <p:spPr>
          <a:xfrm>
            <a:off x="-6837751" y="2336638"/>
            <a:ext cx="577165" cy="577165"/>
          </a:xfrm>
          <a:prstGeom prst="ellipse">
            <a:avLst/>
          </a:prstGeom>
          <a:solidFill>
            <a:schemeClr val="accent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15%</a:t>
            </a:r>
          </a:p>
        </p:txBody>
      </p:sp>
      <p:sp>
        <p:nvSpPr>
          <p:cNvPr id="39" name="Oval 38">
            <a:extLst>
              <a:ext uri="{FF2B5EF4-FFF2-40B4-BE49-F238E27FC236}">
                <a16:creationId xmlns:a16="http://schemas.microsoft.com/office/drawing/2014/main" id="{B06DD41E-B6D0-493D-BF3F-B1B3A8B293AE}"/>
              </a:ext>
            </a:extLst>
          </p:cNvPr>
          <p:cNvSpPr/>
          <p:nvPr/>
        </p:nvSpPr>
        <p:spPr>
          <a:xfrm>
            <a:off x="-5718276" y="3513340"/>
            <a:ext cx="577165" cy="577165"/>
          </a:xfrm>
          <a:prstGeom prst="ellipse">
            <a:avLst/>
          </a:prstGeom>
          <a:solidFill>
            <a:schemeClr val="accent3"/>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16%</a:t>
            </a:r>
          </a:p>
        </p:txBody>
      </p:sp>
      <p:sp>
        <p:nvSpPr>
          <p:cNvPr id="40" name="Oval 39">
            <a:extLst>
              <a:ext uri="{FF2B5EF4-FFF2-40B4-BE49-F238E27FC236}">
                <a16:creationId xmlns:a16="http://schemas.microsoft.com/office/drawing/2014/main" id="{7DE4092F-E58F-4E6A-817B-92F8E61B890C}"/>
              </a:ext>
            </a:extLst>
          </p:cNvPr>
          <p:cNvSpPr/>
          <p:nvPr/>
        </p:nvSpPr>
        <p:spPr>
          <a:xfrm>
            <a:off x="-4226436" y="3332304"/>
            <a:ext cx="577165" cy="577165"/>
          </a:xfrm>
          <a:prstGeom prst="ellipse">
            <a:avLst/>
          </a:prstGeom>
          <a:solidFill>
            <a:schemeClr val="accent5">
              <a:lumMod val="60000"/>
              <a:lumOff val="40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12%</a:t>
            </a:r>
          </a:p>
        </p:txBody>
      </p:sp>
      <p:sp>
        <p:nvSpPr>
          <p:cNvPr id="41" name="Oval 40">
            <a:extLst>
              <a:ext uri="{FF2B5EF4-FFF2-40B4-BE49-F238E27FC236}">
                <a16:creationId xmlns:a16="http://schemas.microsoft.com/office/drawing/2014/main" id="{E0BB5F8C-0ECE-4FC9-877F-0F18BA5F48FA}"/>
              </a:ext>
            </a:extLst>
          </p:cNvPr>
          <p:cNvSpPr/>
          <p:nvPr/>
        </p:nvSpPr>
        <p:spPr>
          <a:xfrm>
            <a:off x="-3654019" y="2331345"/>
            <a:ext cx="577165" cy="577165"/>
          </a:xfrm>
          <a:prstGeom prst="ellipse">
            <a:avLst/>
          </a:prstGeom>
          <a:solidFill>
            <a:schemeClr val="accent5"/>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10%</a:t>
            </a:r>
          </a:p>
        </p:txBody>
      </p:sp>
      <p:sp>
        <p:nvSpPr>
          <p:cNvPr id="42" name="Oval 41">
            <a:extLst>
              <a:ext uri="{FF2B5EF4-FFF2-40B4-BE49-F238E27FC236}">
                <a16:creationId xmlns:a16="http://schemas.microsoft.com/office/drawing/2014/main" id="{88E26943-7BA3-4038-A35F-B981F26863C8}"/>
              </a:ext>
            </a:extLst>
          </p:cNvPr>
          <p:cNvSpPr/>
          <p:nvPr/>
        </p:nvSpPr>
        <p:spPr>
          <a:xfrm>
            <a:off x="-3838940" y="1117602"/>
            <a:ext cx="577165" cy="577165"/>
          </a:xfrm>
          <a:prstGeom prst="ellipse">
            <a:avLst/>
          </a:prstGeom>
          <a:solidFill>
            <a:schemeClr val="accent6"/>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18%</a:t>
            </a:r>
          </a:p>
        </p:txBody>
      </p:sp>
      <p:sp>
        <p:nvSpPr>
          <p:cNvPr id="3" name="TextBox 2">
            <a:extLst>
              <a:ext uri="{FF2B5EF4-FFF2-40B4-BE49-F238E27FC236}">
                <a16:creationId xmlns:a16="http://schemas.microsoft.com/office/drawing/2014/main" id="{F7D521A4-4BBF-4416-A7CE-39AC5629DFA6}"/>
              </a:ext>
            </a:extLst>
          </p:cNvPr>
          <p:cNvSpPr txBox="1"/>
          <p:nvPr/>
        </p:nvSpPr>
        <p:spPr>
          <a:xfrm>
            <a:off x="-9009036" y="141661"/>
            <a:ext cx="1033970" cy="369332"/>
          </a:xfrm>
          <a:prstGeom prst="rect">
            <a:avLst/>
          </a:prstGeom>
          <a:noFill/>
        </p:spPr>
        <p:txBody>
          <a:bodyPr wrap="square" lIns="0" rIns="0" rtlCol="0">
            <a:spAutoFit/>
          </a:bodyPr>
          <a:lstStyle/>
          <a:p>
            <a:pPr algn="r"/>
            <a:r>
              <a:rPr lang="en-US" b="1" dirty="0">
                <a:solidFill>
                  <a:schemeClr val="tx2"/>
                </a:solidFill>
              </a:rPr>
              <a:t>TRAFFIC</a:t>
            </a:r>
          </a:p>
        </p:txBody>
      </p:sp>
      <p:cxnSp>
        <p:nvCxnSpPr>
          <p:cNvPr id="43" name="Straight Connector 42">
            <a:extLst>
              <a:ext uri="{FF2B5EF4-FFF2-40B4-BE49-F238E27FC236}">
                <a16:creationId xmlns:a16="http://schemas.microsoft.com/office/drawing/2014/main" id="{EF872DF8-B982-4AF3-A464-3EC375AED1BA}"/>
              </a:ext>
            </a:extLst>
          </p:cNvPr>
          <p:cNvCxnSpPr>
            <a:cxnSpLocks/>
          </p:cNvCxnSpPr>
          <p:nvPr/>
        </p:nvCxnSpPr>
        <p:spPr>
          <a:xfrm>
            <a:off x="-7883153" y="454405"/>
            <a:ext cx="0" cy="86852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11D32C5-C9D1-422A-B99A-C499408A5B5E}"/>
              </a:ext>
            </a:extLst>
          </p:cNvPr>
          <p:cNvSpPr txBox="1"/>
          <p:nvPr/>
        </p:nvSpPr>
        <p:spPr>
          <a:xfrm>
            <a:off x="-7797848" y="409698"/>
            <a:ext cx="1030892" cy="923330"/>
          </a:xfrm>
          <a:prstGeom prst="rect">
            <a:avLst/>
          </a:prstGeom>
          <a:noFill/>
        </p:spPr>
        <p:txBody>
          <a:bodyPr wrap="square" lIns="0" tIns="0" rIns="0" bIns="0" rtlCol="0">
            <a:spAutoFit/>
          </a:bodyPr>
          <a:lstStyle/>
          <a:p>
            <a:r>
              <a:rPr lang="en-US" sz="1000" dirty="0"/>
              <a:t>A measure of the volume of traffic that each road is carrying in comparison to what it can carry.</a:t>
            </a:r>
          </a:p>
        </p:txBody>
      </p:sp>
      <p:sp>
        <p:nvSpPr>
          <p:cNvPr id="51" name="TextBox 50">
            <a:extLst>
              <a:ext uri="{FF2B5EF4-FFF2-40B4-BE49-F238E27FC236}">
                <a16:creationId xmlns:a16="http://schemas.microsoft.com/office/drawing/2014/main" id="{06A6672B-C404-4356-B163-2EACA6C539F5}"/>
              </a:ext>
            </a:extLst>
          </p:cNvPr>
          <p:cNvSpPr txBox="1"/>
          <p:nvPr/>
        </p:nvSpPr>
        <p:spPr>
          <a:xfrm>
            <a:off x="-9196679" y="1891314"/>
            <a:ext cx="1033970" cy="369332"/>
          </a:xfrm>
          <a:prstGeom prst="rect">
            <a:avLst/>
          </a:prstGeom>
          <a:noFill/>
        </p:spPr>
        <p:txBody>
          <a:bodyPr wrap="square" lIns="0" rIns="0" rtlCol="0">
            <a:spAutoFit/>
          </a:bodyPr>
          <a:lstStyle/>
          <a:p>
            <a:pPr algn="r"/>
            <a:r>
              <a:rPr lang="en-US" b="1" dirty="0">
                <a:solidFill>
                  <a:schemeClr val="accent2"/>
                </a:solidFill>
              </a:rPr>
              <a:t>BRIDGE</a:t>
            </a:r>
          </a:p>
        </p:txBody>
      </p:sp>
      <p:cxnSp>
        <p:nvCxnSpPr>
          <p:cNvPr id="52" name="Straight Connector 51">
            <a:extLst>
              <a:ext uri="{FF2B5EF4-FFF2-40B4-BE49-F238E27FC236}">
                <a16:creationId xmlns:a16="http://schemas.microsoft.com/office/drawing/2014/main" id="{DAFD0C12-476E-4EC4-B7D9-FF1BCC3FC317}"/>
              </a:ext>
            </a:extLst>
          </p:cNvPr>
          <p:cNvCxnSpPr>
            <a:cxnSpLocks/>
          </p:cNvCxnSpPr>
          <p:nvPr/>
        </p:nvCxnSpPr>
        <p:spPr>
          <a:xfrm>
            <a:off x="-8082729" y="2191994"/>
            <a:ext cx="0" cy="86852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5154A4BF-3210-4BED-BCAC-3DE17D89AAC4}"/>
              </a:ext>
            </a:extLst>
          </p:cNvPr>
          <p:cNvSpPr txBox="1"/>
          <p:nvPr/>
        </p:nvSpPr>
        <p:spPr>
          <a:xfrm>
            <a:off x="-7997424" y="2163235"/>
            <a:ext cx="1095838" cy="923330"/>
          </a:xfrm>
          <a:prstGeom prst="rect">
            <a:avLst/>
          </a:prstGeom>
          <a:noFill/>
        </p:spPr>
        <p:txBody>
          <a:bodyPr wrap="square" lIns="0" tIns="0" rIns="0" bIns="0" rtlCol="0">
            <a:spAutoFit/>
          </a:bodyPr>
          <a:lstStyle/>
          <a:p>
            <a:r>
              <a:rPr lang="en-US" sz="1000" dirty="0"/>
              <a:t>Bridge condition index, which includes age, load capacity, traffic count, and a few other factors.</a:t>
            </a:r>
          </a:p>
        </p:txBody>
      </p:sp>
      <p:sp>
        <p:nvSpPr>
          <p:cNvPr id="54" name="TextBox 53">
            <a:extLst>
              <a:ext uri="{FF2B5EF4-FFF2-40B4-BE49-F238E27FC236}">
                <a16:creationId xmlns:a16="http://schemas.microsoft.com/office/drawing/2014/main" id="{1FCB7DC6-46CC-41A7-B5FC-35769901ECBE}"/>
              </a:ext>
            </a:extLst>
          </p:cNvPr>
          <p:cNvSpPr txBox="1"/>
          <p:nvPr/>
        </p:nvSpPr>
        <p:spPr>
          <a:xfrm>
            <a:off x="-7475669" y="3909469"/>
            <a:ext cx="1100291" cy="369332"/>
          </a:xfrm>
          <a:prstGeom prst="rect">
            <a:avLst/>
          </a:prstGeom>
          <a:noFill/>
        </p:spPr>
        <p:txBody>
          <a:bodyPr wrap="square" lIns="0" rIns="0" rtlCol="0">
            <a:spAutoFit/>
          </a:bodyPr>
          <a:lstStyle/>
          <a:p>
            <a:pPr algn="r"/>
            <a:r>
              <a:rPr lang="en-US" b="1" dirty="0">
                <a:solidFill>
                  <a:schemeClr val="accent3"/>
                </a:solidFill>
              </a:rPr>
              <a:t>PAVEMENT</a:t>
            </a:r>
          </a:p>
        </p:txBody>
      </p:sp>
      <p:cxnSp>
        <p:nvCxnSpPr>
          <p:cNvPr id="55" name="Straight Connector 54">
            <a:extLst>
              <a:ext uri="{FF2B5EF4-FFF2-40B4-BE49-F238E27FC236}">
                <a16:creationId xmlns:a16="http://schemas.microsoft.com/office/drawing/2014/main" id="{ED1A82D5-B30D-4764-B6D6-D53356F52EC8}"/>
              </a:ext>
            </a:extLst>
          </p:cNvPr>
          <p:cNvCxnSpPr>
            <a:cxnSpLocks/>
          </p:cNvCxnSpPr>
          <p:nvPr/>
        </p:nvCxnSpPr>
        <p:spPr>
          <a:xfrm>
            <a:off x="-6289744" y="4223137"/>
            <a:ext cx="0" cy="86852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E849B110-D1C3-40DE-B8F0-43D571DE8399}"/>
              </a:ext>
            </a:extLst>
          </p:cNvPr>
          <p:cNvSpPr txBox="1"/>
          <p:nvPr/>
        </p:nvSpPr>
        <p:spPr>
          <a:xfrm>
            <a:off x="-6204439" y="4189062"/>
            <a:ext cx="995036" cy="923330"/>
          </a:xfrm>
          <a:prstGeom prst="rect">
            <a:avLst/>
          </a:prstGeom>
          <a:noFill/>
        </p:spPr>
        <p:txBody>
          <a:bodyPr wrap="square" lIns="0" tIns="0" rIns="0" bIns="0" rtlCol="0">
            <a:spAutoFit/>
          </a:bodyPr>
          <a:lstStyle/>
          <a:p>
            <a:r>
              <a:rPr lang="en-US" sz="1000" dirty="0"/>
              <a:t>Overall condition of the pavement while also considering it’s smoothness and rideability.</a:t>
            </a:r>
          </a:p>
        </p:txBody>
      </p:sp>
      <p:sp>
        <p:nvSpPr>
          <p:cNvPr id="57" name="TextBox 56">
            <a:extLst>
              <a:ext uri="{FF2B5EF4-FFF2-40B4-BE49-F238E27FC236}">
                <a16:creationId xmlns:a16="http://schemas.microsoft.com/office/drawing/2014/main" id="{0B1141CD-B9F9-4D65-9B36-4AAEE6ECE834}"/>
              </a:ext>
            </a:extLst>
          </p:cNvPr>
          <p:cNvSpPr txBox="1"/>
          <p:nvPr/>
        </p:nvSpPr>
        <p:spPr>
          <a:xfrm>
            <a:off x="-3702753" y="3917573"/>
            <a:ext cx="1087174" cy="369332"/>
          </a:xfrm>
          <a:prstGeom prst="rect">
            <a:avLst/>
          </a:prstGeom>
          <a:noFill/>
        </p:spPr>
        <p:txBody>
          <a:bodyPr wrap="square" lIns="0" rIns="0" rtlCol="0">
            <a:spAutoFit/>
          </a:bodyPr>
          <a:lstStyle/>
          <a:p>
            <a:pPr algn="r"/>
            <a:r>
              <a:rPr lang="en-US" b="1" dirty="0">
                <a:solidFill>
                  <a:schemeClr val="accent5">
                    <a:lumMod val="60000"/>
                    <a:lumOff val="40000"/>
                  </a:schemeClr>
                </a:solidFill>
              </a:rPr>
              <a:t>FREIGHT</a:t>
            </a:r>
          </a:p>
        </p:txBody>
      </p:sp>
      <p:cxnSp>
        <p:nvCxnSpPr>
          <p:cNvPr id="58" name="Straight Connector 57">
            <a:extLst>
              <a:ext uri="{FF2B5EF4-FFF2-40B4-BE49-F238E27FC236}">
                <a16:creationId xmlns:a16="http://schemas.microsoft.com/office/drawing/2014/main" id="{A2EC6E5D-43AC-4573-A635-54AA9801AF16}"/>
              </a:ext>
            </a:extLst>
          </p:cNvPr>
          <p:cNvCxnSpPr>
            <a:cxnSpLocks/>
          </p:cNvCxnSpPr>
          <p:nvPr/>
        </p:nvCxnSpPr>
        <p:spPr>
          <a:xfrm>
            <a:off x="-2525743" y="4223137"/>
            <a:ext cx="0" cy="880283"/>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AD380439-C1F4-41E8-A2FA-6D62F0695971}"/>
              </a:ext>
            </a:extLst>
          </p:cNvPr>
          <p:cNvSpPr txBox="1"/>
          <p:nvPr/>
        </p:nvSpPr>
        <p:spPr>
          <a:xfrm>
            <a:off x="-2440438" y="4191241"/>
            <a:ext cx="925080" cy="923330"/>
          </a:xfrm>
          <a:prstGeom prst="rect">
            <a:avLst/>
          </a:prstGeom>
          <a:noFill/>
        </p:spPr>
        <p:txBody>
          <a:bodyPr wrap="square" lIns="0" tIns="0" rIns="0" bIns="0" rtlCol="0">
            <a:spAutoFit/>
          </a:bodyPr>
          <a:lstStyle/>
          <a:p>
            <a:r>
              <a:rPr lang="en-US" sz="1000" dirty="0"/>
              <a:t>Projects criticality to the statewide freight network. Lower score indicates greater criticality.</a:t>
            </a:r>
          </a:p>
        </p:txBody>
      </p:sp>
      <p:sp>
        <p:nvSpPr>
          <p:cNvPr id="62" name="TextBox 61">
            <a:extLst>
              <a:ext uri="{FF2B5EF4-FFF2-40B4-BE49-F238E27FC236}">
                <a16:creationId xmlns:a16="http://schemas.microsoft.com/office/drawing/2014/main" id="{EF67105E-D4E4-4921-9BE1-5AD958017C26}"/>
              </a:ext>
            </a:extLst>
          </p:cNvPr>
          <p:cNvSpPr txBox="1"/>
          <p:nvPr/>
        </p:nvSpPr>
        <p:spPr>
          <a:xfrm>
            <a:off x="-1878294" y="2027322"/>
            <a:ext cx="1087174" cy="557204"/>
          </a:xfrm>
          <a:prstGeom prst="rect">
            <a:avLst/>
          </a:prstGeom>
          <a:noFill/>
        </p:spPr>
        <p:txBody>
          <a:bodyPr wrap="square" lIns="0" rIns="0" rtlCol="0">
            <a:spAutoFit/>
          </a:bodyPr>
          <a:lstStyle/>
          <a:p>
            <a:pPr>
              <a:lnSpc>
                <a:spcPts val="1800"/>
              </a:lnSpc>
            </a:pPr>
            <a:r>
              <a:rPr lang="en-US" b="1" dirty="0">
                <a:solidFill>
                  <a:schemeClr val="accent5"/>
                </a:solidFill>
              </a:rPr>
              <a:t>ROADWAY CLASS</a:t>
            </a:r>
          </a:p>
        </p:txBody>
      </p:sp>
      <p:cxnSp>
        <p:nvCxnSpPr>
          <p:cNvPr id="63" name="Straight Connector 62">
            <a:extLst>
              <a:ext uri="{FF2B5EF4-FFF2-40B4-BE49-F238E27FC236}">
                <a16:creationId xmlns:a16="http://schemas.microsoft.com/office/drawing/2014/main" id="{0F09DE71-2566-4027-8B4D-78D6AF6BDEA2}"/>
              </a:ext>
            </a:extLst>
          </p:cNvPr>
          <p:cNvCxnSpPr>
            <a:cxnSpLocks/>
          </p:cNvCxnSpPr>
          <p:nvPr/>
        </p:nvCxnSpPr>
        <p:spPr>
          <a:xfrm>
            <a:off x="-1973982" y="2523407"/>
            <a:ext cx="0" cy="880283"/>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8F3AE850-3473-4834-AB4A-6EFA5D685606}"/>
              </a:ext>
            </a:extLst>
          </p:cNvPr>
          <p:cNvSpPr txBox="1"/>
          <p:nvPr/>
        </p:nvSpPr>
        <p:spPr>
          <a:xfrm>
            <a:off x="-2917321" y="2495957"/>
            <a:ext cx="925080" cy="769441"/>
          </a:xfrm>
          <a:prstGeom prst="rect">
            <a:avLst/>
          </a:prstGeom>
          <a:noFill/>
        </p:spPr>
        <p:txBody>
          <a:bodyPr wrap="square" lIns="0" tIns="0" rIns="91440" bIns="0" rtlCol="0">
            <a:spAutoFit/>
          </a:bodyPr>
          <a:lstStyle/>
          <a:p>
            <a:pPr algn="r"/>
            <a:r>
              <a:rPr lang="en-US" sz="1000" dirty="0"/>
              <a:t>Projects inclusion on important Iowa networks like the CIN.</a:t>
            </a:r>
          </a:p>
        </p:txBody>
      </p:sp>
      <p:sp>
        <p:nvSpPr>
          <p:cNvPr id="65" name="TextBox 64">
            <a:extLst>
              <a:ext uri="{FF2B5EF4-FFF2-40B4-BE49-F238E27FC236}">
                <a16:creationId xmlns:a16="http://schemas.microsoft.com/office/drawing/2014/main" id="{B03F1A09-B066-4B1E-9362-95262E83C3B7}"/>
              </a:ext>
            </a:extLst>
          </p:cNvPr>
          <p:cNvSpPr txBox="1"/>
          <p:nvPr/>
        </p:nvSpPr>
        <p:spPr>
          <a:xfrm>
            <a:off x="-1699315" y="430317"/>
            <a:ext cx="1051560" cy="369332"/>
          </a:xfrm>
          <a:prstGeom prst="rect">
            <a:avLst/>
          </a:prstGeom>
          <a:noFill/>
        </p:spPr>
        <p:txBody>
          <a:bodyPr wrap="square" lIns="0" rIns="0" rtlCol="0">
            <a:spAutoFit/>
          </a:bodyPr>
          <a:lstStyle/>
          <a:p>
            <a:r>
              <a:rPr lang="en-US" b="1" dirty="0">
                <a:solidFill>
                  <a:schemeClr val="accent6"/>
                </a:solidFill>
              </a:rPr>
              <a:t>SAFETY</a:t>
            </a:r>
          </a:p>
        </p:txBody>
      </p:sp>
      <p:cxnSp>
        <p:nvCxnSpPr>
          <p:cNvPr id="66" name="Straight Connector 65">
            <a:extLst>
              <a:ext uri="{FF2B5EF4-FFF2-40B4-BE49-F238E27FC236}">
                <a16:creationId xmlns:a16="http://schemas.microsoft.com/office/drawing/2014/main" id="{0085562D-C8BB-42A2-B3AB-8FD88583C23E}"/>
              </a:ext>
            </a:extLst>
          </p:cNvPr>
          <p:cNvCxnSpPr>
            <a:cxnSpLocks/>
          </p:cNvCxnSpPr>
          <p:nvPr/>
        </p:nvCxnSpPr>
        <p:spPr>
          <a:xfrm>
            <a:off x="-1786066" y="739775"/>
            <a:ext cx="0" cy="869633"/>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46775957-306B-4C6B-BDFE-79E1C0FC8992}"/>
              </a:ext>
            </a:extLst>
          </p:cNvPr>
          <p:cNvSpPr txBox="1"/>
          <p:nvPr/>
        </p:nvSpPr>
        <p:spPr>
          <a:xfrm>
            <a:off x="-3056670" y="713105"/>
            <a:ext cx="1270603" cy="923330"/>
          </a:xfrm>
          <a:prstGeom prst="rect">
            <a:avLst/>
          </a:prstGeom>
          <a:noFill/>
        </p:spPr>
        <p:txBody>
          <a:bodyPr wrap="square" lIns="0" tIns="0" rIns="91440" bIns="0" rtlCol="0">
            <a:spAutoFit/>
          </a:bodyPr>
          <a:lstStyle/>
          <a:p>
            <a:pPr algn="r"/>
            <a:r>
              <a:rPr lang="en-US" sz="1000" dirty="0"/>
              <a:t>Weighted average crash rate from intersection to intersection giving more criticality to fatal and injury crashes.</a:t>
            </a:r>
          </a:p>
        </p:txBody>
      </p:sp>
      <p:pic>
        <p:nvPicPr>
          <p:cNvPr id="45" name="Picture 44">
            <a:extLst>
              <a:ext uri="{FF2B5EF4-FFF2-40B4-BE49-F238E27FC236}">
                <a16:creationId xmlns:a16="http://schemas.microsoft.com/office/drawing/2014/main" id="{BA2B5C92-9A6A-459F-BAF1-76E998B7AC94}"/>
              </a:ext>
            </a:extLst>
          </p:cNvPr>
          <p:cNvPicPr>
            <a:picLocks noChangeAspect="1"/>
          </p:cNvPicPr>
          <p:nvPr/>
        </p:nvPicPr>
        <p:blipFill rotWithShape="1">
          <a:blip r:embed="rId11"/>
          <a:srcRect l="19038" t="5769" r="15000"/>
          <a:stretch/>
        </p:blipFill>
        <p:spPr>
          <a:xfrm>
            <a:off x="1645920" y="2926080"/>
            <a:ext cx="2743200" cy="2194560"/>
          </a:xfrm>
          <a:prstGeom prst="rect">
            <a:avLst/>
          </a:prstGeom>
        </p:spPr>
      </p:pic>
      <p:sp>
        <p:nvSpPr>
          <p:cNvPr id="47" name="Oval 46">
            <a:extLst>
              <a:ext uri="{FF2B5EF4-FFF2-40B4-BE49-F238E27FC236}">
                <a16:creationId xmlns:a16="http://schemas.microsoft.com/office/drawing/2014/main" id="{BADB3974-1049-4E61-82D5-0DA59DFF666C}"/>
              </a:ext>
            </a:extLst>
          </p:cNvPr>
          <p:cNvSpPr/>
          <p:nvPr/>
        </p:nvSpPr>
        <p:spPr>
          <a:xfrm>
            <a:off x="3657600" y="365760"/>
            <a:ext cx="1828800" cy="1828800"/>
          </a:xfrm>
          <a:prstGeom prst="ellipse">
            <a:avLst/>
          </a:prstGeom>
          <a:solidFill>
            <a:schemeClr val="accent1">
              <a:lumMod val="75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000" b="1" dirty="0"/>
              <a:t>14%</a:t>
            </a:r>
          </a:p>
        </p:txBody>
      </p:sp>
      <p:sp>
        <p:nvSpPr>
          <p:cNvPr id="50" name="TextBox 49">
            <a:extLst>
              <a:ext uri="{FF2B5EF4-FFF2-40B4-BE49-F238E27FC236}">
                <a16:creationId xmlns:a16="http://schemas.microsoft.com/office/drawing/2014/main" id="{0DC1437E-A659-45DC-9A7D-3B70922E0A5C}"/>
              </a:ext>
            </a:extLst>
          </p:cNvPr>
          <p:cNvSpPr txBox="1"/>
          <p:nvPr/>
        </p:nvSpPr>
        <p:spPr>
          <a:xfrm>
            <a:off x="2179865" y="2343395"/>
            <a:ext cx="2209255" cy="707886"/>
          </a:xfrm>
          <a:prstGeom prst="rect">
            <a:avLst/>
          </a:prstGeom>
          <a:noFill/>
        </p:spPr>
        <p:txBody>
          <a:bodyPr wrap="square" lIns="0" rIns="0" rtlCol="0">
            <a:spAutoFit/>
          </a:bodyPr>
          <a:lstStyle/>
          <a:p>
            <a:pPr algn="r"/>
            <a:r>
              <a:rPr lang="en-US" sz="4000" b="1" dirty="0">
                <a:solidFill>
                  <a:schemeClr val="accent1"/>
                </a:solidFill>
              </a:rPr>
              <a:t>MOBILITY</a:t>
            </a:r>
          </a:p>
        </p:txBody>
      </p:sp>
      <p:sp>
        <p:nvSpPr>
          <p:cNvPr id="60" name="TextBox 59">
            <a:extLst>
              <a:ext uri="{FF2B5EF4-FFF2-40B4-BE49-F238E27FC236}">
                <a16:creationId xmlns:a16="http://schemas.microsoft.com/office/drawing/2014/main" id="{445F51B1-B257-4CAA-B59D-3CA450E1AE42}"/>
              </a:ext>
            </a:extLst>
          </p:cNvPr>
          <p:cNvSpPr txBox="1"/>
          <p:nvPr/>
        </p:nvSpPr>
        <p:spPr>
          <a:xfrm>
            <a:off x="4527659" y="2866243"/>
            <a:ext cx="2833715" cy="1846659"/>
          </a:xfrm>
          <a:prstGeom prst="rect">
            <a:avLst/>
          </a:prstGeom>
          <a:noFill/>
        </p:spPr>
        <p:txBody>
          <a:bodyPr wrap="square" lIns="182880" tIns="0" rIns="0" bIns="0" rtlCol="0">
            <a:spAutoFit/>
          </a:bodyPr>
          <a:lstStyle/>
          <a:p>
            <a:r>
              <a:rPr lang="en-US" sz="2000" dirty="0"/>
              <a:t>Based on actual hours of delay when available, or when not available, the relationship between numbers of access points and traffic volumes.</a:t>
            </a:r>
          </a:p>
        </p:txBody>
      </p:sp>
      <p:cxnSp>
        <p:nvCxnSpPr>
          <p:cNvPr id="61" name="Straight Connector 60">
            <a:extLst>
              <a:ext uri="{FF2B5EF4-FFF2-40B4-BE49-F238E27FC236}">
                <a16:creationId xmlns:a16="http://schemas.microsoft.com/office/drawing/2014/main" id="{C4C47C37-F8E3-4563-A9A4-B079FC84369C}"/>
              </a:ext>
            </a:extLst>
          </p:cNvPr>
          <p:cNvCxnSpPr>
            <a:cxnSpLocks/>
          </p:cNvCxnSpPr>
          <p:nvPr/>
        </p:nvCxnSpPr>
        <p:spPr>
          <a:xfrm>
            <a:off x="4527660" y="2926080"/>
            <a:ext cx="0" cy="216117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8" name="Picture 67">
            <a:extLst>
              <a:ext uri="{FF2B5EF4-FFF2-40B4-BE49-F238E27FC236}">
                <a16:creationId xmlns:a16="http://schemas.microsoft.com/office/drawing/2014/main" id="{CC6D2E53-1A77-4568-93A2-2EE297A09033}"/>
              </a:ext>
            </a:extLst>
          </p:cNvPr>
          <p:cNvPicPr>
            <a:picLocks noChangeAspect="1"/>
          </p:cNvPicPr>
          <p:nvPr/>
        </p:nvPicPr>
        <p:blipFill>
          <a:blip r:embed="rId4"/>
          <a:stretch>
            <a:fillRect/>
          </a:stretch>
        </p:blipFill>
        <p:spPr>
          <a:xfrm>
            <a:off x="85064" y="5351460"/>
            <a:ext cx="1431898" cy="1421476"/>
          </a:xfrm>
          <a:prstGeom prst="rect">
            <a:avLst/>
          </a:prstGeom>
        </p:spPr>
      </p:pic>
      <p:sp>
        <p:nvSpPr>
          <p:cNvPr id="5" name="Slide Number Placeholder 4">
            <a:extLst>
              <a:ext uri="{FF2B5EF4-FFF2-40B4-BE49-F238E27FC236}">
                <a16:creationId xmlns:a16="http://schemas.microsoft.com/office/drawing/2014/main" id="{F5A1C010-3BDA-4E11-8CB3-0A89512A96DB}"/>
              </a:ext>
            </a:extLst>
          </p:cNvPr>
          <p:cNvSpPr>
            <a:spLocks noGrp="1"/>
          </p:cNvSpPr>
          <p:nvPr>
            <p:ph type="sldNum" sz="quarter" idx="12"/>
          </p:nvPr>
        </p:nvSpPr>
        <p:spPr/>
        <p:txBody>
          <a:bodyPr/>
          <a:lstStyle/>
          <a:p>
            <a:fld id="{78320380-6AB6-4565-8F49-C48968FB1BAC}" type="slidenum">
              <a:rPr lang="en-US" smtClean="0"/>
              <a:t>9</a:t>
            </a:fld>
            <a:endParaRPr lang="en-US"/>
          </a:p>
        </p:txBody>
      </p:sp>
    </p:spTree>
    <p:extLst>
      <p:ext uri="{BB962C8B-B14F-4D97-AF65-F5344CB8AC3E}">
        <p14:creationId xmlns:p14="http://schemas.microsoft.com/office/powerpoint/2010/main" val="147931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DOT">
      <a:dk1>
        <a:srgbClr val="53565A"/>
      </a:dk1>
      <a:lt1>
        <a:sysClr val="window" lastClr="FFFFFF"/>
      </a:lt1>
      <a:dk2>
        <a:srgbClr val="7C2529"/>
      </a:dk2>
      <a:lt2>
        <a:srgbClr val="B1B3B3"/>
      </a:lt2>
      <a:accent1>
        <a:srgbClr val="0097A9"/>
      </a:accent1>
      <a:accent2>
        <a:srgbClr val="E87722"/>
      </a:accent2>
      <a:accent3>
        <a:srgbClr val="FFC72C"/>
      </a:accent3>
      <a:accent4>
        <a:srgbClr val="5E366E"/>
      </a:accent4>
      <a:accent5>
        <a:srgbClr val="719949"/>
      </a:accent5>
      <a:accent6>
        <a:srgbClr val="4698CB"/>
      </a:accent6>
      <a:hlink>
        <a:srgbClr val="2C739F"/>
      </a:hlink>
      <a:folHlink>
        <a:srgbClr val="53565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DOT">
      <a:dk1>
        <a:srgbClr val="53565A"/>
      </a:dk1>
      <a:lt1>
        <a:sysClr val="window" lastClr="FFFFFF"/>
      </a:lt1>
      <a:dk2>
        <a:srgbClr val="7C2529"/>
      </a:dk2>
      <a:lt2>
        <a:srgbClr val="B1B3B3"/>
      </a:lt2>
      <a:accent1>
        <a:srgbClr val="0097A9"/>
      </a:accent1>
      <a:accent2>
        <a:srgbClr val="E87722"/>
      </a:accent2>
      <a:accent3>
        <a:srgbClr val="FFC72C"/>
      </a:accent3>
      <a:accent4>
        <a:srgbClr val="5E366E"/>
      </a:accent4>
      <a:accent5>
        <a:srgbClr val="719949"/>
      </a:accent5>
      <a:accent6>
        <a:srgbClr val="4698CB"/>
      </a:accent6>
      <a:hlink>
        <a:srgbClr val="2C739F"/>
      </a:hlink>
      <a:folHlink>
        <a:srgbClr val="53565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0ec8087e-16c8-40ed-aaba-ed07fce527d9">X5DPHAHSQADM-1859-123</_dlc_DocId>
    <_dlc_DocIdUrl xmlns="0ec8087e-16c8-40ed-aaba-ed07fce527d9">
      <Url>http://portal/xdiv/TAM/_layouts/15/DocIdRedir.aspx?ID=X5DPHAHSQADM-1859-123</Url>
      <Description>X5DPHAHSQADM-1859-123</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007ABF27E634043BC3159C0C962F820" ma:contentTypeVersion="10" ma:contentTypeDescription="Create a new document." ma:contentTypeScope="" ma:versionID="0d61204d368e594be8b5885d77c6f184">
  <xsd:schema xmlns:xsd="http://www.w3.org/2001/XMLSchema" xmlns:xs="http://www.w3.org/2001/XMLSchema" xmlns:p="http://schemas.microsoft.com/office/2006/metadata/properties" xmlns:ns2="0ec8087e-16c8-40ed-aaba-ed07fce527d9" targetNamespace="http://schemas.microsoft.com/office/2006/metadata/properties" ma:root="true" ma:fieldsID="ca60c52d56bd4c45e22b2b5d05bdd972" ns2:_="">
    <xsd:import namespace="0ec8087e-16c8-40ed-aaba-ed07fce527d9"/>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c8087e-16c8-40ed-aaba-ed07fce527d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15CE887-A13D-474C-95F1-77E42537E76C}">
  <ds:schemaRefs>
    <ds:schemaRef ds:uri="http://schemas.microsoft.com/sharepoint/v3/contenttype/forms"/>
  </ds:schemaRefs>
</ds:datastoreItem>
</file>

<file path=customXml/itemProps2.xml><?xml version="1.0" encoding="utf-8"?>
<ds:datastoreItem xmlns:ds="http://schemas.openxmlformats.org/officeDocument/2006/customXml" ds:itemID="{68FC743A-3234-4614-AC5D-316F823B12EB}">
  <ds:schemaRef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0ec8087e-16c8-40ed-aaba-ed07fce527d9"/>
    <ds:schemaRef ds:uri="http://purl.org/dc/dcmitype/"/>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AD217508-AC75-4357-A129-863DD16984D1}">
  <ds:schemaRefs>
    <ds:schemaRef ds:uri="http://schemas.microsoft.com/office/2006/metadata/contentType"/>
    <ds:schemaRef ds:uri="http://schemas.microsoft.com/office/2006/metadata/properties/metaAttributes"/>
    <ds:schemaRef ds:uri="http://www.w3.org/2000/xmlns/"/>
    <ds:schemaRef ds:uri="http://www.w3.org/2001/XMLSchema"/>
    <ds:schemaRef ds:uri="0ec8087e-16c8-40ed-aaba-ed07fce527d9"/>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6D0E6FCE-CCBD-4D68-817B-50C79CE0C995}">
  <ds:schemaRefs>
    <ds:schemaRef ds:uri="http://schemas.microsoft.com/sharepoint/events"/>
    <ds:schemaRef ds:uri="http://www.w3.org/2000/xmlns/"/>
  </ds:schemaRefs>
</ds:datastoreItem>
</file>

<file path=docProps/app.xml><?xml version="1.0" encoding="utf-8"?>
<Properties xmlns="http://schemas.openxmlformats.org/officeDocument/2006/extended-properties" xmlns:vt="http://schemas.openxmlformats.org/officeDocument/2006/docPropsVTypes">
  <Template>Office Theme</Template>
  <TotalTime>37053</TotalTime>
  <Words>2428</Words>
  <Application>Microsoft Office PowerPoint</Application>
  <PresentationFormat>On-screen Show (4:3)</PresentationFormat>
  <Paragraphs>285</Paragraphs>
  <Slides>19</Slides>
  <Notes>18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Arial</vt:lpstr>
      <vt:lpstr>Calibri</vt:lpstr>
      <vt:lpstr>Calibri Light</vt:lpstr>
      <vt:lpstr>Century Gothic</vt:lpstr>
      <vt:lpstr>Microsoft Sans Serif</vt:lpstr>
      <vt:lpstr>Office Theme</vt:lpstr>
      <vt:lpstr>1_Office Theme</vt:lpstr>
      <vt:lpstr>IOWA DOT PROJECT PRIORITIZATION   &amp; SCOPING  APPLICATION  UPDATE 2023</vt:lpstr>
      <vt:lpstr>TAM Principles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Neubauer, Scott</dc:creator>
  <cp:lastModifiedBy>Anderson, Stuart</cp:lastModifiedBy>
  <cp:revision>292</cp:revision>
  <cp:lastPrinted>2020-12-01T01:04:32Z</cp:lastPrinted>
  <dcterms:created xsi:type="dcterms:W3CDTF">2017-11-22T13:15:27Z</dcterms:created>
  <dcterms:modified xsi:type="dcterms:W3CDTF">2023-02-07T15:23:19Z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0x0101002007ABF27E634043BC3159C0C962F820</vt:lpwstr>
  </property>
  <property fmtid="{D5CDD505-2E9C-101B-9397-08002B2CF9AE}" pid="3" name="_dlc_DocIdItemGuid">
    <vt:lpwstr>5e519d89-9d1d-432a-bd73-ff7dd666682b</vt:lpwstr>
  </property>
</Properties>
</file>