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881" r:id="rId1"/>
  </p:sldMasterIdLst>
  <p:notesMasterIdLst>
    <p:notesMasterId r:id="rId26"/>
  </p:notesMasterIdLst>
  <p:handoutMasterIdLst>
    <p:handoutMasterId r:id="rId27"/>
  </p:handoutMasterIdLst>
  <p:sldIdLst>
    <p:sldId id="633" r:id="rId2"/>
    <p:sldId id="634" r:id="rId3"/>
    <p:sldId id="709" r:id="rId4"/>
    <p:sldId id="710" r:id="rId5"/>
    <p:sldId id="711" r:id="rId6"/>
    <p:sldId id="712" r:id="rId7"/>
    <p:sldId id="713" r:id="rId8"/>
    <p:sldId id="840" r:id="rId9"/>
    <p:sldId id="900" r:id="rId10"/>
    <p:sldId id="901" r:id="rId11"/>
    <p:sldId id="877" r:id="rId12"/>
    <p:sldId id="902" r:id="rId13"/>
    <p:sldId id="903" r:id="rId14"/>
    <p:sldId id="904" r:id="rId15"/>
    <p:sldId id="905" r:id="rId16"/>
    <p:sldId id="910" r:id="rId17"/>
    <p:sldId id="908" r:id="rId18"/>
    <p:sldId id="906" r:id="rId19"/>
    <p:sldId id="909" r:id="rId20"/>
    <p:sldId id="878" r:id="rId21"/>
    <p:sldId id="879" r:id="rId22"/>
    <p:sldId id="719" r:id="rId23"/>
    <p:sldId id="826" r:id="rId24"/>
    <p:sldId id="662" r:id="rId2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buChar char="w"/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buChar char="w"/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buChar char="w"/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buChar char="w"/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buChar char="w"/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99"/>
    <a:srgbClr val="FFFFCC"/>
    <a:srgbClr val="FF0000"/>
    <a:srgbClr val="0000FF"/>
    <a:srgbClr val="990099"/>
    <a:srgbClr val="00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74" autoAdjust="0"/>
    <p:restoredTop sz="90151" autoAdjust="0"/>
  </p:normalViewPr>
  <p:slideViewPr>
    <p:cSldViewPr snapToGrid="0">
      <p:cViewPr varScale="1">
        <p:scale>
          <a:sx n="103" d="100"/>
          <a:sy n="103" d="100"/>
        </p:scale>
        <p:origin x="158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508"/>
    </p:cViewPr>
  </p:sorterViewPr>
  <p:notesViewPr>
    <p:cSldViewPr snapToGrid="0">
      <p:cViewPr varScale="1">
        <p:scale>
          <a:sx n="58" d="100"/>
          <a:sy n="58" d="100"/>
        </p:scale>
        <p:origin x="-1758" y="-66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7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6" tIns="46497" rIns="92996" bIns="46497" numCol="1" anchor="t" anchorCtr="0" compatLnSpc="1">
            <a:prstTxWarp prst="textNoShape">
              <a:avLst/>
            </a:prstTxWarp>
          </a:bodyPr>
          <a:lstStyle>
            <a:lvl1pPr defTabSz="930332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777" y="7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6" tIns="46497" rIns="92996" bIns="46497" numCol="1" anchor="t" anchorCtr="0" compatLnSpc="1">
            <a:prstTxWarp prst="textNoShape">
              <a:avLst/>
            </a:prstTxWarp>
          </a:bodyPr>
          <a:lstStyle>
            <a:lvl1pPr algn="r" defTabSz="930332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31586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6" tIns="46497" rIns="92996" bIns="46497" numCol="1" anchor="b" anchorCtr="0" compatLnSpc="1">
            <a:prstTxWarp prst="textNoShape">
              <a:avLst/>
            </a:prstTxWarp>
          </a:bodyPr>
          <a:lstStyle>
            <a:lvl1pPr defTabSz="930332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777" y="8831586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6" tIns="46497" rIns="92996" bIns="46497" numCol="1" anchor="b" anchorCtr="0" compatLnSpc="1">
            <a:prstTxWarp prst="textNoShape">
              <a:avLst/>
            </a:prstTxWarp>
          </a:bodyPr>
          <a:lstStyle>
            <a:lvl1pPr algn="r" defTabSz="930332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fld id="{602E9FA6-72E5-485C-9AC8-94B66A78E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53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4"/>
            <a:ext cx="3037628" cy="46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6" tIns="46497" rIns="92996" bIns="46497" numCol="1" anchor="t" anchorCtr="0" compatLnSpc="1">
            <a:prstTxWarp prst="textNoShape">
              <a:avLst/>
            </a:prstTxWarp>
          </a:bodyPr>
          <a:lstStyle>
            <a:lvl1pPr defTabSz="93033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777" y="4"/>
            <a:ext cx="3037628" cy="46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6" tIns="46497" rIns="92996" bIns="46497" numCol="1" anchor="t" anchorCtr="0" compatLnSpc="1">
            <a:prstTxWarp prst="textNoShape">
              <a:avLst/>
            </a:prstTxWarp>
          </a:bodyPr>
          <a:lstStyle>
            <a:lvl1pPr algn="r" defTabSz="93033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696913"/>
            <a:ext cx="4630737" cy="3471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145" y="4398283"/>
            <a:ext cx="5140112" cy="416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6" tIns="46497" rIns="92996" bIns="464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796561"/>
            <a:ext cx="3037628" cy="46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6" tIns="46497" rIns="92996" bIns="46497" numCol="1" anchor="b" anchorCtr="0" compatLnSpc="1">
            <a:prstTxWarp prst="textNoShape">
              <a:avLst/>
            </a:prstTxWarp>
          </a:bodyPr>
          <a:lstStyle>
            <a:lvl1pPr defTabSz="93033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777" y="8796561"/>
            <a:ext cx="3037628" cy="46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6" tIns="46497" rIns="92996" bIns="46497" numCol="1" anchor="b" anchorCtr="0" compatLnSpc="1">
            <a:prstTxWarp prst="textNoShape">
              <a:avLst/>
            </a:prstTxWarp>
          </a:bodyPr>
          <a:lstStyle>
            <a:lvl1pPr algn="r" defTabSz="930332">
              <a:defRPr sz="1200"/>
            </a:lvl1pPr>
          </a:lstStyle>
          <a:p>
            <a:pPr>
              <a:defRPr/>
            </a:pPr>
            <a:fld id="{E7669DD5-6282-41B8-9E81-F6594F2D7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48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69DD5-6282-41B8-9E81-F6594F2D738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88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6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5978" indent="-286915" defTabSz="9356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7659" indent="-229533" defTabSz="9356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6721" indent="-229533" defTabSz="9356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5785" indent="-229533" defTabSz="9356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4849" indent="-229533" defTabSz="9356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83911" indent="-229533" defTabSz="9356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42974" indent="-229533" defTabSz="9356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02038" indent="-229533" defTabSz="9356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fld id="{4974CF7F-4A2F-432E-8FE9-EB9FB86E9AAF}" type="slidenum">
              <a:rPr lang="en-US" altLang="en-US" smtClean="0"/>
              <a:pPr eaLnBrk="1" hangingPunct="1">
                <a:spcBef>
                  <a:spcPct val="20000"/>
                </a:spcBef>
              </a:pPr>
              <a:t>9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696913"/>
            <a:ext cx="4633912" cy="3475037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545" y="4402703"/>
            <a:ext cx="5158803" cy="4173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224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6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5978" indent="-286915" defTabSz="9356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7659" indent="-229533" defTabSz="9356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6721" indent="-229533" defTabSz="9356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5785" indent="-229533" defTabSz="9356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4849" indent="-229533" defTabSz="9356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83911" indent="-229533" defTabSz="9356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42974" indent="-229533" defTabSz="9356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02038" indent="-229533" defTabSz="9356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fld id="{4974CF7F-4A2F-432E-8FE9-EB9FB86E9AAF}" type="slidenum">
              <a:rPr lang="en-US" altLang="en-US" smtClean="0"/>
              <a:pPr eaLnBrk="1" hangingPunct="1">
                <a:spcBef>
                  <a:spcPct val="20000"/>
                </a:spcBef>
              </a:pPr>
              <a:t>10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696913"/>
            <a:ext cx="4633912" cy="3475037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545" y="4402703"/>
            <a:ext cx="5158803" cy="4173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832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B6BD1137-7CB8-4BAC-81D8-69FE8A93D38B}" type="slidenum">
              <a:rPr lang="en-US" smtClean="0"/>
              <a:pPr>
                <a:buFont typeface="Wingdings" pitchFamily="2" charset="2"/>
                <a:buNone/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4CE5A-0D8A-4329-A297-0250A4F5DE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4354F-195E-4620-9BBF-EE1CA0AFF5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2B0DEF53-7DF5-47EE-8769-039F17C43088}" type="slidenum">
              <a:rPr lang="en-US" smtClean="0"/>
              <a:pPr>
                <a:buFont typeface="Wingdings" pitchFamily="2" charset="2"/>
                <a:buNone/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D6018F-02C5-492A-A396-60FCB4AFE8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EA00E3-29D0-4240-843B-43CFF80D3D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0A35A-7F2A-4818-BE4F-BD985AAD31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9550D3-1F65-4CDB-9A8E-82FEAFC52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A245A-4344-4ADD-88E1-2801F720F3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E3C34-C3E1-402C-B999-0740D77D1E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8A0CD-188E-41B4-85D2-A4D943DD92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10310A5-C358-4C54-90DC-01EB34AE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2" r:id="rId1"/>
    <p:sldLayoutId id="2147484883" r:id="rId2"/>
    <p:sldLayoutId id="2147484884" r:id="rId3"/>
    <p:sldLayoutId id="2147484885" r:id="rId4"/>
    <p:sldLayoutId id="2147484886" r:id="rId5"/>
    <p:sldLayoutId id="2147484887" r:id="rId6"/>
    <p:sldLayoutId id="2147484888" r:id="rId7"/>
    <p:sldLayoutId id="2147484889" r:id="rId8"/>
    <p:sldLayoutId id="2147484890" r:id="rId9"/>
    <p:sldLayoutId id="2147484891" r:id="rId10"/>
    <p:sldLayoutId id="214748489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24763"/>
            <a:ext cx="7772400" cy="415733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2024-2028 </a:t>
            </a:r>
            <a:br>
              <a:rPr lang="en-US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</a:br>
            <a:br>
              <a:rPr lang="en-US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</a:br>
            <a:r>
              <a:rPr lang="en-US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Highway Program </a:t>
            </a:r>
            <a:br>
              <a:rPr lang="en-US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</a:br>
            <a:br>
              <a:rPr lang="en-US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</a:br>
            <a:r>
              <a:rPr lang="en-US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Development</a:t>
            </a:r>
            <a:br>
              <a:rPr lang="en-US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</a:br>
            <a:br>
              <a:rPr lang="en-US" i="1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</a:br>
            <a:br>
              <a:rPr lang="en-US" sz="24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</a:br>
            <a:endParaRPr lang="en-US" sz="14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7670985" y="327293"/>
            <a:ext cx="12250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14, 2023</a:t>
            </a:r>
          </a:p>
        </p:txBody>
      </p:sp>
    </p:spTree>
    <p:extLst>
      <p:ext uri="{BB962C8B-B14F-4D97-AF65-F5344CB8AC3E}">
        <p14:creationId xmlns:p14="http://schemas.microsoft.com/office/powerpoint/2010/main" val="670708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>
            <a:spLocks noChangeArrowheads="1"/>
          </p:cNvSpPr>
          <p:nvPr/>
        </p:nvSpPr>
        <p:spPr bwMode="auto">
          <a:xfrm>
            <a:off x="0" y="2062254"/>
            <a:ext cx="9144000" cy="337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376613">
              <a:lnSpc>
                <a:spcPct val="55000"/>
              </a:lnSpc>
              <a:spcBef>
                <a:spcPct val="50000"/>
              </a:spcBef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endParaRPr lang="en-US" sz="900" dirty="0">
              <a:latin typeface="Helvetica" charset="0"/>
              <a:ea typeface="Helvetica" charset="0"/>
              <a:cs typeface="Helvetica" charset="0"/>
            </a:endParaRP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</a:pPr>
            <a:r>
              <a:rPr lang="en-US" sz="900" dirty="0">
                <a:latin typeface="Helvetica" pitchFamily="34" charset="0"/>
              </a:rPr>
              <a:t>Projected Funds</a:t>
            </a:r>
            <a:r>
              <a:rPr lang="en-US" sz="900" dirty="0">
                <a:solidFill>
                  <a:srgbClr val="008000"/>
                </a:solidFill>
                <a:latin typeface="Helvetica" pitchFamily="34" charset="0"/>
              </a:rPr>
              <a:t>	</a:t>
            </a:r>
            <a:r>
              <a:rPr lang="en-US" sz="900" dirty="0">
                <a:latin typeface="Helvetica" pitchFamily="34" charset="0"/>
              </a:rPr>
              <a:t>855.6</a:t>
            </a:r>
            <a:r>
              <a:rPr lang="en-US" sz="900" dirty="0">
                <a:solidFill>
                  <a:srgbClr val="008000"/>
                </a:solidFill>
                <a:latin typeface="Helvetica" pitchFamily="34" charset="0"/>
              </a:rPr>
              <a:t>	</a:t>
            </a:r>
            <a:r>
              <a:rPr lang="en-US" sz="900" dirty="0">
                <a:latin typeface="Helvetica" pitchFamily="34" charset="0"/>
              </a:rPr>
              <a:t>856.1	857.9	857.9	850.6</a:t>
            </a:r>
            <a:r>
              <a:rPr lang="en-US" sz="900" dirty="0">
                <a:solidFill>
                  <a:srgbClr val="008000"/>
                </a:solidFill>
                <a:latin typeface="Helvetica" pitchFamily="34" charset="0"/>
              </a:rPr>
              <a:t>	</a:t>
            </a: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 850.6 	 850.6 	 850.6 	 850.6	850.6 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Font typeface="Wingdings" pitchFamily="2" charset="2"/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endParaRPr lang="en-US" sz="900" dirty="0">
              <a:latin typeface="Helvetica" charset="0"/>
              <a:ea typeface="Helvetica" charset="0"/>
              <a:cs typeface="Helvetica" charset="0"/>
            </a:endParaRPr>
          </a:p>
          <a:p>
            <a:pPr defTabSz="3376613">
              <a:lnSpc>
                <a:spcPct val="55000"/>
              </a:lnSpc>
              <a:spcBef>
                <a:spcPct val="50000"/>
              </a:spcBef>
              <a:buFont typeface="Wingdings" pitchFamily="2" charset="2"/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Highway Program Components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Interstate Stewardship	 134.5	191.6	203.6	200.9	180.0	185.0	190.0	195.0 	200.0	205.0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Non-Interstate Pavement Modernization 	 145.0	150.0	155.0	200.0	210.0	220.0	225.0	230.0 	235.0	240.0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Non-Interstate Bridge Modernization 	110.3	144.6	141.0	175.0	190.0	205.0	210.0	215.0 	220.0	225.0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solidFill>
                  <a:srgbClr val="008000"/>
                </a:solidFill>
                <a:latin typeface="Helvetica" charset="0"/>
                <a:ea typeface="Helvetica" charset="0"/>
                <a:cs typeface="Helvetica" charset="0"/>
              </a:rPr>
              <a:t>	</a:t>
            </a: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Safety Specific 	32.0	33.0	34.0	40.0	41.0	42.0	43.0	44.0	45.0	46.0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Non-Interstate Capacity/System Enhancement	 315.0	110.8	218.4 	24.4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US 30 Missouri Valley bypass 				 	32.9	 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US 61 1 mi N of IA 78 to 2 mi S of IA 92				 	45.7	 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Stewardship Projects	0.5	0.7	0.5	39.5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Capacity Projects		1.7		86.6	11.1	0.4	0.4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Transfer of Jurisdiction	7.0	5.0	5.0		(2.0)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Major Interstate Capacity/System Enhancement	 148.3	82.3	146.1	51.7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I-80 Scott Mississippi River Bridge				 	50.0 		</a:t>
            </a:r>
            <a:endParaRPr lang="en-US" sz="900" dirty="0">
              <a:solidFill>
                <a:srgbClr val="008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solidFill>
                  <a:srgbClr val="008000"/>
                </a:solidFill>
                <a:latin typeface="Helvetica" charset="0"/>
                <a:ea typeface="Helvetica" charset="0"/>
                <a:cs typeface="Helvetica" charset="0"/>
              </a:rPr>
              <a:t>		</a:t>
            </a: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I-35/80/235 Polk Southwest Mixmaster				36.1	86.4	13.0		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I-380 Linn 120</a:t>
            </a:r>
            <a:r>
              <a:rPr lang="en-US" sz="900" baseline="30000" dirty="0">
                <a:latin typeface="Helvetica" charset="0"/>
                <a:ea typeface="Helvetica" charset="0"/>
                <a:cs typeface="Helvetica" charset="0"/>
              </a:rPr>
              <a:t>th</a:t>
            </a: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 St to NW to US 30	0.3	99.1	0.1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I-35 Story US 30 Interchange Bridges and Mainline				4.9	10.4	29.9	25.6	1.2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Font typeface="Wingdings" pitchFamily="2" charset="2"/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I-80 Scott Middle Road Interchange		45.8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endParaRPr lang="en-US" sz="900" b="1" dirty="0">
              <a:latin typeface="Helvetica" charset="0"/>
              <a:ea typeface="Helvetica" charset="0"/>
              <a:cs typeface="Helvetica" charset="0"/>
            </a:endParaRP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endParaRPr lang="en-US" sz="900" b="1" dirty="0">
              <a:latin typeface="Helvetica" charset="0"/>
              <a:ea typeface="Helvetica" charset="0"/>
              <a:cs typeface="Helvetica" charset="0"/>
            </a:endParaRP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b="1" dirty="0">
                <a:latin typeface="Helvetica" charset="0"/>
                <a:ea typeface="Helvetica" charset="0"/>
                <a:cs typeface="Helvetica" charset="0"/>
              </a:rPr>
              <a:t>Highway Program Balance  	</a:t>
            </a:r>
            <a:r>
              <a:rPr lang="en-US" sz="900" b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 (37.3)	(8.5)	(45.8)	(8.5)	(4.9)	</a:t>
            </a:r>
            <a:r>
              <a:rPr lang="en-US" sz="900" b="1" dirty="0">
                <a:latin typeface="Helvetica" charset="0"/>
                <a:ea typeface="Helvetica" charset="0"/>
                <a:cs typeface="Helvetica" charset="0"/>
              </a:rPr>
              <a:t>155.0	157.0	165.4 	150.6	134.6 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0" y="1531631"/>
            <a:ext cx="9144000" cy="44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tabLst>
                <a:tab pos="3033713" algn="ctr"/>
                <a:tab pos="3722688" algn="ctr"/>
                <a:tab pos="4337050" algn="ctr"/>
                <a:tab pos="4967288" algn="ctr"/>
                <a:tab pos="5656263" algn="ctr"/>
                <a:tab pos="6286500" algn="ctr"/>
                <a:tab pos="6913563" algn="ctr"/>
                <a:tab pos="7488238" algn="ctr"/>
                <a:tab pos="8118475" algn="ctr"/>
                <a:tab pos="8689975" algn="ctr"/>
              </a:tabLst>
              <a:defRPr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	                Proposed Highway Program		        	        Extended Highway Program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tabLst>
                <a:tab pos="3033713" algn="ctr"/>
                <a:tab pos="3722688" algn="ctr"/>
                <a:tab pos="4337050" algn="ctr"/>
                <a:tab pos="4967288" algn="ctr"/>
                <a:tab pos="5656263" algn="ctr"/>
                <a:tab pos="6286500" algn="ctr"/>
                <a:tab pos="6913563" algn="ctr"/>
                <a:tab pos="7488238" algn="ctr"/>
                <a:tab pos="8118475" algn="ctr"/>
                <a:tab pos="8689975" algn="ctr"/>
              </a:tabLst>
              <a:defRPr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tabLst>
                <a:tab pos="3033713" algn="ctr"/>
                <a:tab pos="3722688" algn="ctr"/>
                <a:tab pos="4337050" algn="ctr"/>
                <a:tab pos="4967288" algn="ctr"/>
                <a:tab pos="5656263" algn="ctr"/>
                <a:tab pos="6286500" algn="ctr"/>
                <a:tab pos="6913563" algn="ctr"/>
                <a:tab pos="7488238" algn="ctr"/>
                <a:tab pos="8118475" algn="ctr"/>
                <a:tab pos="8689975" algn="ctr"/>
              </a:tabLst>
              <a:defRPr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2024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2025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2026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2027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2028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2029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2030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2031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2032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2033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0" y="44625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Char char="w"/>
            </a:pPr>
            <a:endParaRPr lang="en-US" altLang="en-US" sz="1000" dirty="0">
              <a:solidFill>
                <a:srgbClr val="000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2024-2033 Highway Program Analysis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0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For Highway Planning Purposes Only (x $1,000,000)</a:t>
            </a:r>
          </a:p>
        </p:txBody>
      </p:sp>
      <p:sp>
        <p:nvSpPr>
          <p:cNvPr id="2053" name="Line 9"/>
          <p:cNvSpPr>
            <a:spLocks noChangeShapeType="1"/>
          </p:cNvSpPr>
          <p:nvPr/>
        </p:nvSpPr>
        <p:spPr bwMode="auto">
          <a:xfrm>
            <a:off x="95642" y="2414952"/>
            <a:ext cx="891063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 flipH="1" flipV="1">
            <a:off x="5976514" y="1364028"/>
            <a:ext cx="9705" cy="529347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" name="Line 9"/>
          <p:cNvSpPr>
            <a:spLocks noChangeShapeType="1"/>
          </p:cNvSpPr>
          <p:nvPr/>
        </p:nvSpPr>
        <p:spPr bwMode="auto">
          <a:xfrm>
            <a:off x="138643" y="5112312"/>
            <a:ext cx="89106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1623" y="6345717"/>
            <a:ext cx="2133600" cy="365125"/>
          </a:xfrm>
        </p:spPr>
        <p:txBody>
          <a:bodyPr/>
          <a:lstStyle/>
          <a:p>
            <a:pPr>
              <a:buNone/>
              <a:defRPr/>
            </a:pPr>
            <a:fld id="{2B0DEF53-7DF5-47EE-8769-039F17C43088}" type="slidenum">
              <a:rPr lang="en-US" sz="1200" smtClean="0">
                <a:latin typeface="Helvetica" panose="020B0604020202020204" pitchFamily="34" charset="0"/>
                <a:cs typeface="Helvetica" panose="020B0604020202020204" pitchFamily="34" charset="0"/>
              </a:rPr>
              <a:pPr>
                <a:buNone/>
                <a:defRPr/>
              </a:pPr>
              <a:t>10</a:t>
            </a:fld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TextBox 28">
            <a:extLst>
              <a:ext uri="{FF2B5EF4-FFF2-40B4-BE49-F238E27FC236}">
                <a16:creationId xmlns:a16="http://schemas.microsoft.com/office/drawing/2014/main" id="{FF54D9AD-B488-45D1-B76F-B8274833A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37583"/>
            <a:ext cx="3498574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2" eaLnBrk="1" hangingPunct="1">
              <a:buFont typeface="Wingdings" pitchFamily="2" charset="2"/>
              <a:buNone/>
            </a:pPr>
            <a:r>
              <a:rPr lang="en-US" altLang="en-US" sz="8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Black:  Previous discussion</a:t>
            </a:r>
          </a:p>
          <a:p>
            <a:pPr marL="0" lvl="2" eaLnBrk="1" hangingPunct="1">
              <a:buFont typeface="Wingdings" pitchFamily="2" charset="2"/>
              <a:buNone/>
            </a:pPr>
            <a:r>
              <a:rPr lang="en-US" altLang="en-US" sz="800" dirty="0">
                <a:solidFill>
                  <a:srgbClr val="FF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(   ):  Indicates Highway Program is over-programmed</a:t>
            </a:r>
          </a:p>
          <a:p>
            <a:pPr marL="0" lvl="2" eaLnBrk="1" hangingPunct="1">
              <a:buNone/>
            </a:pPr>
            <a:endParaRPr lang="en-US" altLang="en-US" sz="800" dirty="0">
              <a:solidFill>
                <a:srgbClr val="008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BA50C2B5-4204-4426-AA24-A8B878DED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7757" y="152400"/>
            <a:ext cx="20426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14, 2023</a:t>
            </a:r>
          </a:p>
        </p:txBody>
      </p:sp>
      <p:sp>
        <p:nvSpPr>
          <p:cNvPr id="12" name="TextBox 28">
            <a:extLst>
              <a:ext uri="{FF2B5EF4-FFF2-40B4-BE49-F238E27FC236}">
                <a16:creationId xmlns:a16="http://schemas.microsoft.com/office/drawing/2014/main" id="{AB5E8DEA-8B90-41FB-9986-59141A7C7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109758"/>
            <a:ext cx="2259964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2" eaLnBrk="1" hangingPunct="1">
              <a:buClr>
                <a:schemeClr val="tx1"/>
              </a:buClr>
              <a:buNone/>
            </a:pPr>
            <a:endParaRPr lang="en-US" altLang="en-US" sz="900" dirty="0">
              <a:latin typeface="Helvetica" pitchFamily="34" charset="0"/>
              <a:ea typeface="Helvetica" pitchFamily="34" charset="0"/>
              <a:cs typeface="Helvetica" pitchFamily="34" charset="0"/>
            </a:endParaRPr>
          </a:p>
          <a:p>
            <a:pPr marL="171450" lvl="2" indent="-171450" eaLnBrk="1" hangingPunct="1">
              <a:buClr>
                <a:schemeClr val="tx1"/>
              </a:buClr>
            </a:pPr>
            <a:endParaRPr lang="en-US" altLang="en-US" sz="900" dirty="0"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531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268889" y="6343648"/>
            <a:ext cx="459716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  <a:buClrTx/>
              <a:buFont typeface="Wingdings" pitchFamily="2" charset="2"/>
              <a:buNone/>
              <a:defRPr/>
            </a:pPr>
            <a:r>
              <a:rPr lang="en-US" sz="1100" kern="0" dirty="0">
                <a:solidFill>
                  <a:srgbClr val="008000"/>
                </a:solidFill>
                <a:latin typeface="Helvetica" pitchFamily="34" charset="0"/>
                <a:cs typeface="Helvetica" pitchFamily="34" charset="0"/>
              </a:rPr>
              <a:t>At what levels should the line item targets be programmed?</a:t>
            </a:r>
          </a:p>
          <a:p>
            <a:pPr lvl="1">
              <a:spcBef>
                <a:spcPct val="0"/>
              </a:spcBef>
              <a:buClrTx/>
              <a:buNone/>
              <a:defRPr/>
            </a:pPr>
            <a:r>
              <a:rPr lang="en-US" sz="1100" b="1" dirty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March Action Item: Line Item Targets for Programming</a:t>
            </a:r>
            <a:endParaRPr lang="en-US" sz="1100" dirty="0">
              <a:solidFill>
                <a:srgbClr val="00800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fld id="{CDE6BAA4-A2AC-4351-86DC-8211CBB4481B}" type="slidenum">
              <a:rPr lang="en-US" smtClean="0"/>
              <a:pPr>
                <a:buFont typeface="Wingdings" pitchFamily="2" charset="2"/>
                <a:buNone/>
                <a:defRPr/>
              </a:pPr>
              <a:t>11</a:t>
            </a:fld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D0FEF14-C4A3-4DAA-861C-76152C565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7757" y="152400"/>
            <a:ext cx="20426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14, 2023</a:t>
            </a:r>
            <a:endParaRPr lang="en-US" sz="1000" dirty="0">
              <a:solidFill>
                <a:srgbClr val="FF0000"/>
              </a:solidFill>
              <a:latin typeface="Helvetic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0DFE4E-E268-4CD6-902F-C5C383139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52" y="561781"/>
            <a:ext cx="7581900" cy="5753100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9580F86C-54C3-46DD-95AB-96A3159AD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2659" y="327050"/>
            <a:ext cx="9144000" cy="57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Draft 2024-2028 Iowa Highway Program Line Items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9312242-53DA-4B56-B884-7A61BF68C47E}"/>
              </a:ext>
            </a:extLst>
          </p:cNvPr>
          <p:cNvCxnSpPr>
            <a:cxnSpLocks/>
          </p:cNvCxnSpPr>
          <p:nvPr/>
        </p:nvCxnSpPr>
        <p:spPr>
          <a:xfrm>
            <a:off x="429208" y="2612572"/>
            <a:ext cx="8248261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213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66891B-62DB-4E14-BA53-8CBC9968D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103A245A-4344-4ADD-88E1-2801F720F328}" type="slidenum">
              <a:rPr lang="en-US" smtClean="0"/>
              <a:pPr>
                <a:buNone/>
                <a:defRPr/>
              </a:pPr>
              <a:t>12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0550C62-7BC7-4CE7-9C73-39A638960F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348088"/>
              </p:ext>
            </p:extLst>
          </p:nvPr>
        </p:nvGraphicFramePr>
        <p:xfrm>
          <a:off x="363894" y="2061576"/>
          <a:ext cx="8378890" cy="733425"/>
        </p:xfrm>
        <a:graphic>
          <a:graphicData uri="http://schemas.openxmlformats.org/drawingml/2006/table">
            <a:tbl>
              <a:tblPr/>
              <a:tblGrid>
                <a:gridCol w="2671734">
                  <a:extLst>
                    <a:ext uri="{9D8B030D-6E8A-4147-A177-3AD203B41FA5}">
                      <a16:colId xmlns:a16="http://schemas.microsoft.com/office/drawing/2014/main" val="3411747999"/>
                    </a:ext>
                  </a:extLst>
                </a:gridCol>
                <a:gridCol w="1790481">
                  <a:extLst>
                    <a:ext uri="{9D8B030D-6E8A-4147-A177-3AD203B41FA5}">
                      <a16:colId xmlns:a16="http://schemas.microsoft.com/office/drawing/2014/main" val="1019384320"/>
                    </a:ext>
                  </a:extLst>
                </a:gridCol>
                <a:gridCol w="783335">
                  <a:extLst>
                    <a:ext uri="{9D8B030D-6E8A-4147-A177-3AD203B41FA5}">
                      <a16:colId xmlns:a16="http://schemas.microsoft.com/office/drawing/2014/main" val="2059426881"/>
                    </a:ext>
                  </a:extLst>
                </a:gridCol>
                <a:gridCol w="783335">
                  <a:extLst>
                    <a:ext uri="{9D8B030D-6E8A-4147-A177-3AD203B41FA5}">
                      <a16:colId xmlns:a16="http://schemas.microsoft.com/office/drawing/2014/main" val="2844426712"/>
                    </a:ext>
                  </a:extLst>
                </a:gridCol>
                <a:gridCol w="783335">
                  <a:extLst>
                    <a:ext uri="{9D8B030D-6E8A-4147-A177-3AD203B41FA5}">
                      <a16:colId xmlns:a16="http://schemas.microsoft.com/office/drawing/2014/main" val="1986920277"/>
                    </a:ext>
                  </a:extLst>
                </a:gridCol>
                <a:gridCol w="783335">
                  <a:extLst>
                    <a:ext uri="{9D8B030D-6E8A-4147-A177-3AD203B41FA5}">
                      <a16:colId xmlns:a16="http://schemas.microsoft.com/office/drawing/2014/main" val="2512921255"/>
                    </a:ext>
                  </a:extLst>
                </a:gridCol>
                <a:gridCol w="783335">
                  <a:extLst>
                    <a:ext uri="{9D8B030D-6E8A-4147-A177-3AD203B41FA5}">
                      <a16:colId xmlns:a16="http://schemas.microsoft.com/office/drawing/2014/main" val="46670654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rtl="0" fontAlgn="t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Project Estimated Costs X $1000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4894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Location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Type Of Work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17339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Statewide Interstate Rest Area Maintenance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Rest Area Improvement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23705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2,800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2,900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3,000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3,100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3,200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388371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6F43496-1EB3-4A1C-B0F8-8F75478E9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0651" y="830903"/>
            <a:ext cx="9144000" cy="8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Draft 2024-2028 Iowa Highway Program Line Items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Rest Area Maintenance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B26378-AB0F-4E21-8F8B-4A8B579929E9}"/>
              </a:ext>
            </a:extLst>
          </p:cNvPr>
          <p:cNvSpPr txBox="1"/>
          <p:nvPr/>
        </p:nvSpPr>
        <p:spPr>
          <a:xfrm>
            <a:off x="718457" y="3332476"/>
            <a:ext cx="74924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Higher standard of cleaning since the pandemic</a:t>
            </a:r>
          </a:p>
          <a:p>
            <a:pPr marL="6858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Increase in labor costs</a:t>
            </a:r>
          </a:p>
          <a:p>
            <a:pPr marL="6858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Addition of adult changing stations</a:t>
            </a:r>
          </a:p>
          <a:p>
            <a:pPr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198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66891B-62DB-4E14-BA53-8CBC9968D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103A245A-4344-4ADD-88E1-2801F720F328}" type="slidenum">
              <a:rPr lang="en-US" smtClean="0"/>
              <a:pPr>
                <a:buNone/>
                <a:defRPr/>
              </a:pPr>
              <a:t>13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F43496-1EB3-4A1C-B0F8-8F75478E9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0651" y="830903"/>
            <a:ext cx="9144000" cy="8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Draft 2024-2028 Iowa Highway Program Line Items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Interstate Pavement Markings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B26378-AB0F-4E21-8F8B-4A8B579929E9}"/>
              </a:ext>
            </a:extLst>
          </p:cNvPr>
          <p:cNvSpPr txBox="1"/>
          <p:nvPr/>
        </p:nvSpPr>
        <p:spPr>
          <a:xfrm>
            <a:off x="790511" y="3412823"/>
            <a:ext cx="749248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Shift the costs of high-performance Interstate pavement markings from the Safety line item to Interstate Pavement Maintenance line item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Helvetica" charset="0"/>
              <a:cs typeface="Helvetica" charset="0"/>
            </a:endParaRPr>
          </a:p>
          <a:p>
            <a:pPr marL="6858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Funded out of Safety for the initial placement but shift to Interstate Pavement Maintenance for pavement marking replacement</a:t>
            </a:r>
          </a:p>
          <a:p>
            <a:pPr marL="6858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No net change in investment level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56C7112-057F-4D29-9AEF-70D79460E0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424432"/>
              </p:ext>
            </p:extLst>
          </p:nvPr>
        </p:nvGraphicFramePr>
        <p:xfrm>
          <a:off x="597158" y="1744122"/>
          <a:ext cx="8192278" cy="1085850"/>
        </p:xfrm>
        <a:graphic>
          <a:graphicData uri="http://schemas.openxmlformats.org/drawingml/2006/table">
            <a:tbl>
              <a:tblPr/>
              <a:tblGrid>
                <a:gridCol w="2612229">
                  <a:extLst>
                    <a:ext uri="{9D8B030D-6E8A-4147-A177-3AD203B41FA5}">
                      <a16:colId xmlns:a16="http://schemas.microsoft.com/office/drawing/2014/main" val="1143063765"/>
                    </a:ext>
                  </a:extLst>
                </a:gridCol>
                <a:gridCol w="1750604">
                  <a:extLst>
                    <a:ext uri="{9D8B030D-6E8A-4147-A177-3AD203B41FA5}">
                      <a16:colId xmlns:a16="http://schemas.microsoft.com/office/drawing/2014/main" val="1285025287"/>
                    </a:ext>
                  </a:extLst>
                </a:gridCol>
                <a:gridCol w="765889">
                  <a:extLst>
                    <a:ext uri="{9D8B030D-6E8A-4147-A177-3AD203B41FA5}">
                      <a16:colId xmlns:a16="http://schemas.microsoft.com/office/drawing/2014/main" val="1484373911"/>
                    </a:ext>
                  </a:extLst>
                </a:gridCol>
                <a:gridCol w="765889">
                  <a:extLst>
                    <a:ext uri="{9D8B030D-6E8A-4147-A177-3AD203B41FA5}">
                      <a16:colId xmlns:a16="http://schemas.microsoft.com/office/drawing/2014/main" val="3092266037"/>
                    </a:ext>
                  </a:extLst>
                </a:gridCol>
                <a:gridCol w="765889">
                  <a:extLst>
                    <a:ext uri="{9D8B030D-6E8A-4147-A177-3AD203B41FA5}">
                      <a16:colId xmlns:a16="http://schemas.microsoft.com/office/drawing/2014/main" val="713209946"/>
                    </a:ext>
                  </a:extLst>
                </a:gridCol>
                <a:gridCol w="765889">
                  <a:extLst>
                    <a:ext uri="{9D8B030D-6E8A-4147-A177-3AD203B41FA5}">
                      <a16:colId xmlns:a16="http://schemas.microsoft.com/office/drawing/2014/main" val="3959359615"/>
                    </a:ext>
                  </a:extLst>
                </a:gridCol>
                <a:gridCol w="765889">
                  <a:extLst>
                    <a:ext uri="{9D8B030D-6E8A-4147-A177-3AD203B41FA5}">
                      <a16:colId xmlns:a16="http://schemas.microsoft.com/office/drawing/2014/main" val="370162777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rtl="0" fontAlgn="t"/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Project Estimated Costs X $1000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3493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Location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Type Of Work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929533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Statewide Interstate Pavement Maintenance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Pavement Rehab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9,500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9,500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9,500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9,500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9,500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4767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5,000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5,000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1140463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Statewide Safety Specific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Paving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33,000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34,000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40,000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41,000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0285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-5,000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-5,000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221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1842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66891B-62DB-4E14-BA53-8CBC9968D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103A245A-4344-4ADD-88E1-2801F720F328}" type="slidenum">
              <a:rPr lang="en-US" smtClean="0"/>
              <a:pPr>
                <a:buNone/>
                <a:defRPr/>
              </a:pPr>
              <a:t>14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F43496-1EB3-4A1C-B0F8-8F75478E9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0651" y="830903"/>
            <a:ext cx="9144000" cy="8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Draft 2024-2028 Iowa Highway Program Line Items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Post Letting Project Cost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B26378-AB0F-4E21-8F8B-4A8B579929E9}"/>
              </a:ext>
            </a:extLst>
          </p:cNvPr>
          <p:cNvSpPr txBox="1"/>
          <p:nvPr/>
        </p:nvSpPr>
        <p:spPr>
          <a:xfrm>
            <a:off x="849086" y="3211178"/>
            <a:ext cx="749248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Line item covers cost increases that can occur after a project is under construction to cover issues identified during construction</a:t>
            </a:r>
          </a:p>
          <a:p>
            <a:pPr marL="6858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Historically, amounts to approximately 3-4 percent of construction costs</a:t>
            </a:r>
          </a:p>
          <a:p>
            <a:pPr marL="6858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Line item has been a fixed amount and should be adjusted to reflect additional funding in the Program</a:t>
            </a:r>
          </a:p>
          <a:p>
            <a:pPr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Helvetica" charset="0"/>
              <a:cs typeface="Helvetica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2E429DD-A420-4A9C-911C-3A54DDD3ED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831001"/>
              </p:ext>
            </p:extLst>
          </p:nvPr>
        </p:nvGraphicFramePr>
        <p:xfrm>
          <a:off x="759020" y="1849577"/>
          <a:ext cx="7607300" cy="733425"/>
        </p:xfrm>
        <a:graphic>
          <a:graphicData uri="http://schemas.openxmlformats.org/drawingml/2006/table">
            <a:tbl>
              <a:tblPr/>
              <a:tblGrid>
                <a:gridCol w="2425700">
                  <a:extLst>
                    <a:ext uri="{9D8B030D-6E8A-4147-A177-3AD203B41FA5}">
                      <a16:colId xmlns:a16="http://schemas.microsoft.com/office/drawing/2014/main" val="242956921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88515456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3866791615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319036110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1127393755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732837517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5190272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rtl="0" fontAlgn="t"/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Project Estimated Costs X $1000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1247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Location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Type Of Work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780128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Post Letting Project Cost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Miscellaneous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20,000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20,000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20,000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20,000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20,000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54807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10,000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10,000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10,000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10,000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10,000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145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5556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66891B-62DB-4E14-BA53-8CBC9968D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103A245A-4344-4ADD-88E1-2801F720F328}" type="slidenum">
              <a:rPr lang="en-US" smtClean="0"/>
              <a:pPr>
                <a:buNone/>
                <a:defRPr/>
              </a:pPr>
              <a:t>15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F43496-1EB3-4A1C-B0F8-8F75478E9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0651" y="830903"/>
            <a:ext cx="9144000" cy="8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Draft 2024-2028 Iowa Highway Program Line Items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Winter Maintenance Materials Shift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B26378-AB0F-4E21-8F8B-4A8B579929E9}"/>
              </a:ext>
            </a:extLst>
          </p:cNvPr>
          <p:cNvSpPr txBox="1"/>
          <p:nvPr/>
        </p:nvSpPr>
        <p:spPr>
          <a:xfrm>
            <a:off x="718457" y="2511381"/>
            <a:ext cx="749248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Winter operations materials (primarily salt and brine materials) are currently paid with department operational appropriations</a:t>
            </a:r>
            <a:endParaRPr lang="en-US" sz="18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Propose funding as a Program line item at the same amount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Will make unused budget for winter materials available at the end of the winter operations season instead of remaining until the close out of the state fiscal year</a:t>
            </a:r>
            <a:endParaRPr lang="en-US" sz="18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Provides additional flexibility for the strategic management of the salt inventory and its storage infrastructure without constraints created by the state fiscal year</a:t>
            </a:r>
            <a:endParaRPr lang="en-US" sz="18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Allows more rapid response to address a budget shortfalls caused by abnormally severe winter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No net change in investment level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BA3D1D7-EDF5-4DFD-B95E-84C1E6507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900022"/>
              </p:ext>
            </p:extLst>
          </p:nvPr>
        </p:nvGraphicFramePr>
        <p:xfrm>
          <a:off x="475861" y="1600195"/>
          <a:ext cx="7977671" cy="487188"/>
        </p:xfrm>
        <a:graphic>
          <a:graphicData uri="http://schemas.openxmlformats.org/drawingml/2006/table">
            <a:tbl>
              <a:tblPr/>
              <a:tblGrid>
                <a:gridCol w="2543799">
                  <a:extLst>
                    <a:ext uri="{9D8B030D-6E8A-4147-A177-3AD203B41FA5}">
                      <a16:colId xmlns:a16="http://schemas.microsoft.com/office/drawing/2014/main" val="1166960441"/>
                    </a:ext>
                  </a:extLst>
                </a:gridCol>
                <a:gridCol w="1704747">
                  <a:extLst>
                    <a:ext uri="{9D8B030D-6E8A-4147-A177-3AD203B41FA5}">
                      <a16:colId xmlns:a16="http://schemas.microsoft.com/office/drawing/2014/main" val="2723617531"/>
                    </a:ext>
                  </a:extLst>
                </a:gridCol>
                <a:gridCol w="745825">
                  <a:extLst>
                    <a:ext uri="{9D8B030D-6E8A-4147-A177-3AD203B41FA5}">
                      <a16:colId xmlns:a16="http://schemas.microsoft.com/office/drawing/2014/main" val="3404540116"/>
                    </a:ext>
                  </a:extLst>
                </a:gridCol>
                <a:gridCol w="745825">
                  <a:extLst>
                    <a:ext uri="{9D8B030D-6E8A-4147-A177-3AD203B41FA5}">
                      <a16:colId xmlns:a16="http://schemas.microsoft.com/office/drawing/2014/main" val="3491687441"/>
                    </a:ext>
                  </a:extLst>
                </a:gridCol>
                <a:gridCol w="745825">
                  <a:extLst>
                    <a:ext uri="{9D8B030D-6E8A-4147-A177-3AD203B41FA5}">
                      <a16:colId xmlns:a16="http://schemas.microsoft.com/office/drawing/2014/main" val="3678520380"/>
                    </a:ext>
                  </a:extLst>
                </a:gridCol>
                <a:gridCol w="745825">
                  <a:extLst>
                    <a:ext uri="{9D8B030D-6E8A-4147-A177-3AD203B41FA5}">
                      <a16:colId xmlns:a16="http://schemas.microsoft.com/office/drawing/2014/main" val="3049976079"/>
                    </a:ext>
                  </a:extLst>
                </a:gridCol>
                <a:gridCol w="745825">
                  <a:extLst>
                    <a:ext uri="{9D8B030D-6E8A-4147-A177-3AD203B41FA5}">
                      <a16:colId xmlns:a16="http://schemas.microsoft.com/office/drawing/2014/main" val="756645928"/>
                    </a:ext>
                  </a:extLst>
                </a:gridCol>
              </a:tblGrid>
              <a:tr h="149126">
                <a:tc>
                  <a:txBody>
                    <a:bodyPr/>
                    <a:lstStyle/>
                    <a:p>
                      <a:pPr algn="l" rtl="0" fontAlgn="t"/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Project Estimated Costs X $1000</a:t>
                      </a:r>
                    </a:p>
                  </a:txBody>
                  <a:tcPr marL="7456" marR="7456" marT="7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888997"/>
                  </a:ext>
                </a:extLst>
              </a:tr>
              <a:tr h="14912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Location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Type Of Work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2024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2025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2026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2027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2028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646003"/>
                  </a:ext>
                </a:extLst>
              </a:tr>
              <a:tr h="14912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Winter Maintenance Materials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Miscellaneous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15,000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15,000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15,000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15,000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15,000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734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7316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66891B-62DB-4E14-BA53-8CBC9968D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103A245A-4344-4ADD-88E1-2801F720F328}" type="slidenum">
              <a:rPr lang="en-US" smtClean="0"/>
              <a:pPr>
                <a:buNone/>
                <a:defRPr/>
              </a:pPr>
              <a:t>16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F43496-1EB3-4A1C-B0F8-8F75478E9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0651" y="830903"/>
            <a:ext cx="9144000" cy="8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Draft 2024-2028 Iowa Highway Program Line Items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Information Technology Cost Shift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BA3D1D7-EDF5-4DFD-B95E-84C1E6507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459026"/>
              </p:ext>
            </p:extLst>
          </p:nvPr>
        </p:nvGraphicFramePr>
        <p:xfrm>
          <a:off x="475861" y="1600195"/>
          <a:ext cx="7977671" cy="647044"/>
        </p:xfrm>
        <a:graphic>
          <a:graphicData uri="http://schemas.openxmlformats.org/drawingml/2006/table">
            <a:tbl>
              <a:tblPr/>
              <a:tblGrid>
                <a:gridCol w="2543799">
                  <a:extLst>
                    <a:ext uri="{9D8B030D-6E8A-4147-A177-3AD203B41FA5}">
                      <a16:colId xmlns:a16="http://schemas.microsoft.com/office/drawing/2014/main" val="1166960441"/>
                    </a:ext>
                  </a:extLst>
                </a:gridCol>
                <a:gridCol w="1704747">
                  <a:extLst>
                    <a:ext uri="{9D8B030D-6E8A-4147-A177-3AD203B41FA5}">
                      <a16:colId xmlns:a16="http://schemas.microsoft.com/office/drawing/2014/main" val="2723617531"/>
                    </a:ext>
                  </a:extLst>
                </a:gridCol>
                <a:gridCol w="745825">
                  <a:extLst>
                    <a:ext uri="{9D8B030D-6E8A-4147-A177-3AD203B41FA5}">
                      <a16:colId xmlns:a16="http://schemas.microsoft.com/office/drawing/2014/main" val="3404540116"/>
                    </a:ext>
                  </a:extLst>
                </a:gridCol>
                <a:gridCol w="745825">
                  <a:extLst>
                    <a:ext uri="{9D8B030D-6E8A-4147-A177-3AD203B41FA5}">
                      <a16:colId xmlns:a16="http://schemas.microsoft.com/office/drawing/2014/main" val="3491687441"/>
                    </a:ext>
                  </a:extLst>
                </a:gridCol>
                <a:gridCol w="745825">
                  <a:extLst>
                    <a:ext uri="{9D8B030D-6E8A-4147-A177-3AD203B41FA5}">
                      <a16:colId xmlns:a16="http://schemas.microsoft.com/office/drawing/2014/main" val="3678520380"/>
                    </a:ext>
                  </a:extLst>
                </a:gridCol>
                <a:gridCol w="745825">
                  <a:extLst>
                    <a:ext uri="{9D8B030D-6E8A-4147-A177-3AD203B41FA5}">
                      <a16:colId xmlns:a16="http://schemas.microsoft.com/office/drawing/2014/main" val="3049976079"/>
                    </a:ext>
                  </a:extLst>
                </a:gridCol>
                <a:gridCol w="745825">
                  <a:extLst>
                    <a:ext uri="{9D8B030D-6E8A-4147-A177-3AD203B41FA5}">
                      <a16:colId xmlns:a16="http://schemas.microsoft.com/office/drawing/2014/main" val="756645928"/>
                    </a:ext>
                  </a:extLst>
                </a:gridCol>
              </a:tblGrid>
              <a:tr h="149126">
                <a:tc>
                  <a:txBody>
                    <a:bodyPr/>
                    <a:lstStyle/>
                    <a:p>
                      <a:pPr algn="l" rtl="0" fontAlgn="t"/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Project Estimated Costs X $1000</a:t>
                      </a:r>
                    </a:p>
                  </a:txBody>
                  <a:tcPr marL="7456" marR="7456" marT="7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888997"/>
                  </a:ext>
                </a:extLst>
              </a:tr>
              <a:tr h="14912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Location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Type Of Work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2024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2025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2026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2027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2028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646003"/>
                  </a:ext>
                </a:extLst>
              </a:tr>
              <a:tr h="11184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Statewide Consultant Services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Outside Services Engineering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76,000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76,000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76,000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76,000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76,000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4506106"/>
                  </a:ext>
                </a:extLst>
              </a:tr>
              <a:tr h="149126">
                <a:tc>
                  <a:txBody>
                    <a:bodyPr/>
                    <a:lstStyle/>
                    <a:p>
                      <a:pPr algn="l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-15,000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-15,000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-15,000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-15,000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-15,000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26926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6935697-CCD0-4C41-A22A-42CA32E84B6B}"/>
              </a:ext>
            </a:extLst>
          </p:cNvPr>
          <p:cNvSpPr txBox="1"/>
          <p:nvPr/>
        </p:nvSpPr>
        <p:spPr>
          <a:xfrm>
            <a:off x="718457" y="2511381"/>
            <a:ext cx="749248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Shift Information Technology costs to support primary system improvement and operations from the Statewide Consultant Services line  item to the department’s operational appropriation.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Allows Statewide Consultant Services line item to be more focused on direct consultant support of primary highway system improvement and operation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No net change in investment level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060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66891B-62DB-4E14-BA53-8CBC9968D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103A245A-4344-4ADD-88E1-2801F720F328}" type="slidenum">
              <a:rPr lang="en-US" smtClean="0"/>
              <a:pPr>
                <a:buNone/>
                <a:defRPr/>
              </a:pPr>
              <a:t>17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F43496-1EB3-4A1C-B0F8-8F75478E9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0651" y="830903"/>
            <a:ext cx="9144000" cy="8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Draft 2024-2028 Iowa Highway Program Line Items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Statewide Operations Adjustment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B26378-AB0F-4E21-8F8B-4A8B579929E9}"/>
              </a:ext>
            </a:extLst>
          </p:cNvPr>
          <p:cNvSpPr txBox="1"/>
          <p:nvPr/>
        </p:nvSpPr>
        <p:spPr>
          <a:xfrm>
            <a:off x="765111" y="3743023"/>
            <a:ext cx="749248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Last year, Statewide Operations were split out from Statewide Consultant Services</a:t>
            </a:r>
          </a:p>
          <a:p>
            <a:pPr marL="6858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An adjustment is recommended to more accurately reflect allocation of costs</a:t>
            </a:r>
          </a:p>
          <a:p>
            <a:pPr marL="6858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No net change in investment level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BA3D1D7-EDF5-4DFD-B95E-84C1E6507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463586"/>
              </p:ext>
            </p:extLst>
          </p:nvPr>
        </p:nvGraphicFramePr>
        <p:xfrm>
          <a:off x="578498" y="1600195"/>
          <a:ext cx="7968342" cy="966756"/>
        </p:xfrm>
        <a:graphic>
          <a:graphicData uri="http://schemas.openxmlformats.org/drawingml/2006/table">
            <a:tbl>
              <a:tblPr/>
              <a:tblGrid>
                <a:gridCol w="2540824">
                  <a:extLst>
                    <a:ext uri="{9D8B030D-6E8A-4147-A177-3AD203B41FA5}">
                      <a16:colId xmlns:a16="http://schemas.microsoft.com/office/drawing/2014/main" val="1166960441"/>
                    </a:ext>
                  </a:extLst>
                </a:gridCol>
                <a:gridCol w="1702753">
                  <a:extLst>
                    <a:ext uri="{9D8B030D-6E8A-4147-A177-3AD203B41FA5}">
                      <a16:colId xmlns:a16="http://schemas.microsoft.com/office/drawing/2014/main" val="2723617531"/>
                    </a:ext>
                  </a:extLst>
                </a:gridCol>
                <a:gridCol w="744953">
                  <a:extLst>
                    <a:ext uri="{9D8B030D-6E8A-4147-A177-3AD203B41FA5}">
                      <a16:colId xmlns:a16="http://schemas.microsoft.com/office/drawing/2014/main" val="3404540116"/>
                    </a:ext>
                  </a:extLst>
                </a:gridCol>
                <a:gridCol w="744953">
                  <a:extLst>
                    <a:ext uri="{9D8B030D-6E8A-4147-A177-3AD203B41FA5}">
                      <a16:colId xmlns:a16="http://schemas.microsoft.com/office/drawing/2014/main" val="3491687441"/>
                    </a:ext>
                  </a:extLst>
                </a:gridCol>
                <a:gridCol w="744953">
                  <a:extLst>
                    <a:ext uri="{9D8B030D-6E8A-4147-A177-3AD203B41FA5}">
                      <a16:colId xmlns:a16="http://schemas.microsoft.com/office/drawing/2014/main" val="3678520380"/>
                    </a:ext>
                  </a:extLst>
                </a:gridCol>
                <a:gridCol w="744953">
                  <a:extLst>
                    <a:ext uri="{9D8B030D-6E8A-4147-A177-3AD203B41FA5}">
                      <a16:colId xmlns:a16="http://schemas.microsoft.com/office/drawing/2014/main" val="3049976079"/>
                    </a:ext>
                  </a:extLst>
                </a:gridCol>
                <a:gridCol w="744953">
                  <a:extLst>
                    <a:ext uri="{9D8B030D-6E8A-4147-A177-3AD203B41FA5}">
                      <a16:colId xmlns:a16="http://schemas.microsoft.com/office/drawing/2014/main" val="756645928"/>
                    </a:ext>
                  </a:extLst>
                </a:gridCol>
              </a:tblGrid>
              <a:tr h="149126">
                <a:tc>
                  <a:txBody>
                    <a:bodyPr/>
                    <a:lstStyle/>
                    <a:p>
                      <a:pPr algn="l" rtl="0" fontAlgn="t"/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Project Estimated Costs X $1000</a:t>
                      </a:r>
                    </a:p>
                  </a:txBody>
                  <a:tcPr marL="7456" marR="7456" marT="7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888997"/>
                  </a:ext>
                </a:extLst>
              </a:tr>
              <a:tr h="14912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Location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Type Of Work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2024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2025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2026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2027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2028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646003"/>
                  </a:ext>
                </a:extLst>
              </a:tr>
              <a:tr h="11184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Statewide Consultant Services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Outside Services Engineering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76,000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76,000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76,000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76,000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76,000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4506106"/>
                  </a:ext>
                </a:extLst>
              </a:tr>
              <a:tr h="102897">
                <a:tc>
                  <a:txBody>
                    <a:bodyPr/>
                    <a:lstStyle/>
                    <a:p>
                      <a:pPr algn="l" rtl="0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-2,000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-2,000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-2,000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-2,000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-2,000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7087113"/>
                  </a:ext>
                </a:extLst>
              </a:tr>
              <a:tr h="10289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Statewide Operations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Outside Services Engineering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9,000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9,000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9,000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9,000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9,000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379904"/>
                  </a:ext>
                </a:extLst>
              </a:tr>
              <a:tr h="149126">
                <a:tc>
                  <a:txBody>
                    <a:bodyPr/>
                    <a:lstStyle/>
                    <a:p>
                      <a:pPr algn="l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2,000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2,000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2,000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2,000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2,000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7829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0585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66891B-62DB-4E14-BA53-8CBC9968D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103A245A-4344-4ADD-88E1-2801F720F328}" type="slidenum">
              <a:rPr lang="en-US" smtClean="0"/>
              <a:pPr>
                <a:buNone/>
                <a:defRPr/>
              </a:pPr>
              <a:t>18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F43496-1EB3-4A1C-B0F8-8F75478E9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0651" y="830903"/>
            <a:ext cx="9144000" cy="8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Draft 2024-2028 Iowa Highway Program Line Items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Bridge Approach Maintenance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B26378-AB0F-4E21-8F8B-4A8B579929E9}"/>
              </a:ext>
            </a:extLst>
          </p:cNvPr>
          <p:cNvSpPr txBox="1"/>
          <p:nvPr/>
        </p:nvSpPr>
        <p:spPr>
          <a:xfrm>
            <a:off x="737119" y="3201847"/>
            <a:ext cx="74924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Poor bridge approach conditions result in poor ride quality</a:t>
            </a:r>
          </a:p>
          <a:p>
            <a:pPr marL="6858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Recommend a new targeted contract maintenance initiative beginning in FY 2028 to repair bridge approaches</a:t>
            </a:r>
          </a:p>
          <a:p>
            <a:pPr marL="6858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New funding allocation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BA3D1D7-EDF5-4DFD-B95E-84C1E6507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709164"/>
              </p:ext>
            </p:extLst>
          </p:nvPr>
        </p:nvGraphicFramePr>
        <p:xfrm>
          <a:off x="802433" y="1600195"/>
          <a:ext cx="7604450" cy="647044"/>
        </p:xfrm>
        <a:graphic>
          <a:graphicData uri="http://schemas.openxmlformats.org/drawingml/2006/table">
            <a:tbl>
              <a:tblPr/>
              <a:tblGrid>
                <a:gridCol w="2424789">
                  <a:extLst>
                    <a:ext uri="{9D8B030D-6E8A-4147-A177-3AD203B41FA5}">
                      <a16:colId xmlns:a16="http://schemas.microsoft.com/office/drawing/2014/main" val="1166960441"/>
                    </a:ext>
                  </a:extLst>
                </a:gridCol>
                <a:gridCol w="1624991">
                  <a:extLst>
                    <a:ext uri="{9D8B030D-6E8A-4147-A177-3AD203B41FA5}">
                      <a16:colId xmlns:a16="http://schemas.microsoft.com/office/drawing/2014/main" val="2723617531"/>
                    </a:ext>
                  </a:extLst>
                </a:gridCol>
                <a:gridCol w="710934">
                  <a:extLst>
                    <a:ext uri="{9D8B030D-6E8A-4147-A177-3AD203B41FA5}">
                      <a16:colId xmlns:a16="http://schemas.microsoft.com/office/drawing/2014/main" val="3404540116"/>
                    </a:ext>
                  </a:extLst>
                </a:gridCol>
                <a:gridCol w="710934">
                  <a:extLst>
                    <a:ext uri="{9D8B030D-6E8A-4147-A177-3AD203B41FA5}">
                      <a16:colId xmlns:a16="http://schemas.microsoft.com/office/drawing/2014/main" val="3491687441"/>
                    </a:ext>
                  </a:extLst>
                </a:gridCol>
                <a:gridCol w="710934">
                  <a:extLst>
                    <a:ext uri="{9D8B030D-6E8A-4147-A177-3AD203B41FA5}">
                      <a16:colId xmlns:a16="http://schemas.microsoft.com/office/drawing/2014/main" val="3678520380"/>
                    </a:ext>
                  </a:extLst>
                </a:gridCol>
                <a:gridCol w="710934">
                  <a:extLst>
                    <a:ext uri="{9D8B030D-6E8A-4147-A177-3AD203B41FA5}">
                      <a16:colId xmlns:a16="http://schemas.microsoft.com/office/drawing/2014/main" val="3049976079"/>
                    </a:ext>
                  </a:extLst>
                </a:gridCol>
                <a:gridCol w="710934">
                  <a:extLst>
                    <a:ext uri="{9D8B030D-6E8A-4147-A177-3AD203B41FA5}">
                      <a16:colId xmlns:a16="http://schemas.microsoft.com/office/drawing/2014/main" val="756645928"/>
                    </a:ext>
                  </a:extLst>
                </a:gridCol>
              </a:tblGrid>
              <a:tr h="149126">
                <a:tc>
                  <a:txBody>
                    <a:bodyPr/>
                    <a:lstStyle/>
                    <a:p>
                      <a:pPr algn="l" rtl="0" fontAlgn="t"/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Project Estimated Costs X $1000</a:t>
                      </a:r>
                    </a:p>
                  </a:txBody>
                  <a:tcPr marL="7456" marR="7456" marT="7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888997"/>
                  </a:ext>
                </a:extLst>
              </a:tr>
              <a:tr h="14912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Location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Type Of Work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2024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2025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2026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2027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2028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646003"/>
                  </a:ext>
                </a:extLst>
              </a:tr>
              <a:tr h="10289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Statewide Contract Maintenance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Miscellaneous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36,850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37,350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37,850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38,350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38,850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023625"/>
                  </a:ext>
                </a:extLst>
              </a:tr>
              <a:tr h="149126">
                <a:tc>
                  <a:txBody>
                    <a:bodyPr/>
                    <a:lstStyle/>
                    <a:p>
                      <a:pPr algn="l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4,650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197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2394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66891B-62DB-4E14-BA53-8CBC9968D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103A245A-4344-4ADD-88E1-2801F720F328}" type="slidenum">
              <a:rPr lang="en-US" smtClean="0"/>
              <a:pPr>
                <a:buNone/>
                <a:defRPr/>
              </a:pPr>
              <a:t>19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F43496-1EB3-4A1C-B0F8-8F75478E9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0651" y="830903"/>
            <a:ext cx="9144000" cy="8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Draft 2024-2028 Iowa Highway Program Line Items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Intelligent Transportation System Costs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B26378-AB0F-4E21-8F8B-4A8B579929E9}"/>
              </a:ext>
            </a:extLst>
          </p:cNvPr>
          <p:cNvSpPr txBox="1"/>
          <p:nvPr/>
        </p:nvSpPr>
        <p:spPr>
          <a:xfrm>
            <a:off x="774442" y="3295153"/>
            <a:ext cx="749248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Intelligent Transportation Systems (ITS) costs have been previously included in Statewide Traffic Control Devices line item and as individual small projects in the Program</a:t>
            </a:r>
          </a:p>
          <a:p>
            <a:pPr marL="6858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To simplify line item financial management and project accounting, recommend creating a new Statewide ITS line item</a:t>
            </a:r>
          </a:p>
          <a:p>
            <a:pPr marL="685800" lvl="1" indent="-228600">
              <a:spcBef>
                <a:spcPct val="0"/>
              </a:spcBef>
              <a:buClrTx/>
              <a:buFont typeface="Arial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No net change in investment level (when line items and Program impacts are combined)</a:t>
            </a:r>
          </a:p>
          <a:p>
            <a:pPr marL="6858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BA3D1D7-EDF5-4DFD-B95E-84C1E6507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940517"/>
              </p:ext>
            </p:extLst>
          </p:nvPr>
        </p:nvGraphicFramePr>
        <p:xfrm>
          <a:off x="802433" y="1600195"/>
          <a:ext cx="7604450" cy="806900"/>
        </p:xfrm>
        <a:graphic>
          <a:graphicData uri="http://schemas.openxmlformats.org/drawingml/2006/table">
            <a:tbl>
              <a:tblPr/>
              <a:tblGrid>
                <a:gridCol w="2424789">
                  <a:extLst>
                    <a:ext uri="{9D8B030D-6E8A-4147-A177-3AD203B41FA5}">
                      <a16:colId xmlns:a16="http://schemas.microsoft.com/office/drawing/2014/main" val="1166960441"/>
                    </a:ext>
                  </a:extLst>
                </a:gridCol>
                <a:gridCol w="1624991">
                  <a:extLst>
                    <a:ext uri="{9D8B030D-6E8A-4147-A177-3AD203B41FA5}">
                      <a16:colId xmlns:a16="http://schemas.microsoft.com/office/drawing/2014/main" val="2723617531"/>
                    </a:ext>
                  </a:extLst>
                </a:gridCol>
                <a:gridCol w="710934">
                  <a:extLst>
                    <a:ext uri="{9D8B030D-6E8A-4147-A177-3AD203B41FA5}">
                      <a16:colId xmlns:a16="http://schemas.microsoft.com/office/drawing/2014/main" val="3404540116"/>
                    </a:ext>
                  </a:extLst>
                </a:gridCol>
                <a:gridCol w="710934">
                  <a:extLst>
                    <a:ext uri="{9D8B030D-6E8A-4147-A177-3AD203B41FA5}">
                      <a16:colId xmlns:a16="http://schemas.microsoft.com/office/drawing/2014/main" val="3491687441"/>
                    </a:ext>
                  </a:extLst>
                </a:gridCol>
                <a:gridCol w="710934">
                  <a:extLst>
                    <a:ext uri="{9D8B030D-6E8A-4147-A177-3AD203B41FA5}">
                      <a16:colId xmlns:a16="http://schemas.microsoft.com/office/drawing/2014/main" val="3678520380"/>
                    </a:ext>
                  </a:extLst>
                </a:gridCol>
                <a:gridCol w="710934">
                  <a:extLst>
                    <a:ext uri="{9D8B030D-6E8A-4147-A177-3AD203B41FA5}">
                      <a16:colId xmlns:a16="http://schemas.microsoft.com/office/drawing/2014/main" val="3049976079"/>
                    </a:ext>
                  </a:extLst>
                </a:gridCol>
                <a:gridCol w="710934">
                  <a:extLst>
                    <a:ext uri="{9D8B030D-6E8A-4147-A177-3AD203B41FA5}">
                      <a16:colId xmlns:a16="http://schemas.microsoft.com/office/drawing/2014/main" val="756645928"/>
                    </a:ext>
                  </a:extLst>
                </a:gridCol>
              </a:tblGrid>
              <a:tr h="149126">
                <a:tc>
                  <a:txBody>
                    <a:bodyPr/>
                    <a:lstStyle/>
                    <a:p>
                      <a:pPr algn="l" rtl="0" fontAlgn="t"/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Project Estimated Costs X $1000</a:t>
                      </a:r>
                    </a:p>
                  </a:txBody>
                  <a:tcPr marL="7456" marR="7456" marT="7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888997"/>
                  </a:ext>
                </a:extLst>
              </a:tr>
              <a:tr h="14912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Location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Type Of Work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2024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2025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2026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2027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2028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646003"/>
                  </a:ext>
                </a:extLst>
              </a:tr>
              <a:tr h="10438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Statewide Traffic Control Devices</a:t>
                      </a:r>
                      <a:r>
                        <a:rPr 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/Signs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Traffic Signs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10,000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10,000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10,000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10,000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10,000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400564"/>
                  </a:ext>
                </a:extLst>
              </a:tr>
              <a:tr h="149126">
                <a:tc>
                  <a:txBody>
                    <a:bodyPr/>
                    <a:lstStyle/>
                    <a:p>
                      <a:pPr algn="l" rtl="0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-5,000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-5,000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-5,000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-5,000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-5,000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619799"/>
                  </a:ext>
                </a:extLst>
              </a:tr>
              <a:tr h="14912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Statewide ITS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Miscellaneous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5,750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5,750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5,750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5,750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5,750</a:t>
                      </a:r>
                    </a:p>
                  </a:txBody>
                  <a:tcPr marL="7456" marR="7456" marT="745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527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8715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573514"/>
            <a:ext cx="9144000" cy="65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endParaRPr lang="en-US" sz="8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Overview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endParaRPr lang="en-US" sz="12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1636901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  <a:buClrTx/>
              <a:buNone/>
            </a:pPr>
            <a:r>
              <a:rPr lang="en-US" sz="20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Discuss Highway Program Development Process</a:t>
            </a:r>
          </a:p>
          <a:p>
            <a:pPr lvl="1">
              <a:spcBef>
                <a:spcPct val="0"/>
              </a:spcBef>
              <a:buClrTx/>
              <a:buNone/>
            </a:pPr>
            <a:endParaRPr lang="en-US" sz="20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 lvl="1">
              <a:spcBef>
                <a:spcPct val="0"/>
              </a:spcBef>
              <a:buClrTx/>
              <a:buNone/>
            </a:pPr>
            <a:r>
              <a:rPr lang="en-US" sz="20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Discuss 2024-2028 Highway Program Development Schedule</a:t>
            </a:r>
          </a:p>
          <a:p>
            <a:pPr lvl="1">
              <a:spcBef>
                <a:spcPct val="0"/>
              </a:spcBef>
              <a:buClrTx/>
              <a:buNone/>
            </a:pPr>
            <a:endParaRPr lang="en-US" sz="20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 lvl="1">
              <a:spcBef>
                <a:spcPct val="0"/>
              </a:spcBef>
              <a:buClrTx/>
              <a:buNone/>
            </a:pPr>
            <a:r>
              <a:rPr lang="en-US" sz="20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Discuss Extended Highway Program Analysis</a:t>
            </a:r>
          </a:p>
          <a:p>
            <a:pPr lvl="1">
              <a:spcBef>
                <a:spcPct val="0"/>
              </a:spcBef>
              <a:buClrTx/>
              <a:buNone/>
            </a:pPr>
            <a:endParaRPr lang="en-US" sz="20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 lvl="1">
              <a:spcBef>
                <a:spcPct val="0"/>
              </a:spcBef>
              <a:buClrTx/>
              <a:buNone/>
            </a:pPr>
            <a:r>
              <a:rPr lang="en-US" sz="20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Discuss Statewide Line Items</a:t>
            </a:r>
          </a:p>
          <a:p>
            <a:pPr lvl="1">
              <a:spcBef>
                <a:spcPct val="0"/>
              </a:spcBef>
              <a:buClrTx/>
              <a:buNone/>
            </a:pPr>
            <a:r>
              <a:rPr lang="en-US" sz="20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</a:t>
            </a:r>
            <a:r>
              <a:rPr lang="en-US" sz="2000" dirty="0">
                <a:solidFill>
                  <a:srgbClr val="008000"/>
                </a:solidFill>
                <a:latin typeface="Helvetica" pitchFamily="34" charset="0"/>
                <a:cs typeface="Helvetica" pitchFamily="34" charset="0"/>
              </a:rPr>
              <a:t>At what levels should the line item targets be programmed?</a:t>
            </a:r>
          </a:p>
          <a:p>
            <a:pPr lvl="1">
              <a:spcBef>
                <a:spcPct val="0"/>
              </a:spcBef>
              <a:buClrTx/>
              <a:buNone/>
            </a:pPr>
            <a:endParaRPr lang="en-US" sz="20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 lvl="1">
              <a:spcBef>
                <a:spcPct val="0"/>
              </a:spcBef>
              <a:buClrTx/>
              <a:buNone/>
            </a:pPr>
            <a:r>
              <a:rPr lang="en-US" sz="20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Discuss Federal Funding</a:t>
            </a:r>
          </a:p>
          <a:p>
            <a:pPr lvl="1">
              <a:spcBef>
                <a:spcPct val="0"/>
              </a:spcBef>
              <a:buClrTx/>
              <a:buNone/>
            </a:pPr>
            <a:endParaRPr lang="en-US" sz="20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 lvl="1">
              <a:spcBef>
                <a:spcPct val="0"/>
              </a:spcBef>
              <a:buClrTx/>
              <a:buNone/>
            </a:pPr>
            <a:r>
              <a:rPr lang="en-US" sz="20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Discuss Program Objectives/Priorities/Considerations</a:t>
            </a:r>
          </a:p>
          <a:p>
            <a:pPr lvl="1">
              <a:spcBef>
                <a:spcPct val="0"/>
              </a:spcBef>
              <a:buClrTx/>
              <a:buNone/>
            </a:pPr>
            <a:endParaRPr lang="en-US" sz="20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 lvl="1">
              <a:spcBef>
                <a:spcPct val="0"/>
              </a:spcBef>
              <a:buClrTx/>
              <a:buNone/>
            </a:pPr>
            <a:endParaRPr lang="en-US" sz="20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2B0DEF53-7DF5-47EE-8769-039F17C43088}" type="slidenum">
              <a:rPr lang="en-US" smtClean="0"/>
              <a:pPr>
                <a:buNone/>
                <a:defRPr/>
              </a:pPr>
              <a:t>2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8A43FE-A45F-4813-A7F4-9EDD57D76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0985" y="327293"/>
            <a:ext cx="12250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14, 2023</a:t>
            </a:r>
          </a:p>
        </p:txBody>
      </p:sp>
    </p:spTree>
    <p:extLst>
      <p:ext uri="{BB962C8B-B14F-4D97-AF65-F5344CB8AC3E}">
        <p14:creationId xmlns:p14="http://schemas.microsoft.com/office/powerpoint/2010/main" val="2879610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759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Wingdings" pitchFamily="2" charset="2"/>
              <a:buChar char="w"/>
            </a:pPr>
            <a:endParaRPr lang="en-US" altLang="en-US">
              <a:latin typeface="Times New Roman" pitchFamily="18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86575" y="6416675"/>
            <a:ext cx="2133600" cy="3651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fld id="{AE089194-1DFD-450A-B017-7C6F055A6E14}" type="slidenum">
              <a:rPr lang="en-US" smtClean="0"/>
              <a:pPr>
                <a:buFont typeface="Wingdings" pitchFamily="2" charset="2"/>
                <a:buNone/>
                <a:defRPr/>
              </a:pPr>
              <a:t>20</a:t>
            </a:fld>
            <a:endParaRPr lang="en-US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946900" y="76200"/>
            <a:ext cx="21971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14, 2023 as presented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April 11, 2022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C302C288-A85C-4BD9-901F-5CBE23244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51778"/>
            <a:ext cx="9020175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742950" lvl="1" indent="-2857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Projects in the 2023-2026 Highway Program will continue to be programmed with cost and schedule updates</a:t>
            </a:r>
          </a:p>
          <a:p>
            <a:pPr lvl="1" eaLnBrk="1" hangingPunct="1">
              <a:spcBef>
                <a:spcPct val="0"/>
              </a:spcBef>
              <a:buClrTx/>
              <a:buNone/>
            </a:pPr>
            <a:endParaRPr lang="en-US" altLang="en-US" sz="1600" dirty="0">
              <a:solidFill>
                <a:srgbClr val="000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  <a:p>
            <a:pPr marL="742950" lvl="1" indent="-2857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600" b="1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Investment Area: Stewardship through maintaining a state of good repair</a:t>
            </a:r>
            <a:endParaRPr lang="en-US" altLang="en-US" sz="1200" dirty="0">
              <a:latin typeface="Helvetica" pitchFamily="34" charset="0"/>
              <a:ea typeface="Helvetica" pitchFamily="34" charset="0"/>
              <a:cs typeface="Helvetica" pitchFamily="34" charset="0"/>
            </a:endParaRPr>
          </a:p>
          <a:p>
            <a:pPr marL="1485900" lvl="2" indent="-342900" eaLnBrk="1" hangingPunct="1">
              <a:spcBef>
                <a:spcPct val="0"/>
              </a:spcBef>
              <a:buClrTx/>
              <a:buFont typeface="+mj-lt"/>
              <a:buAutoNum type="arabicPeriod"/>
            </a:pPr>
            <a:r>
              <a:rPr lang="en-US" altLang="en-US" sz="1200" i="1" dirty="0">
                <a:solidFill>
                  <a:srgbClr val="008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Provide a targeted increase and then </a:t>
            </a:r>
            <a:r>
              <a:rPr lang="en-US" altLang="en-US" sz="12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maintain increasing </a:t>
            </a:r>
            <a:r>
              <a:rPr lang="en-US" altLang="en-US" sz="12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funding levels for safety</a:t>
            </a:r>
          </a:p>
          <a:p>
            <a:pPr marL="1485900" lvl="2" indent="-342900" eaLnBrk="1" hangingPunct="1">
              <a:spcBef>
                <a:spcPct val="0"/>
              </a:spcBef>
              <a:buClrTx/>
              <a:buFont typeface="+mj-lt"/>
              <a:buAutoNum type="arabicPeriod"/>
            </a:pPr>
            <a:r>
              <a:rPr lang="en-US" altLang="en-US" sz="12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Maintain increasing Interstate funding levels for pavement reconstruction, modernization, bridges, pavement patching/maintenance, rest areas, and other miscellaneous projects</a:t>
            </a:r>
          </a:p>
          <a:p>
            <a:pPr marL="1485900" lvl="2" indent="-342900" eaLnBrk="1" hangingPunct="1">
              <a:spcBef>
                <a:spcPct val="0"/>
              </a:spcBef>
              <a:buClrTx/>
              <a:buFont typeface="+mj-lt"/>
              <a:buAutoNum type="arabicPeriod"/>
            </a:pPr>
            <a:r>
              <a:rPr lang="en-US" altLang="en-US" sz="1200" i="1" dirty="0">
                <a:solidFill>
                  <a:srgbClr val="008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Provide a targeted increase and then </a:t>
            </a:r>
            <a:r>
              <a:rPr lang="en-US" altLang="en-US" sz="12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m</a:t>
            </a:r>
            <a:r>
              <a:rPr lang="en-US" altLang="en-US" sz="12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aintain increasing funding levels for non-interstate pavement modernization</a:t>
            </a:r>
          </a:p>
          <a:p>
            <a:pPr marL="1485900" lvl="2" indent="-342900" eaLnBrk="1" hangingPunct="1">
              <a:spcBef>
                <a:spcPct val="0"/>
              </a:spcBef>
              <a:buClrTx/>
              <a:buFont typeface="+mj-lt"/>
              <a:buAutoNum type="arabicPeriod"/>
            </a:pPr>
            <a:r>
              <a:rPr lang="en-US" altLang="en-US" sz="1200" i="1" dirty="0">
                <a:solidFill>
                  <a:srgbClr val="008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Provide a targeted increase and then </a:t>
            </a:r>
            <a:r>
              <a:rPr lang="en-US" altLang="en-US" sz="12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m</a:t>
            </a:r>
            <a:r>
              <a:rPr lang="en-US" altLang="en-US" sz="12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aintain increasing funding levels for non-interstate bridge modernization</a:t>
            </a:r>
          </a:p>
          <a:p>
            <a:pPr marL="1485900" lvl="2" indent="-342900" eaLnBrk="1" hangingPunct="1">
              <a:spcBef>
                <a:spcPct val="0"/>
              </a:spcBef>
              <a:buClrTx/>
              <a:buFont typeface="+mj-lt"/>
              <a:buAutoNum type="arabicPeriod"/>
            </a:pPr>
            <a:r>
              <a:rPr lang="en-US" altLang="en-US" sz="12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Invest in additional stewardship projects </a:t>
            </a:r>
          </a:p>
          <a:p>
            <a:pPr marL="1485900" lvl="2" indent="-342900" eaLnBrk="1" hangingPunct="1">
              <a:spcBef>
                <a:spcPct val="0"/>
              </a:spcBef>
              <a:buClrTx/>
              <a:buFont typeface="+mj-lt"/>
              <a:buAutoNum type="arabicPeriod"/>
            </a:pPr>
            <a:endParaRPr lang="en-US" altLang="en-US" sz="1200" dirty="0">
              <a:solidFill>
                <a:srgbClr val="000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  <a:p>
            <a:pPr marL="742950" lvl="1" indent="-2857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600" b="1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Investment Area: Modification through rightsizing the system</a:t>
            </a:r>
          </a:p>
          <a:p>
            <a:pPr marL="1485900" lvl="2" indent="-342900" eaLnBrk="1" hangingPunct="1">
              <a:spcBef>
                <a:spcPct val="0"/>
              </a:spcBef>
              <a:buClrTx/>
              <a:buFont typeface="+mj-lt"/>
              <a:buAutoNum type="arabicPeriod"/>
            </a:pPr>
            <a:r>
              <a:rPr lang="en-US" altLang="en-US" sz="12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Transfer of jurisdiction for portions of primary roadways to cities and counties</a:t>
            </a:r>
          </a:p>
          <a:p>
            <a:pPr lvl="2" indent="0" eaLnBrk="1" hangingPunct="1">
              <a:spcBef>
                <a:spcPct val="0"/>
              </a:spcBef>
              <a:buClrTx/>
              <a:buNone/>
            </a:pPr>
            <a:endParaRPr lang="en-US" altLang="en-US" sz="1200" dirty="0">
              <a:solidFill>
                <a:srgbClr val="000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  <a:p>
            <a:pPr marL="742950" lvl="1" indent="-2857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600" b="1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Investment Area: Optimization through improving operational efficiency and resiliency</a:t>
            </a:r>
          </a:p>
          <a:p>
            <a:pPr marL="1485900" lvl="2" indent="-342900" eaLnBrk="1" hangingPunct="1">
              <a:spcBef>
                <a:spcPct val="0"/>
              </a:spcBef>
              <a:buClrTx/>
              <a:buFont typeface="+mj-lt"/>
              <a:buAutoNum type="arabicPeriod"/>
            </a:pPr>
            <a:r>
              <a:rPr lang="en-US" altLang="en-US" sz="12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Invest in intelligent transportation systems infrastructure</a:t>
            </a:r>
          </a:p>
          <a:p>
            <a:pPr marL="1485900" lvl="2" indent="-342900" eaLnBrk="1" hangingPunct="1">
              <a:spcBef>
                <a:spcPct val="0"/>
              </a:spcBef>
              <a:buClrTx/>
              <a:buFont typeface="+mj-lt"/>
              <a:buAutoNum type="arabicPeriod"/>
            </a:pPr>
            <a:r>
              <a:rPr lang="en-US" altLang="en-US" sz="12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Invest in Super-2 improvements</a:t>
            </a:r>
          </a:p>
          <a:p>
            <a:pPr marL="1485900" lvl="2" indent="-342900" eaLnBrk="1" hangingPunct="1">
              <a:spcBef>
                <a:spcPct val="0"/>
              </a:spcBef>
              <a:buClrTx/>
              <a:buFont typeface="+mj-lt"/>
              <a:buAutoNum type="arabicPeriod"/>
            </a:pPr>
            <a:r>
              <a:rPr lang="en-US" altLang="en-US" sz="1200" i="1" dirty="0">
                <a:solidFill>
                  <a:srgbClr val="008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Invest in operational and Integrated Corridor Management improvements</a:t>
            </a:r>
          </a:p>
          <a:p>
            <a:pPr marL="1485900" lvl="2" indent="-342900" eaLnBrk="1" hangingPunct="1">
              <a:spcBef>
                <a:spcPct val="0"/>
              </a:spcBef>
              <a:buClrTx/>
              <a:buFont typeface="+mj-lt"/>
              <a:buAutoNum type="arabicPeriod"/>
            </a:pPr>
            <a:r>
              <a:rPr lang="en-US" altLang="en-US" sz="1200" i="1" dirty="0">
                <a:solidFill>
                  <a:srgbClr val="008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Invest in additional truck parking at Interstate Rest Areas</a:t>
            </a:r>
            <a:endParaRPr lang="en-US" altLang="en-US" sz="1200" dirty="0">
              <a:solidFill>
                <a:srgbClr val="000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  <a:p>
            <a:pPr lvl="1" eaLnBrk="1" hangingPunct="1">
              <a:spcBef>
                <a:spcPct val="0"/>
              </a:spcBef>
              <a:buClrTx/>
              <a:buNone/>
            </a:pPr>
            <a:endParaRPr lang="en-US" altLang="en-US" sz="1200" dirty="0">
              <a:solidFill>
                <a:srgbClr val="000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  <a:p>
            <a:pPr marL="742950" lvl="1" indent="-2857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600" b="1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Investment Area: Transformation through increasing mobility and travel choices</a:t>
            </a:r>
          </a:p>
          <a:p>
            <a:pPr marL="1485900" lvl="2" indent="-342900" eaLnBrk="1" hangingPunct="1">
              <a:spcBef>
                <a:spcPct val="0"/>
              </a:spcBef>
              <a:buClrTx/>
              <a:buFont typeface="+mj-lt"/>
              <a:buAutoNum type="arabicPeriod"/>
            </a:pPr>
            <a:r>
              <a:rPr lang="en-US" altLang="en-US" sz="12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Invest in corridor improvements</a:t>
            </a:r>
            <a:endParaRPr lang="en-US" altLang="en-US" sz="1200" dirty="0"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4C8115D1-FD90-4267-835A-BA8D8DD93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4667" y="765589"/>
            <a:ext cx="9144000" cy="33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FY 2023-2027 Highway Program Objectives</a:t>
            </a:r>
          </a:p>
        </p:txBody>
      </p:sp>
    </p:spTree>
    <p:extLst>
      <p:ext uri="{BB962C8B-B14F-4D97-AF65-F5344CB8AC3E}">
        <p14:creationId xmlns:p14="http://schemas.microsoft.com/office/powerpoint/2010/main" val="2689304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759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Wingdings" pitchFamily="2" charset="2"/>
              <a:buChar char="w"/>
            </a:pPr>
            <a:endParaRPr lang="en-US" altLang="en-US">
              <a:latin typeface="Times New Roman" pitchFamily="18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86575" y="6416675"/>
            <a:ext cx="2133600" cy="3651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fld id="{AE089194-1DFD-450A-B017-7C6F055A6E14}" type="slidenum">
              <a:rPr lang="en-US" smtClean="0"/>
              <a:pPr>
                <a:buFont typeface="Wingdings" pitchFamily="2" charset="2"/>
                <a:buNone/>
                <a:defRPr/>
              </a:pPr>
              <a:t>21</a:t>
            </a:fld>
            <a:endParaRPr lang="en-US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946900" y="76200"/>
            <a:ext cx="2197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14, 2023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C302C288-A85C-4BD9-901F-5CBE23244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51778"/>
            <a:ext cx="902017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None/>
            </a:pPr>
            <a:endParaRPr lang="en-US" altLang="en-US" sz="1800" dirty="0">
              <a:solidFill>
                <a:srgbClr val="000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  <a:p>
            <a:pPr marL="742950" lvl="1" indent="-2857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Update to shift to the System Objectives of the new State Long Range Transportation Plan</a:t>
            </a:r>
          </a:p>
          <a:p>
            <a:pPr lvl="1" eaLnBrk="1" hangingPunct="1">
              <a:spcBef>
                <a:spcPct val="0"/>
              </a:spcBef>
              <a:buClrTx/>
              <a:buNone/>
            </a:pPr>
            <a:endParaRPr lang="en-US" altLang="en-US" sz="2400" b="1" dirty="0">
              <a:solidFill>
                <a:srgbClr val="000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  <a:p>
            <a:pPr marL="1428750" lvl="2" indent="-2857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Safety</a:t>
            </a:r>
            <a:endParaRPr lang="en-US" altLang="en-US" sz="1100" b="1" dirty="0">
              <a:solidFill>
                <a:srgbClr val="000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  <a:p>
            <a:pPr lvl="1" eaLnBrk="1" hangingPunct="1">
              <a:spcBef>
                <a:spcPct val="0"/>
              </a:spcBef>
              <a:buClrTx/>
              <a:buNone/>
            </a:pPr>
            <a:endParaRPr lang="en-US" altLang="en-US" sz="1800" dirty="0">
              <a:solidFill>
                <a:srgbClr val="000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  <a:p>
            <a:pPr marL="1428750" lvl="2" indent="-2857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Sustainability</a:t>
            </a:r>
          </a:p>
          <a:p>
            <a:pPr lvl="2" indent="0" eaLnBrk="1" hangingPunct="1">
              <a:spcBef>
                <a:spcPct val="0"/>
              </a:spcBef>
              <a:buClrTx/>
              <a:buNone/>
            </a:pPr>
            <a:endParaRPr lang="en-US" altLang="en-US" sz="1800" dirty="0">
              <a:solidFill>
                <a:srgbClr val="000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  <a:p>
            <a:pPr marL="1428750" lvl="2" indent="-2857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Accessibility</a:t>
            </a:r>
          </a:p>
          <a:p>
            <a:pPr lvl="1" eaLnBrk="1" hangingPunct="1">
              <a:spcBef>
                <a:spcPct val="0"/>
              </a:spcBef>
              <a:buClrTx/>
              <a:buNone/>
            </a:pPr>
            <a:endParaRPr lang="en-US" altLang="en-US" sz="1800" dirty="0">
              <a:solidFill>
                <a:srgbClr val="000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  <a:p>
            <a:pPr marL="1428750" lvl="2" indent="-2857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Flow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4C8115D1-FD90-4267-835A-BA8D8DD93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4667" y="765589"/>
            <a:ext cx="9144000" cy="33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FY 2024-2028 Highway Program Objectives</a:t>
            </a:r>
          </a:p>
        </p:txBody>
      </p:sp>
    </p:spTree>
    <p:extLst>
      <p:ext uri="{BB962C8B-B14F-4D97-AF65-F5344CB8AC3E}">
        <p14:creationId xmlns:p14="http://schemas.microsoft.com/office/powerpoint/2010/main" val="298471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83454" y="765110"/>
            <a:ext cx="7772400" cy="8825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Federal Funding Status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3539" y="1480555"/>
            <a:ext cx="8815526" cy="43332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Infrastructure Bill 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authorizes federal funding through September 30, 2026</a:t>
            </a:r>
            <a:r>
              <a:rPr lang="en-US" sz="1800" kern="0" dirty="0">
                <a:solidFill>
                  <a:srgbClr val="000000"/>
                </a:solidFill>
                <a:latin typeface="Helvetica" pitchFamily="34" charset="0"/>
              </a:rPr>
              <a:t>, leaving some funding uncertainty for the last two years of this Program.</a:t>
            </a:r>
            <a:endParaRPr kumimoji="0" lang="en-US" sz="1800" b="0" i="0" u="none" strike="noStrike" kern="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800" kern="0" dirty="0">
                <a:solidFill>
                  <a:srgbClr val="000000"/>
                </a:solidFill>
                <a:latin typeface="Helvetica" pitchFamily="34" charset="0"/>
              </a:rPr>
              <a:t>Infrastructure Bill funding allocations based on Commission action in June 2022.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>
              <a:solidFill>
                <a:srgbClr val="000000"/>
              </a:solidFill>
              <a:latin typeface="Helvetic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The next Highway Trust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 Fund cliff is in 2026/2027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103A245A-4344-4ADD-88E1-2801F720F328}" type="slidenum">
              <a:rPr lang="en-US" smtClean="0"/>
              <a:pPr>
                <a:buNone/>
                <a:defRPr/>
              </a:pPr>
              <a:t>22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9E453A-0075-484C-84E4-A01E4D66A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0985" y="327293"/>
            <a:ext cx="12250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14, 2023</a:t>
            </a:r>
          </a:p>
        </p:txBody>
      </p:sp>
    </p:spTree>
    <p:extLst>
      <p:ext uri="{BB962C8B-B14F-4D97-AF65-F5344CB8AC3E}">
        <p14:creationId xmlns:p14="http://schemas.microsoft.com/office/powerpoint/2010/main" val="3212168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63600"/>
            <a:ext cx="9144000" cy="74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endParaRPr lang="en-US" sz="8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36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Program Development Considerations</a:t>
            </a:r>
            <a:endParaRPr lang="en-US" sz="18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1553085"/>
            <a:ext cx="9144000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0"/>
              </a:spcBef>
              <a:buClrTx/>
              <a:buNone/>
            </a:pPr>
            <a:endParaRPr lang="en-US" sz="20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685800" lvl="1" indent="-228600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Increasing construction costs (potential negative balance at the end of FY 2023)</a:t>
            </a:r>
          </a:p>
          <a:p>
            <a:pPr marL="685800" lvl="1" indent="-228600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Continue to increase bridge and pavement stewardship investments on existing highway system</a:t>
            </a:r>
          </a:p>
          <a:p>
            <a:pPr marL="685800" lvl="1" indent="-228600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Balance capacity improvements with stewardship needs</a:t>
            </a:r>
          </a:p>
          <a:p>
            <a:pPr marL="685800" lvl="1" indent="-228600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Address increasing safety/operational needs on the Interstate</a:t>
            </a:r>
          </a:p>
          <a:p>
            <a:pPr marL="685800" lvl="1" indent="-228600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Address major river crossing needs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2B0DEF53-7DF5-47EE-8769-039F17C43088}" type="slidenum">
              <a:rPr lang="en-US" smtClean="0"/>
              <a:pPr>
                <a:buNone/>
                <a:defRPr/>
              </a:pPr>
              <a:t>23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D4780D-4926-4BC5-A086-1DFDAB4F1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0985" y="327293"/>
            <a:ext cx="12250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14, 2023</a:t>
            </a:r>
          </a:p>
        </p:txBody>
      </p:sp>
    </p:spTree>
    <p:extLst>
      <p:ext uri="{BB962C8B-B14F-4D97-AF65-F5344CB8AC3E}">
        <p14:creationId xmlns:p14="http://schemas.microsoft.com/office/powerpoint/2010/main" val="939759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34" charset="0"/>
              </a:rPr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811" y="2278358"/>
            <a:ext cx="8313109" cy="3881437"/>
          </a:xfrm>
        </p:spPr>
        <p:txBody>
          <a:bodyPr/>
          <a:lstStyle/>
          <a:p>
            <a:pPr>
              <a:spcBef>
                <a:spcPct val="0"/>
              </a:spcBef>
              <a:buClrTx/>
            </a:pPr>
            <a:r>
              <a:rPr lang="en-US" sz="2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Discuss 2024-2028 available Highway Program funding</a:t>
            </a:r>
          </a:p>
          <a:p>
            <a:pPr>
              <a:spcBef>
                <a:spcPct val="0"/>
              </a:spcBef>
              <a:buClrTx/>
            </a:pPr>
            <a:endParaRPr lang="en-US" sz="24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lang="en-US" sz="2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Discuss 2024-2028 Highway Program Options</a:t>
            </a:r>
          </a:p>
          <a:p>
            <a:pPr>
              <a:spcBef>
                <a:spcPct val="0"/>
              </a:spcBef>
              <a:buClrTx/>
            </a:pPr>
            <a:endParaRPr lang="en-US" sz="24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lang="en-US" sz="2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Determine 2024-2028 Highway Program Objectives</a:t>
            </a:r>
          </a:p>
          <a:p>
            <a:pPr marL="0" indent="0">
              <a:spcBef>
                <a:spcPct val="0"/>
              </a:spcBef>
              <a:buClrTx/>
              <a:buNone/>
            </a:pPr>
            <a:endParaRPr lang="en-US" sz="24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b="1" dirty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Action Item: Line Item Targets for Programming</a:t>
            </a:r>
          </a:p>
          <a:p>
            <a:pPr>
              <a:spcBef>
                <a:spcPct val="0"/>
              </a:spcBef>
              <a:buClrTx/>
            </a:pPr>
            <a:endParaRPr lang="en-US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2B0DEF53-7DF5-47EE-8769-039F17C43088}" type="slidenum">
              <a:rPr lang="en-US" smtClean="0"/>
              <a:pPr>
                <a:buNone/>
                <a:defRPr/>
              </a:pPr>
              <a:t>24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58C812-EC7A-45D8-964C-9D974829D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0985" y="327293"/>
            <a:ext cx="12250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14, 2023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181" y="274638"/>
            <a:ext cx="8431619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Highway Program Development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2B0DEF53-7DF5-47EE-8769-039F17C43088}" type="slidenum">
              <a:rPr lang="en-US" smtClean="0"/>
              <a:pPr>
                <a:buFont typeface="Wingdings" pitchFamily="2" charset="2"/>
                <a:buNone/>
                <a:defRPr/>
              </a:pPr>
              <a:t>3</a:t>
            </a:fld>
            <a:endParaRPr lang="en-US" dirty="0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744280" y="2074917"/>
            <a:ext cx="5220585" cy="3539074"/>
            <a:chOff x="2570" y="11441"/>
            <a:chExt cx="4867" cy="3794"/>
          </a:xfrm>
          <a:solidFill>
            <a:schemeClr val="bg1"/>
          </a:solidFill>
        </p:grpSpPr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>
              <a:off x="2570" y="11441"/>
              <a:ext cx="2110" cy="1585"/>
            </a:xfrm>
            <a:prstGeom prst="rect">
              <a:avLst/>
            </a:prstGeom>
            <a:grpFill/>
            <a:ln w="12700">
              <a:solidFill>
                <a:schemeClr val="tx2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Public Policy and Input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What direction do we have?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5327" y="11441"/>
              <a:ext cx="2110" cy="1585"/>
            </a:xfrm>
            <a:prstGeom prst="rect">
              <a:avLst/>
            </a:prstGeom>
            <a:grpFill/>
            <a:ln w="12700">
              <a:solidFill>
                <a:schemeClr val="tx2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Transportation Plans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What type of system do we need?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2570" y="13650"/>
              <a:ext cx="2110" cy="1585"/>
            </a:xfrm>
            <a:prstGeom prst="rect">
              <a:avLst/>
            </a:prstGeom>
            <a:grpFill/>
            <a:ln w="12700">
              <a:solidFill>
                <a:schemeClr val="tx2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Performance Monitoring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Are we successful?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5313" y="13650"/>
              <a:ext cx="2110" cy="1585"/>
            </a:xfrm>
            <a:prstGeom prst="rect">
              <a:avLst/>
            </a:prstGeom>
            <a:grpFill/>
            <a:ln w="41275">
              <a:solidFill>
                <a:schemeClr val="tx2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Five-Year Program</a:t>
              </a:r>
              <a:endParaRPr lang="en-US" sz="1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What projects will be done and when?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0" name="AutoShape 16"/>
            <p:cNvSpPr>
              <a:spLocks noChangeArrowheads="1"/>
            </p:cNvSpPr>
            <p:nvPr/>
          </p:nvSpPr>
          <p:spPr bwMode="auto">
            <a:xfrm>
              <a:off x="4736" y="12071"/>
              <a:ext cx="549" cy="412"/>
            </a:xfrm>
            <a:prstGeom prst="rightArrow">
              <a:avLst>
                <a:gd name="adj1" fmla="val 50000"/>
                <a:gd name="adj2" fmla="val 33313"/>
              </a:avLst>
            </a:prstGeom>
            <a:solidFill>
              <a:schemeClr val="tx2"/>
            </a:solidFill>
            <a:ln w="12700">
              <a:solidFill>
                <a:schemeClr val="tx2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utoShape 17"/>
            <p:cNvSpPr>
              <a:spLocks noChangeArrowheads="1"/>
            </p:cNvSpPr>
            <p:nvPr/>
          </p:nvSpPr>
          <p:spPr bwMode="auto">
            <a:xfrm>
              <a:off x="6212" y="13101"/>
              <a:ext cx="384" cy="504"/>
            </a:xfrm>
            <a:prstGeom prst="downArrow">
              <a:avLst>
                <a:gd name="adj1" fmla="val 50000"/>
                <a:gd name="adj2" fmla="val 32813"/>
              </a:avLst>
            </a:prstGeom>
            <a:solidFill>
              <a:schemeClr val="tx2"/>
            </a:solidFill>
            <a:ln w="12700">
              <a:solidFill>
                <a:schemeClr val="tx2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AutoShape 18"/>
            <p:cNvSpPr>
              <a:spLocks noChangeArrowheads="1"/>
            </p:cNvSpPr>
            <p:nvPr/>
          </p:nvSpPr>
          <p:spPr bwMode="auto">
            <a:xfrm>
              <a:off x="4722" y="14194"/>
              <a:ext cx="549" cy="412"/>
            </a:xfrm>
            <a:prstGeom prst="leftArrow">
              <a:avLst>
                <a:gd name="adj1" fmla="val 50000"/>
                <a:gd name="adj2" fmla="val 33313"/>
              </a:avLst>
            </a:prstGeom>
            <a:solidFill>
              <a:schemeClr val="tx2"/>
            </a:solidFill>
            <a:ln w="12700">
              <a:solidFill>
                <a:schemeClr val="tx2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AutoShape 19"/>
            <p:cNvSpPr>
              <a:spLocks noChangeArrowheads="1"/>
            </p:cNvSpPr>
            <p:nvPr/>
          </p:nvSpPr>
          <p:spPr bwMode="auto">
            <a:xfrm>
              <a:off x="3427" y="13086"/>
              <a:ext cx="370" cy="504"/>
            </a:xfrm>
            <a:prstGeom prst="upArrow">
              <a:avLst>
                <a:gd name="adj1" fmla="val 50000"/>
                <a:gd name="adj2" fmla="val 34054"/>
              </a:avLst>
            </a:prstGeom>
            <a:solidFill>
              <a:schemeClr val="tx2"/>
            </a:solidFill>
            <a:ln w="12700">
              <a:solidFill>
                <a:schemeClr val="tx2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943" y="1891447"/>
            <a:ext cx="2623111" cy="390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C598C92-050D-4068-AA87-0C2C53F74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0985" y="327293"/>
            <a:ext cx="12250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14, 2023</a:t>
            </a:r>
          </a:p>
        </p:txBody>
      </p:sp>
    </p:spTree>
    <p:extLst>
      <p:ext uri="{BB962C8B-B14F-4D97-AF65-F5344CB8AC3E}">
        <p14:creationId xmlns:p14="http://schemas.microsoft.com/office/powerpoint/2010/main" val="3842304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9" y="1981200"/>
            <a:ext cx="7710465" cy="4253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83412"/>
            <a:ext cx="9144000" cy="461665"/>
          </a:xfrm>
          <a:prstGeom prst="rect">
            <a:avLst/>
          </a:prstGeom>
          <a:noFill/>
          <a:scene3d>
            <a:camera prst="orthographicFront"/>
            <a:lightRig rig="harsh" dir="t"/>
          </a:scene3d>
          <a:sp3d extrusionH="95250">
            <a:extrusionClr>
              <a:srgbClr val="FF8C19"/>
            </a:extrusionClr>
          </a:sp3d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Step 1:  Project identification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fld id="{2B0DEF53-7DF5-47EE-8769-039F17C43088}" type="slidenum">
              <a:rPr lang="en-US" smtClean="0"/>
              <a:pPr>
                <a:buFont typeface="Wingdings" pitchFamily="2" charset="2"/>
                <a:buNone/>
                <a:defRPr/>
              </a:pPr>
              <a:t>4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B3BE27-65E5-42EF-900F-9731B1D96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0985" y="327293"/>
            <a:ext cx="12250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14, 2023</a:t>
            </a:r>
          </a:p>
        </p:txBody>
      </p:sp>
    </p:spTree>
    <p:extLst>
      <p:ext uri="{BB962C8B-B14F-4D97-AF65-F5344CB8AC3E}">
        <p14:creationId xmlns:p14="http://schemas.microsoft.com/office/powerpoint/2010/main" val="2078547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41" y="1828800"/>
            <a:ext cx="7182717" cy="480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545" y="762000"/>
            <a:ext cx="9144000" cy="830997"/>
          </a:xfrm>
          <a:prstGeom prst="rect">
            <a:avLst/>
          </a:prstGeom>
          <a:noFill/>
          <a:scene3d>
            <a:camera prst="orthographicFront"/>
            <a:lightRig rig="harsh" dir="t"/>
          </a:scene3d>
          <a:sp3d extrusionH="95250">
            <a:extrusionClr>
              <a:srgbClr val="FF8C19"/>
            </a:extrusionClr>
          </a:sp3d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Step 2:  Establishing the Transportation Commission’s annual programming objectives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2B0DEF53-7DF5-47EE-8769-039F17C43088}" type="slidenum">
              <a:rPr lang="en-US" smtClean="0"/>
              <a:pPr>
                <a:buFont typeface="Wingdings" pitchFamily="2" charset="2"/>
                <a:buNone/>
                <a:defRPr/>
              </a:pPr>
              <a:t>5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681CA4-6F4D-4747-951B-890AE444E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0985" y="327293"/>
            <a:ext cx="12250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14, 2023</a:t>
            </a:r>
          </a:p>
        </p:txBody>
      </p:sp>
    </p:spTree>
    <p:extLst>
      <p:ext uri="{BB962C8B-B14F-4D97-AF65-F5344CB8AC3E}">
        <p14:creationId xmlns:p14="http://schemas.microsoft.com/office/powerpoint/2010/main" val="2273811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7492579" cy="453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09600"/>
            <a:ext cx="9144000" cy="461665"/>
          </a:xfrm>
          <a:prstGeom prst="rect">
            <a:avLst/>
          </a:prstGeom>
          <a:noFill/>
          <a:scene3d>
            <a:camera prst="orthographicFront"/>
            <a:lightRig rig="harsh" dir="t"/>
          </a:scene3d>
          <a:sp3d extrusionH="95250">
            <a:extrusionClr>
              <a:srgbClr val="FF8C19"/>
            </a:extrusionClr>
          </a:sp3d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Step 3:  Evaluating potential project candidates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2B0DEF53-7DF5-47EE-8769-039F17C43088}" type="slidenum">
              <a:rPr lang="en-US" smtClean="0"/>
              <a:pPr>
                <a:buFont typeface="Wingdings" pitchFamily="2" charset="2"/>
                <a:buNone/>
                <a:defRPr/>
              </a:pPr>
              <a:t>6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53CE69-E754-43FE-B44E-740E3DB05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0985" y="327293"/>
            <a:ext cx="12250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14, 2023</a:t>
            </a:r>
          </a:p>
        </p:txBody>
      </p:sp>
    </p:spTree>
    <p:extLst>
      <p:ext uri="{BB962C8B-B14F-4D97-AF65-F5344CB8AC3E}">
        <p14:creationId xmlns:p14="http://schemas.microsoft.com/office/powerpoint/2010/main" val="3283700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72" y="1600200"/>
            <a:ext cx="7232791" cy="488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33400"/>
            <a:ext cx="9144000" cy="461665"/>
          </a:xfrm>
          <a:prstGeom prst="rect">
            <a:avLst/>
          </a:prstGeom>
          <a:noFill/>
          <a:scene3d>
            <a:camera prst="orthographicFront"/>
            <a:lightRig rig="harsh" dir="t"/>
          </a:scene3d>
          <a:sp3d extrusionH="95250">
            <a:extrusionClr>
              <a:srgbClr val="FF8C19"/>
            </a:extrusionClr>
          </a:sp3d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Step 4:  Developing the final program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2B0DEF53-7DF5-47EE-8769-039F17C43088}" type="slidenum">
              <a:rPr lang="en-US" smtClean="0"/>
              <a:pPr>
                <a:buFont typeface="Wingdings" pitchFamily="2" charset="2"/>
                <a:buNone/>
                <a:defRPr/>
              </a:pPr>
              <a:t>7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493815-45D1-4AFC-9656-ACDD197CF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0985" y="327293"/>
            <a:ext cx="12250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14, 2023</a:t>
            </a:r>
          </a:p>
        </p:txBody>
      </p:sp>
    </p:spTree>
    <p:extLst>
      <p:ext uri="{BB962C8B-B14F-4D97-AF65-F5344CB8AC3E}">
        <p14:creationId xmlns:p14="http://schemas.microsoft.com/office/powerpoint/2010/main" val="155302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573514"/>
            <a:ext cx="9144000" cy="65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endParaRPr lang="en-US" sz="8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Commission Program Development Schedule (2024-2028)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endParaRPr lang="en-US" sz="12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1320248"/>
            <a:ext cx="91440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February 2023</a:t>
            </a:r>
          </a:p>
          <a:p>
            <a:pPr lvl="1">
              <a:spcBef>
                <a:spcPct val="0"/>
              </a:spcBef>
              <a:buClr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Discuss Highway Program Development Process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Discuss 2024-2028 Highway Program Development Schedule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Discuss Extended Highway Program Analysis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Discuss Statewide Line Items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    </a:t>
            </a:r>
            <a:r>
              <a:rPr lang="en-US" sz="1400" dirty="0">
                <a:solidFill>
                  <a:srgbClr val="008000"/>
                </a:solidFill>
                <a:latin typeface="Helvetica" pitchFamily="34" charset="0"/>
                <a:cs typeface="Helvetica" pitchFamily="34" charset="0"/>
              </a:rPr>
              <a:t>At what levels should the line item targets be programmed?</a:t>
            </a:r>
            <a:endParaRPr lang="en-US" sz="14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Discuss Federal Funding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Discuss Program Objectives/Priorities/Considerations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March 2023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Discuss 2024-2028 available Highway Program funding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Discuss 2024-2028 Highway Program Options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Determine 2024-2028 Highway Program Objectives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</a:t>
            </a:r>
            <a:r>
              <a:rPr lang="en-US" sz="1400" b="1" dirty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Action Item: Line Item Targets for Programming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April 2023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 	Develop the Draft 2024-2028 Highway Program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</a:t>
            </a:r>
            <a:r>
              <a:rPr lang="en-US" sz="1400" b="1" dirty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Action Item: 2024-2028 Highway Program Objectives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May 2023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 	Present the Draft 2024-2028 Iowa Transportation Improvement Program to the public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          (including all previous program approvals and Draft 2024–2028 Highway Program)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June 2023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 	</a:t>
            </a:r>
            <a:r>
              <a:rPr lang="en-US" sz="1400" b="1" dirty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Action Item: Approve the 2024–2028 Iowa Transportation Improvement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2B0DEF53-7DF5-47EE-8769-039F17C43088}" type="slidenum">
              <a:rPr lang="en-US" smtClean="0"/>
              <a:pPr>
                <a:buNone/>
                <a:defRPr/>
              </a:pPr>
              <a:t>8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34D8ED-F808-4D43-94AE-EEA10020E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0988" y="327293"/>
            <a:ext cx="12250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14, 2023</a:t>
            </a:r>
          </a:p>
        </p:txBody>
      </p:sp>
    </p:spTree>
    <p:extLst>
      <p:ext uri="{BB962C8B-B14F-4D97-AF65-F5344CB8AC3E}">
        <p14:creationId xmlns:p14="http://schemas.microsoft.com/office/powerpoint/2010/main" val="1802262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>
            <a:spLocks noChangeArrowheads="1"/>
          </p:cNvSpPr>
          <p:nvPr/>
        </p:nvSpPr>
        <p:spPr bwMode="auto">
          <a:xfrm>
            <a:off x="0" y="2062254"/>
            <a:ext cx="9144000" cy="337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376613">
              <a:lnSpc>
                <a:spcPct val="55000"/>
              </a:lnSpc>
              <a:spcBef>
                <a:spcPct val="50000"/>
              </a:spcBef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endParaRPr lang="en-US" sz="900" dirty="0">
              <a:latin typeface="Helvetica" charset="0"/>
              <a:ea typeface="Helvetica" charset="0"/>
              <a:cs typeface="Helvetica" charset="0"/>
            </a:endParaRP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</a:pPr>
            <a:r>
              <a:rPr lang="en-US" sz="900" dirty="0">
                <a:latin typeface="Helvetica" pitchFamily="34" charset="0"/>
              </a:rPr>
              <a:t>Projected Funds</a:t>
            </a:r>
            <a:r>
              <a:rPr lang="en-US" sz="900" dirty="0">
                <a:solidFill>
                  <a:srgbClr val="008000"/>
                </a:solidFill>
                <a:latin typeface="Helvetica" pitchFamily="34" charset="0"/>
              </a:rPr>
              <a:t>	</a:t>
            </a:r>
            <a:r>
              <a:rPr lang="en-US" sz="900" dirty="0">
                <a:latin typeface="Helvetica" pitchFamily="34" charset="0"/>
              </a:rPr>
              <a:t>835.1</a:t>
            </a:r>
            <a:r>
              <a:rPr lang="en-US" sz="900" dirty="0">
                <a:solidFill>
                  <a:srgbClr val="008000"/>
                </a:solidFill>
                <a:latin typeface="Helvetica" pitchFamily="34" charset="0"/>
              </a:rPr>
              <a:t>	</a:t>
            </a:r>
            <a:r>
              <a:rPr lang="en-US" sz="900" dirty="0">
                <a:latin typeface="Helvetica" pitchFamily="34" charset="0"/>
              </a:rPr>
              <a:t>855.6	856.1	857.9	850.6</a:t>
            </a:r>
            <a:r>
              <a:rPr lang="en-US" sz="900" dirty="0">
                <a:solidFill>
                  <a:srgbClr val="008000"/>
                </a:solidFill>
                <a:latin typeface="Helvetica" pitchFamily="34" charset="0"/>
              </a:rPr>
              <a:t>	</a:t>
            </a: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 850.6 	 850.6 	 850.6 	 850.6	850.6 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Font typeface="Wingdings" pitchFamily="2" charset="2"/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endParaRPr lang="en-US" sz="900" dirty="0">
              <a:latin typeface="Helvetica" charset="0"/>
              <a:ea typeface="Helvetica" charset="0"/>
              <a:cs typeface="Helvetica" charset="0"/>
            </a:endParaRPr>
          </a:p>
          <a:p>
            <a:pPr defTabSz="3376613">
              <a:lnSpc>
                <a:spcPct val="55000"/>
              </a:lnSpc>
              <a:spcBef>
                <a:spcPct val="50000"/>
              </a:spcBef>
              <a:buFont typeface="Wingdings" pitchFamily="2" charset="2"/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Highway Program Components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Interstate Stewardship	 169.0	134.5	191.6	203.6	200.9	180.0	185.0	190.0 	195.0	200.0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Non-Interstate Pavement Modernization 	 139.5	145.0	150.0	155.0	200.0	210.0	220.0	225.0 	230.0	235.0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Non-Interstate Bridge Modernization 	102.1	110.3	144.6	141.0	175.0	190.0	205.0	210.0 	215.0	220.0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solidFill>
                  <a:srgbClr val="008000"/>
                </a:solidFill>
                <a:latin typeface="Helvetica" charset="0"/>
                <a:ea typeface="Helvetica" charset="0"/>
                <a:cs typeface="Helvetica" charset="0"/>
              </a:rPr>
              <a:t>	</a:t>
            </a: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Safety Specific 	31.6	32.0	33.0	34.0	40.0	41.0	42.0	43.0	44.0	45.0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Non-Interstate Capacity/System Enhancement	 206.6	315.0	110.8 	218.4	24.4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US 30 Missouri Valley bypass 				 		32.9 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US 61 1 mi N of IA 78 to 2 mi S of IA 92				 		45.7 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Stewardship Projects	14.9	0.5	0.7	0.5	39.5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Capacity Projects			1.7		86.6	11.1	0.4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Transfer of Jurisdiction	2.0	7.0	5.0	5.0		(2.0)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Major Interstate Capacity/System Enhancement	 181.0	148.3	82.3	146.1	51.7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I-80 Scott Mississippi River Bridge				 	 	50.0	</a:t>
            </a:r>
            <a:endParaRPr lang="en-US" sz="900" dirty="0">
              <a:solidFill>
                <a:srgbClr val="008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solidFill>
                  <a:srgbClr val="008000"/>
                </a:solidFill>
                <a:latin typeface="Helvetica" charset="0"/>
                <a:ea typeface="Helvetica" charset="0"/>
                <a:cs typeface="Helvetica" charset="0"/>
              </a:rPr>
              <a:t>		</a:t>
            </a: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I-35/80/235 Polk Southwest Mixmaster					36.1	86.4	13.0		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I-380 Linn 120</a:t>
            </a:r>
            <a:r>
              <a:rPr lang="en-US" sz="900" baseline="30000" dirty="0">
                <a:latin typeface="Helvetica" charset="0"/>
                <a:ea typeface="Helvetica" charset="0"/>
                <a:cs typeface="Helvetica" charset="0"/>
              </a:rPr>
              <a:t>th</a:t>
            </a: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 St to NW to US 30		0.3	99.1	0.1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I-35 Story US 30 Interchange Bridges and Mainline					4.9	10.4	29.9	25.6	1.2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Font typeface="Wingdings" pitchFamily="2" charset="2"/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I-80 Scott Middle Road Interchange			45.8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endParaRPr lang="en-US" sz="900" b="1" dirty="0">
              <a:latin typeface="Helvetica" charset="0"/>
              <a:ea typeface="Helvetica" charset="0"/>
              <a:cs typeface="Helvetica" charset="0"/>
            </a:endParaRP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endParaRPr lang="en-US" sz="900" b="1" dirty="0">
              <a:latin typeface="Helvetica" charset="0"/>
              <a:ea typeface="Helvetica" charset="0"/>
              <a:cs typeface="Helvetica" charset="0"/>
            </a:endParaRP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b="1" dirty="0">
                <a:latin typeface="Helvetica" charset="0"/>
                <a:ea typeface="Helvetica" charset="0"/>
                <a:cs typeface="Helvetica" charset="0"/>
              </a:rPr>
              <a:t>Highway Program Balance  	</a:t>
            </a:r>
            <a:r>
              <a:rPr lang="en-US" sz="900" b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 (11.6)	(37.3)	(8.5)	(45.8)	(8.5)	 (4.9)</a:t>
            </a:r>
            <a:r>
              <a:rPr lang="en-US" sz="900" b="1" dirty="0">
                <a:latin typeface="Helvetica" charset="0"/>
                <a:ea typeface="Helvetica" charset="0"/>
                <a:cs typeface="Helvetica" charset="0"/>
              </a:rPr>
              <a:t>	155.0	157.0 	165.4	150.6 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0" y="1531631"/>
            <a:ext cx="9144000" cy="44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tabLst>
                <a:tab pos="3033713" algn="ctr"/>
                <a:tab pos="3722688" algn="ctr"/>
                <a:tab pos="4337050" algn="ctr"/>
                <a:tab pos="4967288" algn="ctr"/>
                <a:tab pos="5656263" algn="ctr"/>
                <a:tab pos="6286500" algn="ctr"/>
                <a:tab pos="6913563" algn="ctr"/>
                <a:tab pos="7488238" algn="ctr"/>
                <a:tab pos="8118475" algn="ctr"/>
                <a:tab pos="8689975" algn="ctr"/>
              </a:tabLst>
              <a:defRPr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	                Proposed Highway Program		        	        Extended Highway Program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tabLst>
                <a:tab pos="3033713" algn="ctr"/>
                <a:tab pos="3722688" algn="ctr"/>
                <a:tab pos="4337050" algn="ctr"/>
                <a:tab pos="4967288" algn="ctr"/>
                <a:tab pos="5656263" algn="ctr"/>
                <a:tab pos="6286500" algn="ctr"/>
                <a:tab pos="6913563" algn="ctr"/>
                <a:tab pos="7488238" algn="ctr"/>
                <a:tab pos="8118475" algn="ctr"/>
                <a:tab pos="8689975" algn="ctr"/>
              </a:tabLst>
              <a:defRPr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tabLst>
                <a:tab pos="3033713" algn="ctr"/>
                <a:tab pos="3722688" algn="ctr"/>
                <a:tab pos="4337050" algn="ctr"/>
                <a:tab pos="4967288" algn="ctr"/>
                <a:tab pos="5656263" algn="ctr"/>
                <a:tab pos="6286500" algn="ctr"/>
                <a:tab pos="6913563" algn="ctr"/>
                <a:tab pos="7488238" algn="ctr"/>
                <a:tab pos="8118475" algn="ctr"/>
                <a:tab pos="8689975" algn="ctr"/>
              </a:tabLst>
              <a:defRPr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2023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2024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2025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2026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2027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2028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2029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2030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2031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2032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0" y="44625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Char char="w"/>
            </a:pPr>
            <a:endParaRPr lang="en-US" altLang="en-US" sz="1000" dirty="0">
              <a:solidFill>
                <a:srgbClr val="000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2023-2032 Highway Program Analysis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0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For Highway Planning Purposes Only (x $1,000,000)</a:t>
            </a:r>
          </a:p>
        </p:txBody>
      </p:sp>
      <p:sp>
        <p:nvSpPr>
          <p:cNvPr id="2053" name="Line 9"/>
          <p:cNvSpPr>
            <a:spLocks noChangeShapeType="1"/>
          </p:cNvSpPr>
          <p:nvPr/>
        </p:nvSpPr>
        <p:spPr bwMode="auto">
          <a:xfrm>
            <a:off x="95642" y="2414952"/>
            <a:ext cx="891063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 flipH="1" flipV="1">
            <a:off x="5976514" y="1364028"/>
            <a:ext cx="9705" cy="529347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" name="Line 9"/>
          <p:cNvSpPr>
            <a:spLocks noChangeShapeType="1"/>
          </p:cNvSpPr>
          <p:nvPr/>
        </p:nvSpPr>
        <p:spPr bwMode="auto">
          <a:xfrm>
            <a:off x="138643" y="5112312"/>
            <a:ext cx="89106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1623" y="6345717"/>
            <a:ext cx="2133600" cy="365125"/>
          </a:xfrm>
        </p:spPr>
        <p:txBody>
          <a:bodyPr/>
          <a:lstStyle/>
          <a:p>
            <a:pPr>
              <a:buNone/>
              <a:defRPr/>
            </a:pPr>
            <a:fld id="{2B0DEF53-7DF5-47EE-8769-039F17C43088}" type="slidenum">
              <a:rPr lang="en-US" sz="1200" smtClean="0">
                <a:latin typeface="Helvetica" panose="020B0604020202020204" pitchFamily="34" charset="0"/>
                <a:cs typeface="Helvetica" panose="020B0604020202020204" pitchFamily="34" charset="0"/>
              </a:rPr>
              <a:pPr>
                <a:buNone/>
                <a:defRPr/>
              </a:pPr>
              <a:t>9</a:t>
            </a:fld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TextBox 28">
            <a:extLst>
              <a:ext uri="{FF2B5EF4-FFF2-40B4-BE49-F238E27FC236}">
                <a16:creationId xmlns:a16="http://schemas.microsoft.com/office/drawing/2014/main" id="{FF54D9AD-B488-45D1-B76F-B8274833A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37583"/>
            <a:ext cx="3498574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2" eaLnBrk="1" hangingPunct="1">
              <a:buFont typeface="Wingdings" pitchFamily="2" charset="2"/>
              <a:buNone/>
            </a:pPr>
            <a:r>
              <a:rPr lang="en-US" altLang="en-US" sz="8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Black:  Previous discussion</a:t>
            </a:r>
          </a:p>
          <a:p>
            <a:pPr marL="0" lvl="2" eaLnBrk="1" hangingPunct="1">
              <a:buFont typeface="Wingdings" pitchFamily="2" charset="2"/>
              <a:buNone/>
            </a:pPr>
            <a:r>
              <a:rPr lang="en-US" altLang="en-US" sz="800" dirty="0">
                <a:solidFill>
                  <a:srgbClr val="FF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(   ):  Indicates Highway Program is over-programmed</a:t>
            </a:r>
          </a:p>
          <a:p>
            <a:pPr marL="0" lvl="2" eaLnBrk="1" hangingPunct="1">
              <a:buNone/>
            </a:pPr>
            <a:endParaRPr lang="en-US" altLang="en-US" sz="800" dirty="0">
              <a:solidFill>
                <a:srgbClr val="008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BA50C2B5-4204-4426-AA24-A8B878DED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7757" y="152400"/>
            <a:ext cx="20426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14, 2023 as presented on June 13, 2022</a:t>
            </a:r>
          </a:p>
        </p:txBody>
      </p:sp>
      <p:sp>
        <p:nvSpPr>
          <p:cNvPr id="12" name="TextBox 28">
            <a:extLst>
              <a:ext uri="{FF2B5EF4-FFF2-40B4-BE49-F238E27FC236}">
                <a16:creationId xmlns:a16="http://schemas.microsoft.com/office/drawing/2014/main" id="{AB5E8DEA-8B90-41FB-9986-59141A7C7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109758"/>
            <a:ext cx="2259964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2" eaLnBrk="1" hangingPunct="1">
              <a:buClr>
                <a:schemeClr val="tx1"/>
              </a:buClr>
              <a:buNone/>
            </a:pPr>
            <a:endParaRPr lang="en-US" altLang="en-US" sz="900" dirty="0">
              <a:latin typeface="Helvetica" pitchFamily="34" charset="0"/>
              <a:ea typeface="Helvetica" pitchFamily="34" charset="0"/>
              <a:cs typeface="Helvetica" pitchFamily="34" charset="0"/>
            </a:endParaRPr>
          </a:p>
          <a:p>
            <a:pPr marL="171450" lvl="2" indent="-171450" eaLnBrk="1" hangingPunct="1">
              <a:buClr>
                <a:schemeClr val="tx1"/>
              </a:buClr>
            </a:pPr>
            <a:endParaRPr lang="en-US" altLang="en-US" sz="900" dirty="0"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979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35274</TotalTime>
  <Words>2330</Words>
  <Application>Microsoft Office PowerPoint</Application>
  <PresentationFormat>On-screen Show (4:3)</PresentationFormat>
  <Paragraphs>435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Helvetica</vt:lpstr>
      <vt:lpstr>Segoe UI</vt:lpstr>
      <vt:lpstr>Symbol</vt:lpstr>
      <vt:lpstr>Times New Roman</vt:lpstr>
      <vt:lpstr>Wingdings</vt:lpstr>
      <vt:lpstr>Office Theme</vt:lpstr>
      <vt:lpstr>2024-2028   Highway Program   Development   </vt:lpstr>
      <vt:lpstr>PowerPoint Presentation</vt:lpstr>
      <vt:lpstr>Highway Program Development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</vt:lpstr>
    </vt:vector>
  </TitlesOfParts>
  <Company>Iowa Dept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J. Lake</dc:creator>
  <cp:lastModifiedBy>Anderson, Stuart</cp:lastModifiedBy>
  <cp:revision>1771</cp:revision>
  <cp:lastPrinted>2023-02-07T23:10:39Z</cp:lastPrinted>
  <dcterms:created xsi:type="dcterms:W3CDTF">2001-05-04T13:55:51Z</dcterms:created>
  <dcterms:modified xsi:type="dcterms:W3CDTF">2023-02-08T20:59:29Z</dcterms:modified>
</cp:coreProperties>
</file>