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9" r:id="rId5"/>
  </p:sldMasterIdLst>
  <p:notesMasterIdLst>
    <p:notesMasterId r:id="rId31"/>
  </p:notesMasterIdLst>
  <p:sldIdLst>
    <p:sldId id="257" r:id="rId6"/>
    <p:sldId id="269" r:id="rId7"/>
    <p:sldId id="324" r:id="rId8"/>
    <p:sldId id="362" r:id="rId9"/>
    <p:sldId id="314" r:id="rId10"/>
    <p:sldId id="318" r:id="rId11"/>
    <p:sldId id="317" r:id="rId12"/>
    <p:sldId id="319" r:id="rId13"/>
    <p:sldId id="323" r:id="rId14"/>
    <p:sldId id="331" r:id="rId15"/>
    <p:sldId id="361" r:id="rId16"/>
    <p:sldId id="271" r:id="rId17"/>
    <p:sldId id="297" r:id="rId18"/>
    <p:sldId id="325" r:id="rId19"/>
    <p:sldId id="299" r:id="rId20"/>
    <p:sldId id="343" r:id="rId21"/>
    <p:sldId id="326" r:id="rId22"/>
    <p:sldId id="327" r:id="rId23"/>
    <p:sldId id="359" r:id="rId24"/>
    <p:sldId id="346" r:id="rId25"/>
    <p:sldId id="358" r:id="rId26"/>
    <p:sldId id="356" r:id="rId27"/>
    <p:sldId id="360" r:id="rId28"/>
    <p:sldId id="312" r:id="rId29"/>
    <p:sldId id="313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4F271-BAE4-4A48-BDCF-EAE98C404A6F}" v="12" dt="2023-02-06T20:20:39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1584" y="78"/>
      </p:cViewPr>
      <p:guideLst/>
    </p:cSldViewPr>
  </p:slideViewPr>
  <p:outlineViewPr>
    <p:cViewPr>
      <p:scale>
        <a:sx n="33" d="100"/>
        <a:sy n="33" d="100"/>
      </p:scale>
      <p:origin x="0" y="-60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0" d="100"/>
          <a:sy n="30" d="100"/>
        </p:scale>
        <p:origin x="4986" y="-49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bauer, Scott" userId="a7e9a9af-a98c-4960-bcc6-a35ae229bb6f" providerId="ADAL" clId="{0404F271-BAE4-4A48-BDCF-EAE98C404A6F}"/>
    <pc:docChg chg="custSel modSld modNotesMaster">
      <pc:chgData name="Neubauer, Scott" userId="a7e9a9af-a98c-4960-bcc6-a35ae229bb6f" providerId="ADAL" clId="{0404F271-BAE4-4A48-BDCF-EAE98C404A6F}" dt="2023-02-08T17:18:53.333" v="1182" actId="20577"/>
      <pc:docMkLst>
        <pc:docMk/>
      </pc:docMkLst>
      <pc:sldChg chg="modSp mod">
        <pc:chgData name="Neubauer, Scott" userId="a7e9a9af-a98c-4960-bcc6-a35ae229bb6f" providerId="ADAL" clId="{0404F271-BAE4-4A48-BDCF-EAE98C404A6F}" dt="2023-01-23T17:30:51.144" v="15" actId="20577"/>
        <pc:sldMkLst>
          <pc:docMk/>
          <pc:sldMk cId="2095332901" sldId="257"/>
        </pc:sldMkLst>
        <pc:spChg chg="mod">
          <ac:chgData name="Neubauer, Scott" userId="a7e9a9af-a98c-4960-bcc6-a35ae229bb6f" providerId="ADAL" clId="{0404F271-BAE4-4A48-BDCF-EAE98C404A6F}" dt="2023-01-23T17:30:51.144" v="15" actId="20577"/>
          <ac:spMkLst>
            <pc:docMk/>
            <pc:sldMk cId="2095332901" sldId="257"/>
            <ac:spMk id="3" creationId="{00000000-0000-0000-0000-000000000000}"/>
          </ac:spMkLst>
        </pc:spChg>
      </pc:sldChg>
      <pc:sldChg chg="modSp mod modNotesTx">
        <pc:chgData name="Neubauer, Scott" userId="a7e9a9af-a98c-4960-bcc6-a35ae229bb6f" providerId="ADAL" clId="{0404F271-BAE4-4A48-BDCF-EAE98C404A6F}" dt="2023-01-23T20:13:01.121" v="149" actId="20577"/>
        <pc:sldMkLst>
          <pc:docMk/>
          <pc:sldMk cId="2410989778" sldId="271"/>
        </pc:sldMkLst>
        <pc:spChg chg="mod">
          <ac:chgData name="Neubauer, Scott" userId="a7e9a9af-a98c-4960-bcc6-a35ae229bb6f" providerId="ADAL" clId="{0404F271-BAE4-4A48-BDCF-EAE98C404A6F}" dt="2023-01-23T17:39:20.639" v="98" actId="20577"/>
          <ac:spMkLst>
            <pc:docMk/>
            <pc:sldMk cId="2410989778" sldId="271"/>
            <ac:spMk id="5" creationId="{00000000-0000-0000-0000-000000000000}"/>
          </ac:spMkLst>
        </pc:spChg>
      </pc:sldChg>
      <pc:sldChg chg="modNotesTx">
        <pc:chgData name="Neubauer, Scott" userId="a7e9a9af-a98c-4960-bcc6-a35ae229bb6f" providerId="ADAL" clId="{0404F271-BAE4-4A48-BDCF-EAE98C404A6F}" dt="2023-01-23T17:58:39.622" v="121" actId="20577"/>
        <pc:sldMkLst>
          <pc:docMk/>
          <pc:sldMk cId="4037468676" sldId="297"/>
        </pc:sldMkLst>
      </pc:sldChg>
      <pc:sldChg chg="delSp modSp mod modNotesTx">
        <pc:chgData name="Neubauer, Scott" userId="a7e9a9af-a98c-4960-bcc6-a35ae229bb6f" providerId="ADAL" clId="{0404F271-BAE4-4A48-BDCF-EAE98C404A6F}" dt="2023-02-08T17:18:53.333" v="1182" actId="20577"/>
        <pc:sldMkLst>
          <pc:docMk/>
          <pc:sldMk cId="3743679080" sldId="312"/>
        </pc:sldMkLst>
        <pc:spChg chg="mod">
          <ac:chgData name="Neubauer, Scott" userId="a7e9a9af-a98c-4960-bcc6-a35ae229bb6f" providerId="ADAL" clId="{0404F271-BAE4-4A48-BDCF-EAE98C404A6F}" dt="2023-02-08T17:18:53.333" v="1182" actId="20577"/>
          <ac:spMkLst>
            <pc:docMk/>
            <pc:sldMk cId="3743679080" sldId="312"/>
            <ac:spMk id="9" creationId="{00000000-0000-0000-0000-000000000000}"/>
          </ac:spMkLst>
        </pc:spChg>
        <pc:spChg chg="mod">
          <ac:chgData name="Neubauer, Scott" userId="a7e9a9af-a98c-4960-bcc6-a35ae229bb6f" providerId="ADAL" clId="{0404F271-BAE4-4A48-BDCF-EAE98C404A6F}" dt="2023-02-08T17:14:43.406" v="1174" actId="1076"/>
          <ac:spMkLst>
            <pc:docMk/>
            <pc:sldMk cId="3743679080" sldId="312"/>
            <ac:spMk id="13" creationId="{3DFA1414-8129-43E6-954E-453C95F4219F}"/>
          </ac:spMkLst>
        </pc:spChg>
        <pc:spChg chg="mod">
          <ac:chgData name="Neubauer, Scott" userId="a7e9a9af-a98c-4960-bcc6-a35ae229bb6f" providerId="ADAL" clId="{0404F271-BAE4-4A48-BDCF-EAE98C404A6F}" dt="2023-02-08T17:14:48.478" v="1176" actId="1076"/>
          <ac:spMkLst>
            <pc:docMk/>
            <pc:sldMk cId="3743679080" sldId="312"/>
            <ac:spMk id="15" creationId="{402BCB36-2462-4F33-9FB3-FF88FCB277EF}"/>
          </ac:spMkLst>
        </pc:spChg>
        <pc:spChg chg="del">
          <ac:chgData name="Neubauer, Scott" userId="a7e9a9af-a98c-4960-bcc6-a35ae229bb6f" providerId="ADAL" clId="{0404F271-BAE4-4A48-BDCF-EAE98C404A6F}" dt="2023-01-24T15:16:14.748" v="597" actId="478"/>
          <ac:spMkLst>
            <pc:docMk/>
            <pc:sldMk cId="3743679080" sldId="312"/>
            <ac:spMk id="16" creationId="{5B00147B-FEA1-4057-9449-B2EAF31019D3}"/>
          </ac:spMkLst>
        </pc:spChg>
        <pc:spChg chg="mod">
          <ac:chgData name="Neubauer, Scott" userId="a7e9a9af-a98c-4960-bcc6-a35ae229bb6f" providerId="ADAL" clId="{0404F271-BAE4-4A48-BDCF-EAE98C404A6F}" dt="2023-02-08T17:14:34.367" v="1172" actId="1076"/>
          <ac:spMkLst>
            <pc:docMk/>
            <pc:sldMk cId="3743679080" sldId="312"/>
            <ac:spMk id="18" creationId="{B189E55B-7820-4C49-B9E9-B00CFF990EC3}"/>
          </ac:spMkLst>
        </pc:spChg>
        <pc:picChg chg="del">
          <ac:chgData name="Neubauer, Scott" userId="a7e9a9af-a98c-4960-bcc6-a35ae229bb6f" providerId="ADAL" clId="{0404F271-BAE4-4A48-BDCF-EAE98C404A6F}" dt="2023-01-24T15:16:16.612" v="598" actId="478"/>
          <ac:picMkLst>
            <pc:docMk/>
            <pc:sldMk cId="3743679080" sldId="312"/>
            <ac:picMk id="2" creationId="{8247E74C-0178-4BD0-8159-99887752CAC8}"/>
          </ac:picMkLst>
        </pc:picChg>
        <pc:picChg chg="mod">
          <ac:chgData name="Neubauer, Scott" userId="a7e9a9af-a98c-4960-bcc6-a35ae229bb6f" providerId="ADAL" clId="{0404F271-BAE4-4A48-BDCF-EAE98C404A6F}" dt="2023-02-08T17:15:03.036" v="1178" actId="1076"/>
          <ac:picMkLst>
            <pc:docMk/>
            <pc:sldMk cId="3743679080" sldId="312"/>
            <ac:picMk id="3" creationId="{C80A5439-7537-47EB-A90C-4056BE7ADD43}"/>
          </ac:picMkLst>
        </pc:picChg>
        <pc:picChg chg="mod">
          <ac:chgData name="Neubauer, Scott" userId="a7e9a9af-a98c-4960-bcc6-a35ae229bb6f" providerId="ADAL" clId="{0404F271-BAE4-4A48-BDCF-EAE98C404A6F}" dt="2023-02-08T17:15:33.920" v="1181" actId="14100"/>
          <ac:picMkLst>
            <pc:docMk/>
            <pc:sldMk cId="3743679080" sldId="312"/>
            <ac:picMk id="12" creationId="{30FAC7F5-1DB4-481C-B5B4-4C2C92556EA1}"/>
          </ac:picMkLst>
        </pc:picChg>
        <pc:picChg chg="mod">
          <ac:chgData name="Neubauer, Scott" userId="a7e9a9af-a98c-4960-bcc6-a35ae229bb6f" providerId="ADAL" clId="{0404F271-BAE4-4A48-BDCF-EAE98C404A6F}" dt="2023-02-08T17:15:20.016" v="1180" actId="1076"/>
          <ac:picMkLst>
            <pc:docMk/>
            <pc:sldMk cId="3743679080" sldId="312"/>
            <ac:picMk id="17" creationId="{2000C41A-44BE-48B5-A30D-FAB796215888}"/>
          </ac:picMkLst>
        </pc:picChg>
      </pc:sldChg>
      <pc:sldChg chg="addSp delSp modSp mod">
        <pc:chgData name="Neubauer, Scott" userId="a7e9a9af-a98c-4960-bcc6-a35ae229bb6f" providerId="ADAL" clId="{0404F271-BAE4-4A48-BDCF-EAE98C404A6F}" dt="2023-01-23T17:50:49.961" v="103" actId="1076"/>
        <pc:sldMkLst>
          <pc:docMk/>
          <pc:sldMk cId="74495784" sldId="326"/>
        </pc:sldMkLst>
        <pc:picChg chg="add del">
          <ac:chgData name="Neubauer, Scott" userId="a7e9a9af-a98c-4960-bcc6-a35ae229bb6f" providerId="ADAL" clId="{0404F271-BAE4-4A48-BDCF-EAE98C404A6F}" dt="2023-01-23T17:48:11.785" v="101" actId="478"/>
          <ac:picMkLst>
            <pc:docMk/>
            <pc:sldMk cId="74495784" sldId="326"/>
            <ac:picMk id="2" creationId="{0D35CF57-D9DC-4564-994F-0DBB6B7EE514}"/>
          </ac:picMkLst>
        </pc:picChg>
        <pc:picChg chg="del">
          <ac:chgData name="Neubauer, Scott" userId="a7e9a9af-a98c-4960-bcc6-a35ae229bb6f" providerId="ADAL" clId="{0404F271-BAE4-4A48-BDCF-EAE98C404A6F}" dt="2023-01-23T17:44:59.630" v="99" actId="478"/>
          <ac:picMkLst>
            <pc:docMk/>
            <pc:sldMk cId="74495784" sldId="326"/>
            <ac:picMk id="3" creationId="{9259F130-48A3-4EB6-ABED-FB5C9D641871}"/>
          </ac:picMkLst>
        </pc:picChg>
        <pc:picChg chg="add mod">
          <ac:chgData name="Neubauer, Scott" userId="a7e9a9af-a98c-4960-bcc6-a35ae229bb6f" providerId="ADAL" clId="{0404F271-BAE4-4A48-BDCF-EAE98C404A6F}" dt="2023-01-23T17:50:49.961" v="103" actId="1076"/>
          <ac:picMkLst>
            <pc:docMk/>
            <pc:sldMk cId="74495784" sldId="326"/>
            <ac:picMk id="4" creationId="{733CF2B2-90FB-4542-9DF9-5A6D6C2A97EA}"/>
          </ac:picMkLst>
        </pc:picChg>
      </pc:sldChg>
      <pc:sldChg chg="addSp delSp modSp mod modNotesTx">
        <pc:chgData name="Neubauer, Scott" userId="a7e9a9af-a98c-4960-bcc6-a35ae229bb6f" providerId="ADAL" clId="{0404F271-BAE4-4A48-BDCF-EAE98C404A6F}" dt="2023-01-24T16:13:27.200" v="876" actId="20577"/>
        <pc:sldMkLst>
          <pc:docMk/>
          <pc:sldMk cId="3968365089" sldId="327"/>
        </pc:sldMkLst>
        <pc:picChg chg="add del mod">
          <ac:chgData name="Neubauer, Scott" userId="a7e9a9af-a98c-4960-bcc6-a35ae229bb6f" providerId="ADAL" clId="{0404F271-BAE4-4A48-BDCF-EAE98C404A6F}" dt="2023-01-23T17:55:53.478" v="107" actId="478"/>
          <ac:picMkLst>
            <pc:docMk/>
            <pc:sldMk cId="3968365089" sldId="327"/>
            <ac:picMk id="2" creationId="{91CD9FC3-02C3-45A0-B080-DA242F515B41}"/>
          </ac:picMkLst>
        </pc:picChg>
        <pc:picChg chg="del">
          <ac:chgData name="Neubauer, Scott" userId="a7e9a9af-a98c-4960-bcc6-a35ae229bb6f" providerId="ADAL" clId="{0404F271-BAE4-4A48-BDCF-EAE98C404A6F}" dt="2023-01-23T17:55:06.014" v="104" actId="478"/>
          <ac:picMkLst>
            <pc:docMk/>
            <pc:sldMk cId="3968365089" sldId="327"/>
            <ac:picMk id="3" creationId="{A182CD9C-B06C-43A6-8A7D-D0872A94346A}"/>
          </ac:picMkLst>
        </pc:picChg>
        <pc:picChg chg="add del mod">
          <ac:chgData name="Neubauer, Scott" userId="a7e9a9af-a98c-4960-bcc6-a35ae229bb6f" providerId="ADAL" clId="{0404F271-BAE4-4A48-BDCF-EAE98C404A6F}" dt="2023-01-24T16:03:01.159" v="839" actId="478"/>
          <ac:picMkLst>
            <pc:docMk/>
            <pc:sldMk cId="3968365089" sldId="327"/>
            <ac:picMk id="4" creationId="{BE7F917B-EE33-4903-B4E4-EB78E0B6FB83}"/>
          </ac:picMkLst>
        </pc:picChg>
        <pc:picChg chg="add del">
          <ac:chgData name="Neubauer, Scott" userId="a7e9a9af-a98c-4960-bcc6-a35ae229bb6f" providerId="ADAL" clId="{0404F271-BAE4-4A48-BDCF-EAE98C404A6F}" dt="2023-01-24T16:03:18.866" v="841" actId="478"/>
          <ac:picMkLst>
            <pc:docMk/>
            <pc:sldMk cId="3968365089" sldId="327"/>
            <ac:picMk id="5" creationId="{4F490D2D-7302-48A7-8A1B-0E7055262029}"/>
          </ac:picMkLst>
        </pc:picChg>
        <pc:picChg chg="add mod">
          <ac:chgData name="Neubauer, Scott" userId="a7e9a9af-a98c-4960-bcc6-a35ae229bb6f" providerId="ADAL" clId="{0404F271-BAE4-4A48-BDCF-EAE98C404A6F}" dt="2023-01-24T16:04:15.462" v="844" actId="1076"/>
          <ac:picMkLst>
            <pc:docMk/>
            <pc:sldMk cId="3968365089" sldId="327"/>
            <ac:picMk id="7" creationId="{AEC2215F-95B5-44F1-9DAE-0AF9421A41CD}"/>
          </ac:picMkLst>
        </pc:picChg>
      </pc:sldChg>
      <pc:sldChg chg="modSp mod modNotesTx">
        <pc:chgData name="Neubauer, Scott" userId="a7e9a9af-a98c-4960-bcc6-a35ae229bb6f" providerId="ADAL" clId="{0404F271-BAE4-4A48-BDCF-EAE98C404A6F}" dt="2023-01-24T14:15:36.356" v="389" actId="20577"/>
        <pc:sldMkLst>
          <pc:docMk/>
          <pc:sldMk cId="174724404" sldId="346"/>
        </pc:sldMkLst>
        <pc:spChg chg="mod">
          <ac:chgData name="Neubauer, Scott" userId="a7e9a9af-a98c-4960-bcc6-a35ae229bb6f" providerId="ADAL" clId="{0404F271-BAE4-4A48-BDCF-EAE98C404A6F}" dt="2023-01-24T14:11:59.380" v="356" actId="27636"/>
          <ac:spMkLst>
            <pc:docMk/>
            <pc:sldMk cId="174724404" sldId="346"/>
            <ac:spMk id="5" creationId="{00000000-0000-0000-0000-000000000000}"/>
          </ac:spMkLst>
        </pc:spChg>
      </pc:sldChg>
      <pc:sldChg chg="addSp delSp modSp mod modNotesTx">
        <pc:chgData name="Neubauer, Scott" userId="a7e9a9af-a98c-4960-bcc6-a35ae229bb6f" providerId="ADAL" clId="{0404F271-BAE4-4A48-BDCF-EAE98C404A6F}" dt="2023-01-24T14:28:50.354" v="589" actId="20577"/>
        <pc:sldMkLst>
          <pc:docMk/>
          <pc:sldMk cId="70494246" sldId="356"/>
        </pc:sldMkLst>
        <pc:picChg chg="add mod">
          <ac:chgData name="Neubauer, Scott" userId="a7e9a9af-a98c-4960-bcc6-a35ae229bb6f" providerId="ADAL" clId="{0404F271-BAE4-4A48-BDCF-EAE98C404A6F}" dt="2023-01-24T14:22:55.265" v="401" actId="1076"/>
          <ac:picMkLst>
            <pc:docMk/>
            <pc:sldMk cId="70494246" sldId="356"/>
            <ac:picMk id="2" creationId="{34AF71A2-39A6-41ED-845B-99F4286887ED}"/>
          </ac:picMkLst>
        </pc:picChg>
        <pc:picChg chg="del">
          <ac:chgData name="Neubauer, Scott" userId="a7e9a9af-a98c-4960-bcc6-a35ae229bb6f" providerId="ADAL" clId="{0404F271-BAE4-4A48-BDCF-EAE98C404A6F}" dt="2023-01-24T14:22:40.261" v="396" actId="478"/>
          <ac:picMkLst>
            <pc:docMk/>
            <pc:sldMk cId="70494246" sldId="356"/>
            <ac:picMk id="3" creationId="{3601FDD6-6827-4A8D-8205-B4D0AE3D5A94}"/>
          </ac:picMkLst>
        </pc:picChg>
      </pc:sldChg>
      <pc:sldChg chg="addSp delSp modSp mod modNotesTx">
        <pc:chgData name="Neubauer, Scott" userId="a7e9a9af-a98c-4960-bcc6-a35ae229bb6f" providerId="ADAL" clId="{0404F271-BAE4-4A48-BDCF-EAE98C404A6F}" dt="2023-01-24T14:28:14.552" v="541" actId="20577"/>
        <pc:sldMkLst>
          <pc:docMk/>
          <pc:sldMk cId="4099590529" sldId="358"/>
        </pc:sldMkLst>
        <pc:picChg chg="add mod">
          <ac:chgData name="Neubauer, Scott" userId="a7e9a9af-a98c-4960-bcc6-a35ae229bb6f" providerId="ADAL" clId="{0404F271-BAE4-4A48-BDCF-EAE98C404A6F}" dt="2023-01-24T14:16:37.162" v="395" actId="1076"/>
          <ac:picMkLst>
            <pc:docMk/>
            <pc:sldMk cId="4099590529" sldId="358"/>
            <ac:picMk id="2" creationId="{88CFEE06-66AB-4C29-8DC6-04FE4023ADAA}"/>
          </ac:picMkLst>
        </pc:picChg>
        <pc:picChg chg="del">
          <ac:chgData name="Neubauer, Scott" userId="a7e9a9af-a98c-4960-bcc6-a35ae229bb6f" providerId="ADAL" clId="{0404F271-BAE4-4A48-BDCF-EAE98C404A6F}" dt="2023-01-24T14:16:09.843" v="390" actId="478"/>
          <ac:picMkLst>
            <pc:docMk/>
            <pc:sldMk cId="4099590529" sldId="358"/>
            <ac:picMk id="10" creationId="{B979AEE9-B957-477E-9E7D-2DC7651C7B15}"/>
          </ac:picMkLst>
        </pc:picChg>
      </pc:sldChg>
      <pc:sldChg chg="addSp delSp modSp mod modNotesTx">
        <pc:chgData name="Neubauer, Scott" userId="a7e9a9af-a98c-4960-bcc6-a35ae229bb6f" providerId="ADAL" clId="{0404F271-BAE4-4A48-BDCF-EAE98C404A6F}" dt="2023-01-24T16:15:02.430" v="877"/>
        <pc:sldMkLst>
          <pc:docMk/>
          <pc:sldMk cId="135209468" sldId="359"/>
        </pc:sldMkLst>
        <pc:picChg chg="del">
          <ac:chgData name="Neubauer, Scott" userId="a7e9a9af-a98c-4960-bcc6-a35ae229bb6f" providerId="ADAL" clId="{0404F271-BAE4-4A48-BDCF-EAE98C404A6F}" dt="2023-01-24T13:49:53.546" v="229" actId="478"/>
          <ac:picMkLst>
            <pc:docMk/>
            <pc:sldMk cId="135209468" sldId="359"/>
            <ac:picMk id="2" creationId="{0F705C6C-8FC2-4360-A6F5-48F96AAB1144}"/>
          </ac:picMkLst>
        </pc:picChg>
        <pc:picChg chg="add del mod">
          <ac:chgData name="Neubauer, Scott" userId="a7e9a9af-a98c-4960-bcc6-a35ae229bb6f" providerId="ADAL" clId="{0404F271-BAE4-4A48-BDCF-EAE98C404A6F}" dt="2023-01-24T14:03:48.679" v="232" actId="478"/>
          <ac:picMkLst>
            <pc:docMk/>
            <pc:sldMk cId="135209468" sldId="359"/>
            <ac:picMk id="4" creationId="{DCC888F9-151A-4A50-832B-2A5ACB6691BB}"/>
          </ac:picMkLst>
        </pc:picChg>
        <pc:picChg chg="add">
          <ac:chgData name="Neubauer, Scott" userId="a7e9a9af-a98c-4960-bcc6-a35ae229bb6f" providerId="ADAL" clId="{0404F271-BAE4-4A48-BDCF-EAE98C404A6F}" dt="2023-01-24T14:03:50.526" v="233"/>
          <ac:picMkLst>
            <pc:docMk/>
            <pc:sldMk cId="135209468" sldId="359"/>
            <ac:picMk id="6" creationId="{26279674-8044-4BCA-AC36-DD2581712EC6}"/>
          </ac:picMkLst>
        </pc:picChg>
      </pc:sldChg>
      <pc:sldChg chg="addSp delSp modSp mod modNotesTx">
        <pc:chgData name="Neubauer, Scott" userId="a7e9a9af-a98c-4960-bcc6-a35ae229bb6f" providerId="ADAL" clId="{0404F271-BAE4-4A48-BDCF-EAE98C404A6F}" dt="2023-01-24T17:44:16.267" v="937" actId="1076"/>
        <pc:sldMkLst>
          <pc:docMk/>
          <pc:sldMk cId="3461607339" sldId="360"/>
        </pc:sldMkLst>
        <pc:picChg chg="add del mod">
          <ac:chgData name="Neubauer, Scott" userId="a7e9a9af-a98c-4960-bcc6-a35ae229bb6f" providerId="ADAL" clId="{0404F271-BAE4-4A48-BDCF-EAE98C404A6F}" dt="2023-01-24T17:44:00.835" v="934" actId="478"/>
          <ac:picMkLst>
            <pc:docMk/>
            <pc:sldMk cId="3461607339" sldId="360"/>
            <ac:picMk id="2" creationId="{581DE346-654C-4D70-997A-35B84E1BDE1C}"/>
          </ac:picMkLst>
        </pc:picChg>
        <pc:picChg chg="add mod">
          <ac:chgData name="Neubauer, Scott" userId="a7e9a9af-a98c-4960-bcc6-a35ae229bb6f" providerId="ADAL" clId="{0404F271-BAE4-4A48-BDCF-EAE98C404A6F}" dt="2023-01-24T17:44:16.267" v="937" actId="1076"/>
          <ac:picMkLst>
            <pc:docMk/>
            <pc:sldMk cId="3461607339" sldId="360"/>
            <ac:picMk id="3" creationId="{698C754C-CCD6-4C93-BA37-1CDC65AD08B6}"/>
          </ac:picMkLst>
        </pc:picChg>
        <pc:picChg chg="del">
          <ac:chgData name="Neubauer, Scott" userId="a7e9a9af-a98c-4960-bcc6-a35ae229bb6f" providerId="ADAL" clId="{0404F271-BAE4-4A48-BDCF-EAE98C404A6F}" dt="2023-01-24T14:30:16.518" v="590" actId="478"/>
          <ac:picMkLst>
            <pc:docMk/>
            <pc:sldMk cId="3461607339" sldId="360"/>
            <ac:picMk id="13" creationId="{3FFCD5EE-5F45-4E54-BC25-939A773DD9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3762312"/>
          </a:xfrm>
          <a:prstGeom prst="rect">
            <a:avLst/>
          </a:prstGeom>
        </p:spPr>
        <p:txBody>
          <a:bodyPr vert="horz" lIns="189631" tIns="94816" rIns="189631" bIns="94816" rtlCol="0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3762312"/>
          </a:xfrm>
          <a:prstGeom prst="rect">
            <a:avLst/>
          </a:prstGeom>
        </p:spPr>
        <p:txBody>
          <a:bodyPr vert="horz" lIns="189631" tIns="94816" rIns="189631" bIns="94816" rtlCol="0"/>
          <a:lstStyle>
            <a:lvl1pPr algn="r">
              <a:defRPr sz="2400"/>
            </a:lvl1pPr>
          </a:lstStyle>
          <a:p>
            <a:fld id="{B9D7BAC9-E3E8-484D-B82F-8598440F3133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3285788" y="9372600"/>
            <a:ext cx="33737551" cy="2530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9631" tIns="94816" rIns="189631" bIns="948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20" y="36086931"/>
            <a:ext cx="5732949" cy="29525678"/>
          </a:xfrm>
          <a:prstGeom prst="rect">
            <a:avLst/>
          </a:prstGeom>
        </p:spPr>
        <p:txBody>
          <a:bodyPr vert="horz" lIns="189631" tIns="94816" rIns="189631" bIns="948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223540"/>
            <a:ext cx="3105348" cy="3762302"/>
          </a:xfrm>
          <a:prstGeom prst="rect">
            <a:avLst/>
          </a:prstGeom>
        </p:spPr>
        <p:txBody>
          <a:bodyPr vert="horz" lIns="189631" tIns="94816" rIns="189631" bIns="94816" rtlCol="0" anchor="b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71223540"/>
            <a:ext cx="3105348" cy="3762302"/>
          </a:xfrm>
          <a:prstGeom prst="rect">
            <a:avLst/>
          </a:prstGeom>
        </p:spPr>
        <p:txBody>
          <a:bodyPr vert="horz" lIns="189631" tIns="94816" rIns="189631" bIns="94816" rtlCol="0" anchor="b"/>
          <a:lstStyle>
            <a:lvl1pPr algn="r">
              <a:defRPr sz="24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2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Polyester Polymer overlay</a:t>
            </a:r>
          </a:p>
          <a:p>
            <a:pPr defTabSz="1860958">
              <a:defRPr/>
            </a:pPr>
            <a:r>
              <a:rPr lang="en-US" dirty="0"/>
              <a:t>Cedar Rapids over I-380 – 5720.8O380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st.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0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Polyester Polymer overlay</a:t>
            </a:r>
          </a:p>
          <a:p>
            <a:pPr defTabSz="1860958">
              <a:defRPr/>
            </a:pPr>
            <a:r>
              <a:rPr lang="en-US" dirty="0"/>
              <a:t>Cedar Rapids over I-380 – 5720.8O380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st.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2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2600 bridges</a:t>
            </a:r>
            <a:r>
              <a:rPr lang="en-US" baseline="0" dirty="0"/>
              <a:t> on the NHS.</a:t>
            </a:r>
            <a:r>
              <a:rPr lang="en-US" dirty="0"/>
              <a:t> </a:t>
            </a:r>
            <a:r>
              <a:rPr lang="en-US" baseline="0" dirty="0"/>
              <a:t> </a:t>
            </a:r>
            <a:r>
              <a:rPr lang="en-US" dirty="0"/>
              <a:t>32 total </a:t>
            </a:r>
            <a:r>
              <a:rPr lang="en-US" baseline="0" dirty="0"/>
              <a:t> Poor.</a:t>
            </a:r>
            <a:r>
              <a:rPr lang="en-US" dirty="0"/>
              <a:t>  15 Poor on NHS. 725</a:t>
            </a:r>
            <a:r>
              <a:rPr lang="en-US" baseline="0" dirty="0"/>
              <a:t> interstate bridges.</a:t>
            </a:r>
            <a:r>
              <a:rPr lang="en-US" dirty="0"/>
              <a:t> </a:t>
            </a:r>
            <a:r>
              <a:rPr lang="en-US" baseline="0" dirty="0"/>
              <a:t> </a:t>
            </a:r>
            <a:r>
              <a:rPr lang="en-US" dirty="0"/>
              <a:t>3470</a:t>
            </a:r>
            <a:r>
              <a:rPr lang="en-US" baseline="0" dirty="0"/>
              <a:t> non-interstate bridges. </a:t>
            </a:r>
            <a:r>
              <a:rPr lang="en-US" dirty="0"/>
              <a:t>4195</a:t>
            </a:r>
            <a:r>
              <a:rPr lang="en-US" baseline="0" dirty="0"/>
              <a:t> total bridges.</a:t>
            </a:r>
          </a:p>
          <a:p>
            <a:r>
              <a:rPr lang="en-US" baseline="0" dirty="0"/>
              <a:t>Make comment that there are 23,800 bridges statewide. Iowa’s status as number one state with the most Poor/SD bridges due to local bridges.</a:t>
            </a:r>
          </a:p>
          <a:p>
            <a:r>
              <a:rPr lang="en-US" baseline="0" dirty="0"/>
              <a:t>17.0% of bridges are on the interstate. 25.3% of the total deck area in on the interstate.</a:t>
            </a:r>
          </a:p>
          <a:p>
            <a:r>
              <a:rPr lang="en-US" baseline="0" dirty="0"/>
              <a:t>$9 billion to replace in-kind. $425/ft^2 vs $200/ft^2</a:t>
            </a:r>
          </a:p>
          <a:p>
            <a:r>
              <a:rPr lang="en-US" baseline="0" dirty="0"/>
              <a:t>The Des Moines River bridge on I-235 has the highest VPD at 78,300.</a:t>
            </a:r>
          </a:p>
          <a:p>
            <a:endParaRPr lang="en-US" baseline="0" dirty="0"/>
          </a:p>
          <a:p>
            <a:r>
              <a:rPr lang="en-US" baseline="0" dirty="0"/>
              <a:t>Football field is 57,600ft^2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05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89 FC bridges. 4195 bridges on state highways. 725 interstate (93 culverts, 22 FC), 3470 non-interstate (729 culverts, 67 FC).</a:t>
            </a:r>
          </a:p>
          <a:p>
            <a:endParaRPr lang="en-US" baseline="0" dirty="0"/>
          </a:p>
          <a:p>
            <a:r>
              <a:rPr lang="en-US" baseline="0" dirty="0"/>
              <a:t>Mention Scour Critical bridge inspection and how we have mitigated the scour critical bridges.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24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39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Poor is the same as SD. The SD term was misleading to people who don’t know bridges. It does not mean the bridge is near failure.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42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is a scenario recommended by our deterioration modeling system for a given bridge. Bridge 3826, IA-28 over Walnut Creek in Polk Co.  Built in 1969. Second overlay in 2020. As bridges age, it is difficult to repair and maintain superstructures and Substructures.</a:t>
            </a:r>
            <a:endParaRPr lang="en-US" dirty="0"/>
          </a:p>
          <a:p>
            <a:r>
              <a:rPr lang="en-US" dirty="0"/>
              <a:t>Non-Interstate Unlimited budget CI42 Corrected.xlsx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8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NBI_TAPE_OUTPUT_15-03-2021_05-04-28 -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OneDrive - Iowa Department of Transportation\Documents\2023 commission meeting\Graphs 4.3 &amp; 5.7 for Non-inter &amp; 4.6 &amp; 5.9 for Non-Inter on NHS and Interstate – copy.xlsx</a:t>
            </a:r>
          </a:p>
          <a:p>
            <a:pPr marL="0" marR="0" lvl="0" indent="0" algn="l" defTabSz="9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Bridges in the 1950’s thru 1970’s will cost $5.6 Billion to replace.</a:t>
            </a:r>
          </a:p>
          <a:p>
            <a:endParaRPr lang="en-US" dirty="0"/>
          </a:p>
          <a:p>
            <a:r>
              <a:rPr lang="en-US" dirty="0"/>
              <a:t>We replaced 37bridges in FY2022 </a:t>
            </a:r>
          </a:p>
          <a:p>
            <a:r>
              <a:rPr lang="en-US" dirty="0"/>
              <a:t>1613 bridges are over 50 years old. 38.5% of states bridges and 28.6% of state deck area.</a:t>
            </a:r>
          </a:p>
          <a:p>
            <a:r>
              <a:rPr lang="en-US" dirty="0">
                <a:cs typeface="Calibri"/>
              </a:rPr>
              <a:t>The 16 fair bridges in the 2010’s are from the deck condition. 7 are on the I-29 corridor project. An issue with deck concrete quality. HPC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93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OneDrive - Iowa Department of Transportation\Documents\2023 commission meeting\Graphs 4.3 &amp; 5.7 for Non-inter &amp; 4.6 &amp; 5.9 for Non-Inter on NHS and Interstate – copy.xlsx</a:t>
            </a:r>
          </a:p>
          <a:p>
            <a:r>
              <a:rPr lang="en-US" dirty="0"/>
              <a:t>Only 30 Poor bridges in 2022. 5 border bridges are Poor. </a:t>
            </a:r>
          </a:p>
          <a:p>
            <a:r>
              <a:rPr lang="en-US" dirty="0"/>
              <a:t>Poor bridges statewide = 4599, up from 4497 in 2021.</a:t>
            </a:r>
          </a:p>
          <a:p>
            <a:r>
              <a:rPr lang="en-US" dirty="0"/>
              <a:t>3 posted poor bridges (2 border, 1 state park). 1 closed due to collision damage.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6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61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892 Steel Girder Bridges</a:t>
            </a:r>
          </a:p>
          <a:p>
            <a:r>
              <a:rPr lang="en-US" dirty="0"/>
              <a:t>1871 PPCB bridges</a:t>
            </a:r>
          </a:p>
          <a:p>
            <a:r>
              <a:rPr lang="en-US" dirty="0"/>
              <a:t>563 Slab bridges</a:t>
            </a:r>
          </a:p>
          <a:p>
            <a:pPr defTabSz="881261">
              <a:defRPr/>
            </a:pPr>
            <a:r>
              <a:rPr lang="en-US" dirty="0"/>
              <a:t>822 culverts</a:t>
            </a:r>
          </a:p>
          <a:p>
            <a:r>
              <a:rPr lang="en-US" dirty="0"/>
              <a:t>47 Other types of bridges</a:t>
            </a:r>
          </a:p>
          <a:p>
            <a:endParaRPr lang="en-US" dirty="0"/>
          </a:p>
          <a:p>
            <a:r>
              <a:rPr lang="en-US" dirty="0"/>
              <a:t>60 to 70% of bridges are $3 million or less (average = $1.5 million). Average of the other 30 to 40% is $6.3 million (2021 information)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3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OneDrive - Iowa Department of Transportation\Documents\2023 commission meeting\Graphs 4.3 &amp; 5.7 for Non-inter &amp; 4.6 &amp; 5.9 for Non-Inter on NHS and Interstate – copy.xlsx</a:t>
            </a:r>
          </a:p>
          <a:p>
            <a:endParaRPr lang="en-US" dirty="0"/>
          </a:p>
          <a:p>
            <a:r>
              <a:rPr lang="en-US" dirty="0"/>
              <a:t>FHWA requirement to keep NHS below 10% of deck area as Poor.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2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/>
            <a:r>
              <a:rPr lang="en-US" dirty="0"/>
              <a:t>OneDrive - Iowa Department of Transportation\Documents\2023 commission meeting\Graphs 4.3 &amp; 5.7 for Non-inter &amp; 4.6 &amp; 5.9 for Non-Inter on NHS and Interstate – copy.xlsx</a:t>
            </a:r>
          </a:p>
          <a:p>
            <a:r>
              <a:rPr lang="en-US" dirty="0"/>
              <a:t> Amplified budget is 150% of proposed budget.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75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OneDrive - Iowa Department of Transportation\Documents\2023 commission meeting\Graphs 4.3 &amp; 5.7 for Non-inter &amp; 4.6 &amp; 5.9 for Non-Inter on NHS and Interstate – copy.xlsx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66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bridges over Mississippi River, 12 bridges over Missouri River, 1 owned by the city of Akron and South Dakota, and 11 bridges over other waterways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54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8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NDE: Impact Echo, GPR, Infra red thermography, Hammer sounding, Ultrasonic Wave, Sonar, Mag particle, Dye Penetrant, Acoustic imaging, Harmonic vibration,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6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3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 7834.9S092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Macadam stone – uniform crushed stone.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4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 7784.2S069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 6669.0S218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9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5233.0O080 </a:t>
            </a:r>
          </a:p>
          <a:p>
            <a:pPr defTabSz="1860958">
              <a:defRPr/>
            </a:pPr>
            <a:r>
              <a:rPr lang="en-US" dirty="0"/>
              <a:t>8295.9R080</a:t>
            </a:r>
          </a:p>
          <a:p>
            <a:pPr defTabSz="1860958">
              <a:defRPr/>
            </a:pPr>
            <a:r>
              <a:rPr lang="en-US" dirty="0"/>
              <a:t>3190.2S061 Peosta Channel</a:t>
            </a:r>
          </a:p>
          <a:p>
            <a:pPr defTabSz="1860958">
              <a:defRPr/>
            </a:pPr>
            <a:r>
              <a:rPr lang="en-US" dirty="0"/>
              <a:t>0625.7S030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6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44AC-43F9-4529-B1FD-7C0D12AC0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2D58-1E06-4DCE-8889-825802168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57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DFB-531F-4F92-B36D-9EC2A80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56" y="435006"/>
            <a:ext cx="2433800" cy="1036468"/>
          </a:xfrm>
        </p:spPr>
        <p:txBody>
          <a:bodyPr anchor="b">
            <a:normAutofit/>
          </a:bodyPr>
          <a:lstStyle>
            <a:lvl1pPr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6EA2-574B-40D2-800A-405E0034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656" y="1471474"/>
            <a:ext cx="2433800" cy="502698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8A7B-0E4C-4796-AB21-F798B981106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5668"/>
            <a:ext cx="9144000" cy="171206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Bridge Asset Management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Scott Neubauer, PE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Iowa DOT Bridges and Structures Bureau</a:t>
            </a:r>
          </a:p>
          <a:p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Commission Workshop</a:t>
            </a:r>
          </a:p>
          <a:p>
            <a:r>
              <a:rPr lang="en-US" dirty="0">
                <a:latin typeface="Microsoft Sans Serif"/>
                <a:ea typeface="Microsoft Sans Serif"/>
                <a:cs typeface="Microsoft Sans Serif"/>
              </a:rPr>
              <a:t>February14, 2023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773" y="1006576"/>
            <a:ext cx="6262455" cy="2630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182BB-62CC-4A1C-B2CC-B5F30AC44F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32" y="5703158"/>
            <a:ext cx="192633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3165A-76B2-4A5D-9281-4A116035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40BF5-07B8-4A9C-BE91-1E19A23B22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54292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3165A-76B2-4A5D-9281-4A116035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E1171-6931-4972-8ECA-0FF4B47E5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73" y="199750"/>
            <a:ext cx="8814054" cy="64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2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Bridge Inventory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12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1304"/>
            <a:ext cx="7886700" cy="4305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The primary system includes 4,195 bridges and large culverts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ea typeface="Microsoft Sans Serif"/>
              <a:cs typeface="Microsoft Sans Serif"/>
            </a:endParaRPr>
          </a:p>
          <a:p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Added together, the deck area of all primary system bridges is over 47 million square feet – that’s approximately 1.7 square miles. (over 820 football fields)</a:t>
            </a:r>
          </a:p>
          <a:p>
            <a:pPr marL="0" indent="0">
              <a:buNone/>
            </a:pPr>
            <a:endParaRPr lang="en-US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If we had to replace these bridges today, the cost would exceed $20 billion. (this would be more than 20 years of our entire program)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ea typeface="Microsoft Sans Serif"/>
              <a:cs typeface="Microsoft Sans Serif"/>
            </a:endParaRPr>
          </a:p>
          <a:p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Average VPD 5,806. Median VPD 3,180.</a:t>
            </a:r>
          </a:p>
        </p:txBody>
      </p:sp>
    </p:spTree>
    <p:extLst>
      <p:ext uri="{BB962C8B-B14F-4D97-AF65-F5344CB8AC3E}">
        <p14:creationId xmlns:p14="http://schemas.microsoft.com/office/powerpoint/2010/main" val="241098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Bridge Inspection</a:t>
            </a:r>
            <a:endParaRPr lang="en-US" dirty="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13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1304"/>
            <a:ext cx="7886700" cy="4305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285750"/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Federal Highway Administration requires all bridges to be inspected every 24 months or less. (approximately 23,800 city, county and state bridges)</a:t>
            </a:r>
          </a:p>
          <a:p>
            <a:pPr marL="114300" indent="0">
              <a:buNone/>
            </a:pPr>
            <a:endParaRPr lang="en-US" sz="1800" dirty="0">
              <a:latin typeface="Microsoft Sans Serif"/>
              <a:ea typeface="Microsoft Sans Serif"/>
              <a:cs typeface="Microsoft Sans Serif"/>
            </a:endParaRPr>
          </a:p>
          <a:p>
            <a:pPr marL="400050" indent="-285750"/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State bridge condition data is collected by 18 trained bridge inspectors.</a:t>
            </a:r>
          </a:p>
          <a:p>
            <a:pPr marL="114300" indent="0">
              <a:buNone/>
            </a:pPr>
            <a:endParaRPr lang="en-US" sz="1800" dirty="0">
              <a:latin typeface="Microsoft Sans Serif"/>
              <a:ea typeface="Microsoft Sans Serif"/>
              <a:cs typeface="Microsoft Sans Serif"/>
            </a:endParaRPr>
          </a:p>
          <a:p>
            <a:pPr marL="400050" indent="-285750"/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It takes up to 5 years of training to be qualified to be a bridge inspector.</a:t>
            </a:r>
          </a:p>
          <a:p>
            <a:pPr marL="114300" indent="0">
              <a:buNone/>
            </a:pPr>
            <a:endParaRPr lang="en-US" sz="1800" dirty="0">
              <a:latin typeface="Microsoft Sans Serif"/>
              <a:ea typeface="Microsoft Sans Serif"/>
              <a:cs typeface="Microsoft Sans Serif"/>
            </a:endParaRPr>
          </a:p>
          <a:p>
            <a:pPr marL="400050" indent="-285750"/>
            <a:r>
              <a:rPr lang="en-US" sz="1800" dirty="0">
                <a:latin typeface="Microsoft Sans Serif"/>
                <a:ea typeface="Microsoft Sans Serif"/>
                <a:cs typeface="Microsoft Sans Serif"/>
              </a:rPr>
              <a:t>Inspection documentation is used to evaluate the need for replacement, rehab, or repair.</a:t>
            </a:r>
            <a:endParaRPr lang="en-US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6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14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1B2810D-31BF-471F-AFDB-43D601E8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9046077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9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354736"/>
            <a:ext cx="8084127" cy="1059072"/>
          </a:xfrm>
        </p:spPr>
        <p:txBody>
          <a:bodyPr/>
          <a:lstStyle/>
          <a:p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FHWA Terms Describing Bridge Condition:</a:t>
            </a:r>
            <a:endParaRPr lang="en-US" sz="3200" dirty="0">
              <a:ea typeface="+mj-lt"/>
              <a:cs typeface="+mj-lt"/>
            </a:endParaRPr>
          </a:p>
          <a:p>
            <a:endPara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15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1304"/>
            <a:ext cx="8136081" cy="4305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Microsoft Sans Serif"/>
              <a:ea typeface="Microsoft Sans Serif"/>
              <a:cs typeface="Microsoft Sans Serif"/>
            </a:endParaRPr>
          </a:p>
          <a:p>
            <a:pPr marL="3435350"/>
            <a:r>
              <a:rPr lang="en-US" sz="3200" b="1" u="sng" dirty="0">
                <a:latin typeface="Microsoft Sans Serif"/>
                <a:ea typeface="Microsoft Sans Serif"/>
                <a:cs typeface="Microsoft Sans Serif"/>
              </a:rPr>
              <a:t>Good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b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35350"/>
            <a:r>
              <a:rPr lang="en-US" sz="3200" b="1" u="sng" dirty="0">
                <a:latin typeface="Microsoft Sans Serif"/>
                <a:ea typeface="Microsoft Sans Serif"/>
                <a:cs typeface="Microsoft Sans Serif"/>
              </a:rPr>
              <a:t>Fair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b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35350"/>
            <a:r>
              <a:rPr lang="en-US" sz="3200" b="1" u="sng" dirty="0">
                <a:latin typeface="Microsoft Sans Serif"/>
                <a:ea typeface="Microsoft Sans Serif"/>
                <a:cs typeface="Microsoft Sans Serif"/>
              </a:rPr>
              <a:t>Poor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 </a:t>
            </a:r>
            <a:endPara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4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16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A3E9C2-C26C-4CE6-B407-A81C9F668A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67" y="443736"/>
            <a:ext cx="8315665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17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CF2B2-90FB-4542-9DF9-5A6D6C2A9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26" y="232264"/>
            <a:ext cx="8346147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C2215F-95B5-44F1-9DAE-0AF9421A4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5" y="390525"/>
            <a:ext cx="7970509" cy="56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6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47EF0-1103-4F10-882B-8CC0F2EFB9B7}"/>
              </a:ext>
            </a:extLst>
          </p:cNvPr>
          <p:cNvSpPr txBox="1"/>
          <p:nvPr/>
        </p:nvSpPr>
        <p:spPr>
          <a:xfrm>
            <a:off x="2194560" y="0"/>
            <a:ext cx="394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Poor Bridges on Primary Highways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79674-8044-4BCA-AC36-DD2581712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4430"/>
            <a:ext cx="9144000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77640" y="389611"/>
            <a:ext cx="4905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Presentation Overview</a:t>
            </a:r>
            <a:endParaRPr lang="en-US" sz="3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1576138"/>
            <a:ext cx="4578818" cy="4427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445" indent="-385445">
              <a:buAutoNum type="arabicPeriod"/>
            </a:pPr>
            <a:r>
              <a:rPr lang="en-US" sz="2800" dirty="0">
                <a:latin typeface="Microsoft Sans Serif"/>
                <a:ea typeface="Microsoft Sans Serif"/>
                <a:cs typeface="Microsoft Sans Serif"/>
              </a:rPr>
              <a:t>Preservation Activities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Bridge Inventory</a:t>
            </a:r>
          </a:p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Condition Summary</a:t>
            </a:r>
          </a:p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Funding Scenarios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77CB4-3B1F-4EB0-9270-ECC8A18DA4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71" y="5424488"/>
            <a:ext cx="274343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6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Typical Bridge Costs</a:t>
            </a:r>
            <a:endParaRPr lang="en-US" dirty="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20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5125" y="1549013"/>
            <a:ext cx="5873750" cy="43054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00050" indent="-285750"/>
            <a:r>
              <a:rPr lang="en-US" sz="2800" dirty="0">
                <a:latin typeface="Microsoft Sans Serif"/>
                <a:ea typeface="Microsoft Sans Serif"/>
                <a:cs typeface="Microsoft Sans Serif"/>
              </a:rPr>
              <a:t>Replacements cost from:</a:t>
            </a:r>
          </a:p>
          <a:p>
            <a:pPr marL="742950" lvl="1" indent="-285750"/>
            <a:r>
              <a:rPr lang="en-US" sz="2500" dirty="0">
                <a:latin typeface="Microsoft Sans Serif"/>
                <a:ea typeface="Microsoft Sans Serif"/>
                <a:cs typeface="Microsoft Sans Serif"/>
              </a:rPr>
              <a:t> $2.4M Non-Interstate</a:t>
            </a:r>
          </a:p>
          <a:p>
            <a:pPr marL="742950" lvl="1" indent="-285750"/>
            <a:r>
              <a:rPr lang="en-US" sz="2500" dirty="0">
                <a:latin typeface="Microsoft Sans Serif"/>
                <a:ea typeface="Microsoft Sans Serif"/>
                <a:cs typeface="Microsoft Sans Serif"/>
              </a:rPr>
              <a:t> $3.0M Interstate </a:t>
            </a:r>
            <a:r>
              <a:rPr lang="en-US" sz="1700" dirty="0">
                <a:latin typeface="Microsoft Sans Serif"/>
                <a:ea typeface="Microsoft Sans Serif"/>
                <a:cs typeface="Microsoft Sans Serif"/>
              </a:rPr>
              <a:t>(outliers not included)</a:t>
            </a:r>
          </a:p>
          <a:p>
            <a:pPr marL="457200" lvl="1" indent="0">
              <a:buNone/>
            </a:pPr>
            <a:endParaRPr lang="en-US" sz="2800" dirty="0">
              <a:latin typeface="Microsoft Sans Serif"/>
              <a:ea typeface="Microsoft Sans Serif"/>
              <a:cs typeface="Microsoft Sans Serif"/>
            </a:endParaRPr>
          </a:p>
          <a:p>
            <a:pPr marL="400050" indent="-285750"/>
            <a:r>
              <a:rPr lang="en-US" sz="2800" dirty="0">
                <a:latin typeface="Microsoft Sans Serif"/>
                <a:ea typeface="Microsoft Sans Serif"/>
                <a:cs typeface="Microsoft Sans Serif"/>
              </a:rPr>
              <a:t>Rehabilitations cost from:</a:t>
            </a:r>
          </a:p>
          <a:p>
            <a:pPr marL="742950" lvl="1" indent="-285750"/>
            <a:r>
              <a:rPr lang="en-US" sz="2500" dirty="0">
                <a:latin typeface="Microsoft Sans Serif"/>
                <a:ea typeface="Microsoft Sans Serif"/>
                <a:cs typeface="Microsoft Sans Serif"/>
              </a:rPr>
              <a:t> $0.25M to $1.3M</a:t>
            </a:r>
          </a:p>
          <a:p>
            <a:pPr marL="114300" indent="0">
              <a:buNone/>
            </a:pPr>
            <a:endParaRPr lang="en-US" sz="2800" dirty="0">
              <a:latin typeface="Microsoft Sans Serif"/>
              <a:ea typeface="Microsoft Sans Serif"/>
              <a:cs typeface="Microsoft Sans Serif"/>
            </a:endParaRPr>
          </a:p>
          <a:p>
            <a:pPr marL="400050" indent="-285750"/>
            <a:r>
              <a:rPr lang="en-US" sz="2800" dirty="0">
                <a:latin typeface="Microsoft Sans Serif"/>
                <a:ea typeface="Microsoft Sans Serif"/>
                <a:cs typeface="Microsoft Sans Serif"/>
              </a:rPr>
              <a:t>New Bridges cost from:</a:t>
            </a:r>
          </a:p>
          <a:p>
            <a:pPr marL="742950" lvl="1" indent="-285750"/>
            <a:r>
              <a:rPr lang="en-US" sz="2500" dirty="0">
                <a:latin typeface="Microsoft Sans Serif"/>
                <a:ea typeface="Microsoft Sans Serif"/>
                <a:cs typeface="Microsoft Sans Serif"/>
              </a:rPr>
              <a:t> $2.7M Non-Interstate</a:t>
            </a:r>
          </a:p>
          <a:p>
            <a:pPr marL="742950" lvl="1" indent="-285750"/>
            <a:r>
              <a:rPr lang="en-US" sz="2500" dirty="0">
                <a:latin typeface="Microsoft Sans Serif"/>
                <a:ea typeface="Microsoft Sans Serif"/>
                <a:cs typeface="Microsoft Sans Serif"/>
              </a:rPr>
              <a:t> $4.8M Interstate </a:t>
            </a:r>
            <a:r>
              <a:rPr lang="en-US" sz="1700" dirty="0">
                <a:latin typeface="Microsoft Sans Serif"/>
                <a:ea typeface="Microsoft Sans Serif"/>
                <a:cs typeface="Microsoft Sans Serif"/>
              </a:rPr>
              <a:t>(outliers not included)</a:t>
            </a:r>
          </a:p>
        </p:txBody>
      </p:sp>
    </p:spTree>
    <p:extLst>
      <p:ext uri="{BB962C8B-B14F-4D97-AF65-F5344CB8AC3E}">
        <p14:creationId xmlns:p14="http://schemas.microsoft.com/office/powerpoint/2010/main" val="17472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21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94C9EF-5BA5-4350-B353-584B13FF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220"/>
            <a:ext cx="7886700" cy="5412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Condition Forecast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FEE06-66AB-4C29-8DC6-04FE4023A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04" y="683492"/>
            <a:ext cx="7116992" cy="5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9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22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94C9EF-5BA5-4350-B353-584B13FF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220"/>
            <a:ext cx="7886700" cy="5412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Condition Forecast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F71A2-39A6-41ED-845B-99F428688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41" y="735990"/>
            <a:ext cx="7133117" cy="5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23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94C9EF-5BA5-4350-B353-584B13FF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220"/>
            <a:ext cx="7886700" cy="5412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Condition 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C754C-CCD6-4C93-BA37-1CDC65AD0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89" y="569664"/>
            <a:ext cx="7567022" cy="55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07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8650" y="365127"/>
            <a:ext cx="7886700" cy="116218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Additional Needs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936065" y="650648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pPr defTabSz="685800"/>
              <a:t>24</a:t>
            </a:fld>
            <a:endParaRPr lang="en-US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757" y="1508839"/>
            <a:ext cx="870470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is a need to replace or rehabilitate several large bridges over the next 20 years. </a:t>
            </a:r>
          </a:p>
          <a:p>
            <a:pPr fontAlgn="ctr">
              <a:spcAft>
                <a:spcPts val="600"/>
              </a:spcAft>
            </a:pP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US-63: Ottumwa Viaduct over Des Moines River (deck replacement in FY2028- $25 million)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I-129: Sioux City over Missouri River (barrier rail replacement in FY2024  - $3.5 million)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IA-9</a:t>
            </a:r>
            <a:r>
              <a:rPr lang="en-US" sz="12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Lansing (</a:t>
            </a: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Black Hawk)  over the Mississippi River (replace in FY2024, $64 million) 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I-80: Le Claire (Fred Schwengel) over the Mississippi River (replace in FY2026, $150 million)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IA-12: Sioux City (Gordon Drive Viaduct) (replace in FY2027, $109 million)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US-67: Davenport (Centennial) over the Mississippi River (replace beyond 2028, $110 million)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IA-175: Decatur over the Missouri River (replace - $60 million 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US-20: Dubuque (Julien-Dubuque) over the Mississippi River (replace - $175 million 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US-30: Clinton (Gateway) over the Mississippi River (replace - $125 million )</a:t>
            </a:r>
          </a:p>
          <a:p>
            <a:pPr marL="800100" lvl="1" indent="-3429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IA-926: Fort Dodge (Karl King Viaduct) over Des Moines River (replace - $30 million)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endParaRPr lang="en-US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Note: the costs shown above represent Iowa’s estimated share for border bridges.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AC7F5-1DB4-481C-B5B4-4C2C92556E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656" y="4646765"/>
            <a:ext cx="379144" cy="565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FA1414-8129-43E6-954E-453C95F4219F}"/>
              </a:ext>
            </a:extLst>
          </p:cNvPr>
          <p:cNvSpPr txBox="1"/>
          <p:nvPr/>
        </p:nvSpPr>
        <p:spPr>
          <a:xfrm>
            <a:off x="7740943" y="4089440"/>
            <a:ext cx="140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10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BCB36-2462-4F33-9FB3-FF88FCB277EF}"/>
              </a:ext>
            </a:extLst>
          </p:cNvPr>
          <p:cNvSpPr txBox="1"/>
          <p:nvPr/>
        </p:nvSpPr>
        <p:spPr>
          <a:xfrm>
            <a:off x="7675978" y="4744976"/>
            <a:ext cx="136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20 Years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00C41A-44BE-48B5-A30D-FAB7962158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946" y="2642632"/>
            <a:ext cx="426757" cy="12987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89E55B-7820-4C49-B9E9-B00CFF990EC3}"/>
              </a:ext>
            </a:extLst>
          </p:cNvPr>
          <p:cNvSpPr txBox="1"/>
          <p:nvPr/>
        </p:nvSpPr>
        <p:spPr>
          <a:xfrm>
            <a:off x="7839703" y="3076699"/>
            <a:ext cx="12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5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A5439-7537-47EB-A90C-4056BE7AD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656" y="3934640"/>
            <a:ext cx="445047" cy="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9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Key Take-Aways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25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55387"/>
            <a:ext cx="7886700" cy="46238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lvl="0" indent="-285750">
              <a:lnSpc>
                <a:spcPct val="120000"/>
              </a:lnSpc>
            </a:pP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There is a large inventory of bridges built in the 1950’s, 1960’s and 1970’s.</a:t>
            </a:r>
          </a:p>
          <a:p>
            <a:pPr marL="285750" lvl="0" indent="-285750">
              <a:lnSpc>
                <a:spcPct val="120000"/>
              </a:lnSpc>
            </a:pP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Good progress has been made reducing the number of bridges classified as poor.  This trend is likely to reverse due to the large number of aging bridges.</a:t>
            </a:r>
          </a:p>
          <a:p>
            <a:pPr marL="285750" lvl="0" indent="-285750">
              <a:lnSpc>
                <a:spcPct val="120000"/>
              </a:lnSpc>
            </a:pP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Border bridges represent large capital improvement projects that need to be planned for far in advance.</a:t>
            </a:r>
          </a:p>
          <a:p>
            <a:pPr marL="285750" lvl="0" indent="-285750">
              <a:lnSpc>
                <a:spcPct val="120000"/>
              </a:lnSpc>
            </a:pPr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sustained focus on stewardship is critical.</a:t>
            </a:r>
          </a:p>
        </p:txBody>
      </p:sp>
    </p:spTree>
    <p:extLst>
      <p:ext uri="{BB962C8B-B14F-4D97-AF65-F5344CB8AC3E}">
        <p14:creationId xmlns:p14="http://schemas.microsoft.com/office/powerpoint/2010/main" val="272530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3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D9E252A-6B05-4566-9779-BB38B5C3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15975"/>
          </a:xfrm>
        </p:spPr>
        <p:txBody>
          <a:bodyPr/>
          <a:lstStyle/>
          <a:p>
            <a:pPr algn="ctr"/>
            <a:r>
              <a:rPr lang="en-US" dirty="0"/>
              <a:t>Bridge Preservation and Maintenance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41AA6-13BE-4853-8E74-4882E99393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20800"/>
            <a:ext cx="78867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are some of the things we’re doing to preserve and maintain bridges?</a:t>
            </a:r>
          </a:p>
          <a:p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Replace aging deck joints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Overlay decks with new wearing surface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Dense concrete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Polyester Polymer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Latex modified concrete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Epoxy polymer layer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Repair beams ends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Patch deteriorated deck areas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Install berm and bank protection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stainless steel reinforcing in areas with high potential for corrosion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High Performance Concrete (HPC) in new bridge decks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fewer or no deck joints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of Non-Destructive Evaluation (NDE) methods to assess condition</a:t>
            </a:r>
          </a:p>
          <a:p>
            <a:pPr marL="342900" lvl="1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2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6BBA8-FBD6-4F7B-8657-1C287B90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8E6F8-D333-4ECD-BC07-62219F0635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8" y="334056"/>
            <a:ext cx="8273143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2B1FF-220C-4157-8BA7-D569A6FC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5F395-670B-4502-A4AE-D3D1D635CD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292" y="0"/>
            <a:ext cx="435972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C447C-283F-4E26-93CE-2BE183AF83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2" y="136524"/>
            <a:ext cx="4044110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7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C9E32-9173-4C02-9BD4-6B0413FD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76483-FE5A-4C98-B905-B0493B9FE7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3644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F62B2-FE8F-4EBA-AAEB-EB1F50CA00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806294"/>
            <a:ext cx="7315200" cy="29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5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6943-9596-428D-9F67-8EC77CB0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865E1-79D1-4E59-B303-3D67121E15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62947"/>
            <a:ext cx="5486400" cy="3364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B144F7-2F0D-4C69-8410-B28DD4D760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686985"/>
            <a:ext cx="5486400" cy="30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1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3E759-3EC6-4DBE-9E77-CE912EDA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85AA1-B6D6-4528-BCCC-16EB8B7C59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8" y="3581401"/>
            <a:ext cx="7035644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9F587-AE98-4BD9-885C-D7137CE1A3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80" y="76199"/>
            <a:ext cx="61408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0D75F-8E60-4E15-BEDF-0F4595D6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7FB1-D260-40EE-9882-1B475E73001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91179-B637-400E-9B74-C87122D0D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485"/>
            <a:ext cx="4907549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D84A6-6FC1-4412-93C6-E01E523E7D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89" y="2698751"/>
            <a:ext cx="458151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23A33-56E7-48D4-A6A3-12438003E6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11" y="4163042"/>
            <a:ext cx="4572000" cy="1709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E0C724-C620-4498-BACD-0D62BBE02E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374" y="165947"/>
            <a:ext cx="4114800" cy="21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7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DDD87B20D3B4E8BA3329D1F73F3FD" ma:contentTypeVersion="10" ma:contentTypeDescription="Create a new document." ma:contentTypeScope="" ma:versionID="06360ca3259dad9e91468028cc8f631e">
  <xsd:schema xmlns:xsd="http://www.w3.org/2001/XMLSchema" xmlns:xs="http://www.w3.org/2001/XMLSchema" xmlns:p="http://schemas.microsoft.com/office/2006/metadata/properties" xmlns:ns3="b5569257-ea7f-4abd-949f-b97d37e36e1a" xmlns:ns4="1955b6a4-2d87-4690-8190-2eb4b09ca27e" targetNamespace="http://schemas.microsoft.com/office/2006/metadata/properties" ma:root="true" ma:fieldsID="83efbb5f90aaf6d4f8400805efabebc7" ns3:_="" ns4:_="">
    <xsd:import namespace="b5569257-ea7f-4abd-949f-b97d37e36e1a"/>
    <xsd:import namespace="1955b6a4-2d87-4690-8190-2eb4b09ca2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69257-ea7f-4abd-949f-b97d37e36e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5b6a4-2d87-4690-8190-2eb4b09ca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C743A-3234-4614-AC5D-316F823B12EB}">
  <ds:schemaRefs>
    <ds:schemaRef ds:uri="1955b6a4-2d87-4690-8190-2eb4b09ca27e"/>
    <ds:schemaRef ds:uri="http://purl.org/dc/terms/"/>
    <ds:schemaRef ds:uri="http://schemas.openxmlformats.org/package/2006/metadata/core-properties"/>
    <ds:schemaRef ds:uri="b5569257-ea7f-4abd-949f-b97d37e36e1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BE2425-F91A-4E9E-95E4-AEE8F3AD7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69257-ea7f-4abd-949f-b97d37e36e1a"/>
    <ds:schemaRef ds:uri="1955b6a4-2d87-4690-8190-2eb4b09ca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9071</TotalTime>
  <Words>1400</Words>
  <Application>Microsoft Office PowerPoint</Application>
  <PresentationFormat>On-screen Show (4:3)</PresentationFormat>
  <Paragraphs>183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Microsoft Sans Serif</vt:lpstr>
      <vt:lpstr>1_Office Theme</vt:lpstr>
      <vt:lpstr>Office Theme</vt:lpstr>
      <vt:lpstr>PowerPoint Presentation</vt:lpstr>
      <vt:lpstr>PowerPoint Presentation</vt:lpstr>
      <vt:lpstr>Bridge Preservation and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Bridge Inventory</vt:lpstr>
      <vt:lpstr>Bridge Inspection</vt:lpstr>
      <vt:lpstr>PowerPoint Presentation</vt:lpstr>
      <vt:lpstr>FHWA Terms Describing Bridge Condition: </vt:lpstr>
      <vt:lpstr>PowerPoint Presentation</vt:lpstr>
      <vt:lpstr>PowerPoint Presentation</vt:lpstr>
      <vt:lpstr>PowerPoint Presentation</vt:lpstr>
      <vt:lpstr>PowerPoint Presentation</vt:lpstr>
      <vt:lpstr>Typical Bridge Costs</vt:lpstr>
      <vt:lpstr>Condition Forecast</vt:lpstr>
      <vt:lpstr>Condition Forecast</vt:lpstr>
      <vt:lpstr>Condition Forecast</vt:lpstr>
      <vt:lpstr>PowerPoint Presentation</vt:lpstr>
      <vt:lpstr>Key 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Neubauer, Scott</dc:creator>
  <cp:lastModifiedBy>Neubauer, Scott</cp:lastModifiedBy>
  <cp:revision>376</cp:revision>
  <cp:lastPrinted>2023-02-06T20:19:58Z</cp:lastPrinted>
  <dcterms:created xsi:type="dcterms:W3CDTF">2017-11-22T13:15:27Z</dcterms:created>
  <dcterms:modified xsi:type="dcterms:W3CDTF">2023-02-08T17:18:54Z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0x010100246DDD87B20D3B4E8BA3329D1F73F3FD</vt:lpwstr>
  </property>
  <property fmtid="{D5CDD505-2E9C-101B-9397-08002B2CF9AE}" pid="3" name="_dlc_DocIdItemGuid">
    <vt:lpwstr>5e519d89-9d1d-432a-bd73-ff7dd666682b</vt:lpwstr>
  </property>
</Properties>
</file>