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2977</c:v>
                </c:pt>
                <c:pt idx="7">
                  <c:v>3017</c:v>
                </c:pt>
                <c:pt idx="8">
                  <c:v>2974</c:v>
                </c:pt>
                <c:pt idx="9">
                  <c:v>2965</c:v>
                </c:pt>
                <c:pt idx="10">
                  <c:v>2791</c:v>
                </c:pt>
                <c:pt idx="11">
                  <c:v>2625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February 13, 2024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 and Panama Canal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4216BB-58C5-52E9-0C1B-544208D18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277"/>
            <a:ext cx="9144000" cy="651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BBCA91-0DD4-3E55-9D27-062508B8B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0320"/>
            <a:ext cx="9144573" cy="551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543313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December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24" y="112577"/>
            <a:ext cx="7886700" cy="1325563"/>
          </a:xfrm>
        </p:spPr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233" y="989602"/>
            <a:ext cx="7886700" cy="2694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Water levels have been falling since June</a:t>
            </a:r>
          </a:p>
          <a:p>
            <a:r>
              <a:rPr lang="en-US" dirty="0"/>
              <a:t>Drought expected to continue into winter</a:t>
            </a:r>
          </a:p>
          <a:p>
            <a:r>
              <a:rPr lang="en-US" dirty="0"/>
              <a:t>Result is barges are not fully loaded with grain causing reduced barge supply</a:t>
            </a:r>
          </a:p>
          <a:p>
            <a:r>
              <a:rPr lang="en-US" dirty="0"/>
              <a:t>Impacts partially mitigated by lower demand for shipping by barge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EC2EF8-D94C-5C7C-B5E4-5CE4F3FA8986}"/>
              </a:ext>
            </a:extLst>
          </p:cNvPr>
          <p:cNvSpPr txBox="1">
            <a:spLocks/>
          </p:cNvSpPr>
          <p:nvPr/>
        </p:nvSpPr>
        <p:spPr>
          <a:xfrm>
            <a:off x="258536" y="324004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Panama Canal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648644-78BE-1240-7C24-BE6E966CF6F1}"/>
              </a:ext>
            </a:extLst>
          </p:cNvPr>
          <p:cNvSpPr txBox="1">
            <a:spLocks/>
          </p:cNvSpPr>
          <p:nvPr/>
        </p:nvSpPr>
        <p:spPr>
          <a:xfrm>
            <a:off x="523785" y="4163876"/>
            <a:ext cx="7886700" cy="2694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Drought has reduced the amount of freshwater available to use for the lock system</a:t>
            </a:r>
          </a:p>
          <a:p>
            <a:r>
              <a:rPr lang="en-US" dirty="0"/>
              <a:t>Maximum ships per day is 24. Normal is 36 to 38</a:t>
            </a:r>
          </a:p>
          <a:p>
            <a:r>
              <a:rPr lang="en-US" dirty="0"/>
              <a:t>Forty percent of all US container traffic travels through the Panama Canal</a:t>
            </a:r>
          </a:p>
          <a:p>
            <a:r>
              <a:rPr lang="en-US" dirty="0"/>
              <a:t>“The passage of one ship is estimated to consume as much water as half a million Panamanians use in one day.” </a:t>
            </a:r>
            <a:r>
              <a:rPr lang="en-US" i="1" dirty="0"/>
              <a:t>New York Times, Nov. 1,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33974</TotalTime>
  <Words>157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December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266</cp:revision>
  <cp:lastPrinted>2023-09-01T14:59:38Z</cp:lastPrinted>
  <dcterms:created xsi:type="dcterms:W3CDTF">2020-06-02T12:58:37Z</dcterms:created>
  <dcterms:modified xsi:type="dcterms:W3CDTF">2024-01-31T16:06:53Z</dcterms:modified>
</cp:coreProperties>
</file>