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296" r:id="rId6"/>
    <p:sldId id="297" r:id="rId7"/>
    <p:sldId id="298" r:id="rId8"/>
    <p:sldId id="270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eue Haas Grotesk Text Pro" panose="020B0504020202020204" pitchFamily="34" charset="0"/>
      <p:regular r:id="rId16"/>
      <p:bold r:id="rId17"/>
      <p:italic r:id="rId18"/>
      <p:boldItalic r:id="rId19"/>
    </p:embeddedFont>
    <p:embeddedFont>
      <p:font typeface="PT Sans" panose="020B0503020203020204" pitchFamily="34" charset="0"/>
      <p:regular r:id="rId20"/>
      <p:bold r:id="rId21"/>
      <p:italic r:id="rId22"/>
      <p:boldItalic r:id="rId23"/>
    </p:embeddedFont>
    <p:embeddedFont>
      <p:font typeface="Roboto Slab" pitchFamily="50" charset="0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81" d="100"/>
          <a:sy n="81" d="100"/>
        </p:scale>
        <p:origin x="96" y="6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(17.2)</c:v>
                </c:pt>
                <c:pt idx="1">
                  <c:v>PRF Receipts
28.3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533.9</c:v>
                </c:pt>
                <c:pt idx="1">
                  <c:v>477.3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(17.2)</c:v>
                </c:pt>
                <c:pt idx="1">
                  <c:v>PRF Receipts
28.3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516.70000000000005</c:v>
                </c:pt>
                <c:pt idx="1">
                  <c:v>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2024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(June 2023)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(January 2024)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-24.9</c:v>
                </c:pt>
                <c:pt idx="1">
                  <c:v>28.3</c:v>
                </c:pt>
                <c:pt idx="2">
                  <c:v>-17.2</c:v>
                </c:pt>
                <c:pt idx="3">
                  <c:v>-13.8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2/9/2024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2/9/2024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2024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908" y="4559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2024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February 13,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61125"/>
            <a:ext cx="2190750" cy="273050"/>
          </a:xfrm>
        </p:spPr>
        <p:txBody>
          <a:bodyPr/>
          <a:lstStyle/>
          <a:p>
            <a:r>
              <a:rPr lang="en-US" dirty="0"/>
              <a:t>FY 2024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9747487"/>
              </p:ext>
            </p:extLst>
          </p:nvPr>
        </p:nvGraphicFramePr>
        <p:xfrm>
          <a:off x="3770489" y="1559681"/>
          <a:ext cx="4996108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(December)              $449.0m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(December)              $477.3m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(January)                   $516.7m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(January)                   $533.9m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1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967482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784234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2024 Program Balance (June 2023)               ($24.9m)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PRF Receipts Difference                   $28.3m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Project Letting Difference                 ($17.2m)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(January 2024)         ($13.8m)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($4.9m)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63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2024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745663" cy="923330"/>
            <a:chOff x="6019135" y="4581063"/>
            <a:chExt cx="5263059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599" y="4581063"/>
              <a:ext cx="479759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Approximately 66 percent of the FY 2024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January letting was approximately $100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February 20, 2024.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2705</TotalTime>
  <Words>154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Roboto Slab</vt:lpstr>
      <vt:lpstr>PT Sans</vt:lpstr>
      <vt:lpstr>Neue Haas Grotesk Text Pro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30</cp:revision>
  <dcterms:created xsi:type="dcterms:W3CDTF">2023-12-21T16:39:01Z</dcterms:created>
  <dcterms:modified xsi:type="dcterms:W3CDTF">2024-02-09T15:04:26Z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