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8"/>
  </p:notesMasterIdLst>
  <p:sldIdLst>
    <p:sldId id="258" r:id="rId3"/>
    <p:sldId id="279" r:id="rId4"/>
    <p:sldId id="259" r:id="rId5"/>
    <p:sldId id="283" r:id="rId6"/>
    <p:sldId id="287"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67" autoAdjust="0"/>
    <p:restoredTop sz="85039" autoAdjust="0"/>
  </p:normalViewPr>
  <p:slideViewPr>
    <p:cSldViewPr>
      <p:cViewPr varScale="1">
        <p:scale>
          <a:sx n="84" d="100"/>
          <a:sy n="84" d="100"/>
        </p:scale>
        <p:origin x="108" y="2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3" d="100"/>
          <a:sy n="73" d="100"/>
        </p:scale>
        <p:origin x="293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722A09-90A1-44C8-A6ED-F2EAA96BC786}" type="datetimeFigureOut">
              <a:rPr lang="en-US" smtClean="0"/>
              <a:t>2/2/2024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48C18E-A904-4A99-9A65-8699FEDE7E30}" type="slidenum">
              <a:rPr lang="en-US" smtClean="0"/>
              <a:t>‹#›</a:t>
            </a:fld>
            <a:endParaRPr lang="en-US"/>
          </a:p>
        </p:txBody>
      </p:sp>
    </p:spTree>
    <p:extLst>
      <p:ext uri="{BB962C8B-B14F-4D97-AF65-F5344CB8AC3E}">
        <p14:creationId xmlns:p14="http://schemas.microsoft.com/office/powerpoint/2010/main" val="419784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8C18E-A904-4A99-9A65-8699FEDE7E30}" type="slidenum">
              <a:rPr lang="en-US" smtClean="0"/>
              <a:t>1</a:t>
            </a:fld>
            <a:endParaRPr lang="en-US"/>
          </a:p>
        </p:txBody>
      </p:sp>
    </p:spTree>
    <p:extLst>
      <p:ext uri="{BB962C8B-B14F-4D97-AF65-F5344CB8AC3E}">
        <p14:creationId xmlns:p14="http://schemas.microsoft.com/office/powerpoint/2010/main" val="370881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cs typeface="Arial" panose="020B0604020202020204" pitchFamily="34" charset="0"/>
              </a:rPr>
              <a:t>The old process was simplified in January after a discussion with the Commission.  So for this renewal I am here to request the initial guidance for the renewal of the CPZ on I-80 west of Des Moines.  If the response to the renewal is positive I will be back to request formal approval of renewing the CPZ at the business meeting this afternoon.  We will then properly notify the agencies and property owners and publish notification in local newspapers (Des Moines Register west and the Adel County News).  Public and officials comments will be gathered and shared with the commission before the next commission meeting.</a:t>
            </a:r>
          </a:p>
          <a:p>
            <a:endParaRPr lang="en-US" dirty="0"/>
          </a:p>
        </p:txBody>
      </p:sp>
      <p:sp>
        <p:nvSpPr>
          <p:cNvPr id="4" name="Slide Number Placeholder 3"/>
          <p:cNvSpPr>
            <a:spLocks noGrp="1"/>
          </p:cNvSpPr>
          <p:nvPr>
            <p:ph type="sldNum" sz="quarter" idx="5"/>
          </p:nvPr>
        </p:nvSpPr>
        <p:spPr/>
        <p:txBody>
          <a:bodyPr/>
          <a:lstStyle/>
          <a:p>
            <a:fld id="{7C48C18E-A904-4A99-9A65-8699FEDE7E30}" type="slidenum">
              <a:rPr lang="en-US" smtClean="0"/>
              <a:t>2</a:t>
            </a:fld>
            <a:endParaRPr lang="en-US"/>
          </a:p>
        </p:txBody>
      </p:sp>
    </p:spTree>
    <p:extLst>
      <p:ext uri="{BB962C8B-B14F-4D97-AF65-F5344CB8AC3E}">
        <p14:creationId xmlns:p14="http://schemas.microsoft.com/office/powerpoint/2010/main" val="28600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is a benefit to the property owner to prevent improvements that would then be purchased by the DOT for projects that are not funded yet but are in the long range plan. It has proven beneficial for property owners and the DOT in the locations where it has been found to be warranted..</a:t>
            </a:r>
          </a:p>
        </p:txBody>
      </p:sp>
      <p:sp>
        <p:nvSpPr>
          <p:cNvPr id="4" name="Slide Number Placeholder 3"/>
          <p:cNvSpPr>
            <a:spLocks noGrp="1"/>
          </p:cNvSpPr>
          <p:nvPr>
            <p:ph type="sldNum" sz="quarter" idx="5"/>
          </p:nvPr>
        </p:nvSpPr>
        <p:spPr/>
        <p:txBody>
          <a:bodyPr/>
          <a:lstStyle/>
          <a:p>
            <a:fld id="{7C48C18E-A904-4A99-9A65-8699FEDE7E30}" type="slidenum">
              <a:rPr lang="en-US" smtClean="0"/>
              <a:t>3</a:t>
            </a:fld>
            <a:endParaRPr lang="en-US"/>
          </a:p>
        </p:txBody>
      </p:sp>
    </p:spTree>
    <p:extLst>
      <p:ext uri="{BB962C8B-B14F-4D97-AF65-F5344CB8AC3E}">
        <p14:creationId xmlns:p14="http://schemas.microsoft.com/office/powerpoint/2010/main" val="84866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eastern section of this CPZ was initially started in April of 2018 and renewed in 2021.  The western section at the Desoto interchange was started in 2021 and is being added to the initial CPZ and renewed together.  This still a high growth area and future projects will need additional ROW so continued preservation is warranted.</a:t>
            </a:r>
          </a:p>
        </p:txBody>
      </p:sp>
      <p:sp>
        <p:nvSpPr>
          <p:cNvPr id="4" name="Slide Number Placeholder 3"/>
          <p:cNvSpPr>
            <a:spLocks noGrp="1"/>
          </p:cNvSpPr>
          <p:nvPr>
            <p:ph type="sldNum" sz="quarter" idx="5"/>
          </p:nvPr>
        </p:nvSpPr>
        <p:spPr/>
        <p:txBody>
          <a:bodyPr/>
          <a:lstStyle/>
          <a:p>
            <a:fld id="{7C48C18E-A904-4A99-9A65-8699FEDE7E30}" type="slidenum">
              <a:rPr lang="en-US" smtClean="0"/>
              <a:t>4</a:t>
            </a:fld>
            <a:endParaRPr lang="en-US"/>
          </a:p>
        </p:txBody>
      </p:sp>
    </p:spTree>
    <p:extLst>
      <p:ext uri="{BB962C8B-B14F-4D97-AF65-F5344CB8AC3E}">
        <p14:creationId xmlns:p14="http://schemas.microsoft.com/office/powerpoint/2010/main" val="242927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yes, thank you I will be back to ask for formal approval this afternoon.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1A799-1741-4DF9-9722-F5B2194BC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9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5BC6600-56BB-4161-9312-DE0C9379288B}"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268751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B23A202-DC68-46DE-B1B8-0FDD69693BCE}"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34360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B00DBA-710F-45F8-84DF-E47A49E4C3AF}"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3067125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796EC1-01E8-4B48-948C-AB25140EE14D}"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2486014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96EC1-01E8-4B48-948C-AB25140EE14D}"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356178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796EC1-01E8-4B48-948C-AB25140EE14D}"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3848088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796EC1-01E8-4B48-948C-AB25140EE14D}"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3133034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796EC1-01E8-4B48-948C-AB25140EE14D}" type="datetimeFigureOut">
              <a:rPr lang="en-US" smtClean="0"/>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2898459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796EC1-01E8-4B48-948C-AB25140EE14D}" type="datetimeFigureOut">
              <a:rPr lang="en-US" smtClean="0"/>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1068379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96EC1-01E8-4B48-948C-AB25140EE14D}" type="datetimeFigureOut">
              <a:rPr lang="en-US" smtClean="0"/>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3630458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796EC1-01E8-4B48-948C-AB25140EE14D}"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130738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77A52B-9E13-4AA4-B63C-D517AFA84513}"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1233497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796EC1-01E8-4B48-948C-AB25140EE14D}"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1198392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96EC1-01E8-4B48-948C-AB25140EE14D}"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2027116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96EC1-01E8-4B48-948C-AB25140EE14D}"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250458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12516-B393-4E59-B895-AC99EBB3D182}"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341403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66B7F2D-6DFE-4CAC-B8E1-F0A599EA0B70}" type="datetime1">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125890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A615BCB-0732-4630-A111-ABFFBD5D1B6B}" type="datetime1">
              <a:rPr lang="en-US" smtClean="0"/>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38023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7223EC5-E2CD-415A-9149-366357E08AD1}" type="datetime1">
              <a:rPr lang="en-US" smtClean="0"/>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27570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5960FF4-0D05-40EE-8C98-424A9E20D78F}" type="datetime1">
              <a:rPr lang="en-US" smtClean="0"/>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63936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548952D-3D5B-4BB2-88B6-EE6CB2FA6FA4}" type="datetime1">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92095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E2538DA-B81A-4848-8FFA-DBE7305FD402}" type="datetime1">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149542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9600" y="6324600"/>
            <a:ext cx="457200" cy="365125"/>
          </a:xfrm>
          <a:prstGeom prst="rect">
            <a:avLst/>
          </a:prstGeom>
        </p:spPr>
        <p:txBody>
          <a:bodyPr vert="horz" lIns="91440" tIns="45720" rIns="91440" bIns="45720" rtlCol="0" anchor="ctr"/>
          <a:lstStyle>
            <a:lvl1pPr algn="r">
              <a:defRPr sz="1400">
                <a:solidFill>
                  <a:schemeClr val="tx1"/>
                </a:solidFill>
              </a:defRPr>
            </a:lvl1pPr>
          </a:lstStyle>
          <a:p>
            <a:fld id="{9B44124D-C471-46D2-803A-34C78BE64E2A}" type="slidenum">
              <a:rPr lang="en-US" smtClean="0"/>
              <a:pPr/>
              <a:t>‹#›</a:t>
            </a:fld>
            <a:endParaRPr lang="en-US" dirty="0"/>
          </a:p>
        </p:txBody>
      </p:sp>
    </p:spTree>
    <p:extLst>
      <p:ext uri="{BB962C8B-B14F-4D97-AF65-F5344CB8AC3E}">
        <p14:creationId xmlns:p14="http://schemas.microsoft.com/office/powerpoint/2010/main" val="414310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96EC1-01E8-4B48-948C-AB25140EE14D}" type="datetimeFigureOut">
              <a:rPr lang="en-US" smtClean="0"/>
              <a:t>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4124D-C471-46D2-803A-34C78BE64E2A}" type="slidenum">
              <a:rPr lang="en-US" smtClean="0"/>
              <a:t>‹#›</a:t>
            </a:fld>
            <a:endParaRPr lang="en-US"/>
          </a:p>
        </p:txBody>
      </p:sp>
    </p:spTree>
    <p:extLst>
      <p:ext uri="{BB962C8B-B14F-4D97-AF65-F5344CB8AC3E}">
        <p14:creationId xmlns:p14="http://schemas.microsoft.com/office/powerpoint/2010/main" val="1169456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mailto:Gary.Harris@iowadot.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5000" r="-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990600" y="1449526"/>
            <a:ext cx="6553200" cy="3170099"/>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Corridor Preservation</a:t>
            </a:r>
          </a:p>
          <a:p>
            <a:endParaRPr lang="en-US" sz="4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I-80 from West of US 6/169 to Grand Prairie Parkway - Renewal</a:t>
            </a:r>
          </a:p>
          <a:p>
            <a:endParaRPr lang="en-US" sz="4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2894BB2-8B14-478B-89C1-17188078916B}"/>
              </a:ext>
            </a:extLst>
          </p:cNvPr>
          <p:cNvSpPr txBox="1"/>
          <p:nvPr/>
        </p:nvSpPr>
        <p:spPr>
          <a:xfrm>
            <a:off x="1219200" y="4648200"/>
            <a:ext cx="4495800" cy="646331"/>
          </a:xfrm>
          <a:prstGeom prst="rect">
            <a:avLst/>
          </a:prstGeom>
          <a:noFill/>
        </p:spPr>
        <p:txBody>
          <a:bodyPr wrap="square" rtlCol="0">
            <a:spAutoFit/>
          </a:bodyPr>
          <a:lstStyle/>
          <a:p>
            <a:r>
              <a:rPr lang="en-US" dirty="0"/>
              <a:t>Transportation Commission Workshop</a:t>
            </a:r>
          </a:p>
          <a:p>
            <a:r>
              <a:rPr lang="en-US" dirty="0"/>
              <a:t>February 13, 2024</a:t>
            </a:r>
          </a:p>
        </p:txBody>
      </p:sp>
      <p:sp>
        <p:nvSpPr>
          <p:cNvPr id="5" name="Slide Number Placeholder 4">
            <a:extLst>
              <a:ext uri="{FF2B5EF4-FFF2-40B4-BE49-F238E27FC236}">
                <a16:creationId xmlns:a16="http://schemas.microsoft.com/office/drawing/2014/main" id="{ADF93CFE-9529-C8F2-958E-187D741DBF4A}"/>
              </a:ext>
            </a:extLst>
          </p:cNvPr>
          <p:cNvSpPr>
            <a:spLocks noGrp="1"/>
          </p:cNvSpPr>
          <p:nvPr>
            <p:ph type="sldNum" sz="quarter" idx="12"/>
          </p:nvPr>
        </p:nvSpPr>
        <p:spPr/>
        <p:txBody>
          <a:bodyPr/>
          <a:lstStyle/>
          <a:p>
            <a:r>
              <a:rPr lang="en-US" dirty="0"/>
              <a:t>1</a:t>
            </a:r>
          </a:p>
        </p:txBody>
      </p:sp>
    </p:spTree>
    <p:extLst>
      <p:ext uri="{BB962C8B-B14F-4D97-AF65-F5344CB8AC3E}">
        <p14:creationId xmlns:p14="http://schemas.microsoft.com/office/powerpoint/2010/main" val="286851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077200" cy="6063198"/>
          </a:xfrm>
          <a:prstGeom prst="rect">
            <a:avLst/>
          </a:prstGeom>
        </p:spPr>
        <p:txBody>
          <a:bodyPr wrap="square">
            <a:spAutoFit/>
          </a:bodyPr>
          <a:lstStyle/>
          <a:p>
            <a:pPr lvl="0" eaLnBrk="0" fontAlgn="base" hangingPunct="0">
              <a:spcBef>
                <a:spcPct val="0"/>
              </a:spcBef>
              <a:spcAft>
                <a:spcPct val="0"/>
              </a:spcAft>
            </a:pPr>
            <a:r>
              <a:rPr lang="en-US" altLang="en-US" sz="3600" b="1" dirty="0">
                <a:latin typeface="Arial" panose="020B0604020202020204" pitchFamily="34" charset="0"/>
                <a:ea typeface="Times New Roman" panose="02020603050405020304" pitchFamily="18" charset="0"/>
              </a:rPr>
              <a:t>Corridor Preservation Zone (CPZ)</a:t>
            </a:r>
          </a:p>
          <a:p>
            <a:pPr lvl="0" eaLnBrk="0" fontAlgn="base" hangingPunct="0">
              <a:spcBef>
                <a:spcPct val="0"/>
              </a:spcBef>
              <a:spcAft>
                <a:spcPct val="0"/>
              </a:spcAft>
            </a:pPr>
            <a:endParaRPr lang="en-US" altLang="en-US" sz="1400" b="1" dirty="0">
              <a:latin typeface="Arial" panose="020B0604020202020204" pitchFamily="34" charset="0"/>
            </a:endParaRPr>
          </a:p>
          <a:p>
            <a:pPr lvl="0" eaLnBrk="0" fontAlgn="base" hangingPunct="0">
              <a:spcBef>
                <a:spcPct val="0"/>
              </a:spcBef>
              <a:spcAft>
                <a:spcPts val="600"/>
              </a:spcAft>
            </a:pPr>
            <a:r>
              <a:rPr lang="en-US" altLang="en-US" sz="2800" b="1" dirty="0">
                <a:latin typeface="Arial" panose="020B0604020202020204" pitchFamily="34" charset="0"/>
                <a:cs typeface="Arial" panose="020B0604020202020204" pitchFamily="34" charset="0"/>
              </a:rPr>
              <a:t>New process (New and Renewal)</a:t>
            </a:r>
          </a:p>
          <a:p>
            <a:pPr marL="457200" lvl="0" indent="-457200" eaLnBrk="0" fontAlgn="base" hangingPunct="0">
              <a:spcBef>
                <a:spcPct val="0"/>
              </a:spcBef>
              <a:spcAft>
                <a:spcPts val="600"/>
              </a:spcAft>
              <a:buAutoNum type="alphaLcPeriod"/>
            </a:pPr>
            <a:r>
              <a:rPr lang="en-US" altLang="en-US" sz="2000" b="1" dirty="0">
                <a:latin typeface="Arial" panose="020B0604020202020204" pitchFamily="34" charset="0"/>
                <a:cs typeface="Arial" panose="020B0604020202020204" pitchFamily="34" charset="0"/>
              </a:rPr>
              <a:t>Present the proposed CPZ to the Commission at a monthly workshop for initial guidance.</a:t>
            </a:r>
          </a:p>
          <a:p>
            <a:pPr marL="457200" lvl="0" indent="-457200" eaLnBrk="0" fontAlgn="base" hangingPunct="0">
              <a:spcBef>
                <a:spcPct val="0"/>
              </a:spcBef>
              <a:spcAft>
                <a:spcPts val="600"/>
              </a:spcAft>
              <a:buAutoNum type="alphaLcPeriod"/>
            </a:pPr>
            <a:r>
              <a:rPr lang="en-US" altLang="en-US" sz="2000" b="1" dirty="0">
                <a:latin typeface="Arial" panose="020B0604020202020204" pitchFamily="34" charset="0"/>
                <a:cs typeface="Arial" panose="020B0604020202020204" pitchFamily="34" charset="0"/>
              </a:rPr>
              <a:t>If the Commission’s initial guidance is positive for the use of CPZ, we will request formal approval of the CPZ at the same month Commission business meeting.</a:t>
            </a:r>
          </a:p>
          <a:p>
            <a:pPr marL="457200" lvl="0" indent="-457200" eaLnBrk="0" fontAlgn="base" hangingPunct="0">
              <a:spcBef>
                <a:spcPct val="0"/>
              </a:spcBef>
              <a:spcAft>
                <a:spcPts val="600"/>
              </a:spcAft>
              <a:buAutoNum type="alphaLcPeriod"/>
            </a:pPr>
            <a:r>
              <a:rPr lang="en-US" altLang="en-US" sz="2000" b="1" dirty="0">
                <a:latin typeface="Arial" panose="020B0604020202020204" pitchFamily="34" charset="0"/>
                <a:cs typeface="Arial" panose="020B0604020202020204" pitchFamily="34" charset="0"/>
              </a:rPr>
              <a:t>If approved, official letters will be sent to city and county officials and property owners notifying them of the CPZ and requesting comments for the next two weeks. Notice will be published in the newspaper. </a:t>
            </a:r>
          </a:p>
          <a:p>
            <a:pPr marL="457200" indent="-457200" eaLnBrk="0" fontAlgn="base" hangingPunct="0">
              <a:spcBef>
                <a:spcPct val="0"/>
              </a:spcBef>
              <a:spcAft>
                <a:spcPts val="600"/>
              </a:spcAft>
              <a:buFontTx/>
              <a:buAutoNum type="alphaLcPeriod"/>
            </a:pPr>
            <a:r>
              <a:rPr lang="en-US" altLang="en-US" sz="2000" b="1" dirty="0">
                <a:latin typeface="Arial" panose="020B0604020202020204" pitchFamily="34" charset="0"/>
                <a:cs typeface="Arial" panose="020B0604020202020204" pitchFamily="34" charset="0"/>
              </a:rPr>
              <a:t>The comments received will be shared with the Commission before the next Commission meeting and the Commission can reassess CPZ decision-making, if necessary.</a:t>
            </a:r>
            <a:endParaRPr lang="en-US" altLang="en-US" sz="2000" dirty="0">
              <a:latin typeface="Arial" panose="020B0604020202020204" pitchFamily="34" charset="0"/>
              <a:cs typeface="Arial" panose="020B0604020202020204" pitchFamily="34" charset="0"/>
            </a:endParaRPr>
          </a:p>
          <a:p>
            <a:pPr marL="457200" lvl="0" indent="-457200" eaLnBrk="0" fontAlgn="base" hangingPunct="0">
              <a:spcBef>
                <a:spcPct val="0"/>
              </a:spcBef>
              <a:spcAft>
                <a:spcPts val="600"/>
              </a:spcAft>
              <a:buAutoNum type="alphaLcPeriod"/>
            </a:pPr>
            <a:endParaRPr lang="en-US" altLang="en-US" sz="2000" b="1" dirty="0">
              <a:latin typeface="Arial" panose="020B0604020202020204" pitchFamily="34" charset="0"/>
              <a:cs typeface="Arial" panose="020B0604020202020204" pitchFamily="34" charset="0"/>
            </a:endParaRPr>
          </a:p>
          <a:p>
            <a:pPr marL="457200" lvl="0" indent="-457200" eaLnBrk="0" fontAlgn="base" hangingPunct="0">
              <a:spcBef>
                <a:spcPct val="0"/>
              </a:spcBef>
              <a:spcAft>
                <a:spcPts val="600"/>
              </a:spcAft>
              <a:buAutoNum type="alphaLcPeriod"/>
            </a:pPr>
            <a:endParaRPr lang="en-US" alt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BF93126-04E9-1D16-639B-DD083018B890}"/>
              </a:ext>
            </a:extLst>
          </p:cNvPr>
          <p:cNvSpPr>
            <a:spLocks noGrp="1"/>
          </p:cNvSpPr>
          <p:nvPr>
            <p:ph type="sldNum" sz="quarter" idx="12"/>
          </p:nvPr>
        </p:nvSpPr>
        <p:spPr/>
        <p:txBody>
          <a:bodyPr/>
          <a:lstStyle/>
          <a:p>
            <a:fld id="{9B44124D-C471-46D2-803A-34C78BE64E2A}" type="slidenum">
              <a:rPr lang="en-US" smtClean="0"/>
              <a:t>2</a:t>
            </a:fld>
            <a:endParaRPr lang="en-US"/>
          </a:p>
        </p:txBody>
      </p:sp>
    </p:spTree>
    <p:extLst>
      <p:ext uri="{BB962C8B-B14F-4D97-AF65-F5344CB8AC3E}">
        <p14:creationId xmlns:p14="http://schemas.microsoft.com/office/powerpoint/2010/main" val="388438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533400" y="533400"/>
            <a:ext cx="8077200" cy="5155257"/>
          </a:xfrm>
          <a:prstGeom prst="rect">
            <a:avLst/>
          </a:prstGeom>
        </p:spPr>
        <p:txBody>
          <a:bodyPr wrap="square">
            <a:spAutoFit/>
          </a:bodyPr>
          <a:lstStyle/>
          <a:p>
            <a:pPr lvl="0" eaLnBrk="0" fontAlgn="base" hangingPunct="0">
              <a:spcBef>
                <a:spcPct val="0"/>
              </a:spcBef>
              <a:spcAft>
                <a:spcPct val="0"/>
              </a:spcAft>
            </a:pPr>
            <a:r>
              <a:rPr lang="en-US" altLang="en-US" sz="3600" b="1" dirty="0">
                <a:latin typeface="Arial" panose="020B0604020202020204" pitchFamily="34" charset="0"/>
                <a:ea typeface="Times New Roman" panose="02020603050405020304" pitchFamily="18" charset="0"/>
              </a:rPr>
              <a:t>Corridor Preservation</a:t>
            </a:r>
          </a:p>
          <a:p>
            <a:pPr lvl="0" eaLnBrk="0" fontAlgn="base" hangingPunct="0">
              <a:spcBef>
                <a:spcPct val="0"/>
              </a:spcBef>
              <a:spcAft>
                <a:spcPct val="0"/>
              </a:spcAft>
            </a:pPr>
            <a:endParaRPr lang="en-US" altLang="en-US" sz="1400" b="1" dirty="0">
              <a:latin typeface="Arial" panose="020B0604020202020204" pitchFamily="34" charset="0"/>
            </a:endParaRPr>
          </a:p>
          <a:p>
            <a:pPr eaLnBrk="0" fontAlgn="base" hangingPunct="0">
              <a:spcBef>
                <a:spcPct val="0"/>
              </a:spcBef>
              <a:spcAft>
                <a:spcPts val="600"/>
              </a:spcAft>
            </a:pPr>
            <a:r>
              <a:rPr lang="en-US" altLang="en-US" sz="2400" dirty="0">
                <a:latin typeface="Arial" panose="020B0604020202020204" pitchFamily="34" charset="0"/>
                <a:cs typeface="Arial" panose="020B0604020202020204" pitchFamily="34" charset="0"/>
              </a:rPr>
              <a:t>Corridor preservation is not a legal encumbrance on the property or an exercise of eminent domain, but is instead a right of notice.</a:t>
            </a:r>
          </a:p>
          <a:p>
            <a:pPr eaLnBrk="0" fontAlgn="base" hangingPunct="0">
              <a:spcBef>
                <a:spcPct val="0"/>
              </a:spcBef>
              <a:spcAft>
                <a:spcPts val="600"/>
              </a:spcAft>
            </a:pPr>
            <a:endParaRPr lang="en-US" altLang="en-US" sz="2400" dirty="0">
              <a:latin typeface="Arial" panose="020B0604020202020204" pitchFamily="34" charset="0"/>
              <a:cs typeface="Arial" panose="020B0604020202020204" pitchFamily="34" charset="0"/>
            </a:endParaRPr>
          </a:p>
          <a:p>
            <a:pPr lvl="0" eaLnBrk="0" fontAlgn="base" hangingPunct="0">
              <a:spcBef>
                <a:spcPct val="0"/>
              </a:spcBef>
              <a:spcAft>
                <a:spcPts val="600"/>
              </a:spcAft>
            </a:pPr>
            <a:r>
              <a:rPr lang="en-US" altLang="en-US" sz="2400" dirty="0">
                <a:latin typeface="Arial" panose="020B0604020202020204" pitchFamily="34" charset="0"/>
                <a:cs typeface="Arial" panose="020B0604020202020204" pitchFamily="34" charset="0"/>
              </a:rPr>
              <a:t>Corridor preservation </a:t>
            </a:r>
            <a:r>
              <a:rPr lang="en-US" altLang="en-US" sz="2400" b="1" dirty="0">
                <a:latin typeface="Arial" panose="020B0604020202020204" pitchFamily="34" charset="0"/>
                <a:cs typeface="Arial" panose="020B0604020202020204" pitchFamily="34" charset="0"/>
              </a:rPr>
              <a:t>avoids inconsistent development of property needed for highway right-of-way</a:t>
            </a:r>
            <a:r>
              <a:rPr lang="en-US" altLang="en-US" sz="2400" dirty="0">
                <a:latin typeface="Arial" panose="020B0604020202020204" pitchFamily="34" charset="0"/>
                <a:cs typeface="Arial" panose="020B0604020202020204" pitchFamily="34" charset="0"/>
              </a:rPr>
              <a:t>, by allowing us to receive notice of intended development of property within the proposed right-of-way and giving us the opportunity to take action to acquire it before the development occurs.  </a:t>
            </a:r>
          </a:p>
          <a:p>
            <a:pPr lvl="0" eaLnBrk="0" fontAlgn="base" hangingPunct="0">
              <a:spcBef>
                <a:spcPct val="0"/>
              </a:spcBef>
              <a:spcAft>
                <a:spcPts val="600"/>
              </a:spcAft>
            </a:pPr>
            <a:endParaRPr lang="en-US" alt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2DB88CA-19CC-63BD-E05E-61B6C02F0A9A}"/>
              </a:ext>
            </a:extLst>
          </p:cNvPr>
          <p:cNvSpPr>
            <a:spLocks noGrp="1"/>
          </p:cNvSpPr>
          <p:nvPr>
            <p:ph type="sldNum" sz="quarter" idx="12"/>
          </p:nvPr>
        </p:nvSpPr>
        <p:spPr/>
        <p:txBody>
          <a:bodyPr/>
          <a:lstStyle/>
          <a:p>
            <a:fld id="{9B44124D-C471-46D2-803A-34C78BE64E2A}" type="slidenum">
              <a:rPr lang="en-US" smtClean="0"/>
              <a:t>3</a:t>
            </a:fld>
            <a:endParaRPr lang="en-US"/>
          </a:p>
        </p:txBody>
      </p:sp>
    </p:spTree>
    <p:extLst>
      <p:ext uri="{BB962C8B-B14F-4D97-AF65-F5344CB8AC3E}">
        <p14:creationId xmlns:p14="http://schemas.microsoft.com/office/powerpoint/2010/main" val="1961873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t="-5000" r="-18000" b="-5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DB88CA-19CC-63BD-E05E-61B6C02F0A9A}"/>
              </a:ext>
            </a:extLst>
          </p:cNvPr>
          <p:cNvSpPr>
            <a:spLocks noGrp="1"/>
          </p:cNvSpPr>
          <p:nvPr>
            <p:ph type="sldNum" sz="quarter" idx="12"/>
          </p:nvPr>
        </p:nvSpPr>
        <p:spPr/>
        <p:txBody>
          <a:bodyPr/>
          <a:lstStyle/>
          <a:p>
            <a:fld id="{9B44124D-C471-46D2-803A-34C78BE64E2A}" type="slidenum">
              <a:rPr lang="en-US" smtClean="0"/>
              <a:t>4</a:t>
            </a:fld>
            <a:endParaRPr lang="en-US"/>
          </a:p>
        </p:txBody>
      </p:sp>
      <p:sp>
        <p:nvSpPr>
          <p:cNvPr id="7" name="TextBox 6">
            <a:extLst>
              <a:ext uri="{FF2B5EF4-FFF2-40B4-BE49-F238E27FC236}">
                <a16:creationId xmlns:a16="http://schemas.microsoft.com/office/drawing/2014/main" id="{AD0F1C58-926E-534A-8D8C-C39B97ED6B94}"/>
              </a:ext>
            </a:extLst>
          </p:cNvPr>
          <p:cNvSpPr txBox="1"/>
          <p:nvPr/>
        </p:nvSpPr>
        <p:spPr>
          <a:xfrm>
            <a:off x="380439" y="204788"/>
            <a:ext cx="8477250" cy="646331"/>
          </a:xfrm>
          <a:prstGeom prst="rect">
            <a:avLst/>
          </a:prstGeom>
          <a:noFill/>
        </p:spPr>
        <p:txBody>
          <a:bodyPr wrap="square">
            <a:spAutoFit/>
          </a:bodyPr>
          <a:lstStyle/>
          <a:p>
            <a:pPr lvl="0" eaLnBrk="0" fontAlgn="base" hangingPunct="0">
              <a:spcBef>
                <a:spcPct val="0"/>
              </a:spcBef>
              <a:spcAft>
                <a:spcPct val="0"/>
              </a:spcAft>
            </a:pPr>
            <a:r>
              <a:rPr lang="en-US" altLang="en-US" sz="3600" b="1" dirty="0">
                <a:latin typeface="Arial" panose="020B0604020202020204" pitchFamily="34" charset="0"/>
                <a:ea typeface="Times New Roman" panose="02020603050405020304" pitchFamily="18" charset="0"/>
              </a:rPr>
              <a:t>CPZ Renewal for I-80 in Dallas County</a:t>
            </a:r>
          </a:p>
        </p:txBody>
      </p:sp>
      <p:pic>
        <p:nvPicPr>
          <p:cNvPr id="2" name="Picture 1">
            <a:extLst>
              <a:ext uri="{FF2B5EF4-FFF2-40B4-BE49-F238E27FC236}">
                <a16:creationId xmlns:a16="http://schemas.microsoft.com/office/drawing/2014/main" id="{ED11EA2A-B81A-8F46-BA08-88CE636424E7}"/>
              </a:ext>
            </a:extLst>
          </p:cNvPr>
          <p:cNvPicPr>
            <a:picLocks noChangeAspect="1"/>
          </p:cNvPicPr>
          <p:nvPr/>
        </p:nvPicPr>
        <p:blipFill>
          <a:blip r:embed="rId4"/>
          <a:stretch>
            <a:fillRect/>
          </a:stretch>
        </p:blipFill>
        <p:spPr>
          <a:xfrm>
            <a:off x="914400" y="848839"/>
            <a:ext cx="7086600" cy="5478041"/>
          </a:xfrm>
          <a:prstGeom prst="rect">
            <a:avLst/>
          </a:prstGeom>
        </p:spPr>
      </p:pic>
    </p:spTree>
    <p:extLst>
      <p:ext uri="{BB962C8B-B14F-4D97-AF65-F5344CB8AC3E}">
        <p14:creationId xmlns:p14="http://schemas.microsoft.com/office/powerpoint/2010/main" val="7094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04800" y="533400"/>
            <a:ext cx="8153400" cy="557075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Questions?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altLang="en-US" sz="2400" b="1" dirty="0">
                <a:solidFill>
                  <a:prstClr val="black"/>
                </a:solidFill>
                <a:latin typeface="Arial" panose="020B0604020202020204" pitchFamily="34" charset="0"/>
                <a:cs typeface="Arial" panose="020B0604020202020204" pitchFamily="34" charset="0"/>
              </a:rPr>
              <a:t>Recommendation: </a:t>
            </a:r>
            <a:r>
              <a:rPr lang="en-US" altLang="en-US" sz="2400" dirty="0">
                <a:solidFill>
                  <a:prstClr val="black"/>
                </a:solidFill>
                <a:latin typeface="Arial" panose="020B0604020202020204" pitchFamily="34" charset="0"/>
                <a:cs typeface="Arial" panose="020B0604020202020204" pitchFamily="34" charset="0"/>
              </a:rPr>
              <a:t>Renew </a:t>
            </a:r>
            <a:r>
              <a:rPr kumimoji="0" lang="en-US" altLang="en-US" sz="2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CPZ on I-80 from West of US 6/169 to Grand Prairie Parkway.</a:t>
            </a:r>
          </a:p>
          <a:p>
            <a:pPr marL="457200" indent="-457200" eaLnBrk="0" fontAlgn="base" hangingPunct="0">
              <a:spcBef>
                <a:spcPct val="0"/>
              </a:spcBef>
              <a:spcAft>
                <a:spcPts val="600"/>
              </a:spcAft>
              <a:buFont typeface="Arial" panose="020B0604020202020204" pitchFamily="34" charset="0"/>
              <a:buChar char="•"/>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Once established/renewed, </a:t>
            </a:r>
            <a:r>
              <a:rPr kumimoji="0" lang="en-US" altLang="en-US" sz="2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CPZ is valid for three years.</a:t>
            </a:r>
          </a:p>
          <a:p>
            <a:pPr marL="457200" marR="0" lvl="0" indent="-4572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altLang="en-US" sz="2400" dirty="0">
                <a:solidFill>
                  <a:prstClr val="black"/>
                </a:solidFill>
                <a:latin typeface="Arial" panose="020B0604020202020204" pitchFamily="34" charset="0"/>
                <a:cs typeface="Arial" panose="020B0604020202020204" pitchFamily="34" charset="0"/>
              </a:rPr>
              <a:t>If there are no concerns, this renewal is an action item on the agenda for this afternoon.</a:t>
            </a:r>
          </a:p>
          <a:p>
            <a:pPr marR="0" lvl="0" algn="l" defTabSz="914400" rtl="0" eaLnBrk="0" fontAlgn="base" latinLnBrk="0" hangingPunct="0">
              <a:lnSpc>
                <a:spcPct val="100000"/>
              </a:lnSpc>
              <a:spcBef>
                <a:spcPct val="0"/>
              </a:spcBef>
              <a:spcAft>
                <a:spcPts val="600"/>
              </a:spcAft>
              <a:buClrTx/>
              <a:buSzTx/>
              <a:tabLst/>
              <a:defRPr/>
            </a:pP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Gary Harris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Location and Environment Bureau</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hlinkClick r:id="rId4"/>
              </a:rPr>
              <a:t>Gary.Harris@iowadot.us</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(515) 239-1459</a:t>
            </a:r>
          </a:p>
        </p:txBody>
      </p:sp>
    </p:spTree>
    <p:extLst>
      <p:ext uri="{BB962C8B-B14F-4D97-AF65-F5344CB8AC3E}">
        <p14:creationId xmlns:p14="http://schemas.microsoft.com/office/powerpoint/2010/main" val="1962490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540</Words>
  <Application>Microsoft Office PowerPoint</Application>
  <PresentationFormat>On-screen Show (4:3)</PresentationFormat>
  <Paragraphs>41</Paragraphs>
  <Slides>5</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vt:i4>
      </vt:variant>
    </vt:vector>
  </HeadingPairs>
  <TitlesOfParts>
    <vt:vector size="9" baseType="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Anderson, Stuart</cp:lastModifiedBy>
  <cp:revision>73</cp:revision>
  <dcterms:created xsi:type="dcterms:W3CDTF">2015-07-15T17:52:24Z</dcterms:created>
  <dcterms:modified xsi:type="dcterms:W3CDTF">2024-02-02T15:25:47Z</dcterms:modified>
</cp:coreProperties>
</file>