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747" r:id="rId2"/>
  </p:sldMasterIdLst>
  <p:notesMasterIdLst>
    <p:notesMasterId r:id="rId17"/>
  </p:notesMasterIdLst>
  <p:handoutMasterIdLst>
    <p:handoutMasterId r:id="rId18"/>
  </p:handoutMasterIdLst>
  <p:sldIdLst>
    <p:sldId id="352" r:id="rId3"/>
    <p:sldId id="353" r:id="rId4"/>
    <p:sldId id="382" r:id="rId5"/>
    <p:sldId id="371" r:id="rId6"/>
    <p:sldId id="396" r:id="rId7"/>
    <p:sldId id="381" r:id="rId8"/>
    <p:sldId id="357" r:id="rId9"/>
    <p:sldId id="358" r:id="rId10"/>
    <p:sldId id="388" r:id="rId11"/>
    <p:sldId id="389" r:id="rId12"/>
    <p:sldId id="380" r:id="rId13"/>
    <p:sldId id="394" r:id="rId14"/>
    <p:sldId id="391" r:id="rId15"/>
    <p:sldId id="385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CE9"/>
    <a:srgbClr val="AFE7ED"/>
    <a:srgbClr val="9BF0FB"/>
    <a:srgbClr val="8AEDFA"/>
    <a:srgbClr val="A9D7DB"/>
    <a:srgbClr val="FF33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64" autoAdjust="0"/>
  </p:normalViewPr>
  <p:slideViewPr>
    <p:cSldViewPr snapToGrid="0">
      <p:cViewPr varScale="1">
        <p:scale>
          <a:sx n="105" d="100"/>
          <a:sy n="105" d="100"/>
        </p:scale>
        <p:origin x="1029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A11383C-CF71-4ECD-9001-484A2BA5C3C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23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144" y="4415790"/>
            <a:ext cx="5140112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21A49DC3-CEAC-4895-87D5-B71C487C3FA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163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46336-D300-4F13-8A78-D503B920304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33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350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291CE-271A-42D3-9945-38334A3F1D74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Total eligible airports:</a:t>
            </a:r>
            <a:r>
              <a:rPr lang="en-US" baseline="0" dirty="0"/>
              <a:t>  73 plus 2 new/replacement</a:t>
            </a:r>
          </a:p>
          <a:p>
            <a:endParaRPr lang="en-US" baseline="0" dirty="0"/>
          </a:p>
          <a:p>
            <a:r>
              <a:rPr lang="en-US" dirty="0"/>
              <a:t>No projects: 21 airports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52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45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6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A9BA1-E6D5-4C92-AC70-9EDE4CE3BC78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r>
              <a:rPr lang="en-US" dirty="0"/>
              <a:t>70 general aviation airports  and 3 non-primary commercial service airports – Burlington, Fort</a:t>
            </a:r>
            <a:r>
              <a:rPr lang="en-US" baseline="0" dirty="0"/>
              <a:t> Dodge and Mason City</a:t>
            </a:r>
          </a:p>
          <a:p>
            <a:endParaRPr lang="en-US" baseline="0" dirty="0"/>
          </a:p>
          <a:p>
            <a:r>
              <a:rPr lang="en-US" baseline="0" dirty="0"/>
              <a:t>DSM, CID, DBQ, SUX, ALO  primary airports (more than 10,000 enplanements) go directly to FAA</a:t>
            </a:r>
            <a:endParaRPr lang="en-US" dirty="0"/>
          </a:p>
          <a:p>
            <a:endParaRPr lang="en-US" dirty="0"/>
          </a:p>
          <a:p>
            <a:r>
              <a:rPr lang="en-US" dirty="0"/>
              <a:t>30 general aviation airports not eligible for federal funds</a:t>
            </a:r>
          </a:p>
        </p:txBody>
      </p:sp>
    </p:spTree>
    <p:extLst>
      <p:ext uri="{BB962C8B-B14F-4D97-AF65-F5344CB8AC3E}">
        <p14:creationId xmlns:p14="http://schemas.microsoft.com/office/powerpoint/2010/main" val="73957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484A6E-6D7F-4C6E-9D60-D18D8BA267ED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5790"/>
            <a:ext cx="5140112" cy="418178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r>
              <a:rPr lang="en-US" baseline="0" dirty="0"/>
              <a:t>Passed February 2012 after 24 continuing resolutions</a:t>
            </a:r>
          </a:p>
          <a:p>
            <a:r>
              <a:rPr lang="en-US" baseline="0" dirty="0"/>
              <a:t>FY 2013 funding approp thru March 27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r>
              <a:rPr lang="en-US" baseline="0" dirty="0"/>
              <a:t>Passed February 2012 after 24 continuing resolutions</a:t>
            </a:r>
          </a:p>
          <a:p>
            <a:r>
              <a:rPr lang="en-US" baseline="0" dirty="0"/>
              <a:t>FY 2013 funding approp thru March 27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18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2013 – Land</a:t>
            </a:r>
            <a:r>
              <a:rPr lang="en-US" baseline="0" dirty="0"/>
              <a:t> purchases (Iowa City, Sioux County))</a:t>
            </a:r>
          </a:p>
          <a:p>
            <a:r>
              <a:rPr lang="en-US" baseline="0" dirty="0"/>
              <a:t>           Washington rwy reconstructon</a:t>
            </a:r>
          </a:p>
          <a:p>
            <a:endParaRPr lang="en-US" baseline="0" dirty="0"/>
          </a:p>
          <a:p>
            <a:r>
              <a:rPr lang="en-US" baseline="0" dirty="0"/>
              <a:t>2014 – fewer projects requested that needed discretionary funding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2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AA92C-C695-409B-B35E-3CE2B81AAA6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6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D65D4-7180-4F29-99B7-3A867C2E16A2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pPr eaLnBrk="1" hangingPunct="1"/>
            <a:r>
              <a:rPr lang="en-US" sz="1200" b="0" kern="0" dirty="0"/>
              <a:t>The Iowa Aviation System Plan provides a detailed overview of the Iowa Aviation System. It evaluates existing conditions and makes recommendations for future development of the air transportation system.</a:t>
            </a:r>
          </a:p>
          <a:p>
            <a:pPr eaLnBrk="1" hangingPunct="1"/>
            <a:r>
              <a:rPr lang="en-US" sz="1200" b="0" kern="0" dirty="0"/>
              <a:t>Last Aviation System Plan was published in 2010.</a:t>
            </a:r>
          </a:p>
          <a:p>
            <a:pPr eaLnBrk="1" hangingPunct="1"/>
            <a:r>
              <a:rPr lang="en-US" sz="1200" b="0" kern="0" dirty="0"/>
              <a:t>Originally scheduled to receive FAA funding in FY2018, but FY2017 funds became available and offered to us to begin this effort early.</a:t>
            </a:r>
          </a:p>
          <a:p>
            <a:pPr eaLnBrk="1" hangingPunct="1"/>
            <a:r>
              <a:rPr lang="en-US" sz="1200" b="0" kern="0" dirty="0"/>
              <a:t>Estimated cost of $350,000 requiring a $35,000 state share.</a:t>
            </a:r>
          </a:p>
          <a:p>
            <a:pPr eaLnBrk="1" hangingPunct="1"/>
            <a:r>
              <a:rPr lang="en-US" sz="1200" b="0" kern="0" dirty="0"/>
              <a:t>Because this is a FAA FY2017 project, it does not appear on the list of projects, but we are requesting commission approval to move ahead with the project.</a:t>
            </a:r>
          </a:p>
        </p:txBody>
      </p:sp>
    </p:spTree>
    <p:extLst>
      <p:ext uri="{BB962C8B-B14F-4D97-AF65-F5344CB8AC3E}">
        <p14:creationId xmlns:p14="http://schemas.microsoft.com/office/powerpoint/2010/main" val="115617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DA27-9C1B-4BCF-8B69-1FB029714CC3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8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DA932-12D3-4502-90DD-6BAFFB4462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36CE5-44F7-449D-9A40-8E9232991E0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A1D83-DDB5-4F92-BBF8-EA466DBD09A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BFC1F6-1D21-4232-AF72-F709F3392A7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A932-12D3-4502-90DD-6BAFFB446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8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7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7615-7485-48C3-810D-01B302FD4E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8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58-5C6A-43B9-A8DF-BC991F6588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16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AB9B8-110C-4CAB-B0CC-0F881B79B3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02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6F88-9AD9-4E97-B3B8-1D3C18CDF9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90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EB74-21B7-447D-8E94-52B30C9088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6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C8C84-494C-4E9C-B477-1CE30988C47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E6DA-73DC-4983-AA21-AA2041445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0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554E-4445-484B-AE88-75DE4753A7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25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6CE5-44F7-449D-9A40-8E9232991E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1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D83-DDB5-4F92-BBF8-EA466DBD0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73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BFC1F6-1D21-4232-AF72-F709F3392A7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6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77615-7485-48C3-810D-01B302FD4E2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35458-5C6A-43B9-A8DF-BC991F65883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AB9B8-110C-4CAB-B0CC-0F881B79B38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36F88-9AD9-4E97-B3B8-1D3C18CDF9D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0EB74-21B7-447D-8E94-52B30C90886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EE6DA-73DC-4983-AA21-AA204144516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1554E-4445-484B-AE88-75DE4753A7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0CA578D1-DA8C-4C0B-BBB3-09700F9F8D17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25287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5288" name="Picture 8" descr="Iowa PPT body slid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</p:spPr>
        </p:pic>
        <p:sp>
          <p:nvSpPr>
            <p:cNvPr id="225289" name="Rectangle 9"/>
            <p:cNvSpPr>
              <a:spLocks noChangeArrowheads="1"/>
            </p:cNvSpPr>
            <p:nvPr/>
          </p:nvSpPr>
          <p:spPr bwMode="auto">
            <a:xfrm>
              <a:off x="288" y="768"/>
              <a:ext cx="5232" cy="32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25290" name="Picture 10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</a:blip>
          <a:srcRect b="34537"/>
          <a:stretch>
            <a:fillRect/>
          </a:stretch>
        </p:blipFill>
        <p:spPr bwMode="auto">
          <a:xfrm>
            <a:off x="4419600" y="5467350"/>
            <a:ext cx="4343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78D1-DA8C-4C0B-BBB3-09700F9F8D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9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235E2-AC46-4D82-98F9-6AE485EA3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7570" name="Picture 2" descr="frame1"/>
          <p:cNvPicPr>
            <a:picLocks noChangeAspect="1" noChangeArrowheads="1"/>
          </p:cNvPicPr>
          <p:nvPr/>
        </p:nvPicPr>
        <p:blipFill>
          <a:blip r:embed="rId4" cstate="print"/>
          <a:srcRect b="30411"/>
          <a:stretch>
            <a:fillRect/>
          </a:stretch>
        </p:blipFill>
        <p:spPr bwMode="auto">
          <a:xfrm>
            <a:off x="0" y="457200"/>
            <a:ext cx="3943350" cy="32766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C8F1A-AE48-40DF-B1D9-115ABE4B7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"/>
            <a:ext cx="9143999" cy="6858000"/>
          </a:xfrm>
          <a:prstGeom prst="rect">
            <a:avLst/>
          </a:prstGeom>
        </p:spPr>
      </p:pic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1066800" y="304800"/>
            <a:ext cx="70866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+mj-lt"/>
              </a:rPr>
              <a:t>FFY 2025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Federal Aviation Administration</a:t>
            </a:r>
            <a:endParaRPr lang="en-US" sz="3200" dirty="0">
              <a:solidFill>
                <a:schemeClr val="tx1"/>
              </a:solidFill>
              <a:latin typeface="+mj-lt"/>
              <a:cs typeface="Calibri Light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Funding Preapplications</a:t>
            </a:r>
            <a:endParaRPr lang="en-US" sz="3200" dirty="0">
              <a:solidFill>
                <a:schemeClr val="tx1"/>
              </a:solidFill>
              <a:latin typeface="+mj-lt"/>
              <a:cs typeface="Calibri Light"/>
            </a:endParaRPr>
          </a:p>
          <a:p>
            <a:pPr algn="ctr"/>
            <a:endParaRPr lang="en-US" b="0" dirty="0">
              <a:solidFill>
                <a:schemeClr val="bg1"/>
              </a:solidFill>
            </a:endParaRPr>
          </a:p>
          <a:p>
            <a:pPr algn="ctr"/>
            <a:endParaRPr lang="en-US" sz="4000" b="0" dirty="0">
              <a:solidFill>
                <a:schemeClr val="bg1"/>
              </a:solidFill>
            </a:endParaRP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175" y="5276639"/>
            <a:ext cx="6070974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+mj-lt"/>
              </a:rPr>
              <a:t>Shane Wright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Modal Transportation Bureau, Aviation Team</a:t>
            </a:r>
            <a:endParaRPr lang="en-US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lvl="0"/>
            <a:r>
              <a:rPr lang="en-US" dirty="0">
                <a:solidFill>
                  <a:schemeClr val="bg1"/>
                </a:solidFill>
                <a:latin typeface="+mj-lt"/>
              </a:rPr>
              <a:t>February 13, 2024</a:t>
            </a:r>
            <a:endParaRPr lang="en-US" dirty="0">
              <a:solidFill>
                <a:schemeClr val="bg1"/>
              </a:solidFill>
              <a:latin typeface="+mj-lt"/>
              <a:cs typeface="Calibri Light" panose="020F03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EB74-21B7-447D-8E94-52B30C90886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336" y="270496"/>
            <a:ext cx="7194293" cy="9906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>
                <a:solidFill>
                  <a:schemeClr val="tx1"/>
                </a:solidFill>
              </a:rPr>
              <a:t>FFY 2025 Federal </a:t>
            </a:r>
            <a:r>
              <a:rPr lang="en-US" sz="3600" b="1" dirty="0"/>
              <a:t>Funding</a:t>
            </a:r>
            <a:br>
              <a:rPr lang="en-US" sz="27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Maintenance and Development Projects continued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9DB55-2B4D-AC60-F9E0-8ABA351F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8" y="1151950"/>
            <a:ext cx="8625384" cy="5010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50504-5AA8-2AF5-D06F-566380439E7C}"/>
              </a:ext>
            </a:extLst>
          </p:cNvPr>
          <p:cNvSpPr txBox="1"/>
          <p:nvPr/>
        </p:nvSpPr>
        <p:spPr>
          <a:xfrm>
            <a:off x="291153" y="6233240"/>
            <a:ext cx="85616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* Total Project Cost includes local, state, and other sources of funds not included on this summary</a:t>
            </a:r>
          </a:p>
        </p:txBody>
      </p:sp>
    </p:spTree>
    <p:extLst>
      <p:ext uri="{BB962C8B-B14F-4D97-AF65-F5344CB8AC3E}">
        <p14:creationId xmlns:p14="http://schemas.microsoft.com/office/powerpoint/2010/main" val="2907935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500" y="618498"/>
            <a:ext cx="8189089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FFY 2025 Federal Funding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Preapplications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tx1"/>
                </a:solidFill>
              </a:rPr>
              <a:t>Summary</a:t>
            </a:r>
          </a:p>
        </p:txBody>
      </p:sp>
      <p:graphicFrame>
        <p:nvGraphicFramePr>
          <p:cNvPr id="298592" name="Group 60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2152136"/>
              </p:ext>
            </p:extLst>
          </p:nvPr>
        </p:nvGraphicFramePr>
        <p:xfrm>
          <a:off x="156617" y="2318617"/>
          <a:ext cx="8839200" cy="3372802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898">
                  <a:extLst>
                    <a:ext uri="{9D8B030D-6E8A-4147-A177-3AD203B41FA5}">
                      <a16:colId xmlns:a16="http://schemas.microsoft.com/office/drawing/2014/main" val="431946306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Airports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Federal Share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Applications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Safety and Planning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$4,840,500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$5,388,333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Maintenance and Development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$34,846,908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$39,970,015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49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Land Acquisition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Preapplications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$39,687,408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$45,358,348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Tower_Low Res.jpg">
            <a:extLst>
              <a:ext uri="{FF2B5EF4-FFF2-40B4-BE49-F238E27FC236}">
                <a16:creationId xmlns:a16="http://schemas.microsoft.com/office/drawing/2014/main" id="{CD78A451-9CCF-479D-BF27-E836EB990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853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5" descr="20190925_191155000_iOS.jpg">
            <a:extLst>
              <a:ext uri="{FF2B5EF4-FFF2-40B4-BE49-F238E27FC236}">
                <a16:creationId xmlns:a16="http://schemas.microsoft.com/office/drawing/2014/main" id="{431B1C53-7E4D-41CA-9284-9BB50674B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4" r="-2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54C12-B7B7-42C7-A303-1E509506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r>
              <a:rPr lang="en-US" sz="3000" b="1" dirty="0">
                <a:cs typeface="Calibri Light"/>
              </a:rPr>
              <a:t>Summary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8ACBB-C14F-473F-969B-660C9089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dirty="0">
                <a:cs typeface="Calibri"/>
              </a:rPr>
              <a:t>55 Projects totaling $39.7M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All projects fall within the Iowa Aviation System Plan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Modal Transportation Bureau offers no objections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Recommend approving submittal of applications, as presented, to the FAA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672F-3466-4E56-9D55-46D14169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7416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C8C84-494C-4E9C-B477-1CE30988C47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6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172200"/>
            <a:ext cx="2133600" cy="476250"/>
          </a:xfrm>
        </p:spPr>
        <p:txBody>
          <a:bodyPr/>
          <a:lstStyle/>
          <a:p>
            <a:fld id="{C0BFC1F6-1D21-4232-AF72-F709F3392A7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DE6A9-B10F-CC30-B7EF-66D1CB39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2" y="172094"/>
            <a:ext cx="8826759" cy="65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2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Business Aviation 2013 1 Mike Warin.jpg">
            <a:extLst>
              <a:ext uri="{FF2B5EF4-FFF2-40B4-BE49-F238E27FC236}">
                <a16:creationId xmlns:a16="http://schemas.microsoft.com/office/drawing/2014/main" id="{DAFB239C-E06C-4789-A24F-1E5063E38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7" r="31127" b="909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8320" y="1161288"/>
            <a:ext cx="3574029" cy="1124712"/>
          </a:xfrm>
        </p:spPr>
        <p:txBody>
          <a:bodyPr anchor="b">
            <a:normAutofit/>
          </a:bodyPr>
          <a:lstStyle/>
          <a:p>
            <a:r>
              <a:rPr lang="en-US" sz="1900" b="1" dirty="0"/>
              <a:t>FFY 2025</a:t>
            </a:r>
            <a:br>
              <a:rPr lang="en-US" sz="1900" b="1" dirty="0"/>
            </a:br>
            <a:r>
              <a:rPr lang="en-US" sz="1900" b="1" dirty="0"/>
              <a:t>Federal Aviation Administration</a:t>
            </a:r>
            <a:br>
              <a:rPr lang="en-US" sz="1900" b="1" dirty="0"/>
            </a:br>
            <a:r>
              <a:rPr lang="en-US" sz="1900" b="1" dirty="0"/>
              <a:t>Funding Preapplications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endParaRPr lang="en-US" sz="1500" dirty="0"/>
          </a:p>
          <a:p>
            <a:pPr>
              <a:buFontTx/>
              <a:buNone/>
            </a:pPr>
            <a:r>
              <a:rPr lang="en-US" sz="1500" dirty="0"/>
              <a:t>Questions??</a:t>
            </a:r>
          </a:p>
          <a:p>
            <a:endParaRPr lang="en-US" sz="1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827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C8C84-494C-4E9C-B477-1CE30988C47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Airports in Iowa Eligible for Federal Funding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6172200"/>
            <a:ext cx="963811" cy="476250"/>
          </a:xfrm>
          <a:solidFill>
            <a:schemeClr val="bg1"/>
          </a:solidFill>
        </p:spPr>
        <p:txBody>
          <a:bodyPr/>
          <a:lstStyle/>
          <a:p>
            <a:fld id="{72C36F88-9AD9-4E97-B3B8-1D3C18CDF9D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May 2009 Public Owned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524000"/>
            <a:ext cx="6754522" cy="4605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3BFE6D-0C8A-45B4-AB9B-EF66A4DA74FA}"/>
              </a:ext>
            </a:extLst>
          </p:cNvPr>
          <p:cNvSpPr txBox="1"/>
          <p:nvPr/>
        </p:nvSpPr>
        <p:spPr>
          <a:xfrm>
            <a:off x="3200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Click to add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ED3AD-916B-483F-98C5-001C75B53D93}"/>
              </a:ext>
            </a:extLst>
          </p:cNvPr>
          <p:cNvSpPr txBox="1"/>
          <p:nvPr/>
        </p:nvSpPr>
        <p:spPr>
          <a:xfrm>
            <a:off x="3343275" y="334327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Click to add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278AB4-43C9-4072-8DEA-A67EF63DDD90}"/>
              </a:ext>
            </a:extLst>
          </p:cNvPr>
          <p:cNvGrpSpPr/>
          <p:nvPr/>
        </p:nvGrpSpPr>
        <p:grpSpPr>
          <a:xfrm>
            <a:off x="287648" y="97127"/>
            <a:ext cx="8617417" cy="6648450"/>
            <a:chOff x="287648" y="106005"/>
            <a:chExt cx="8617417" cy="66484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0DB7B7-CD29-4E13-BDF3-2870F3EB2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648" y="106005"/>
              <a:ext cx="8616206" cy="66484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09F52B-957E-45ED-93DD-A669C7580ACB}"/>
                </a:ext>
              </a:extLst>
            </p:cNvPr>
            <p:cNvSpPr/>
            <p:nvPr/>
          </p:nvSpPr>
          <p:spPr>
            <a:xfrm>
              <a:off x="7985605" y="798623"/>
              <a:ext cx="919460" cy="113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B119F-9705-478D-90E7-B08EB3BCCC12}"/>
              </a:ext>
            </a:extLst>
          </p:cNvPr>
          <p:cNvSpPr txBox="1"/>
          <p:nvPr/>
        </p:nvSpPr>
        <p:spPr>
          <a:xfrm>
            <a:off x="1316854" y="6454317"/>
            <a:ext cx="396536" cy="1077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25000"/>
                  </a:schemeClr>
                </a:solidFill>
              </a:rPr>
              <a:t>(71)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803792-C93B-49BF-B3DC-D550966322F6}"/>
              </a:ext>
            </a:extLst>
          </p:cNvPr>
          <p:cNvSpPr txBox="1"/>
          <p:nvPr/>
        </p:nvSpPr>
        <p:spPr>
          <a:xfrm>
            <a:off x="1497366" y="6574695"/>
            <a:ext cx="396536" cy="1077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B27BD-BA57-44C0-AA0A-C56834E69632}"/>
              </a:ext>
            </a:extLst>
          </p:cNvPr>
          <p:cNvSpPr txBox="1"/>
          <p:nvPr/>
        </p:nvSpPr>
        <p:spPr>
          <a:xfrm>
            <a:off x="600439" y="6181806"/>
            <a:ext cx="1468058" cy="546945"/>
          </a:xfrm>
          <a:prstGeom prst="rect">
            <a:avLst/>
          </a:prstGeom>
          <a:solidFill>
            <a:schemeClr val="bg1"/>
          </a:solidFill>
        </p:spPr>
        <p:txBody>
          <a:bodyPr wrap="square" tIns="0" rtlCol="0">
            <a:spAutoFit/>
          </a:bodyPr>
          <a:lstStyle/>
          <a:p>
            <a:pPr>
              <a:lnSpc>
                <a:spcPts val="950"/>
              </a:lnSpc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Commercial Service - Iowa (8) Commercial Service - Out of State NPIAS Airports (71)</a:t>
            </a:r>
            <a:b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Non-NPIAS Airports (35)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F03B3-7E72-4C61-9703-93EA4D238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35" y="59514"/>
            <a:ext cx="8616206" cy="67001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6248" y="425026"/>
            <a:ext cx="7955940" cy="1151435"/>
          </a:xfrm>
        </p:spPr>
        <p:txBody>
          <a:bodyPr>
            <a:normAutofit/>
          </a:bodyPr>
          <a:lstStyle/>
          <a:p>
            <a:r>
              <a:rPr lang="en-US" sz="3600" b="1" dirty="0"/>
              <a:t>Federal Aviation Administration Funding</a:t>
            </a:r>
            <a:endParaRPr lang="en-US" sz="3600" b="1" dirty="0">
              <a:cs typeface="Calibri Light"/>
            </a:endParaRPr>
          </a:p>
        </p:txBody>
      </p:sp>
      <p:sp>
        <p:nvSpPr>
          <p:cNvPr id="310275" name="Rectangle 3"/>
          <p:cNvSpPr>
            <a:spLocks noGrp="1" noChangeArrowheads="1"/>
          </p:cNvSpPr>
          <p:nvPr>
            <p:ph idx="1"/>
          </p:nvPr>
        </p:nvSpPr>
        <p:spPr>
          <a:xfrm>
            <a:off x="539098" y="1712822"/>
            <a:ext cx="8229600" cy="4164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Channeling Act of 1993</a:t>
            </a:r>
            <a:r>
              <a:rPr lang="en-US" sz="2400" dirty="0"/>
              <a:t> - Applies to all general aviation (GA) airports and commercial service airports that do not receive primary entitlement funds – </a:t>
            </a:r>
            <a:r>
              <a:rPr lang="en-US" sz="2000" dirty="0"/>
              <a:t>Iowa Code Section 330.13</a:t>
            </a:r>
            <a:endParaRPr lang="en-US" sz="2000" dirty="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/>
              <a:t>Must submit federal preapplication to the Iowa DOT prior to submittal to FAA</a:t>
            </a: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Transportation Commission approves submittal of applications to FAA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Final approval and programming of projects responsibility of the FAA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812" y="245552"/>
            <a:ext cx="849958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+mj-lt"/>
                <a:cs typeface="+mj-lt"/>
              </a:rPr>
              <a:t>Federal Aviation Administration Funding</a:t>
            </a:r>
            <a:endParaRPr lang="en-US" dirty="0"/>
          </a:p>
        </p:txBody>
      </p:sp>
      <p:sp>
        <p:nvSpPr>
          <p:cNvPr id="275459" name="Rectangle 3"/>
          <p:cNvSpPr>
            <a:spLocks noGrp="1" noChangeArrowheads="1"/>
          </p:cNvSpPr>
          <p:nvPr>
            <p:ph idx="1"/>
          </p:nvPr>
        </p:nvSpPr>
        <p:spPr>
          <a:xfrm>
            <a:off x="484076" y="1426684"/>
            <a:ext cx="8305800" cy="502919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8000" b="1" dirty="0"/>
              <a:t>FAA Reauthorization Act of 2018</a:t>
            </a:r>
            <a:endParaRPr lang="en-US" sz="8000" b="1" dirty="0">
              <a:cs typeface="Calibri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8600" dirty="0"/>
              <a:t>$3.35 billion for five years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8600" dirty="0"/>
              <a:t>90% federal share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600" dirty="0"/>
              <a:t>Currently under short term extension</a:t>
            </a:r>
          </a:p>
          <a:p>
            <a:pPr marL="342900" lvl="1" indent="0">
              <a:buNone/>
            </a:pPr>
            <a:endParaRPr lang="en-US" sz="860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en-US" sz="8600" b="1" dirty="0"/>
              <a:t>Total available dollars remain subject to annual appropriations</a:t>
            </a:r>
            <a:endParaRPr lang="en-US" sz="8600" b="1" dirty="0">
              <a:cs typeface="Calibri"/>
            </a:endParaRPr>
          </a:p>
          <a:p>
            <a:pPr marL="0" indent="0">
              <a:buNone/>
            </a:pPr>
            <a:endParaRPr lang="en-US" sz="8600" dirty="0">
              <a:cs typeface="Calibri" panose="020F0502020204030204"/>
            </a:endParaRPr>
          </a:p>
          <a:p>
            <a:r>
              <a:rPr lang="en-US" sz="8800" b="1" dirty="0"/>
              <a:t>Federal Airport Improvement Program (AIP)</a:t>
            </a:r>
            <a:endParaRPr lang="en-US" sz="8800" b="1" dirty="0"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 dirty="0"/>
              <a:t>Nonprimary entitlement – Airports receive up to $150,000 each year, based on 5-year capital improvement plan included in the NPIAS (can accumulate 4 years)</a:t>
            </a:r>
            <a:endParaRPr lang="en-US" sz="8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 dirty="0"/>
              <a:t>State apportionment – Based on population and land area</a:t>
            </a:r>
            <a:endParaRPr lang="en-US" sz="8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 dirty="0"/>
              <a:t>Discretionary – Airport projects compete for funds based on FAA priority of project.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500" dirty="0"/>
              <a:t>Entitlement funds are available to airports for any qualifying project. If a grant request exceeds the entitlement available, the FAA may apply apportionment or discretionary to fund the difference.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8600" dirty="0"/>
          </a:p>
          <a:p>
            <a:pPr marL="0" indent="0">
              <a:buNone/>
            </a:pPr>
            <a:r>
              <a:rPr lang="en-US" sz="8600" dirty="0"/>
              <a:t>	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812" y="245552"/>
            <a:ext cx="849958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+mj-lt"/>
                <a:cs typeface="+mj-lt"/>
              </a:rPr>
              <a:t>Federal Aviation Administration Funding</a:t>
            </a:r>
            <a:endParaRPr lang="en-US" dirty="0"/>
          </a:p>
        </p:txBody>
      </p:sp>
      <p:sp>
        <p:nvSpPr>
          <p:cNvPr id="275459" name="Rectangle 3"/>
          <p:cNvSpPr>
            <a:spLocks noGrp="1" noChangeArrowheads="1"/>
          </p:cNvSpPr>
          <p:nvPr>
            <p:ph idx="1"/>
          </p:nvPr>
        </p:nvSpPr>
        <p:spPr>
          <a:xfrm>
            <a:off x="484076" y="1426684"/>
            <a:ext cx="8305800" cy="5029199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>
              <a:lnSpc>
                <a:spcPct val="90000"/>
              </a:lnSpc>
            </a:pPr>
            <a:r>
              <a:rPr lang="en-US" sz="8000" b="1" dirty="0"/>
              <a:t>Infrastructure Investment and Jobs Act of 2021</a:t>
            </a:r>
            <a:br>
              <a:rPr lang="en-US" sz="8000" b="1" dirty="0"/>
            </a:br>
            <a:endParaRPr lang="en-US" sz="8000" b="1" dirty="0"/>
          </a:p>
          <a:p>
            <a:pPr lvl="1"/>
            <a:r>
              <a:rPr lang="en-US" sz="7700" b="1" dirty="0">
                <a:cs typeface="Calibri"/>
              </a:rPr>
              <a:t>Known as Bipartisan Infrastructure Law (BIL)</a:t>
            </a:r>
            <a:br>
              <a:rPr lang="en-US" sz="7700" b="1" dirty="0">
                <a:cs typeface="Calibri"/>
              </a:rPr>
            </a:br>
            <a:endParaRPr lang="en-US" sz="7700" b="1" dirty="0">
              <a:cs typeface="Calibri"/>
            </a:endParaRPr>
          </a:p>
          <a:p>
            <a:pPr lvl="1"/>
            <a:r>
              <a:rPr lang="en-US" sz="7700" b="1" dirty="0">
                <a:cs typeface="Calibri"/>
              </a:rPr>
              <a:t>$20 Billion for NPIAS airport infrastructure grants over 5 years</a:t>
            </a:r>
          </a:p>
          <a:p>
            <a:pPr lvl="2"/>
            <a:r>
              <a:rPr lang="en-US" sz="7400" b="1" dirty="0">
                <a:cs typeface="Calibri"/>
              </a:rPr>
              <a:t>Two categories of airport funds</a:t>
            </a:r>
            <a:br>
              <a:rPr lang="en-US" sz="7400" b="1" dirty="0">
                <a:cs typeface="Calibri"/>
              </a:rPr>
            </a:br>
            <a:endParaRPr lang="en-US" sz="7400" b="1" dirty="0">
              <a:cs typeface="Calibri"/>
            </a:endParaRPr>
          </a:p>
          <a:p>
            <a:pPr lvl="3"/>
            <a:r>
              <a:rPr lang="en-US" sz="7250" b="1" dirty="0">
                <a:cs typeface="Calibri"/>
              </a:rPr>
              <a:t>Airport Infrastructure Grants(AIG) - $15B – </a:t>
            </a:r>
            <a:r>
              <a:rPr lang="en-US" sz="7250" dirty="0">
                <a:cs typeface="Calibri"/>
              </a:rPr>
              <a:t>formula allocations to each airport</a:t>
            </a:r>
          </a:p>
          <a:p>
            <a:pPr lvl="4"/>
            <a:r>
              <a:rPr lang="en-US" sz="7250" dirty="0">
                <a:cs typeface="Calibri"/>
              </a:rPr>
              <a:t>90% Federal share</a:t>
            </a:r>
            <a:br>
              <a:rPr lang="en-US" sz="7250" b="1" dirty="0">
                <a:cs typeface="Calibri"/>
              </a:rPr>
            </a:br>
            <a:endParaRPr lang="en-US" sz="7250" b="1" dirty="0">
              <a:cs typeface="Calibri"/>
            </a:endParaRPr>
          </a:p>
          <a:p>
            <a:pPr lvl="3"/>
            <a:r>
              <a:rPr lang="en-US" sz="7250" b="1" dirty="0">
                <a:cs typeface="Calibri"/>
              </a:rPr>
              <a:t>Airport Terminal Program(ATP) - $5B – </a:t>
            </a:r>
            <a:r>
              <a:rPr lang="en-US" sz="7250" dirty="0">
                <a:cs typeface="Calibri"/>
              </a:rPr>
              <a:t>competitive grants dedicated to airport terminal infrastructure</a:t>
            </a:r>
          </a:p>
          <a:p>
            <a:pPr lvl="4"/>
            <a:r>
              <a:rPr lang="en-US" sz="7250" dirty="0">
                <a:cs typeface="Calibri"/>
              </a:rPr>
              <a:t>95% Federal share for Iowa airports</a:t>
            </a:r>
          </a:p>
          <a:p>
            <a:pPr lvl="4"/>
            <a:r>
              <a:rPr lang="en-US" sz="7250" dirty="0">
                <a:cs typeface="Calibri"/>
              </a:rPr>
              <a:t>Projects shown for this program have an ATP in the description.</a:t>
            </a:r>
          </a:p>
          <a:p>
            <a:pPr marL="342900" lvl="1" indent="0">
              <a:buNone/>
            </a:pPr>
            <a:endParaRPr lang="en-US" sz="8600" dirty="0">
              <a:cs typeface="Calibri" panose="020F0502020204030204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8600" dirty="0"/>
          </a:p>
          <a:p>
            <a:pPr marL="0" indent="0">
              <a:buNone/>
            </a:pPr>
            <a:endParaRPr lang="en-US" sz="8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3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14" name="Rectangle 386"/>
          <p:cNvSpPr>
            <a:spLocks noGrp="1" noChangeArrowheads="1"/>
          </p:cNvSpPr>
          <p:nvPr>
            <p:ph type="title"/>
          </p:nvPr>
        </p:nvSpPr>
        <p:spPr>
          <a:xfrm>
            <a:off x="442860" y="529182"/>
            <a:ext cx="7228597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Summary of Federal Funding </a:t>
            </a:r>
            <a:br>
              <a:rPr lang="en-US" sz="4000" b="1" dirty="0"/>
            </a:br>
            <a:r>
              <a:rPr lang="en-US" sz="2800" b="1" dirty="0"/>
              <a:t>Nonprimary Airports in Iowa</a:t>
            </a:r>
          </a:p>
        </p:txBody>
      </p:sp>
      <p:graphicFrame>
        <p:nvGraphicFramePr>
          <p:cNvPr id="304539" name="Group 41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08372127"/>
              </p:ext>
            </p:extLst>
          </p:nvPr>
        </p:nvGraphicFramePr>
        <p:xfrm>
          <a:off x="186531" y="1672182"/>
          <a:ext cx="8770938" cy="4404471"/>
        </p:xfrm>
        <a:graphic>
          <a:graphicData uri="http://schemas.openxmlformats.org/drawingml/2006/table">
            <a:tbl>
              <a:tblPr/>
              <a:tblGrid>
                <a:gridCol w="1503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194025860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806231822"/>
                    </a:ext>
                  </a:extLst>
                </a:gridCol>
              </a:tblGrid>
              <a:tr h="63184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2024*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75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Entitlement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$11,529,965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$7,338,428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$16,231,042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$19,956,793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$12,444,031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Apportionment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$2,779,728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$2,878,024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$2,956,049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$2,960,370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$2,968,320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Discretionary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$15,157,647**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$13,985,261**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$11,761,702**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$2,472,386**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$11,647,112**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BIL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$405,000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$6,469,229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$7,903,650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65199"/>
                  </a:ext>
                </a:extLst>
              </a:tr>
              <a:tr h="66344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$29,467,340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$24,201,713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$31,353,793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$31,858,778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$34,963,113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04551" name="Text Box 423"/>
          <p:cNvSpPr txBox="1">
            <a:spLocks noChangeArrowheads="1"/>
          </p:cNvSpPr>
          <p:nvPr/>
        </p:nvSpPr>
        <p:spPr bwMode="auto">
          <a:xfrm>
            <a:off x="609600" y="6273225"/>
            <a:ext cx="449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*Preliminary   ** Includes Supplemental Discretionary</a:t>
            </a:r>
          </a:p>
          <a:p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222" y="204498"/>
            <a:ext cx="7321276" cy="115818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FFY 2025 Federal </a:t>
            </a:r>
            <a:r>
              <a:rPr lang="en-US" sz="3600" b="1" dirty="0"/>
              <a:t>Funding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Project Categories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idx="1"/>
          </p:nvPr>
        </p:nvSpPr>
        <p:spPr>
          <a:xfrm>
            <a:off x="494161" y="1614376"/>
            <a:ext cx="8305800" cy="4800600"/>
          </a:xfrm>
        </p:spPr>
        <p:txBody>
          <a:bodyPr>
            <a:normAutofit/>
          </a:bodyPr>
          <a:lstStyle/>
          <a:p>
            <a:r>
              <a:rPr lang="en-US" sz="2400" b="1" dirty="0"/>
              <a:t>Safety and Planning</a:t>
            </a:r>
            <a:endParaRPr lang="en-US" sz="2400" dirty="0">
              <a:cs typeface="Calibri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cs typeface="Calibri" pitchFamily="34" charset="0"/>
              </a:rPr>
              <a:t>Projects that are safety or planning related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Calibri" pitchFamily="34" charset="0"/>
              </a:rPr>
              <a:t>These projects are a high priority as they help to ensure the immediate safety and long-term viability of the Iowa air transportation system</a:t>
            </a:r>
          </a:p>
          <a:p>
            <a:r>
              <a:rPr lang="en-US" sz="2400" b="1" dirty="0"/>
              <a:t>Maintenance and Development Projects</a:t>
            </a:r>
          </a:p>
          <a:p>
            <a:pPr lvl="1"/>
            <a:r>
              <a:rPr lang="en-US" dirty="0">
                <a:cs typeface="Calibri" pitchFamily="34" charset="0"/>
              </a:rPr>
              <a:t>Projects that are to replace, repair, or expand airport infrastructure. </a:t>
            </a:r>
          </a:p>
          <a:p>
            <a:pPr lvl="1"/>
            <a:r>
              <a:rPr lang="en-US" dirty="0">
                <a:cs typeface="Calibri" pitchFamily="34" charset="0"/>
              </a:rPr>
              <a:t>Also include acquisition of snow removal equipment, fueling facilities, and buildings</a:t>
            </a:r>
          </a:p>
          <a:p>
            <a:r>
              <a:rPr lang="en-US" sz="2400" b="1" kern="0" dirty="0"/>
              <a:t>Land acquisition</a:t>
            </a:r>
            <a:r>
              <a:rPr lang="en-US" b="1" kern="0" dirty="0"/>
              <a:t>	</a:t>
            </a:r>
          </a:p>
          <a:p>
            <a:pPr lvl="1"/>
            <a:r>
              <a:rPr lang="en-US" dirty="0">
                <a:cs typeface="Calibri" pitchFamily="34" charset="0"/>
              </a:rPr>
              <a:t>All conditions must be satisfied for FAA to program a project that must compete for discretionary funding</a:t>
            </a:r>
          </a:p>
          <a:p>
            <a:pPr lvl="1"/>
            <a:r>
              <a:rPr lang="en-US" dirty="0">
                <a:cs typeface="Calibri" pitchFamily="34" charset="0"/>
              </a:rPr>
              <a:t>Justified, eligible project and shown on an airport layout plan</a:t>
            </a:r>
          </a:p>
          <a:p>
            <a:pPr lvl="1"/>
            <a:r>
              <a:rPr lang="en-US" dirty="0">
                <a:cs typeface="Calibri" pitchFamily="34" charset="0"/>
              </a:rPr>
              <a:t>Environmental process complete </a:t>
            </a:r>
          </a:p>
          <a:p>
            <a:pPr lvl="1"/>
            <a:r>
              <a:rPr lang="en-US" dirty="0">
                <a:cs typeface="Calibri" pitchFamily="34" charset="0"/>
              </a:rPr>
              <a:t>Must have purchased the land or have a formal negotiated agreement</a:t>
            </a:r>
          </a:p>
          <a:p>
            <a:endParaRPr lang="en-US" dirty="0">
              <a:cs typeface="Calibr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1771" y="267274"/>
            <a:ext cx="6991561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FFY 2025 Federal </a:t>
            </a:r>
            <a:r>
              <a:rPr lang="en-US" sz="3600" b="1" dirty="0"/>
              <a:t>Funding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Safety and Planning Projects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51AB5-6D26-CE5E-DA71-E74AB112577F}"/>
              </a:ext>
            </a:extLst>
          </p:cNvPr>
          <p:cNvSpPr txBox="1"/>
          <p:nvPr/>
        </p:nvSpPr>
        <p:spPr>
          <a:xfrm>
            <a:off x="421771" y="6456166"/>
            <a:ext cx="85616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* Total Project Cost includes local, state, and other sources of funds not included on this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3346B-0660-A38A-B61B-13672CC6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9270"/>
            <a:ext cx="7956645" cy="5121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458200" cy="1143000"/>
          </a:xfrm>
        </p:spPr>
        <p:txBody>
          <a:bodyPr/>
          <a:lstStyle/>
          <a:p>
            <a:br>
              <a:rPr lang="en-US" sz="3200" b="1" dirty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4548" y="-395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FFY 2025 Federal </a:t>
            </a:r>
            <a:r>
              <a:rPr lang="en-US" sz="3600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Funding</a:t>
            </a:r>
            <a:b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Maintenance and Development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1996A-F5B5-F9FD-4B18-8DA443C34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48" y="1110187"/>
            <a:ext cx="8654880" cy="4826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8B387-E98A-B430-4401-ED5B50E37117}"/>
              </a:ext>
            </a:extLst>
          </p:cNvPr>
          <p:cNvSpPr txBox="1"/>
          <p:nvPr/>
        </p:nvSpPr>
        <p:spPr>
          <a:xfrm>
            <a:off x="277506" y="5999004"/>
            <a:ext cx="85616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* Total Project Cost includes local, state, and other sources of funds not included on this summary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14838</TotalTime>
  <Words>964</Words>
  <Application>Microsoft Office PowerPoint</Application>
  <PresentationFormat>On-screen Show (4:3)</PresentationFormat>
  <Paragraphs>188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Times New Roman</vt:lpstr>
      <vt:lpstr>Wingdings</vt:lpstr>
      <vt:lpstr>1_Default Design</vt:lpstr>
      <vt:lpstr>Office Theme</vt:lpstr>
      <vt:lpstr>PowerPoint Presentation</vt:lpstr>
      <vt:lpstr>Airports in Iowa Eligible for Federal Funding</vt:lpstr>
      <vt:lpstr>Federal Aviation Administration Funding</vt:lpstr>
      <vt:lpstr>Federal Aviation Administration Funding</vt:lpstr>
      <vt:lpstr>Federal Aviation Administration Funding</vt:lpstr>
      <vt:lpstr>Summary of Federal Funding  Nonprimary Airports in Iowa</vt:lpstr>
      <vt:lpstr>FFY 2025 Federal Funding Project Categories</vt:lpstr>
      <vt:lpstr>FFY 2025 Federal Funding Safety and Planning Projects</vt:lpstr>
      <vt:lpstr> </vt:lpstr>
      <vt:lpstr>FFY 2025 Federal Funding Maintenance and Development Projects continued</vt:lpstr>
      <vt:lpstr>FFY 2025 Federal Funding Preapplications Summary</vt:lpstr>
      <vt:lpstr>Summary</vt:lpstr>
      <vt:lpstr>PowerPoint Presentation</vt:lpstr>
      <vt:lpstr>FFY 2025 Federal Aviation Administration Funding Preapplications</vt:lpstr>
    </vt:vector>
  </TitlesOfParts>
  <Company>Home Computer #2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 Sovern</dc:creator>
  <cp:lastModifiedBy>Wright, Shane</cp:lastModifiedBy>
  <cp:revision>44</cp:revision>
  <cp:lastPrinted>2023-01-31T18:39:21Z</cp:lastPrinted>
  <dcterms:created xsi:type="dcterms:W3CDTF">2000-08-27T19:33:38Z</dcterms:created>
  <dcterms:modified xsi:type="dcterms:W3CDTF">2024-01-31T20:24:13Z</dcterms:modified>
</cp:coreProperties>
</file>