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312" r:id="rId7"/>
    <p:sldId id="285" r:id="rId8"/>
    <p:sldId id="284" r:id="rId9"/>
    <p:sldId id="298" r:id="rId10"/>
    <p:sldId id="299" r:id="rId11"/>
    <p:sldId id="286" r:id="rId12"/>
    <p:sldId id="300" r:id="rId13"/>
    <p:sldId id="301" r:id="rId14"/>
    <p:sldId id="302" r:id="rId15"/>
    <p:sldId id="311" r:id="rId16"/>
    <p:sldId id="303" r:id="rId17"/>
    <p:sldId id="304" r:id="rId18"/>
    <p:sldId id="306" r:id="rId19"/>
    <p:sldId id="307" r:id="rId20"/>
    <p:sldId id="305" r:id="rId21"/>
    <p:sldId id="287" r:id="rId22"/>
    <p:sldId id="308" r:id="rId23"/>
    <p:sldId id="309" r:id="rId24"/>
    <p:sldId id="269" r:id="rId25"/>
    <p:sldId id="270" r:id="rId26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Neue Haas Grotesk Text Pro" panose="020B0504020202020204" pitchFamily="34" charset="0"/>
      <p:regular r:id="rId33"/>
      <p:bold r:id="rId34"/>
      <p:italic r:id="rId35"/>
      <p:boldItalic r:id="rId36"/>
    </p:embeddedFont>
    <p:embeddedFont>
      <p:font typeface="PT Sans" panose="020B0503020203020204" pitchFamily="34" charset="0"/>
      <p:regular r:id="rId37"/>
      <p:bold r:id="rId38"/>
      <p:italic r:id="rId39"/>
      <p:boldItalic r:id="rId40"/>
    </p:embeddedFont>
    <p:embeddedFont>
      <p:font typeface="Roboto Slab" pitchFamily="50" charset="0"/>
      <p:regular r:id="rId41"/>
      <p:bold r:id="rId42"/>
    </p:embeddedFont>
    <p:embeddedFont>
      <p:font typeface="Segoe UI" panose="020B0502040204020203" pitchFamily="34" charset="0"/>
      <p:regular r:id="rId43"/>
      <p:bold r:id="rId44"/>
      <p:italic r:id="rId45"/>
      <p:boldItalic r:id="rId46"/>
    </p:embeddedFont>
  </p:embeddedFontLst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17A"/>
    <a:srgbClr val="2A6357"/>
    <a:srgbClr val="C6D667"/>
    <a:srgbClr val="007681"/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13" d="100"/>
          <a:sy n="113" d="100"/>
        </p:scale>
        <p:origin x="181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2025-2029 HIGHWAY PROGRAM DEVELOPMENT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3999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2025-2029 Highway Program Development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C08C2-0403-237A-5B3F-3FA7BFB93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February 13,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95" y="403684"/>
            <a:ext cx="11576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13,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2025-2029 Iowa Highway Program Line Items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Interstate Lighting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D2C0100-B3F9-7401-60F6-609884234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764721"/>
              </p:ext>
            </p:extLst>
          </p:nvPr>
        </p:nvGraphicFramePr>
        <p:xfrm>
          <a:off x="476250" y="1541244"/>
          <a:ext cx="8191499" cy="1066798"/>
        </p:xfrm>
        <a:graphic>
          <a:graphicData uri="http://schemas.openxmlformats.org/drawingml/2006/table">
            <a:tbl>
              <a:tblPr/>
              <a:tblGrid>
                <a:gridCol w="2611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5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58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58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7718"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9524" marR="9524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2025</a:t>
                      </a: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2026</a:t>
                      </a: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2029</a:t>
                      </a: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Interstate Lighting</a:t>
                      </a: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Lighting</a:t>
                      </a: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281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1,300</a:t>
                      </a: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1,300</a:t>
                      </a: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1,300</a:t>
                      </a: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1,300</a:t>
                      </a: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1,300</a:t>
                      </a: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281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56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Interstate Stewardship Line Item</a:t>
            </a:r>
          </a:p>
          <a:p>
            <a:r>
              <a:rPr lang="en-US" dirty="0"/>
              <a:t>Some Interstate light towers need to be replaced due to age and condition.</a:t>
            </a:r>
          </a:p>
          <a:p>
            <a:r>
              <a:rPr lang="en-US" dirty="0"/>
              <a:t>Need to convert bulbs to LED.</a:t>
            </a:r>
          </a:p>
          <a:p>
            <a:r>
              <a:rPr lang="en-US" dirty="0"/>
              <a:t>Recommend additional annual funding for updates/replacement.</a:t>
            </a:r>
          </a:p>
        </p:txBody>
      </p:sp>
    </p:spTree>
    <p:extLst>
      <p:ext uri="{BB962C8B-B14F-4D97-AF65-F5344CB8AC3E}">
        <p14:creationId xmlns:p14="http://schemas.microsoft.com/office/powerpoint/2010/main" val="214927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95" y="403684"/>
            <a:ext cx="11576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13,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2025-2029 Iowa Highway Program Line Items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Rest Area Maintenance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Interstate Stewardship Line Item</a:t>
            </a:r>
          </a:p>
          <a:p>
            <a:r>
              <a:rPr lang="en-US" dirty="0"/>
              <a:t>Shift rest area and scale building maintenance costs from operations budget to Program line item</a:t>
            </a:r>
          </a:p>
          <a:p>
            <a:r>
              <a:rPr lang="en-US" dirty="0"/>
              <a:t>Small additional increase for installation of vault toilets at truck parking locations without permanent rest room facilities.</a:t>
            </a:r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3E23759-092E-176F-7242-0329CDD53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312142"/>
              </p:ext>
            </p:extLst>
          </p:nvPr>
        </p:nvGraphicFramePr>
        <p:xfrm>
          <a:off x="546538" y="1565301"/>
          <a:ext cx="8029901" cy="885825"/>
        </p:xfrm>
        <a:graphic>
          <a:graphicData uri="http://schemas.openxmlformats.org/drawingml/2006/table">
            <a:tbl>
              <a:tblPr/>
              <a:tblGrid>
                <a:gridCol w="2560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0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7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t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9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Interstate Rest Area and </a:t>
                      </a:r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Scale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Maintenance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Rest Area Improvement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900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900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900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900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900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956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95" y="403684"/>
            <a:ext cx="11576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13,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2025-2029 Iowa Highway Program Line Items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Statewide Interstate Pavement Rehabilitation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Interstate Stewardship Line Item</a:t>
            </a:r>
          </a:p>
          <a:p>
            <a:r>
              <a:rPr lang="en-US" dirty="0"/>
              <a:t>Recommend setting aside $15 million of Interstate Stewardship for each of the last four-years of every Program instead of fully programming all available Interstate Stewardship funding all five years.</a:t>
            </a:r>
          </a:p>
          <a:p>
            <a:r>
              <a:rPr lang="en-US" dirty="0"/>
              <a:t>Provides for flexibility to identify Interstate pavement rehab needs that arise unexpectedly each year</a:t>
            </a:r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3E23759-092E-176F-7242-0329CDD53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433012"/>
              </p:ext>
            </p:extLst>
          </p:nvPr>
        </p:nvGraphicFramePr>
        <p:xfrm>
          <a:off x="957943" y="1565301"/>
          <a:ext cx="7618496" cy="695325"/>
        </p:xfrm>
        <a:graphic>
          <a:graphicData uri="http://schemas.openxmlformats.org/drawingml/2006/table">
            <a:tbl>
              <a:tblPr/>
              <a:tblGrid>
                <a:gridCol w="2360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0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7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t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Statewide Interstate Pavement</a:t>
                      </a:r>
                    </a:p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Rehabilitation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Pavement Rehab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15,000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15,000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15,000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15,000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07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95" y="403684"/>
            <a:ext cx="11576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13,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2025-2029 Iowa Highway Program Line Items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Construction Industry Training Program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Increase to support expanded training for construction industry</a:t>
            </a:r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30226F-D0C6-B54D-DCBF-482F2F1A3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693806"/>
              </p:ext>
            </p:extLst>
          </p:nvPr>
        </p:nvGraphicFramePr>
        <p:xfrm>
          <a:off x="768350" y="1641501"/>
          <a:ext cx="7607300" cy="733425"/>
        </p:xfrm>
        <a:graphic>
          <a:graphicData uri="http://schemas.openxmlformats.org/drawingml/2006/table">
            <a:tbl>
              <a:tblPr/>
              <a:tblGrid>
                <a:gridCol w="242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t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Construction Industry Training Program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Miscellaneous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886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95" y="403684"/>
            <a:ext cx="11576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13,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2025-2029 Iowa Highway Program Line Items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Consultant Services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Increase to cover additional use and cost of consultant services for project development and inspection.</a:t>
            </a:r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2AC62B-F782-0674-DAE0-615C1B0DA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500889"/>
              </p:ext>
            </p:extLst>
          </p:nvPr>
        </p:nvGraphicFramePr>
        <p:xfrm>
          <a:off x="582613" y="1685076"/>
          <a:ext cx="7978774" cy="646275"/>
        </p:xfrm>
        <a:graphic>
          <a:graphicData uri="http://schemas.openxmlformats.org/drawingml/2006/table">
            <a:tbl>
              <a:tblPr/>
              <a:tblGrid>
                <a:gridCol w="2544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9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9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6800">
                <a:tc>
                  <a:txBody>
                    <a:bodyPr/>
                    <a:lstStyle/>
                    <a:p>
                      <a:pPr algn="l" rtl="0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7457" marR="7457" marT="74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77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2025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2026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2029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77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Consultant Services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Outside Services Engineering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59,000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59,000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59,000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59,000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59,000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771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7457" marR="7457" marT="74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123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95" y="403684"/>
            <a:ext cx="11576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13,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2025-2029 Iowa Highway Program Line Items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Statewide Operations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765696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Statewide operations line item previously included some costs for Highway Helper while some Highway Helper costs were paid with project construction funding. </a:t>
            </a:r>
          </a:p>
          <a:p>
            <a:r>
              <a:rPr lang="en-US" dirty="0"/>
              <a:t>This change shifts all Highway Helper costs to the Statewide Operations line item.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3510AC-60C0-03BD-DE46-8FF9F0795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125048"/>
              </p:ext>
            </p:extLst>
          </p:nvPr>
        </p:nvGraphicFramePr>
        <p:xfrm>
          <a:off x="792480" y="1520852"/>
          <a:ext cx="7764145" cy="654896"/>
        </p:xfrm>
        <a:graphic>
          <a:graphicData uri="http://schemas.openxmlformats.org/drawingml/2006/table">
            <a:tbl>
              <a:tblPr/>
              <a:tblGrid>
                <a:gridCol w="233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5154"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7457" marR="7457" marT="7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2025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2026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2029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Statewide Operations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Outside Services Engineering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11,000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14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1,450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1,450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1,450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1,450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1,450</a:t>
                      </a:r>
                    </a:p>
                  </a:txBody>
                  <a:tcPr marL="7457" marR="7457" marT="745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436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95" y="403684"/>
            <a:ext cx="11576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13,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2025-2029 Iowa Highway Program Line Items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Summer Maintenance Materials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D7F322F-28B1-9A6E-8005-159693295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765012"/>
              </p:ext>
            </p:extLst>
          </p:nvPr>
        </p:nvGraphicFramePr>
        <p:xfrm>
          <a:off x="769937" y="1680395"/>
          <a:ext cx="7604126" cy="655637"/>
        </p:xfrm>
        <a:graphic>
          <a:graphicData uri="http://schemas.openxmlformats.org/drawingml/2006/table">
            <a:tbl>
              <a:tblPr/>
              <a:tblGrid>
                <a:gridCol w="2424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0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9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5232"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7456" marR="7456" marT="7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13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7456" marR="7456" marT="74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7456" marR="7456" marT="74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2025</a:t>
                      </a:r>
                    </a:p>
                  </a:txBody>
                  <a:tcPr marL="7456" marR="7456" marT="74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2026</a:t>
                      </a:r>
                    </a:p>
                  </a:txBody>
                  <a:tcPr marL="7456" marR="7456" marT="74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7456" marR="7456" marT="74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7456" marR="7456" marT="74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2029</a:t>
                      </a:r>
                    </a:p>
                  </a:txBody>
                  <a:tcPr marL="7456" marR="7456" marT="74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13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Summer Maintenance Materials</a:t>
                      </a:r>
                    </a:p>
                  </a:txBody>
                  <a:tcPr marL="7456" marR="7456" marT="74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Miscellaneous</a:t>
                      </a:r>
                    </a:p>
                  </a:txBody>
                  <a:tcPr marL="7456" marR="7456" marT="74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1,500</a:t>
                      </a:r>
                    </a:p>
                  </a:txBody>
                  <a:tcPr marL="7456" marR="7456" marT="74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1,500</a:t>
                      </a:r>
                    </a:p>
                  </a:txBody>
                  <a:tcPr marL="7456" marR="7456" marT="74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1,500</a:t>
                      </a:r>
                    </a:p>
                  </a:txBody>
                  <a:tcPr marL="7456" marR="7456" marT="74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1,500</a:t>
                      </a:r>
                    </a:p>
                  </a:txBody>
                  <a:tcPr marL="7456" marR="7456" marT="74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1,500</a:t>
                      </a:r>
                    </a:p>
                  </a:txBody>
                  <a:tcPr marL="7456" marR="7456" marT="74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135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6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152481FE-AAE3-EBE0-CC68-2673255F4D5E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New Line Item</a:t>
            </a:r>
          </a:p>
          <a:p>
            <a:r>
              <a:rPr lang="en-US" dirty="0"/>
              <a:t>There is a need for dedicated funding to cover materials used by DOT staff for small repairs on pavements and bridges.</a:t>
            </a:r>
          </a:p>
          <a:p>
            <a:r>
              <a:rPr lang="en-US" dirty="0"/>
              <a:t>Split amongst District Offices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61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95" y="403684"/>
            <a:ext cx="11576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13,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2025-2029 Iowa Highway Program Line Items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Pavement Marking Materials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New Line Item</a:t>
            </a:r>
          </a:p>
          <a:p>
            <a:r>
              <a:rPr lang="en-US" dirty="0"/>
              <a:t>Shifts funding from operations budget to Program funds ($3.8 million per year)</a:t>
            </a:r>
          </a:p>
          <a:p>
            <a:r>
              <a:rPr lang="en-US" dirty="0"/>
              <a:t>Provides for funding increase to implement enhanced pavement markings</a:t>
            </a:r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3E05DD-3B42-4B2F-8CBF-403079B47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745455"/>
              </p:ext>
            </p:extLst>
          </p:nvPr>
        </p:nvGraphicFramePr>
        <p:xfrm>
          <a:off x="769937" y="1685042"/>
          <a:ext cx="7604126" cy="646344"/>
        </p:xfrm>
        <a:graphic>
          <a:graphicData uri="http://schemas.openxmlformats.org/drawingml/2006/table">
            <a:tbl>
              <a:tblPr/>
              <a:tblGrid>
                <a:gridCol w="2424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0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9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6860">
                <a:tc>
                  <a:txBody>
                    <a:bodyPr/>
                    <a:lstStyle/>
                    <a:p>
                      <a:pPr algn="l" rtl="0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Estimated Costs X $1000</a:t>
                      </a:r>
                    </a:p>
                  </a:txBody>
                  <a:tcPr marL="7456" marR="7456" marT="7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7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Location</a:t>
                      </a:r>
                    </a:p>
                  </a:txBody>
                  <a:tcPr marL="7456" marR="7456" marT="74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Type Of Work</a:t>
                      </a:r>
                    </a:p>
                  </a:txBody>
                  <a:tcPr marL="7456" marR="7456" marT="74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2025</a:t>
                      </a:r>
                    </a:p>
                  </a:txBody>
                  <a:tcPr marL="7456" marR="7456" marT="74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2026</a:t>
                      </a:r>
                    </a:p>
                  </a:txBody>
                  <a:tcPr marL="7456" marR="7456" marT="74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2027</a:t>
                      </a:r>
                    </a:p>
                  </a:txBody>
                  <a:tcPr marL="7456" marR="7456" marT="74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2028</a:t>
                      </a:r>
                    </a:p>
                  </a:txBody>
                  <a:tcPr marL="7456" marR="7456" marT="74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2029</a:t>
                      </a:r>
                    </a:p>
                  </a:txBody>
                  <a:tcPr marL="7456" marR="7456" marT="74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7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Pavement Marking Materials</a:t>
                      </a:r>
                    </a:p>
                  </a:txBody>
                  <a:tcPr marL="7456" marR="7456" marT="74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Miscellaneous</a:t>
                      </a:r>
                    </a:p>
                  </a:txBody>
                  <a:tcPr marL="7456" marR="7456" marT="74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5,700</a:t>
                      </a:r>
                    </a:p>
                  </a:txBody>
                  <a:tcPr marL="7456" marR="7456" marT="74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7,700</a:t>
                      </a:r>
                    </a:p>
                  </a:txBody>
                  <a:tcPr marL="7456" marR="7456" marT="74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7,700</a:t>
                      </a:r>
                    </a:p>
                  </a:txBody>
                  <a:tcPr marL="7456" marR="7456" marT="74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7,700</a:t>
                      </a:r>
                    </a:p>
                  </a:txBody>
                  <a:tcPr marL="7456" marR="7456" marT="74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7,700</a:t>
                      </a:r>
                    </a:p>
                  </a:txBody>
                  <a:tcPr marL="7456" marR="7456" marT="74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751"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0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56" marR="7456" marT="74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608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1754326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Federal Funding Status</a:t>
            </a:r>
          </a:p>
          <a:p>
            <a:endParaRPr lang="en-US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Program Development Considerations</a:t>
            </a:r>
          </a:p>
          <a:p>
            <a:endParaRPr lang="en-US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Next Steps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576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27" y="403684"/>
            <a:ext cx="11576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13,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Federal Funding Status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FFY 2024 Appropriation: Third continuing resolution expires March 1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dirty="0"/>
              <a:t>Infrastructure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Bill authorizes federal funding through September 30, 2026, leaving some funding uncertainty for the last three years of this Program.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Infrastructure Bill funding allocations based on Commission action in June 2022.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next Highway Trust Fund cliff is in 2028.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55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362406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1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2025-2029 Highway Program Development Schedule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2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Extended Highway Program Analysis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3</a:t>
            </a:r>
          </a:p>
          <a:p>
            <a:pPr>
              <a:spcAft>
                <a:spcPts val="450"/>
              </a:spcAft>
              <a:defRPr/>
            </a:pPr>
            <a:r>
              <a:rPr lang="id-ID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Statewide Line Items</a:t>
            </a: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450"/>
              </a:spcAft>
              <a:defRPr/>
            </a:pPr>
            <a:r>
              <a:rPr lang="en-US" altLang="en-US" sz="1400" dirty="0">
                <a:solidFill>
                  <a:srgbClr val="00B050"/>
                </a:solidFill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At what levels should the line item targets be programmed?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4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Federal Funding Status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Program Development Considerations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Next Steps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27" y="403684"/>
            <a:ext cx="11576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13,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Program Development Considerations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Construction cost inflation is moderating.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 road funding continues to come in higher than forecast.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last three years of federal funding in this Program are not part of an authorization.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Continue to prioritize bridge and pavement stewardship investments on existing highway system.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Pursue grant funding opportunities.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Assess balance of pavement and bridge stewardship investments.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Balance capacity improvements with stewardship needs.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Address major river crossing needs.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451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FC1767-38A8-CA99-C094-278EB704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9" y="0"/>
            <a:ext cx="4562291" cy="6513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AC432D-D294-5BEE-BBC8-E0BB808A2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8127" y="1518479"/>
            <a:ext cx="5095874" cy="36206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endParaRPr lang="en-US" sz="1350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48127" y="1724213"/>
            <a:ext cx="4338638" cy="3414889"/>
          </a:xfrm>
          <a:prstGeom prst="rect">
            <a:avLst/>
          </a:prstGeom>
        </p:spPr>
        <p:txBody>
          <a:bodyPr lIns="342900" rIns="342900"/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Steps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2025-2029 available Highway Program funding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2025-2029 Highway Program Options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2025-2029 Highway Program Objectives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Line Item Targets for Programming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BDECC8-6894-AE57-95F3-BE290B84923B}"/>
              </a:ext>
            </a:extLst>
          </p:cNvPr>
          <p:cNvCxnSpPr/>
          <p:nvPr/>
        </p:nvCxnSpPr>
        <p:spPr>
          <a:xfrm>
            <a:off x="4407694" y="2283678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30">
            <a:extLst>
              <a:ext uri="{FF2B5EF4-FFF2-40B4-BE49-F238E27FC236}">
                <a16:creationId xmlns:a16="http://schemas.microsoft.com/office/drawing/2014/main" id="{8A7DD3BC-4EF1-04E7-B597-029D459514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2374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81836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923330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2025-2029 Highway Program Development Schedule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82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27" y="403684"/>
            <a:ext cx="11576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13,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Development Schedule (2025-2029)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February 2024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Discuss Extended Highway Program Analysis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Discuss Statewide Line Items</a:t>
            </a:r>
          </a:p>
          <a:p>
            <a:pPr lvl="2"/>
            <a:r>
              <a:rPr lang="en-US" sz="1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what levels should the line item targets be programmed?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March 2024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Discuss 2025-2029 available Highway Program funding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Discuss 2025-2029 Highway Program options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Determine 2025-2029 available Highway Program Objectives</a:t>
            </a:r>
          </a:p>
          <a:p>
            <a:pPr lvl="1"/>
            <a:r>
              <a:rPr lang="en-US" sz="14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Line Item Targets for Programming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April 2024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Develop the Draft 2025-2029 Highway Program</a:t>
            </a:r>
          </a:p>
          <a:p>
            <a:pPr lvl="1"/>
            <a:r>
              <a:rPr lang="en-US" sz="14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2025-2029 Highway Program Objectives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May 2024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Present the Draft 2025-2029 Iowa Transportation Improvement Program to the public (including all previous program approvals and Draft 2025-2029 Highway Program)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April 2024</a:t>
            </a:r>
          </a:p>
          <a:p>
            <a:pPr lvl="1"/>
            <a:r>
              <a:rPr lang="en-US" sz="14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Approve the 2025-2029 Iowa Transportation improvement Program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B0F0D6-92D7-6BF6-55B3-E13F82E98399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C507A-FFD2-9EEC-EE24-F46570F56C34}"/>
              </a:ext>
            </a:extLst>
          </p:cNvPr>
          <p:cNvSpPr txBox="1"/>
          <p:nvPr/>
        </p:nvSpPr>
        <p:spPr>
          <a:xfrm>
            <a:off x="0" y="3600451"/>
            <a:ext cx="3515916" cy="923330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Extended Highway Program Analysis</a:t>
            </a:r>
          </a:p>
          <a:p>
            <a:endParaRPr lang="en-US" b="1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65001B-234E-098D-CFC9-735E184308C2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18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72" y="403684"/>
            <a:ext cx="295946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13, 2024 as presented on January 9,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592803"/>
            <a:ext cx="7635240" cy="920689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2024-2033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For Highway Planning Purposes Only (x $1,000,000)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397C25F-2026-B615-0B7D-26569C59D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" y="1222402"/>
            <a:ext cx="7635241" cy="482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55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66" y="403684"/>
            <a:ext cx="118814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13,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592803"/>
            <a:ext cx="7635240" cy="920689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2025-2034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For Highway Planning Purposes Only (x $1,000,000)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1E7C36-E889-4104-F776-9EA7EB05E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19302"/>
              </p:ext>
            </p:extLst>
          </p:nvPr>
        </p:nvGraphicFramePr>
        <p:xfrm>
          <a:off x="562875" y="1243423"/>
          <a:ext cx="8018249" cy="4768492"/>
        </p:xfrm>
        <a:graphic>
          <a:graphicData uri="http://schemas.openxmlformats.org/drawingml/2006/table">
            <a:tbl>
              <a:tblPr/>
              <a:tblGrid>
                <a:gridCol w="2694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3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3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6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36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9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36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6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366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62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366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62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936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62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9366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1755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Extended Highway Program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5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2031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2032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2033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2034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5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 Funds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863.4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857.3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846.1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846.1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846.1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846.1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846.1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846.1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846.1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5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Highway Program Components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5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Interstate Stewardship</a:t>
                      </a:r>
                    </a:p>
                  </a:txBody>
                  <a:tcPr marL="218272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218.7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220.5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236.1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5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Non-Interstate Pavement Modernization</a:t>
                      </a:r>
                    </a:p>
                  </a:txBody>
                  <a:tcPr marL="218272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5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Non-Interstate Bridge Modernization</a:t>
                      </a:r>
                    </a:p>
                  </a:txBody>
                  <a:tcPr marL="218272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143.3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177.8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5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Specific</a:t>
                      </a:r>
                    </a:p>
                  </a:txBody>
                  <a:tcPr marL="218272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5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Non-Interstate Capacity/System Enhancement</a:t>
                      </a:r>
                    </a:p>
                  </a:txBody>
                  <a:tcPr marL="218272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201.5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210.9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195.2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235.3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170.8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55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Interstate Capacity/System Enhancement</a:t>
                      </a:r>
                    </a:p>
                  </a:txBody>
                  <a:tcPr marL="218272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182.1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175.4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69.2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76.6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5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Highway Program Balance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(77.0)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(72.1)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(56.0)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(88.4)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(58.0)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94.9 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160.9 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146.1 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130.1 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114.1 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55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Underfunded Projects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 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 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 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 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55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Highway Program Balance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(27.0)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(47.1)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(21.0)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(28.4)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(58.0)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94.9 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160.9 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146.1 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130.1 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114.1 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32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55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Black: Previous discussion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55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   ): Indicates Highway Program is over-programmed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55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Green: Changes since previous discussion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84" marR="8084" marT="80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91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C298AE-0AF5-1CF1-3F87-8804833B1ACA}"/>
              </a:ext>
            </a:extLst>
          </p:cNvPr>
          <p:cNvSpPr txBox="1"/>
          <p:nvPr/>
        </p:nvSpPr>
        <p:spPr>
          <a:xfrm>
            <a:off x="0" y="2494464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A98C6-8822-604C-C081-CCC113DD261E}"/>
              </a:ext>
            </a:extLst>
          </p:cNvPr>
          <p:cNvSpPr txBox="1"/>
          <p:nvPr/>
        </p:nvSpPr>
        <p:spPr>
          <a:xfrm>
            <a:off x="0" y="3600451"/>
            <a:ext cx="3515916" cy="369332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Statewide Line Items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3EBF37-008B-A4C0-00D1-5D08E8F1B14D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22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95" y="403684"/>
            <a:ext cx="11576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February 13, 2024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468743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Draft 2025-2029 Iowa Highway Program Line Items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EC2CB41-B02B-40DA-5D85-461454D94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6" y="1124936"/>
            <a:ext cx="7209816" cy="489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79A50C7B-96C2-AAF9-3FA8-BBA0F209C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03" y="1372808"/>
            <a:ext cx="103713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Font typeface="Wingdings" pitchFamily="2" charset="2"/>
              <a:buNone/>
              <a:defRPr/>
            </a:pPr>
            <a:r>
              <a:rPr lang="en-US" sz="1100" kern="0" dirty="0">
                <a:solidFill>
                  <a:srgbClr val="008000"/>
                </a:solidFill>
                <a:latin typeface="PT Sans" panose="020B0503020203020204" pitchFamily="34" charset="0"/>
                <a:cs typeface="Helvetica" pitchFamily="34" charset="0"/>
              </a:rPr>
              <a:t>At what levels should the line item targets be programmed?</a:t>
            </a: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>
              <a:defRPr/>
            </a:pPr>
            <a:endParaRPr lang="en-US" sz="1100" b="1" dirty="0">
              <a:solidFill>
                <a:srgbClr val="0070C0"/>
              </a:solidFill>
              <a:latin typeface="PT Sans" panose="020B0503020203020204" pitchFamily="34" charset="0"/>
              <a:cs typeface="Helvetica" pitchFamily="34" charset="0"/>
            </a:endParaRPr>
          </a:p>
          <a:p>
            <a:pPr marL="0" lvl="1" algn="ctr">
              <a:defRPr/>
            </a:pPr>
            <a:r>
              <a:rPr lang="en-US" sz="1100" b="1" dirty="0">
                <a:solidFill>
                  <a:srgbClr val="0070C0"/>
                </a:solidFill>
                <a:latin typeface="PT Sans" panose="020B0503020203020204" pitchFamily="34" charset="0"/>
                <a:cs typeface="Helvetica" pitchFamily="34" charset="0"/>
              </a:rPr>
              <a:t>March Action Item: </a:t>
            </a:r>
          </a:p>
          <a:p>
            <a:pPr marL="0" lvl="1" algn="ctr">
              <a:defRPr/>
            </a:pPr>
            <a:r>
              <a:rPr lang="en-US" sz="1100" b="1" dirty="0">
                <a:solidFill>
                  <a:srgbClr val="0070C0"/>
                </a:solidFill>
                <a:latin typeface="PT Sans" panose="020B0503020203020204" pitchFamily="34" charset="0"/>
                <a:cs typeface="Helvetica" pitchFamily="34" charset="0"/>
              </a:rPr>
              <a:t>Line Item Targets for Programming</a:t>
            </a:r>
            <a:endParaRPr lang="en-US" sz="1100" b="1" dirty="0">
              <a:solidFill>
                <a:srgbClr val="008000"/>
              </a:solidFill>
              <a:latin typeface="PT Sans" panose="020B0503020203020204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060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30e9df3-be65-4c73-a93b-d1236ebd677e"/>
    <ds:schemaRef ds:uri="http://schemas.microsoft.com/sharepoint/v3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2848</TotalTime>
  <Words>1593</Words>
  <Application>Microsoft Office PowerPoint</Application>
  <PresentationFormat>On-screen Show (4:3)</PresentationFormat>
  <Paragraphs>797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Roboto Slab</vt:lpstr>
      <vt:lpstr>Segoe UI</vt:lpstr>
      <vt:lpstr>PT Sans</vt:lpstr>
      <vt:lpstr>Wingdings</vt:lpstr>
      <vt:lpstr>Arial</vt:lpstr>
      <vt:lpstr>Calibri</vt:lpstr>
      <vt:lpstr>Neue Haas Grotesk Text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33</cp:revision>
  <cp:lastPrinted>2024-02-07T19:23:13Z</cp:lastPrinted>
  <dcterms:created xsi:type="dcterms:W3CDTF">2023-12-21T16:39:01Z</dcterms:created>
  <dcterms:modified xsi:type="dcterms:W3CDTF">2024-02-12T18:39:01Z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