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74" r:id="rId2"/>
    <p:sldId id="378" r:id="rId3"/>
    <p:sldId id="380" r:id="rId4"/>
    <p:sldId id="258" r:id="rId5"/>
    <p:sldId id="387" r:id="rId6"/>
    <p:sldId id="385" r:id="rId7"/>
    <p:sldId id="386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tdfs\(W)DataStor\Planning\ProgramManagement\Don\Award%20vs%20Program\FY%202019%20prog%20vs%20award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b="1" i="0" u="none" strike="noStrike" baseline="0">
                <a:solidFill>
                  <a:srgbClr val="000000"/>
                </a:solidFill>
                <a:latin typeface="Calibri"/>
              </a:rPr>
              <a:t>Amount Awarded vs Amount Programmed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Calibri"/>
              </a:rPr>
              <a:t>(monthly)</a:t>
            </a:r>
            <a:endParaRPr lang="en-US" sz="1400" b="0" i="0" u="none" strike="noStrike" baseline="0">
              <a:solidFill>
                <a:srgbClr val="000000"/>
              </a:solidFill>
              <a:latin typeface="Calibri"/>
            </a:endParaRP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400" b="0" i="1" u="none" strike="noStrike" baseline="0">
                <a:solidFill>
                  <a:srgbClr val="000000"/>
                </a:solidFill>
                <a:latin typeface="Calibri"/>
              </a:rPr>
              <a:t>(4R, 3R, BR, SR, NR, MI Projects)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0373680447237167E-2"/>
          <c:y val="0.16164858747498356"/>
          <c:w val="0.82044074932504341"/>
          <c:h val="0.62920137571135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'HWY PROG Bal Report'!$D$4</c:f>
              <c:strCache>
                <c:ptCount val="1"/>
                <c:pt idx="0">
                  <c:v>Amount Programmed ($)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Report'!$E$4:$P$4</c:f>
              <c:numCache>
                <c:formatCode>"$"#,##0</c:formatCode>
                <c:ptCount val="12"/>
                <c:pt idx="0">
                  <c:v>93423000</c:v>
                </c:pt>
                <c:pt idx="1">
                  <c:v>645000</c:v>
                </c:pt>
                <c:pt idx="2">
                  <c:v>7288000</c:v>
                </c:pt>
                <c:pt idx="3">
                  <c:v>112298000</c:v>
                </c:pt>
                <c:pt idx="4">
                  <c:v>28571000</c:v>
                </c:pt>
                <c:pt idx="5">
                  <c:v>83516000</c:v>
                </c:pt>
                <c:pt idx="6">
                  <c:v>57365000</c:v>
                </c:pt>
                <c:pt idx="7">
                  <c:v>95293000</c:v>
                </c:pt>
                <c:pt idx="8">
                  <c:v>38314000</c:v>
                </c:pt>
                <c:pt idx="9">
                  <c:v>11613000</c:v>
                </c:pt>
                <c:pt idx="10">
                  <c:v>22236000</c:v>
                </c:pt>
                <c:pt idx="11">
                  <c:v>158696000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CE-45A4-9DE5-BFEDA4D57851}"/>
            </c:ext>
          </c:extLst>
        </c:ser>
        <c:ser>
          <c:idx val="1"/>
          <c:order val="1"/>
          <c:tx>
            <c:strRef>
              <c:f>'HWY PROG Bal Report'!$D$5</c:f>
              <c:strCache>
                <c:ptCount val="1"/>
                <c:pt idx="0">
                  <c:v>Amount Awarded ($)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cat>
            <c:strRef>
              <c:f>'HWY PROG Bal Report'!$E$3:$P$3</c:f>
              <c:strCache>
                <c:ptCount val="12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  <c:pt idx="6">
                  <c:v>Jan 19</c:v>
                </c:pt>
                <c:pt idx="7">
                  <c:v>Feb 19</c:v>
                </c:pt>
                <c:pt idx="8">
                  <c:v>Mar 19</c:v>
                </c:pt>
                <c:pt idx="9">
                  <c:v>Apr 19</c:v>
                </c:pt>
                <c:pt idx="10">
                  <c:v>May 19</c:v>
                </c:pt>
                <c:pt idx="11">
                  <c:v>Jun 19</c:v>
                </c:pt>
              </c:strCache>
            </c:strRef>
          </c:cat>
          <c:val>
            <c:numRef>
              <c:f>'HWY PROG Bal Report'!$E$5:$P$5</c:f>
              <c:numCache>
                <c:formatCode>"$"#,##0</c:formatCode>
                <c:ptCount val="12"/>
                <c:pt idx="0">
                  <c:v>102062838</c:v>
                </c:pt>
                <c:pt idx="1">
                  <c:v>888102</c:v>
                </c:pt>
                <c:pt idx="2">
                  <c:v>7507954</c:v>
                </c:pt>
                <c:pt idx="3">
                  <c:v>98602646</c:v>
                </c:pt>
                <c:pt idx="4">
                  <c:v>26919220</c:v>
                </c:pt>
                <c:pt idx="5">
                  <c:v>88791150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CE-45A4-9DE5-BFEDA4D578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59185024"/>
        <c:axId val="1"/>
      </c:barChart>
      <c:catAx>
        <c:axId val="359185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59185024"/>
        <c:crosses val="autoZero"/>
        <c:crossBetween val="between"/>
        <c:dispUnits>
          <c:builtInUnit val="millions"/>
          <c:dispUnitsLbl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05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9843307367929491E-2"/>
          <c:y val="0.93041053609946867"/>
          <c:w val="0.86775693231272144"/>
          <c:h val="5.2252132180582112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>
                <a:solidFill>
                  <a:schemeClr val="tx1"/>
                </a:solidFill>
              </a:rPr>
              <a:t>Cumulative Difference (Awarded vs. Programmed)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AF-43DE-863D-90D3B333CBFD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BAF-43DE-863D-90D3B333CBF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AF-43DE-863D-90D3B333CBFD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BAF-43DE-863D-90D3B333CBFD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624-4DA9-8CCE-760D24170D92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872-45CD-9C9A-970AF85A2C8E}"/>
              </c:ext>
            </c:extLst>
          </c:dPt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Jul 18</c:v>
                </c:pt>
                <c:pt idx="1">
                  <c:v>Aug 18</c:v>
                </c:pt>
                <c:pt idx="2">
                  <c:v>Sep 18</c:v>
                </c:pt>
                <c:pt idx="3">
                  <c:v>Oct 18</c:v>
                </c:pt>
                <c:pt idx="4">
                  <c:v>Nov 18</c:v>
                </c:pt>
                <c:pt idx="5">
                  <c:v>Dec 18</c:v>
                </c:pt>
              </c:strCache>
            </c:strRef>
          </c:cat>
          <c:val>
            <c:numRef>
              <c:f>Sheet1!$B$2:$B$7</c:f>
              <c:numCache>
                <c:formatCode>"$"#,##0</c:formatCode>
                <c:ptCount val="6"/>
                <c:pt idx="0">
                  <c:v>-8639838</c:v>
                </c:pt>
                <c:pt idx="1">
                  <c:v>-8882940</c:v>
                </c:pt>
                <c:pt idx="2">
                  <c:v>-9102894</c:v>
                </c:pt>
                <c:pt idx="3">
                  <c:v>4592460</c:v>
                </c:pt>
                <c:pt idx="4">
                  <c:v>6244240</c:v>
                </c:pt>
                <c:pt idx="5">
                  <c:v>969090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AF-43DE-863D-90D3B333C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5473792"/>
        <c:axId val="191557408"/>
      </c:barChart>
      <c:catAx>
        <c:axId val="32547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557408"/>
        <c:crosses val="autoZero"/>
        <c:auto val="1"/>
        <c:lblAlgn val="ctr"/>
        <c:lblOffset val="100"/>
        <c:noMultiLvlLbl val="0"/>
      </c:catAx>
      <c:valAx>
        <c:axId val="19155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47379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6163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Primary Road Fund Experience</a:t>
            </a:r>
            <a:br>
              <a:rPr lang="en-US" sz="3000" dirty="0"/>
            </a:br>
            <a:r>
              <a:rPr lang="en-US" sz="3000" dirty="0"/>
              <a:t>July 2018 to November 2018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23768"/>
            <a:ext cx="9144000" cy="443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800" dirty="0"/>
              <a:t>	</a:t>
            </a:r>
            <a:r>
              <a:rPr lang="en-US" sz="2400" dirty="0"/>
              <a:t>Forecast PRF receipts	$335.5 million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Actual PRF receipts	$365.1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+$29.6 million</a:t>
            </a: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+$18.2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2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14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72774"/>
            <a:ext cx="9144000" cy="993882"/>
          </a:xfrm>
        </p:spPr>
        <p:txBody>
          <a:bodyPr/>
          <a:lstStyle/>
          <a:p>
            <a:pPr eaLnBrk="1" hangingPunct="1">
              <a:tabLst>
                <a:tab pos="1885950" algn="ctr"/>
                <a:tab pos="5829300" algn="ctr"/>
              </a:tabLst>
            </a:pPr>
            <a:br>
              <a:rPr lang="en-US" sz="3000" dirty="0"/>
            </a:br>
            <a:r>
              <a:rPr lang="en-US" sz="3000" dirty="0"/>
              <a:t>Project Costs vs. Programmed Amounts</a:t>
            </a:r>
            <a:br>
              <a:rPr lang="en-US" sz="3000" dirty="0"/>
            </a:br>
            <a:r>
              <a:rPr lang="en-US" sz="3000" dirty="0"/>
              <a:t>July 2018 to December 2018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2240502"/>
            <a:ext cx="9144000" cy="40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Programmed Amounts	$325.7 million	</a:t>
            </a:r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>
              <a:lnSpc>
                <a:spcPts val="1900"/>
              </a:lnSpc>
              <a:spcBef>
                <a:spcPts val="1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	Project Costs	$324.7 million</a:t>
            </a:r>
          </a:p>
          <a:p>
            <a:pPr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2400" dirty="0"/>
              <a:t>Difference  +$1.0 million</a:t>
            </a:r>
          </a:p>
          <a:p>
            <a:pPr algn="ctr">
              <a:spcBef>
                <a:spcPct val="50000"/>
              </a:spcBef>
              <a:buClr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r>
              <a:rPr lang="en-US" sz="1200" dirty="0"/>
              <a:t>previous difference reported +$6.2 million</a:t>
            </a:r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  <a:p>
            <a:pPr algn="ctr">
              <a:spcBef>
                <a:spcPct val="50000"/>
              </a:spcBef>
              <a:buClrTx/>
              <a:buFontTx/>
              <a:buNone/>
              <a:tabLst>
                <a:tab pos="911225" algn="l"/>
                <a:tab pos="1263650" algn="l"/>
                <a:tab pos="5942013" algn="l"/>
                <a:tab pos="6054725" algn="l"/>
              </a:tabLst>
            </a:pPr>
            <a:endParaRPr lang="en-US" sz="2400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E3C2DB0-D037-4029-9C86-53CBA19E8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" y="2337463"/>
            <a:ext cx="8913181" cy="4271963"/>
          </a:xfrm>
        </p:spPr>
        <p:txBody>
          <a:bodyPr/>
          <a:lstStyle/>
          <a:p>
            <a:pPr algn="l" eaLnBrk="1" hangingPunct="1">
              <a:tabLst>
                <a:tab pos="290513" algn="l"/>
                <a:tab pos="620713" algn="l"/>
                <a:tab pos="4906963" algn="r"/>
                <a:tab pos="5942013" algn="r"/>
                <a:tab pos="6916738" algn="r"/>
                <a:tab pos="7826375" algn="r"/>
                <a:tab pos="8737600" algn="r"/>
              </a:tabLst>
            </a:pPr>
            <a:br>
              <a:rPr lang="en-US" sz="1800" dirty="0"/>
            </a:br>
            <a:br>
              <a:rPr lang="en-US" sz="1800" dirty="0"/>
            </a:br>
            <a:r>
              <a:rPr lang="en-US" sz="2000" dirty="0"/>
              <a:t>	</a:t>
            </a: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(19.3)</a:t>
            </a:r>
            <a:br>
              <a:rPr lang="en-US" sz="1800" dirty="0"/>
            </a:br>
            <a:r>
              <a:rPr lang="en-US" sz="1800" dirty="0"/>
              <a:t>	(June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PRF Forecast Experience			29.6</a:t>
            </a:r>
            <a:br>
              <a:rPr lang="en-US" sz="1800" dirty="0"/>
            </a:br>
            <a:r>
              <a:rPr lang="en-US" sz="1800" dirty="0"/>
              <a:t>	(Nov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Project Costs vs. Programmed Amounts			1.0</a:t>
            </a:r>
            <a:br>
              <a:rPr lang="en-US" sz="1800" dirty="0"/>
            </a:br>
            <a:r>
              <a:rPr lang="en-US" sz="1800" dirty="0"/>
              <a:t>	(Dec 2018)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		</a:t>
            </a:r>
            <a:br>
              <a:rPr lang="en-US" sz="1800" dirty="0"/>
            </a:br>
            <a:r>
              <a:rPr lang="en-US" sz="1800" dirty="0"/>
              <a:t>	Program Balance			11.3</a:t>
            </a:r>
            <a:br>
              <a:rPr lang="en-US" sz="1800" dirty="0"/>
            </a:br>
            <a:r>
              <a:rPr lang="en-US" sz="1800" dirty="0"/>
              <a:t>	(Dec 2018)</a:t>
            </a:r>
            <a:br>
              <a:rPr lang="en-US" sz="1800" dirty="0"/>
            </a:br>
            <a:r>
              <a:rPr lang="en-US" sz="1600" dirty="0"/>
              <a:t>	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200" dirty="0"/>
              <a:t>previous difference reported  +$5.1 million</a:t>
            </a:r>
            <a:br>
              <a:rPr lang="en-US" sz="1600" dirty="0"/>
            </a:br>
            <a:r>
              <a:rPr lang="en-US" sz="1600" dirty="0"/>
              <a:t>	</a:t>
            </a:r>
            <a:r>
              <a:rPr lang="en-US" sz="1800" dirty="0"/>
              <a:t>               </a:t>
            </a:r>
            <a:br>
              <a:rPr lang="en-US" sz="1400" dirty="0"/>
            </a:br>
            <a:r>
              <a:rPr lang="en-US" sz="1400" dirty="0"/>
              <a:t>	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			 </a:t>
            </a:r>
            <a:br>
              <a:rPr lang="en-US" sz="1400" dirty="0"/>
            </a:br>
            <a:br>
              <a:rPr lang="en-US" sz="1800" dirty="0"/>
            </a:br>
            <a:r>
              <a:rPr lang="en-US" sz="1800" dirty="0"/>
              <a:t>	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380369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FY 2019 Highway Program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(For Highway Planning Purposes)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(x $1,000,000)</a:t>
            </a: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42043" y="1588979"/>
            <a:ext cx="90019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4629150" algn="ctr"/>
                <a:tab pos="5600700" algn="ctr"/>
                <a:tab pos="6629400" algn="ctr"/>
                <a:tab pos="7486650" algn="ctr"/>
                <a:tab pos="8401050" algn="ctr"/>
              </a:tabLst>
            </a:pPr>
            <a:r>
              <a:rPr lang="en-US" sz="1600" dirty="0">
                <a:solidFill>
                  <a:schemeClr val="tx2"/>
                </a:solidFill>
              </a:rPr>
              <a:t>			2019			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>
            <a:off x="6482309" y="4679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13"/>
          <p:cNvSpPr>
            <a:spLocks noChangeShapeType="1"/>
          </p:cNvSpPr>
          <p:nvPr/>
        </p:nvSpPr>
        <p:spPr bwMode="auto">
          <a:xfrm>
            <a:off x="6384741" y="1955556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23E0097-28AD-4532-9F91-BA0664174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  <p:extLst>
      <p:ext uri="{BB962C8B-B14F-4D97-AF65-F5344CB8AC3E}">
        <p14:creationId xmlns:p14="http://schemas.microsoft.com/office/powerpoint/2010/main" val="10124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7F8B842-99C0-444D-BAF1-6D844D8768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126963"/>
              </p:ext>
            </p:extLst>
          </p:nvPr>
        </p:nvGraphicFramePr>
        <p:xfrm>
          <a:off x="385894" y="500334"/>
          <a:ext cx="8397744" cy="3727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9D7BB03-F700-4198-A100-65F214CA1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7935356"/>
              </p:ext>
            </p:extLst>
          </p:nvPr>
        </p:nvGraphicFramePr>
        <p:xfrm>
          <a:off x="988768" y="4311940"/>
          <a:ext cx="7258086" cy="2045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23196E77-D089-4CAC-B377-C68A38BC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C82265BC-29E4-4CC7-91B2-F52C68EC69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D2437E-D40A-40E6-B853-BB5FF7D40551}"/>
              </a:ext>
            </a:extLst>
          </p:cNvPr>
          <p:cNvSpPr txBox="1"/>
          <p:nvPr/>
        </p:nvSpPr>
        <p:spPr>
          <a:xfrm>
            <a:off x="7825227" y="2795470"/>
            <a:ext cx="843252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700" dirty="0"/>
              <a:t>Note:  </a:t>
            </a:r>
          </a:p>
          <a:p>
            <a:pPr>
              <a:buNone/>
            </a:pPr>
            <a:r>
              <a:rPr lang="en-US" sz="700" dirty="0"/>
              <a:t>June 2019 letting includes $88 million for cash flow portion of programmed amount for I-74 Mississippi River Bridge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85CDF2-EBB8-4C6A-84F1-7B5E65592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336" y="254112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  <p:extLst>
      <p:ext uri="{BB962C8B-B14F-4D97-AF65-F5344CB8AC3E}">
        <p14:creationId xmlns:p14="http://schemas.microsoft.com/office/powerpoint/2010/main" val="341024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A9F142-4A7D-425F-9A3B-90CC4705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D4F2A-DCFA-4796-ADC3-10DECB3FC4D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7C813-4A82-4612-8C05-D4FED5D6D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96" y="1778697"/>
            <a:ext cx="8900688" cy="437045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900A99F-2654-4606-8E32-CCF04EA3F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5260" y="706045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Construction Status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(mock-up for comment)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3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46 percent of the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$383 m of work remains to be let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Construction has been slowed by winter weather until spring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AF2E68B-340F-4216-8023-070638916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75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(Nov. 1): $252.5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$253.7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2019: $133.4 million in May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$111.7 million in May 2019</a:t>
            </a:r>
          </a:p>
          <a:p>
            <a:pPr lvl="1">
              <a:buNone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2020: -$25.0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-$37.8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$55.4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$55.4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4CDDDBE-809C-4C53-92FB-902AED260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 8, 2019</a:t>
            </a:r>
          </a:p>
        </p:txBody>
      </p:sp>
    </p:spTree>
    <p:extLst>
      <p:ext uri="{BB962C8B-B14F-4D97-AF65-F5344CB8AC3E}">
        <p14:creationId xmlns:p14="http://schemas.microsoft.com/office/powerpoint/2010/main" val="198640818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16181</TotalTime>
  <Words>235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Wingdings</vt:lpstr>
      <vt:lpstr>Straight Edge</vt:lpstr>
      <vt:lpstr>Primary Road Fund Experience July 2018 to November 2018</vt:lpstr>
      <vt:lpstr> Project Costs vs. Programmed Amounts July 2018 to December 2018</vt:lpstr>
      <vt:lpstr>       Program Balance   (19.3)  (June 2018)   PRF Forecast Experience   29.6  (Nov 2018)   Project Costs vs. Programmed Amounts   1.0  (Dec 2018)      Program Balance   11.3  (Dec 2018)    previous difference reported  +$5.1 million                             </vt:lpstr>
      <vt:lpstr>PowerPoint Presentation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863</cp:revision>
  <cp:lastPrinted>2019-01-02T14:51:59Z</cp:lastPrinted>
  <dcterms:created xsi:type="dcterms:W3CDTF">2001-05-04T13:55:51Z</dcterms:created>
  <dcterms:modified xsi:type="dcterms:W3CDTF">2019-01-02T15:15:57Z</dcterms:modified>
</cp:coreProperties>
</file>