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67"/>
  </p:sldMasterIdLst>
  <p:notesMasterIdLst>
    <p:notesMasterId r:id="rId82"/>
  </p:notesMasterIdLst>
  <p:handoutMasterIdLst>
    <p:handoutMasterId r:id="rId83"/>
  </p:handoutMasterIdLst>
  <p:sldIdLst>
    <p:sldId id="449" r:id="rId68"/>
    <p:sldId id="477" r:id="rId69"/>
    <p:sldId id="332" r:id="rId70"/>
    <p:sldId id="470" r:id="rId71"/>
    <p:sldId id="471" r:id="rId72"/>
    <p:sldId id="464" r:id="rId73"/>
    <p:sldId id="466" r:id="rId74"/>
    <p:sldId id="476" r:id="rId75"/>
    <p:sldId id="465" r:id="rId76"/>
    <p:sldId id="472" r:id="rId77"/>
    <p:sldId id="473" r:id="rId78"/>
    <p:sldId id="474" r:id="rId79"/>
    <p:sldId id="468" r:id="rId80"/>
    <p:sldId id="452" r:id="rId8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5455" autoAdjust="0"/>
  </p:normalViewPr>
  <p:slideViewPr>
    <p:cSldViewPr>
      <p:cViewPr varScale="1">
        <p:scale>
          <a:sx n="90" d="100"/>
          <a:sy n="90" d="100"/>
        </p:scale>
        <p:origin x="11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76" Type="http://schemas.openxmlformats.org/officeDocument/2006/relationships/slide" Target="slides/slide9.xml"/><Relationship Id="rId84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7.xml"/><Relationship Id="rId79" Type="http://schemas.openxmlformats.org/officeDocument/2006/relationships/slide" Target="slides/slide12.xml"/><Relationship Id="rId87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notesMaster" Target="notesMasters/notesMaster1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77" Type="http://schemas.openxmlformats.org/officeDocument/2006/relationships/slide" Target="slides/slide10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80" Type="http://schemas.openxmlformats.org/officeDocument/2006/relationships/slide" Target="slides/slide13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slide" Target="slides/slide8.xml"/><Relationship Id="rId8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6.xml"/><Relationship Id="rId78" Type="http://schemas.openxmlformats.org/officeDocument/2006/relationships/slide" Target="slides/slide11.xml"/><Relationship Id="rId81" Type="http://schemas.openxmlformats.org/officeDocument/2006/relationships/slide" Target="slides/slide14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B5A2B718-CAA4-44F9-AD4D-2C300D7DF515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FF1A4CBA-92ED-4B3D-BDAF-7ED9726C8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17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3D90E261-C3F5-469B-ABBF-C49FD9F12069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91" tIns="46145" rIns="92291" bIns="461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A94C65F9-F74A-4ECF-A9B8-097693D44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9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C65F9-F74A-4ECF-A9B8-097693D448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5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828F-48C4-4342-BA39-32D4AF489EB1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C23-E49F-43AB-893B-C91C5DD7806D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10C-3557-42C0-9606-7445C13D8F17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53D-862E-4A3B-9433-6B21F8C24DFA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B8B-EC9A-4DF6-B533-F6F3F3C0D6F4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532B-176E-4F58-81B8-C0CFC353D1CF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3F0D-B399-4AE8-884E-600E95317F88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B837-3738-4203-8680-64C39D3F12C1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3930-68D6-4679-B6E2-7A1B3DFDC953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2148-5E8C-4A50-BAAC-453314645C16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EC2-F853-4581-A894-1087605811AA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DD3893-0FAC-4212-98C2-7EB29AA45DB5}" type="datetime1">
              <a:rPr lang="en-US" smtClean="0"/>
              <a:pPr/>
              <a:t>12/26/2018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B8A237-FB6C-4BC8-BB60-855EFF801F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arrett.pedersen@iowadot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47800"/>
            <a:ext cx="8915400" cy="1905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State Transportation Plan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Implementation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04" y="3574179"/>
            <a:ext cx="7854696" cy="1905000"/>
          </a:xfrm>
        </p:spPr>
        <p:txBody>
          <a:bodyPr>
            <a:normAutofit/>
          </a:bodyPr>
          <a:lstStyle/>
          <a:p>
            <a:r>
              <a:rPr lang="en-US" dirty="0"/>
              <a:t>Iowa Transportation Commission</a:t>
            </a:r>
          </a:p>
          <a:p>
            <a:r>
              <a:rPr lang="en-US" dirty="0"/>
              <a:t>January 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Iowa DOT logo horizontal with tag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806986"/>
            <a:ext cx="2667000" cy="6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8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Evolving area</a:t>
            </a:r>
          </a:p>
          <a:p>
            <a:pPr lvl="1"/>
            <a:r>
              <a:rPr lang="en-US" sz="2200" dirty="0"/>
              <a:t>Plan included a mix of performance measures and tracking measures, some of which may not be directly influenced by programming decisions</a:t>
            </a:r>
          </a:p>
          <a:p>
            <a:pPr lvl="1"/>
            <a:r>
              <a:rPr lang="en-US" sz="2200" dirty="0"/>
              <a:t>Federally required measures were being finalized when plan was adopted; statewide targets have now been set for all measures</a:t>
            </a:r>
          </a:p>
          <a:p>
            <a:pPr lvl="1"/>
            <a:r>
              <a:rPr lang="en-US" sz="2200" dirty="0"/>
              <a:t>Department performance management efforts are ongoing:</a:t>
            </a:r>
          </a:p>
          <a:p>
            <a:pPr lvl="2"/>
            <a:r>
              <a:rPr lang="en-US" sz="1900" dirty="0"/>
              <a:t>Defining around primary mission of </a:t>
            </a:r>
            <a:r>
              <a:rPr lang="en-US" sz="1900" b="1" dirty="0"/>
              <a:t>mobility</a:t>
            </a:r>
            <a:r>
              <a:rPr lang="en-US" sz="1900" dirty="0"/>
              <a:t> (i.e., “getting you there”)</a:t>
            </a:r>
          </a:p>
          <a:p>
            <a:pPr lvl="2"/>
            <a:r>
              <a:rPr lang="en-US" sz="1900" dirty="0"/>
              <a:t>Breaking mobility into safety, flow, sustainability, accessibility</a:t>
            </a:r>
          </a:p>
          <a:p>
            <a:pPr lvl="2"/>
            <a:r>
              <a:rPr lang="en-US" sz="1900" dirty="0"/>
              <a:t>Developing measures to monitor progress towards these outcomes</a:t>
            </a:r>
          </a:p>
          <a:p>
            <a:pPr lvl="2"/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Federal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92252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Targets set based on data-driven, risk-based approach</a:t>
            </a:r>
          </a:p>
          <a:p>
            <a:pPr lvl="1"/>
            <a:r>
              <a:rPr lang="en-US" sz="2200" dirty="0"/>
              <a:t>Trend models developed when historical data is available</a:t>
            </a:r>
          </a:p>
          <a:p>
            <a:pPr lvl="1"/>
            <a:r>
              <a:rPr lang="en-US" sz="2200" dirty="0"/>
              <a:t>Variability within existing data is evaluated when historical data is not available</a:t>
            </a:r>
          </a:p>
          <a:p>
            <a:pPr lvl="1"/>
            <a:r>
              <a:rPr lang="en-US" sz="2200" dirty="0"/>
              <a:t>Targets set based on prediction intervals and the probability of achieving targets; used 75% probability for targets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400" b="1" dirty="0"/>
          </a:p>
          <a:p>
            <a:r>
              <a:rPr lang="en-US" sz="2400" b="1" dirty="0"/>
              <a:t>Anticipated trends emphasize importance of stewardship; the majority of performance areas are expected to trend opposite of the desired direction</a:t>
            </a:r>
            <a:endParaRPr lang="en-US" sz="2400" dirty="0"/>
          </a:p>
          <a:p>
            <a:pPr marL="393192" lvl="1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381DB-8746-4798-ACB2-A8A34D5F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76" y="4038600"/>
            <a:ext cx="4537047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576E5-6849-4B72-A235-7C8454662BEC}"/>
              </a:ext>
            </a:extLst>
          </p:cNvPr>
          <p:cNvSpPr txBox="1"/>
          <p:nvPr/>
        </p:nvSpPr>
        <p:spPr>
          <a:xfrm>
            <a:off x="6840523" y="4572000"/>
            <a:ext cx="2074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</a:t>
            </a:r>
          </a:p>
          <a:p>
            <a:r>
              <a:rPr lang="en-US" sz="1400" dirty="0"/>
              <a:t>actual values and 75% prediction intervals</a:t>
            </a:r>
          </a:p>
        </p:txBody>
      </p:sp>
    </p:spTree>
    <p:extLst>
      <p:ext uri="{BB962C8B-B14F-4D97-AF65-F5344CB8AC3E}">
        <p14:creationId xmlns:p14="http://schemas.microsoft.com/office/powerpoint/2010/main" val="174727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4132131-03DB-4CF7-A82D-1304801EA9D6}"/>
              </a:ext>
            </a:extLst>
          </p:cNvPr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Federal performance measures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75738-44BD-4668-B882-37BA4B89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124353"/>
            <a:ext cx="9067800" cy="40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Implementation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 fontScale="92500"/>
          </a:bodyPr>
          <a:lstStyle/>
          <a:p>
            <a:pPr lvl="1"/>
            <a:r>
              <a:rPr lang="en-US" sz="2200" dirty="0"/>
              <a:t>Complete aviation system plan update (2020/2021)</a:t>
            </a:r>
          </a:p>
          <a:p>
            <a:pPr lvl="1"/>
            <a:r>
              <a:rPr lang="en-US" sz="2200" dirty="0"/>
              <a:t>Integrate Complete Streets Policy into project development process </a:t>
            </a:r>
          </a:p>
          <a:p>
            <a:pPr lvl="1"/>
            <a:r>
              <a:rPr lang="en-US" sz="2200" dirty="0"/>
              <a:t>Complete public transit system plan (2020)</a:t>
            </a:r>
          </a:p>
          <a:p>
            <a:pPr lvl="1"/>
            <a:r>
              <a:rPr lang="en-US" sz="2200" dirty="0"/>
              <a:t>Complete FAST Act compliant Transportation Asset Management Plan update and continue to enhance pavement and bridge management systems</a:t>
            </a:r>
          </a:p>
          <a:p>
            <a:pPr lvl="1"/>
            <a:r>
              <a:rPr lang="en-US" sz="2200" dirty="0"/>
              <a:t>Complete ongoing Planning and Environmental Linkages (PEL) and ICM studies; utilize these types of studies on appropriate corridors</a:t>
            </a:r>
          </a:p>
          <a:p>
            <a:pPr lvl="1"/>
            <a:r>
              <a:rPr lang="en-US" sz="2200" dirty="0"/>
              <a:t>Super-2 implementation – finalize design guidelines; incorporate elements into planned projects</a:t>
            </a:r>
          </a:p>
          <a:p>
            <a:pPr lvl="1"/>
            <a:r>
              <a:rPr lang="en-US" sz="2200" dirty="0"/>
              <a:t>Refine project prioritization tool and utilize in program development</a:t>
            </a:r>
          </a:p>
          <a:p>
            <a:pPr lvl="1"/>
            <a:r>
              <a:rPr lang="en-US" sz="2200" dirty="0"/>
              <a:t>Continue to emphasize stewardship of the transportation system and maintaining a state of good repair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Garrett Pedersen, Planning Team Leader</a:t>
            </a:r>
          </a:p>
          <a:p>
            <a:pPr marL="0" indent="0">
              <a:buNone/>
            </a:pPr>
            <a:r>
              <a:rPr lang="en-US" dirty="0"/>
              <a:t>Office of Systems Planning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garrett.pedersen@iowadot.us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515-239-1520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Discussion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Brief background</a:t>
            </a:r>
          </a:p>
          <a:p>
            <a:r>
              <a:rPr lang="en-US" sz="2400" dirty="0"/>
              <a:t>Plan strategies and recent implementation activities</a:t>
            </a:r>
          </a:p>
          <a:p>
            <a:r>
              <a:rPr lang="en-US" sz="2400" dirty="0"/>
              <a:t>Performance measurement</a:t>
            </a:r>
          </a:p>
          <a:p>
            <a:r>
              <a:rPr lang="en-US" sz="2400" dirty="0"/>
              <a:t>Critical implementation next steps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State Transportation Plan adopted by Iowa Transportation Commission May 2017</a:t>
            </a:r>
          </a:p>
          <a:p>
            <a:r>
              <a:rPr lang="en-US" sz="2400" dirty="0"/>
              <a:t>Significant Plan implementation activity has taken place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85" y="3246438"/>
            <a:ext cx="4000494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/>
          </a:bodyPr>
          <a:lstStyle/>
          <a:p>
            <a:r>
              <a:rPr lang="en-US" sz="2400" dirty="0"/>
              <a:t>Plan included 80 strategies for Iowa DOT and Commission to work toward implementing across 12 modal/subject areas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9E9D5E-CCCF-4110-B84F-323D07A012AB}"/>
              </a:ext>
            </a:extLst>
          </p:cNvPr>
          <p:cNvSpPr txBox="1">
            <a:spLocks/>
          </p:cNvSpPr>
          <p:nvPr/>
        </p:nvSpPr>
        <p:spPr>
          <a:xfrm>
            <a:off x="419100" y="2971800"/>
            <a:ext cx="8305800" cy="3124200"/>
          </a:xfrm>
          <a:prstGeom prst="rect">
            <a:avLst/>
          </a:prstGeom>
        </p:spPr>
        <p:txBody>
          <a:bodyPr vert="horz" numCol="2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Asset management</a:t>
            </a:r>
          </a:p>
          <a:p>
            <a:pPr lvl="1"/>
            <a:r>
              <a:rPr lang="en-US" sz="2200" dirty="0"/>
              <a:t>Aviation</a:t>
            </a:r>
          </a:p>
          <a:p>
            <a:pPr lvl="1"/>
            <a:r>
              <a:rPr lang="en-US" sz="2200" dirty="0"/>
              <a:t>Bicycle/pedestrian</a:t>
            </a:r>
          </a:p>
          <a:p>
            <a:pPr lvl="1"/>
            <a:r>
              <a:rPr lang="en-US" sz="2200" dirty="0"/>
              <a:t>Bridge</a:t>
            </a:r>
          </a:p>
          <a:p>
            <a:pPr lvl="1"/>
            <a:r>
              <a:rPr lang="en-US" sz="2200" dirty="0"/>
              <a:t>Energy</a:t>
            </a:r>
          </a:p>
          <a:p>
            <a:pPr lvl="1"/>
            <a:r>
              <a:rPr lang="en-US" sz="2200" dirty="0"/>
              <a:t>Freight</a:t>
            </a:r>
          </a:p>
          <a:p>
            <a:pPr lvl="1"/>
            <a:r>
              <a:rPr lang="en-US" sz="2200" dirty="0"/>
              <a:t>Highway</a:t>
            </a:r>
          </a:p>
          <a:p>
            <a:pPr lvl="1"/>
            <a:r>
              <a:rPr lang="en-US" sz="2200" dirty="0"/>
              <a:t>Public transit</a:t>
            </a:r>
          </a:p>
          <a:p>
            <a:pPr lvl="1"/>
            <a:r>
              <a:rPr lang="en-US" sz="2200" dirty="0"/>
              <a:t>Rail</a:t>
            </a:r>
          </a:p>
          <a:p>
            <a:pPr lvl="1"/>
            <a:r>
              <a:rPr lang="en-US" sz="2200" dirty="0"/>
              <a:t>Safety</a:t>
            </a:r>
          </a:p>
          <a:p>
            <a:pPr lvl="1"/>
            <a:r>
              <a:rPr lang="en-US" sz="2200" dirty="0"/>
              <a:t>Technology</a:t>
            </a:r>
          </a:p>
          <a:p>
            <a:pPr lvl="1"/>
            <a:r>
              <a:rPr lang="en-US" sz="2200" dirty="0"/>
              <a:t>Transportation system management and operation (TSMO)</a:t>
            </a:r>
          </a:p>
        </p:txBody>
      </p:sp>
    </p:spTree>
    <p:extLst>
      <p:ext uri="{BB962C8B-B14F-4D97-AF65-F5344CB8AC3E}">
        <p14:creationId xmlns:p14="http://schemas.microsoft.com/office/powerpoint/2010/main" val="182062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Strategy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Aviation</a:t>
            </a:r>
          </a:p>
          <a:p>
            <a:pPr lvl="1"/>
            <a:r>
              <a:rPr lang="en-US" sz="1900" dirty="0"/>
              <a:t>Starting development of an aviation system plan update</a:t>
            </a:r>
          </a:p>
          <a:p>
            <a:pPr lvl="1"/>
            <a:r>
              <a:rPr lang="en-US" sz="1900" dirty="0"/>
              <a:t>Outreach and training on unmanned aircraft systems </a:t>
            </a:r>
          </a:p>
          <a:p>
            <a:r>
              <a:rPr lang="en-US" sz="2200" dirty="0"/>
              <a:t>Bicycle/pedestrian</a:t>
            </a:r>
          </a:p>
          <a:p>
            <a:pPr lvl="1"/>
            <a:r>
              <a:rPr lang="en-US" sz="1900" dirty="0"/>
              <a:t>Completed Bicycle and Pedestrian Long-Range Plan</a:t>
            </a:r>
          </a:p>
          <a:p>
            <a:pPr lvl="1"/>
            <a:r>
              <a:rPr lang="en-US" sz="1900" dirty="0"/>
              <a:t>Complete Streets policy adopted; implementation beginning</a:t>
            </a:r>
          </a:p>
          <a:p>
            <a:pPr lvl="1"/>
            <a:r>
              <a:rPr lang="en-US" sz="1900" dirty="0"/>
              <a:t>Updating design guidelines</a:t>
            </a:r>
          </a:p>
          <a:p>
            <a:r>
              <a:rPr lang="en-US" sz="2200" dirty="0"/>
              <a:t>Public transit</a:t>
            </a:r>
          </a:p>
          <a:p>
            <a:pPr lvl="1"/>
            <a:r>
              <a:rPr lang="en-US" sz="1900" dirty="0"/>
              <a:t>Applying for discretionary grants for bus replacement – three grant awards totaling $14.9 million to replace 167 vehicles</a:t>
            </a:r>
          </a:p>
          <a:p>
            <a:pPr lvl="1"/>
            <a:r>
              <a:rPr lang="en-US" sz="1900" dirty="0"/>
              <a:t>Starting development of a public transit system plan</a:t>
            </a:r>
          </a:p>
          <a:p>
            <a:pPr lvl="1"/>
            <a:r>
              <a:rPr lang="en-US" sz="1900" dirty="0"/>
              <a:t>Park and ride plan implementation – three new park and ride locations created; counting users and collecting condition data at all lots</a:t>
            </a:r>
          </a:p>
          <a:p>
            <a:r>
              <a:rPr lang="en-US" sz="2200" dirty="0"/>
              <a:t>Rail</a:t>
            </a:r>
          </a:p>
          <a:p>
            <a:pPr lvl="1"/>
            <a:r>
              <a:rPr lang="en-US" sz="1900" dirty="0"/>
              <a:t>Rail system plan completed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Strategy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Bridge</a:t>
            </a:r>
          </a:p>
          <a:p>
            <a:pPr lvl="1"/>
            <a:r>
              <a:rPr lang="en-US" sz="1900" dirty="0"/>
              <a:t>Transitioning to new Bridge Management program for use in creating deterioration and funding models and developing condition forecasts</a:t>
            </a:r>
          </a:p>
          <a:p>
            <a:pPr lvl="1"/>
            <a:r>
              <a:rPr lang="en-US" sz="1900" dirty="0"/>
              <a:t>Applying for discretionary grants from FHWA’s Competitive Highway Bridge Program</a:t>
            </a:r>
          </a:p>
          <a:p>
            <a:r>
              <a:rPr lang="en-US" sz="2200" dirty="0"/>
              <a:t>Energy</a:t>
            </a:r>
          </a:p>
          <a:p>
            <a:pPr lvl="1"/>
            <a:r>
              <a:rPr lang="en-US" sz="1900" dirty="0"/>
              <a:t>IEDA/Iowa DOT joint Iowa Energy Plan completed</a:t>
            </a:r>
          </a:p>
          <a:p>
            <a:pPr lvl="1"/>
            <a:r>
              <a:rPr lang="en-US" sz="1900" dirty="0"/>
              <a:t>Propane study completed</a:t>
            </a:r>
          </a:p>
          <a:p>
            <a:pPr lvl="1"/>
            <a:r>
              <a:rPr lang="en-US" sz="1900" dirty="0"/>
              <a:t>Joint response planning in support of Iowa’s Energy Assurance Plan</a:t>
            </a:r>
          </a:p>
          <a:p>
            <a:r>
              <a:rPr lang="en-US" sz="2200" dirty="0"/>
              <a:t>Freight</a:t>
            </a:r>
          </a:p>
          <a:p>
            <a:pPr lvl="1"/>
            <a:r>
              <a:rPr lang="en-US" sz="1900" dirty="0"/>
              <a:t>Freight Plan updated to be FAST Act compliant</a:t>
            </a:r>
          </a:p>
          <a:p>
            <a:pPr lvl="1"/>
            <a:r>
              <a:rPr lang="en-US" sz="1900" dirty="0"/>
              <a:t>Linking Iowa’s Freight Transportation System (LIFTS) program created to support freight intermodal and freight rail projects </a:t>
            </a:r>
          </a:p>
          <a:p>
            <a:pPr lvl="1"/>
            <a:r>
              <a:rPr lang="en-US" sz="1900" dirty="0"/>
              <a:t>Integrating considerations for the Iowa Multimodal Freight Network into the design process</a:t>
            </a:r>
          </a:p>
          <a:p>
            <a:pPr lvl="1"/>
            <a:r>
              <a:rPr lang="en-US" sz="1900" dirty="0"/>
              <a:t>Advancing efforts on Upper Mississippi River/M-35 Corridor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Strategy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/>
          </a:bodyPr>
          <a:lstStyle/>
          <a:p>
            <a:r>
              <a:rPr lang="en-US" sz="2000" dirty="0"/>
              <a:t>Safety</a:t>
            </a:r>
          </a:p>
          <a:p>
            <a:pPr lvl="1"/>
            <a:r>
              <a:rPr lang="en-US" sz="1800" dirty="0"/>
              <a:t>Completed 2019-2023 Strategic Highway Safety Plan update</a:t>
            </a:r>
          </a:p>
          <a:p>
            <a:pPr lvl="1"/>
            <a:r>
              <a:rPr lang="en-US" sz="1800" dirty="0"/>
              <a:t>Implementation of road diets on state and local projects</a:t>
            </a:r>
          </a:p>
          <a:p>
            <a:pPr lvl="1"/>
            <a:r>
              <a:rPr lang="en-US" sz="1800" dirty="0"/>
              <a:t>Integrating methodologies identified in AASHTO’s Highway Safety Manual into the project development process to improve safety performance of the roadway</a:t>
            </a:r>
          </a:p>
          <a:p>
            <a:r>
              <a:rPr lang="en-US" sz="2000" dirty="0"/>
              <a:t>Technology</a:t>
            </a:r>
          </a:p>
          <a:p>
            <a:pPr lvl="1"/>
            <a:r>
              <a:rPr lang="en-US" sz="1800" dirty="0"/>
              <a:t>New position created for Automated Transportation and ITS Program Manager</a:t>
            </a:r>
          </a:p>
          <a:p>
            <a:pPr lvl="1"/>
            <a:r>
              <a:rPr lang="en-US" sz="1800" dirty="0"/>
              <a:t>Incorporation of “pause points” to consider impacts of disruptive technology</a:t>
            </a:r>
          </a:p>
          <a:p>
            <a:r>
              <a:rPr lang="en-US" sz="2000" dirty="0"/>
              <a:t>TSMO</a:t>
            </a:r>
          </a:p>
          <a:p>
            <a:pPr lvl="1"/>
            <a:r>
              <a:rPr lang="en-US" sz="1800" dirty="0"/>
              <a:t>Implementation of traffic incident management (TIM) to provide a systematic approach to managing highway incidents through coordination of emergency response and quick clearance</a:t>
            </a:r>
          </a:p>
          <a:p>
            <a:pPr lvl="1"/>
            <a:r>
              <a:rPr lang="en-US" sz="1800" dirty="0"/>
              <a:t>Integrated corridor management (ICM) studies of I-380 and the Des Moines area to analyze operational alternatives to improve system performance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Strategy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/>
          </a:bodyPr>
          <a:lstStyle/>
          <a:p>
            <a:r>
              <a:rPr lang="en-US" sz="2000" dirty="0"/>
              <a:t>Asset management</a:t>
            </a:r>
          </a:p>
          <a:p>
            <a:pPr lvl="1"/>
            <a:r>
              <a:rPr lang="en-US" sz="1800" dirty="0"/>
              <a:t>Integration of asset management into department functions</a:t>
            </a:r>
          </a:p>
          <a:p>
            <a:pPr lvl="1"/>
            <a:r>
              <a:rPr lang="en-US" sz="1800" dirty="0"/>
              <a:t>Establishing the Transportation Asset Management (TAM) Implementation Team, TAM Technical Committee, and subcommittees for pavements, bridges, safety, and operations</a:t>
            </a:r>
          </a:p>
          <a:p>
            <a:pPr lvl="1"/>
            <a:r>
              <a:rPr lang="en-US" sz="1800" dirty="0"/>
              <a:t>Regular Commission presentations on asset management as part of program development</a:t>
            </a:r>
          </a:p>
          <a:p>
            <a:pPr lvl="1"/>
            <a:r>
              <a:rPr lang="en-US" sz="1800" dirty="0"/>
              <a:t>TAM Plan development/update</a:t>
            </a:r>
          </a:p>
          <a:p>
            <a:pPr lvl="1"/>
            <a:r>
              <a:rPr lang="en-US" sz="1800" dirty="0"/>
              <a:t>Development of the project prioritization and scoping tool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Strategy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4785995"/>
          </a:xfrm>
        </p:spPr>
        <p:txBody>
          <a:bodyPr>
            <a:normAutofit/>
          </a:bodyPr>
          <a:lstStyle/>
          <a:p>
            <a:r>
              <a:rPr lang="en-US" sz="2000" dirty="0"/>
              <a:t>Highway</a:t>
            </a:r>
          </a:p>
          <a:p>
            <a:pPr lvl="1"/>
            <a:r>
              <a:rPr lang="en-US" sz="1800" dirty="0"/>
              <a:t>Review of highway program candidates for Plan consistency</a:t>
            </a:r>
          </a:p>
          <a:p>
            <a:pPr lvl="1"/>
            <a:r>
              <a:rPr lang="en-US" sz="1800" dirty="0"/>
              <a:t>Additional funding for pavement/bridge stewardship needs</a:t>
            </a:r>
          </a:p>
          <a:p>
            <a:pPr lvl="1"/>
            <a:r>
              <a:rPr lang="en-US" sz="1800" dirty="0"/>
              <a:t>Targeting Interstate investments to capacity needs, including I-35 and I-80</a:t>
            </a:r>
          </a:p>
          <a:p>
            <a:pPr lvl="1"/>
            <a:r>
              <a:rPr lang="en-US" sz="1800" dirty="0"/>
              <a:t>Planning workshop to support development of Iowa Interstate Investment Plan</a:t>
            </a:r>
          </a:p>
          <a:p>
            <a:pPr lvl="1"/>
            <a:r>
              <a:rPr lang="en-US" sz="1800" dirty="0"/>
              <a:t>Studies related to right-sizing the system (e.g., overhead bridges, rest areas)</a:t>
            </a:r>
          </a:p>
          <a:p>
            <a:pPr lvl="1"/>
            <a:r>
              <a:rPr lang="en-US" sz="1800" dirty="0"/>
              <a:t>Super-2 implementation </a:t>
            </a:r>
          </a:p>
          <a:p>
            <a:pPr lvl="2"/>
            <a:r>
              <a:rPr lang="en-US" sz="1600" dirty="0"/>
              <a:t>Design guidance being developed</a:t>
            </a:r>
          </a:p>
          <a:p>
            <a:pPr lvl="2"/>
            <a:r>
              <a:rPr lang="en-US" sz="1600" dirty="0"/>
              <a:t>Passing “window” analysis of targeted corridors</a:t>
            </a:r>
          </a:p>
          <a:p>
            <a:pPr lvl="2"/>
            <a:r>
              <a:rPr lang="en-US" sz="1600" dirty="0"/>
              <a:t>Examination of 3R projects on targeted corridors</a:t>
            </a:r>
          </a:p>
          <a:p>
            <a:pPr lvl="2"/>
            <a:r>
              <a:rPr lang="en-US" sz="1600" dirty="0"/>
              <a:t>Significant interest on US 18</a:t>
            </a:r>
          </a:p>
          <a:p>
            <a:pPr lvl="3"/>
            <a:r>
              <a:rPr lang="en-US" sz="1600" dirty="0"/>
              <a:t>Local jurisdictions</a:t>
            </a:r>
          </a:p>
          <a:p>
            <a:pPr lvl="3"/>
            <a:r>
              <a:rPr lang="en-US" sz="1600" dirty="0"/>
              <a:t>Highway 18 Super-2 Coalition</a:t>
            </a:r>
          </a:p>
          <a:p>
            <a:pPr lvl="3"/>
            <a:r>
              <a:rPr lang="en-US" sz="1600" dirty="0"/>
              <a:t>$700,000 committed by RPA 2</a:t>
            </a:r>
          </a:p>
          <a:p>
            <a:pPr lvl="2"/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A237-FB6C-4BC8-BB60-855EFF801F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8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D6D55A1-5990-4217-99D2-254E2BAA2FE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9AC3DAF-F704-49BF-A165-CD944AA2974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D94FE02-5B28-4B7E-86A9-5EDD23D84DA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CCF7464-3230-4774-AB8A-1B16BA31D4A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8DE9FFE-4BB3-4281-A7BB-AA433CC4430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F345700-5F91-4267-B929-A7AACBA287D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1A147B3-0C3C-47F2-A356-46C921C0D37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12112AD-5F5A-438F-82F5-BBED99EBB889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321B091-3C62-4D1E-BB04-2F59C69AC7DE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CD34FDF-B2DC-446C-8998-6441339A309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4E04CB9-E786-4C62-9843-DF2CF3846FF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984DC54-01ED-409A-925E-3CB44041272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E591AA4-EA35-439C-A777-E0E649BF44E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93F8BD7-D699-48C5-B265-1DFC9B6F5C1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8EA669D-3776-4051-826D-2EE78ADFEEA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2BC34B3-09C7-4A24-9B4B-D00BF7B886D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FF79531-43AE-4D2E-AABF-CD74DBDCAC1A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EAA2435-E7E0-4D29-B388-32B46C77E24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8C2A195-DFA6-4315-A44E-F6C0CCBDC27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2FA31D8-7CB6-42E2-B221-C05921D13E6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A50A5D1-15F8-4B13-A64F-29DA3B869A79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C27F01A-DE89-4892-A279-A8C4566CDBF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B8BE3D0-AA90-4202-B274-45697F89263F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98CEC19-95A7-460A-87F5-D8169208C4B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FCE34DE-A14B-428C-A52F-FF92E306696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49EEDC8-0981-4006-9A67-7995F897A68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0E1CED9-DBCC-4C48-99CE-1460B025142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B1F82CD-7570-4DDB-9137-913BD1E39EF2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B4D3460-65F6-431E-A7FC-9CE61FFF992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35959624-F598-4F7D-81BD-8227FC57FB5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7D5E7CA-B45F-428C-9003-43FA6066F74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ED349FD-0EC0-4736-9C7B-BED633525CFE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D284EA1-508E-4AD2-91D3-AD29BD5A5B2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97D2E3C-EF10-4AAB-858F-D700E235069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4FB2633-D3B0-4E83-8B38-27822D242546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94C5DF46-3F07-48F8-9795-050B2ABA4F3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2CB7C23-E370-4627-83C8-BB5F3511877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AD68966-2122-4283-B9A8-0FDDF67DA22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72B1F85-CADB-4A53-A804-DC1B53CF2D8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00EBB04-569B-420C-87CE-CF7122E50EE5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E821CDED-EE68-41BC-9243-63BFFEBD683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89B30975-C44D-4006-BBA3-9103570DF33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735448F-E1C2-43C3-994C-ADA4AEAB487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8D4C6E87-7F2D-4489-9B50-AD300EDA817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79905D0-776D-45C5-9461-72CB7FFC0ABE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A0F217D-8AE7-440A-A97D-270FBAFA369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5AAB085-9713-4B41-9569-80F1F6ABC65E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2B2C3BF-E206-436E-AA6D-342CB3D1CA6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47F3DBB-DB4B-4D21-963E-D123694533E0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FAA1B71B-042E-4615-BA1A-4AA96A05A37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0772A55-6166-49A4-B619-D099025F5028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53AF9300-BF2A-490B-A137-379B1A5300CB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F499CD82-EC7C-4B7A-BBEE-8C46E484019A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071B0B9-425D-4C95-A2BA-C2D1312F05FA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A4F2F880-C8BC-4A2C-B11B-43C50045702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0A9FDB7-D69B-4658-A597-255D1B968E7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C04E8169-BCA6-4406-AECB-2C99D3DE9AB2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CEBB580-E243-4AD5-AC0F-F34CCA08ACC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CD78E65-11EE-49F3-B1D6-5EF3B743C05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5A5F3A13-F1D3-4C7D-A67A-44A782562EE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EFB071C0-4E7B-4082-9719-D670C6DFD57B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D4631A7-6304-4BBE-A2D8-4C5EC220425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C163E602-CC0F-4AB8-91F9-C3AEE37B213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B70E62F-99BD-43C6-8575-124B1FA30C2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18DAE0F-A885-49A7-9904-932A5393E3B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FF11EE5-0F48-46C9-AAB6-05F506ED892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15504</TotalTime>
  <Words>856</Words>
  <Application>Microsoft Office PowerPoint</Application>
  <PresentationFormat>On-screen Show (4:3)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Cambria</vt:lpstr>
      <vt:lpstr>Wingdings 2</vt:lpstr>
      <vt:lpstr>Theme1</vt:lpstr>
      <vt:lpstr>State Transportation Plan  Implementation Update</vt:lpstr>
      <vt:lpstr>Discussion overview</vt:lpstr>
      <vt:lpstr>Background</vt:lpstr>
      <vt:lpstr>Strategies</vt:lpstr>
      <vt:lpstr>Strategy implementation</vt:lpstr>
      <vt:lpstr>Strategy implementation</vt:lpstr>
      <vt:lpstr>Strategy implementation</vt:lpstr>
      <vt:lpstr>Strategy implementation</vt:lpstr>
      <vt:lpstr>Strategy implementation</vt:lpstr>
      <vt:lpstr>Performance measures</vt:lpstr>
      <vt:lpstr>Federal performance measures</vt:lpstr>
      <vt:lpstr>PowerPoint Presentation</vt:lpstr>
      <vt:lpstr>Implementation next steps</vt:lpstr>
      <vt:lpstr>Questions?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In Motion</dc:title>
  <dc:creator>White, Andrea</dc:creator>
  <cp:lastModifiedBy>Pedersen, Garrett</cp:lastModifiedBy>
  <cp:revision>1206</cp:revision>
  <cp:lastPrinted>2018-02-27T17:10:41Z</cp:lastPrinted>
  <dcterms:created xsi:type="dcterms:W3CDTF">2011-02-22T16:27:22Z</dcterms:created>
  <dcterms:modified xsi:type="dcterms:W3CDTF">2018-12-26T17:04:44Z</dcterms:modified>
</cp:coreProperties>
</file>