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99" r:id="rId6"/>
  </p:sldMasterIdLst>
  <p:notesMasterIdLst>
    <p:notesMasterId r:id="rId28"/>
  </p:notesMasterIdLst>
  <p:sldIdLst>
    <p:sldId id="257" r:id="rId7"/>
    <p:sldId id="335" r:id="rId8"/>
    <p:sldId id="337" r:id="rId9"/>
    <p:sldId id="336" r:id="rId10"/>
    <p:sldId id="322" r:id="rId11"/>
    <p:sldId id="271" r:id="rId12"/>
    <p:sldId id="314" r:id="rId13"/>
    <p:sldId id="321" r:id="rId14"/>
    <p:sldId id="325" r:id="rId15"/>
    <p:sldId id="330" r:id="rId16"/>
    <p:sldId id="329" r:id="rId17"/>
    <p:sldId id="324" r:id="rId18"/>
    <p:sldId id="323" r:id="rId19"/>
    <p:sldId id="326" r:id="rId20"/>
    <p:sldId id="328" r:id="rId21"/>
    <p:sldId id="305" r:id="rId22"/>
    <p:sldId id="331" r:id="rId23"/>
    <p:sldId id="332" r:id="rId24"/>
    <p:sldId id="333" r:id="rId25"/>
    <p:sldId id="334" r:id="rId26"/>
    <p:sldId id="31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brich, Matthew" initials="HM" lastIdx="1" clrIdx="0">
    <p:extLst>
      <p:ext uri="{19B8F6BF-5375-455C-9EA6-DF929625EA0E}">
        <p15:presenceInfo xmlns:p15="http://schemas.microsoft.com/office/powerpoint/2012/main" userId="S-1-5-21-133048727-1090477886-634672238-36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335" autoAdjust="0"/>
  </p:normalViewPr>
  <p:slideViewPr>
    <p:cSldViewPr snapToGrid="0">
      <p:cViewPr varScale="1">
        <p:scale>
          <a:sx n="147" d="100"/>
          <a:sy n="147" d="100"/>
        </p:scale>
        <p:origin x="2232"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ubrich, Matthew" userId="9d8dfec4-8d66-444b-9b2f-b99afef796b3" providerId="ADAL" clId="{DCF1331C-52B7-0340-93FC-46188FD3FFCB}"/>
    <pc:docChg chg="modSld">
      <pc:chgData name="Haubrich, Matthew" userId="9d8dfec4-8d66-444b-9b2f-b99afef796b3" providerId="ADAL" clId="{DCF1331C-52B7-0340-93FC-46188FD3FFCB}" dt="2018-12-31T17:37:52.555" v="0" actId="1076"/>
      <pc:docMkLst>
        <pc:docMk/>
      </pc:docMkLst>
      <pc:sldChg chg="modSp">
        <pc:chgData name="Haubrich, Matthew" userId="9d8dfec4-8d66-444b-9b2f-b99afef796b3" providerId="ADAL" clId="{DCF1331C-52B7-0340-93FC-46188FD3FFCB}" dt="2018-12-31T17:37:52.555" v="0" actId="1076"/>
        <pc:sldMkLst>
          <pc:docMk/>
          <pc:sldMk cId="2297727043" sldId="325"/>
        </pc:sldMkLst>
        <pc:spChg chg="mod">
          <ac:chgData name="Haubrich, Matthew" userId="9d8dfec4-8d66-444b-9b2f-b99afef796b3" providerId="ADAL" clId="{DCF1331C-52B7-0340-93FC-46188FD3FFCB}" dt="2018-12-31T17:37:52.555" v="0" actId="1076"/>
          <ac:spMkLst>
            <pc:docMk/>
            <pc:sldMk cId="2297727043" sldId="325"/>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Lane Miles by Decade of Original Construction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703427908935173E-2"/>
          <c:y val="8.6929210053942718E-2"/>
          <c:w val="0.90536641076073865"/>
          <c:h val="0.79223620289787344"/>
        </c:manualLayout>
      </c:layout>
      <c:barChart>
        <c:barDir val="col"/>
        <c:grouping val="stacked"/>
        <c:varyColors val="0"/>
        <c:ser>
          <c:idx val="0"/>
          <c:order val="0"/>
          <c:tx>
            <c:strRef>
              <c:f>Pivot!$M$20</c:f>
              <c:strCache>
                <c:ptCount val="1"/>
                <c:pt idx="0">
                  <c:v>0</c:v>
                </c:pt>
              </c:strCache>
            </c:strRef>
          </c:tx>
          <c:spPr>
            <a:solidFill>
              <a:schemeClr val="accent1">
                <a:tint val="46000"/>
              </a:schemeClr>
            </a:solidFill>
            <a:ln>
              <a:noFill/>
            </a:ln>
            <a:effectLst/>
          </c:spPr>
          <c:invertIfNegative val="0"/>
          <c:cat>
            <c:strRef>
              <c:f>Pivot!$L$21:$L$30</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Pivot!$M$21:$M$30</c:f>
              <c:numCache>
                <c:formatCode>General</c:formatCode>
                <c:ptCount val="10"/>
                <c:pt idx="0">
                  <c:v>3.39</c:v>
                </c:pt>
                <c:pt idx="1">
                  <c:v>45.18</c:v>
                </c:pt>
                <c:pt idx="2">
                  <c:v>12.2</c:v>
                </c:pt>
                <c:pt idx="3">
                  <c:v>305.37999999999994</c:v>
                </c:pt>
                <c:pt idx="4">
                  <c:v>367.38999999999993</c:v>
                </c:pt>
                <c:pt idx="5">
                  <c:v>562.07000000000016</c:v>
                </c:pt>
                <c:pt idx="6">
                  <c:v>880.09999999999957</c:v>
                </c:pt>
                <c:pt idx="7">
                  <c:v>2150.3300000000017</c:v>
                </c:pt>
                <c:pt idx="8">
                  <c:v>2021.1</c:v>
                </c:pt>
                <c:pt idx="9">
                  <c:v>1080.2199999999998</c:v>
                </c:pt>
              </c:numCache>
            </c:numRef>
          </c:val>
          <c:extLst>
            <c:ext xmlns:c16="http://schemas.microsoft.com/office/drawing/2014/chart" uri="{C3380CC4-5D6E-409C-BE32-E72D297353CC}">
              <c16:uniqueId val="{00000000-AB48-48CD-869C-ED86FFBD5C86}"/>
            </c:ext>
          </c:extLst>
        </c:ser>
        <c:ser>
          <c:idx val="1"/>
          <c:order val="1"/>
          <c:tx>
            <c:strRef>
              <c:f>Pivot!$N$20</c:f>
              <c:strCache>
                <c:ptCount val="1"/>
                <c:pt idx="0">
                  <c:v>1</c:v>
                </c:pt>
              </c:strCache>
            </c:strRef>
          </c:tx>
          <c:spPr>
            <a:solidFill>
              <a:schemeClr val="accent1">
                <a:tint val="62000"/>
              </a:schemeClr>
            </a:solidFill>
            <a:ln>
              <a:noFill/>
            </a:ln>
            <a:effectLst/>
          </c:spPr>
          <c:invertIfNegative val="0"/>
          <c:cat>
            <c:strRef>
              <c:f>Pivot!$L$21:$L$30</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Pivot!$N$21:$N$30</c:f>
              <c:numCache>
                <c:formatCode>General</c:formatCode>
                <c:ptCount val="10"/>
                <c:pt idx="0">
                  <c:v>70.22999999999999</c:v>
                </c:pt>
                <c:pt idx="1">
                  <c:v>474.92000000000024</c:v>
                </c:pt>
                <c:pt idx="2">
                  <c:v>353.40999999999985</c:v>
                </c:pt>
                <c:pt idx="3">
                  <c:v>1027.7300000000005</c:v>
                </c:pt>
                <c:pt idx="4">
                  <c:v>1016.2099999999998</c:v>
                </c:pt>
                <c:pt idx="5">
                  <c:v>1526.5000000000007</c:v>
                </c:pt>
                <c:pt idx="6">
                  <c:v>811.06000000000006</c:v>
                </c:pt>
                <c:pt idx="7">
                  <c:v>406.63999999999993</c:v>
                </c:pt>
                <c:pt idx="8">
                  <c:v>50.830000000000005</c:v>
                </c:pt>
                <c:pt idx="9">
                  <c:v>19.09</c:v>
                </c:pt>
              </c:numCache>
            </c:numRef>
          </c:val>
          <c:extLst>
            <c:ext xmlns:c16="http://schemas.microsoft.com/office/drawing/2014/chart" uri="{C3380CC4-5D6E-409C-BE32-E72D297353CC}">
              <c16:uniqueId val="{00000001-AB48-48CD-869C-ED86FFBD5C86}"/>
            </c:ext>
          </c:extLst>
        </c:ser>
        <c:ser>
          <c:idx val="2"/>
          <c:order val="2"/>
          <c:tx>
            <c:strRef>
              <c:f>Pivot!$O$20</c:f>
              <c:strCache>
                <c:ptCount val="1"/>
                <c:pt idx="0">
                  <c:v>2</c:v>
                </c:pt>
              </c:strCache>
            </c:strRef>
          </c:tx>
          <c:spPr>
            <a:solidFill>
              <a:schemeClr val="accent1">
                <a:tint val="77000"/>
              </a:schemeClr>
            </a:solidFill>
            <a:ln>
              <a:noFill/>
            </a:ln>
            <a:effectLst/>
          </c:spPr>
          <c:invertIfNegative val="0"/>
          <c:cat>
            <c:strRef>
              <c:f>Pivot!$L$21:$L$30</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Pivot!$O$21:$O$30</c:f>
              <c:numCache>
                <c:formatCode>General</c:formatCode>
                <c:ptCount val="10"/>
                <c:pt idx="0">
                  <c:v>262.97000000000003</c:v>
                </c:pt>
                <c:pt idx="1">
                  <c:v>1164.7199999999993</c:v>
                </c:pt>
                <c:pt idx="2">
                  <c:v>636.5</c:v>
                </c:pt>
                <c:pt idx="3">
                  <c:v>1302.3499999999997</c:v>
                </c:pt>
                <c:pt idx="4">
                  <c:v>1002.01</c:v>
                </c:pt>
                <c:pt idx="5">
                  <c:v>817.36999999999989</c:v>
                </c:pt>
                <c:pt idx="6">
                  <c:v>66.45</c:v>
                </c:pt>
                <c:pt idx="7">
                  <c:v>25.91</c:v>
                </c:pt>
                <c:pt idx="8">
                  <c:v>0</c:v>
                </c:pt>
                <c:pt idx="9">
                  <c:v>0</c:v>
                </c:pt>
              </c:numCache>
            </c:numRef>
          </c:val>
          <c:extLst>
            <c:ext xmlns:c16="http://schemas.microsoft.com/office/drawing/2014/chart" uri="{C3380CC4-5D6E-409C-BE32-E72D297353CC}">
              <c16:uniqueId val="{00000002-AB48-48CD-869C-ED86FFBD5C86}"/>
            </c:ext>
          </c:extLst>
        </c:ser>
        <c:ser>
          <c:idx val="3"/>
          <c:order val="3"/>
          <c:tx>
            <c:strRef>
              <c:f>Pivot!$P$20</c:f>
              <c:strCache>
                <c:ptCount val="1"/>
                <c:pt idx="0">
                  <c:v>3</c:v>
                </c:pt>
              </c:strCache>
            </c:strRef>
          </c:tx>
          <c:spPr>
            <a:solidFill>
              <a:schemeClr val="accent1">
                <a:tint val="93000"/>
              </a:schemeClr>
            </a:solidFill>
            <a:ln>
              <a:noFill/>
            </a:ln>
            <a:effectLst/>
          </c:spPr>
          <c:invertIfNegative val="0"/>
          <c:cat>
            <c:strRef>
              <c:f>Pivot!$L$21:$L$30</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Pivot!$P$21:$P$30</c:f>
              <c:numCache>
                <c:formatCode>General</c:formatCode>
                <c:ptCount val="10"/>
                <c:pt idx="0">
                  <c:v>764.79999999999984</c:v>
                </c:pt>
                <c:pt idx="1">
                  <c:v>1647.2800000000002</c:v>
                </c:pt>
                <c:pt idx="2">
                  <c:v>251.20000000000002</c:v>
                </c:pt>
                <c:pt idx="3">
                  <c:v>560.9899999999999</c:v>
                </c:pt>
                <c:pt idx="4">
                  <c:v>415.28000000000003</c:v>
                </c:pt>
                <c:pt idx="5">
                  <c:v>65.510000000000005</c:v>
                </c:pt>
                <c:pt idx="6">
                  <c:v>0</c:v>
                </c:pt>
                <c:pt idx="7">
                  <c:v>0</c:v>
                </c:pt>
                <c:pt idx="8">
                  <c:v>0</c:v>
                </c:pt>
                <c:pt idx="9">
                  <c:v>0</c:v>
                </c:pt>
              </c:numCache>
            </c:numRef>
          </c:val>
          <c:extLst>
            <c:ext xmlns:c16="http://schemas.microsoft.com/office/drawing/2014/chart" uri="{C3380CC4-5D6E-409C-BE32-E72D297353CC}">
              <c16:uniqueId val="{00000003-AB48-48CD-869C-ED86FFBD5C86}"/>
            </c:ext>
          </c:extLst>
        </c:ser>
        <c:ser>
          <c:idx val="4"/>
          <c:order val="4"/>
          <c:tx>
            <c:strRef>
              <c:f>Pivot!$Q$20</c:f>
              <c:strCache>
                <c:ptCount val="1"/>
                <c:pt idx="0">
                  <c:v>4</c:v>
                </c:pt>
              </c:strCache>
            </c:strRef>
          </c:tx>
          <c:spPr>
            <a:solidFill>
              <a:schemeClr val="accent1">
                <a:shade val="92000"/>
              </a:schemeClr>
            </a:solidFill>
            <a:ln>
              <a:noFill/>
            </a:ln>
            <a:effectLst/>
          </c:spPr>
          <c:invertIfNegative val="0"/>
          <c:cat>
            <c:strRef>
              <c:f>Pivot!$L$21:$L$30</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Pivot!$Q$21:$Q$30</c:f>
              <c:numCache>
                <c:formatCode>General</c:formatCode>
                <c:ptCount val="10"/>
                <c:pt idx="0">
                  <c:v>326.3</c:v>
                </c:pt>
                <c:pt idx="1">
                  <c:v>467.86999999999983</c:v>
                </c:pt>
                <c:pt idx="2">
                  <c:v>59.86999999999999</c:v>
                </c:pt>
                <c:pt idx="3">
                  <c:v>80.139999999999986</c:v>
                </c:pt>
                <c:pt idx="4">
                  <c:v>53.52</c:v>
                </c:pt>
                <c:pt idx="5">
                  <c:v>0</c:v>
                </c:pt>
                <c:pt idx="6">
                  <c:v>0</c:v>
                </c:pt>
                <c:pt idx="7">
                  <c:v>0</c:v>
                </c:pt>
                <c:pt idx="8">
                  <c:v>0</c:v>
                </c:pt>
                <c:pt idx="9">
                  <c:v>0</c:v>
                </c:pt>
              </c:numCache>
            </c:numRef>
          </c:val>
          <c:extLst>
            <c:ext xmlns:c16="http://schemas.microsoft.com/office/drawing/2014/chart" uri="{C3380CC4-5D6E-409C-BE32-E72D297353CC}">
              <c16:uniqueId val="{00000004-AB48-48CD-869C-ED86FFBD5C86}"/>
            </c:ext>
          </c:extLst>
        </c:ser>
        <c:ser>
          <c:idx val="5"/>
          <c:order val="5"/>
          <c:tx>
            <c:strRef>
              <c:f>Pivot!$R$20</c:f>
              <c:strCache>
                <c:ptCount val="1"/>
                <c:pt idx="0">
                  <c:v>5</c:v>
                </c:pt>
              </c:strCache>
            </c:strRef>
          </c:tx>
          <c:spPr>
            <a:solidFill>
              <a:schemeClr val="accent1">
                <a:shade val="76000"/>
              </a:schemeClr>
            </a:solidFill>
            <a:ln>
              <a:noFill/>
            </a:ln>
            <a:effectLst/>
          </c:spPr>
          <c:invertIfNegative val="0"/>
          <c:cat>
            <c:strRef>
              <c:f>Pivot!$L$21:$L$30</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Pivot!$R$21:$R$30</c:f>
              <c:numCache>
                <c:formatCode>General</c:formatCode>
                <c:ptCount val="10"/>
                <c:pt idx="0">
                  <c:v>78.460000000000008</c:v>
                </c:pt>
                <c:pt idx="1">
                  <c:v>138.23999999999998</c:v>
                </c:pt>
                <c:pt idx="2">
                  <c:v>3.47</c:v>
                </c:pt>
                <c:pt idx="3">
                  <c:v>8.9500000000000011</c:v>
                </c:pt>
                <c:pt idx="4">
                  <c:v>0</c:v>
                </c:pt>
                <c:pt idx="5">
                  <c:v>0</c:v>
                </c:pt>
                <c:pt idx="6">
                  <c:v>0</c:v>
                </c:pt>
                <c:pt idx="7">
                  <c:v>0</c:v>
                </c:pt>
                <c:pt idx="8">
                  <c:v>0</c:v>
                </c:pt>
                <c:pt idx="9">
                  <c:v>0</c:v>
                </c:pt>
              </c:numCache>
            </c:numRef>
          </c:val>
          <c:extLst>
            <c:ext xmlns:c16="http://schemas.microsoft.com/office/drawing/2014/chart" uri="{C3380CC4-5D6E-409C-BE32-E72D297353CC}">
              <c16:uniqueId val="{00000005-AB48-48CD-869C-ED86FFBD5C86}"/>
            </c:ext>
          </c:extLst>
        </c:ser>
        <c:ser>
          <c:idx val="6"/>
          <c:order val="6"/>
          <c:tx>
            <c:strRef>
              <c:f>Pivot!$S$20</c:f>
              <c:strCache>
                <c:ptCount val="1"/>
                <c:pt idx="0">
                  <c:v>6</c:v>
                </c:pt>
              </c:strCache>
            </c:strRef>
          </c:tx>
          <c:spPr>
            <a:solidFill>
              <a:schemeClr val="accent1">
                <a:shade val="61000"/>
              </a:schemeClr>
            </a:solidFill>
            <a:ln>
              <a:noFill/>
            </a:ln>
            <a:effectLst/>
          </c:spPr>
          <c:invertIfNegative val="0"/>
          <c:cat>
            <c:strRef>
              <c:f>Pivot!$L$21:$L$30</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Pivot!$S$21:$S$30</c:f>
              <c:numCache>
                <c:formatCode>General</c:formatCode>
                <c:ptCount val="10"/>
                <c:pt idx="0">
                  <c:v>0.66</c:v>
                </c:pt>
                <c:pt idx="1">
                  <c:v>2.46</c:v>
                </c:pt>
                <c:pt idx="2">
                  <c:v>0</c:v>
                </c:pt>
                <c:pt idx="3">
                  <c:v>4.0199999999999996</c:v>
                </c:pt>
                <c:pt idx="4">
                  <c:v>0</c:v>
                </c:pt>
                <c:pt idx="5">
                  <c:v>0</c:v>
                </c:pt>
                <c:pt idx="6">
                  <c:v>0</c:v>
                </c:pt>
                <c:pt idx="7">
                  <c:v>0</c:v>
                </c:pt>
                <c:pt idx="8">
                  <c:v>0</c:v>
                </c:pt>
                <c:pt idx="9">
                  <c:v>0</c:v>
                </c:pt>
              </c:numCache>
            </c:numRef>
          </c:val>
          <c:extLst>
            <c:ext xmlns:c16="http://schemas.microsoft.com/office/drawing/2014/chart" uri="{C3380CC4-5D6E-409C-BE32-E72D297353CC}">
              <c16:uniqueId val="{00000006-AB48-48CD-869C-ED86FFBD5C86}"/>
            </c:ext>
          </c:extLst>
        </c:ser>
        <c:dLbls>
          <c:showLegendKey val="0"/>
          <c:showVal val="0"/>
          <c:showCatName val="0"/>
          <c:showSerName val="0"/>
          <c:showPercent val="0"/>
          <c:showBubbleSize val="0"/>
        </c:dLbls>
        <c:gapWidth val="20"/>
        <c:overlap val="100"/>
        <c:axId val="767509352"/>
        <c:axId val="767508040"/>
      </c:barChart>
      <c:lineChart>
        <c:grouping val="standard"/>
        <c:varyColors val="0"/>
        <c:ser>
          <c:idx val="7"/>
          <c:order val="7"/>
          <c:tx>
            <c:strRef>
              <c:f>Pivot!$T$20</c:f>
              <c:strCache>
                <c:ptCount val="1"/>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Pivot!$L$21:$L$30</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Pivot!$T$21:$T$30</c:f>
              <c:numCache>
                <c:formatCode>General</c:formatCode>
                <c:ptCount val="10"/>
                <c:pt idx="0">
                  <c:v>1506.81</c:v>
                </c:pt>
                <c:pt idx="1">
                  <c:v>3940.6699999999996</c:v>
                </c:pt>
                <c:pt idx="2">
                  <c:v>1316.6499999999999</c:v>
                </c:pt>
                <c:pt idx="3">
                  <c:v>3289.5599999999995</c:v>
                </c:pt>
                <c:pt idx="4">
                  <c:v>2854.41</c:v>
                </c:pt>
                <c:pt idx="5">
                  <c:v>2971.4500000000007</c:v>
                </c:pt>
                <c:pt idx="6">
                  <c:v>1757.6099999999997</c:v>
                </c:pt>
                <c:pt idx="7">
                  <c:v>2582.8800000000015</c:v>
                </c:pt>
                <c:pt idx="8">
                  <c:v>2071.9299999999998</c:v>
                </c:pt>
                <c:pt idx="9">
                  <c:v>1099.3099999999997</c:v>
                </c:pt>
              </c:numCache>
            </c:numRef>
          </c:val>
          <c:smooth val="0"/>
          <c:extLst>
            <c:ext xmlns:c16="http://schemas.microsoft.com/office/drawing/2014/chart" uri="{C3380CC4-5D6E-409C-BE32-E72D297353CC}">
              <c16:uniqueId val="{00000007-AB48-48CD-869C-ED86FFBD5C86}"/>
            </c:ext>
          </c:extLst>
        </c:ser>
        <c:dLbls>
          <c:showLegendKey val="0"/>
          <c:showVal val="0"/>
          <c:showCatName val="0"/>
          <c:showSerName val="0"/>
          <c:showPercent val="0"/>
          <c:showBubbleSize val="0"/>
        </c:dLbls>
        <c:marker val="1"/>
        <c:smooth val="0"/>
        <c:axId val="767509352"/>
        <c:axId val="767508040"/>
      </c:lineChart>
      <c:catAx>
        <c:axId val="76750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508040"/>
        <c:crosses val="autoZero"/>
        <c:auto val="1"/>
        <c:lblAlgn val="ctr"/>
        <c:lblOffset val="100"/>
        <c:noMultiLvlLbl val="0"/>
      </c:catAx>
      <c:valAx>
        <c:axId val="767508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509352"/>
        <c:crosses val="autoZero"/>
        <c:crossBetween val="between"/>
      </c:valAx>
      <c:spPr>
        <a:noFill/>
        <a:ln>
          <a:noFill/>
        </a:ln>
        <a:effectLst/>
      </c:spPr>
    </c:plotArea>
    <c:legend>
      <c:legendPos val="b"/>
      <c:layout>
        <c:manualLayout>
          <c:xMode val="edge"/>
          <c:yMode val="edge"/>
          <c:x val="0.71730531634471739"/>
          <c:y val="0.94574828139735123"/>
          <c:w val="0.2114835814524921"/>
          <c:h val="3.40651213270128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History</a:t>
            </a:r>
            <a:r>
              <a:rPr lang="en-US" baseline="0"/>
              <a:t> of Non-Interstate Pavement Condition and</a:t>
            </a:r>
            <a:r>
              <a:rPr lang="en-US"/>
              <a:t> 3R Program</a:t>
            </a:r>
            <a:r>
              <a:rPr lang="en-US" baseline="0"/>
              <a:t> Expenditures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3"/>
          <c:tx>
            <c:v>Expenditures</c:v>
          </c:tx>
          <c:spPr>
            <a:solidFill>
              <a:schemeClr val="bg1">
                <a:lumMod val="75000"/>
              </a:schemeClr>
            </a:solidFill>
            <a:ln>
              <a:noFill/>
            </a:ln>
            <a:effectLst/>
          </c:spPr>
          <c:invertIfNegative val="0"/>
          <c:val>
            <c:numRef>
              <c:f>'P-Status Quo'!$D$2:$D$14</c:f>
              <c:numCache>
                <c:formatCode>"$"#,##0,,</c:formatCode>
                <c:ptCount val="13"/>
                <c:pt idx="0">
                  <c:v>61277000</c:v>
                </c:pt>
                <c:pt idx="1">
                  <c:v>70711000</c:v>
                </c:pt>
                <c:pt idx="2">
                  <c:v>83644000</c:v>
                </c:pt>
                <c:pt idx="3">
                  <c:v>90543000</c:v>
                </c:pt>
                <c:pt idx="4">
                  <c:v>221461000</c:v>
                </c:pt>
                <c:pt idx="5">
                  <c:v>83834000</c:v>
                </c:pt>
                <c:pt idx="6">
                  <c:v>137009000</c:v>
                </c:pt>
                <c:pt idx="7">
                  <c:v>172922000</c:v>
                </c:pt>
                <c:pt idx="8">
                  <c:v>172358000</c:v>
                </c:pt>
                <c:pt idx="9">
                  <c:v>170627000</c:v>
                </c:pt>
                <c:pt idx="10">
                  <c:v>145086000</c:v>
                </c:pt>
                <c:pt idx="11">
                  <c:v>112512000</c:v>
                </c:pt>
                <c:pt idx="12">
                  <c:v>89621000</c:v>
                </c:pt>
              </c:numCache>
            </c:numRef>
          </c:val>
          <c:extLst>
            <c:ext xmlns:c16="http://schemas.microsoft.com/office/drawing/2014/chart" uri="{C3380CC4-5D6E-409C-BE32-E72D297353CC}">
              <c16:uniqueId val="{00000000-C9E7-4127-92A9-67F4009D2D38}"/>
            </c:ext>
          </c:extLst>
        </c:ser>
        <c:dLbls>
          <c:showLegendKey val="0"/>
          <c:showVal val="0"/>
          <c:showCatName val="0"/>
          <c:showSerName val="0"/>
          <c:showPercent val="0"/>
          <c:showBubbleSize val="0"/>
        </c:dLbls>
        <c:gapWidth val="50"/>
        <c:axId val="176149832"/>
        <c:axId val="176150816"/>
      </c:barChart>
      <c:lineChart>
        <c:grouping val="standard"/>
        <c:varyColors val="0"/>
        <c:ser>
          <c:idx val="4"/>
          <c:order val="0"/>
          <c:tx>
            <c:v>% Poor</c:v>
          </c:tx>
          <c:spPr>
            <a:ln w="28575" cap="rnd">
              <a:solidFill>
                <a:srgbClr val="FF0000"/>
              </a:solidFill>
              <a:prstDash val="solid"/>
              <a:round/>
            </a:ln>
            <a:effectLst/>
          </c:spPr>
          <c:marker>
            <c:symbol val="none"/>
          </c:marker>
          <c:cat>
            <c:numRef>
              <c:f>'GFP Data 2'!$B$22:$B$34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'GFP Data 2'!$D$22:$D$34</c:f>
              <c:numCache>
                <c:formatCode>General</c:formatCode>
                <c:ptCount val="13"/>
                <c:pt idx="0">
                  <c:v>1.4</c:v>
                </c:pt>
                <c:pt idx="1">
                  <c:v>1.6</c:v>
                </c:pt>
                <c:pt idx="2">
                  <c:v>2</c:v>
                </c:pt>
                <c:pt idx="3">
                  <c:v>2.7</c:v>
                </c:pt>
                <c:pt idx="4">
                  <c:v>2.9</c:v>
                </c:pt>
                <c:pt idx="5">
                  <c:v>3.2</c:v>
                </c:pt>
                <c:pt idx="6">
                  <c:v>4.9000000000000004</c:v>
                </c:pt>
                <c:pt idx="7">
                  <c:v>4.7</c:v>
                </c:pt>
                <c:pt idx="8">
                  <c:v>5</c:v>
                </c:pt>
                <c:pt idx="9">
                  <c:v>5.2</c:v>
                </c:pt>
                <c:pt idx="10">
                  <c:v>4.2</c:v>
                </c:pt>
                <c:pt idx="11">
                  <c:v>3.7</c:v>
                </c:pt>
                <c:pt idx="12">
                  <c:v>2.8</c:v>
                </c:pt>
              </c:numCache>
            </c:numRef>
          </c:val>
          <c:smooth val="0"/>
          <c:extLst>
            <c:ext xmlns:c16="http://schemas.microsoft.com/office/drawing/2014/chart" uri="{C3380CC4-5D6E-409C-BE32-E72D297353CC}">
              <c16:uniqueId val="{00000001-C9E7-4127-92A9-67F4009D2D38}"/>
            </c:ext>
          </c:extLst>
        </c:ser>
        <c:ser>
          <c:idx val="5"/>
          <c:order val="1"/>
          <c:tx>
            <c:v>% Fair</c:v>
          </c:tx>
          <c:spPr>
            <a:ln w="28575" cap="rnd">
              <a:solidFill>
                <a:srgbClr val="FFC000"/>
              </a:solidFill>
              <a:prstDash val="solid"/>
              <a:round/>
            </a:ln>
            <a:effectLst/>
          </c:spPr>
          <c:marker>
            <c:symbol val="none"/>
          </c:marker>
          <c:cat>
            <c:numRef>
              <c:f>'GFP Data 2'!$B$22:$B$34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'GFP Data 2'!$E$22:$E$34</c:f>
              <c:numCache>
                <c:formatCode>General</c:formatCode>
                <c:ptCount val="13"/>
                <c:pt idx="0">
                  <c:v>26</c:v>
                </c:pt>
                <c:pt idx="1">
                  <c:v>25.1</c:v>
                </c:pt>
                <c:pt idx="2">
                  <c:v>27.6</c:v>
                </c:pt>
                <c:pt idx="3">
                  <c:v>31.1</c:v>
                </c:pt>
                <c:pt idx="4">
                  <c:v>30.5</c:v>
                </c:pt>
                <c:pt idx="5">
                  <c:v>29.1</c:v>
                </c:pt>
                <c:pt idx="6">
                  <c:v>29.8</c:v>
                </c:pt>
                <c:pt idx="7">
                  <c:v>27.8</c:v>
                </c:pt>
                <c:pt idx="8">
                  <c:v>28</c:v>
                </c:pt>
                <c:pt idx="9">
                  <c:v>26.9</c:v>
                </c:pt>
                <c:pt idx="10">
                  <c:v>26.4</c:v>
                </c:pt>
                <c:pt idx="11">
                  <c:v>26.1</c:v>
                </c:pt>
                <c:pt idx="12">
                  <c:v>25.5</c:v>
                </c:pt>
              </c:numCache>
            </c:numRef>
          </c:val>
          <c:smooth val="0"/>
          <c:extLst>
            <c:ext xmlns:c16="http://schemas.microsoft.com/office/drawing/2014/chart" uri="{C3380CC4-5D6E-409C-BE32-E72D297353CC}">
              <c16:uniqueId val="{00000002-C9E7-4127-92A9-67F4009D2D38}"/>
            </c:ext>
          </c:extLst>
        </c:ser>
        <c:ser>
          <c:idx val="6"/>
          <c:order val="2"/>
          <c:tx>
            <c:v>% Good</c:v>
          </c:tx>
          <c:spPr>
            <a:ln w="28575" cap="rnd">
              <a:solidFill>
                <a:srgbClr val="00B050"/>
              </a:solidFill>
              <a:prstDash val="solid"/>
              <a:round/>
            </a:ln>
            <a:effectLst/>
          </c:spPr>
          <c:marker>
            <c:symbol val="none"/>
          </c:marker>
          <c:cat>
            <c:numRef>
              <c:f>'GFP Data 2'!$B$22:$B$34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'GFP Data 2'!$F$22:$F$34</c:f>
              <c:numCache>
                <c:formatCode>General</c:formatCode>
                <c:ptCount val="13"/>
                <c:pt idx="0">
                  <c:v>72.599999999999994</c:v>
                </c:pt>
                <c:pt idx="1">
                  <c:v>73.3</c:v>
                </c:pt>
                <c:pt idx="2">
                  <c:v>70.400000000000006</c:v>
                </c:pt>
                <c:pt idx="3">
                  <c:v>66.2</c:v>
                </c:pt>
                <c:pt idx="4">
                  <c:v>66.5</c:v>
                </c:pt>
                <c:pt idx="5">
                  <c:v>67.599999999999994</c:v>
                </c:pt>
                <c:pt idx="6">
                  <c:v>65.3</c:v>
                </c:pt>
                <c:pt idx="7">
                  <c:v>67.599999999999994</c:v>
                </c:pt>
                <c:pt idx="8">
                  <c:v>67</c:v>
                </c:pt>
                <c:pt idx="9">
                  <c:v>67.900000000000006</c:v>
                </c:pt>
                <c:pt idx="10">
                  <c:v>69.400000000000006</c:v>
                </c:pt>
                <c:pt idx="11">
                  <c:v>70.2</c:v>
                </c:pt>
                <c:pt idx="12">
                  <c:v>71.7</c:v>
                </c:pt>
              </c:numCache>
            </c:numRef>
          </c:val>
          <c:smooth val="0"/>
          <c:extLst>
            <c:ext xmlns:c16="http://schemas.microsoft.com/office/drawing/2014/chart" uri="{C3380CC4-5D6E-409C-BE32-E72D297353CC}">
              <c16:uniqueId val="{00000003-C9E7-4127-92A9-67F4009D2D38}"/>
            </c:ext>
          </c:extLst>
        </c:ser>
        <c:dLbls>
          <c:showLegendKey val="0"/>
          <c:showVal val="0"/>
          <c:showCatName val="0"/>
          <c:showSerName val="0"/>
          <c:showPercent val="0"/>
          <c:showBubbleSize val="0"/>
        </c:dLbls>
        <c:marker val="1"/>
        <c:smooth val="0"/>
        <c:axId val="718209656"/>
        <c:axId val="718209328"/>
      </c:lineChart>
      <c:catAx>
        <c:axId val="718209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328"/>
        <c:crosses val="autoZero"/>
        <c:auto val="1"/>
        <c:lblAlgn val="ctr"/>
        <c:lblOffset val="100"/>
        <c:noMultiLvlLbl val="0"/>
      </c:catAx>
      <c:valAx>
        <c:axId val="7182093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656"/>
        <c:crosses val="autoZero"/>
        <c:crossBetween val="between"/>
      </c:valAx>
      <c:valAx>
        <c:axId val="1761508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49832"/>
        <c:crosses val="max"/>
        <c:crossBetween val="between"/>
      </c:valAx>
      <c:catAx>
        <c:axId val="176149832"/>
        <c:scaling>
          <c:orientation val="minMax"/>
        </c:scaling>
        <c:delete val="1"/>
        <c:axPos val="b"/>
        <c:majorTickMark val="out"/>
        <c:minorTickMark val="none"/>
        <c:tickLblPos val="nextTo"/>
        <c:crossAx val="1761508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Pavement Condition Index and Funding</a:t>
            </a:r>
          </a:p>
          <a:p>
            <a:pPr>
              <a:defRPr sz="2000"/>
            </a:pPr>
            <a:r>
              <a:rPr lang="en-US" sz="2000" dirty="0"/>
              <a:t>Non-Interstate Pavement Modernization</a:t>
            </a:r>
            <a:r>
              <a:rPr lang="en-US" sz="2000" baseline="0" dirty="0"/>
              <a:t> Program</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2"/>
          <c:tx>
            <c:strRef>
              <c:f>'P-Status Quo'!$D$1</c:f>
              <c:strCache>
                <c:ptCount val="1"/>
                <c:pt idx="0">
                  <c:v>Expenditures</c:v>
                </c:pt>
              </c:strCache>
            </c:strRef>
          </c:tx>
          <c:spPr>
            <a:solidFill>
              <a:schemeClr val="accent3">
                <a:lumMod val="50000"/>
              </a:schemeClr>
            </a:solidFill>
            <a:ln>
              <a:noFill/>
            </a:ln>
            <a:effectLst/>
          </c:spPr>
          <c:invertIfNegative val="0"/>
          <c:cat>
            <c:strLit>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extLst>
                <c:ext xmlns:c15="http://schemas.microsoft.com/office/drawing/2012/chart" uri="{02D57815-91ED-43cb-92C2-25804820EDAC}">
                  <c15:autoCat val="1"/>
                </c:ext>
              </c:extLst>
            </c:strLit>
          </c:cat>
          <c:val>
            <c:numRef>
              <c:f>'P-Status Quo'!$D$2:$D$27</c:f>
              <c:numCache>
                <c:formatCode>"$"#,##0,,</c:formatCode>
                <c:ptCount val="24"/>
                <c:pt idx="0">
                  <c:v>61277000</c:v>
                </c:pt>
                <c:pt idx="1">
                  <c:v>70711000</c:v>
                </c:pt>
                <c:pt idx="2">
                  <c:v>83644000</c:v>
                </c:pt>
                <c:pt idx="3">
                  <c:v>90543000</c:v>
                </c:pt>
                <c:pt idx="4">
                  <c:v>221461000</c:v>
                </c:pt>
                <c:pt idx="5">
                  <c:v>83834000</c:v>
                </c:pt>
                <c:pt idx="6">
                  <c:v>137009000</c:v>
                </c:pt>
                <c:pt idx="7">
                  <c:v>172922000</c:v>
                </c:pt>
                <c:pt idx="8">
                  <c:v>172358000</c:v>
                </c:pt>
                <c:pt idx="9">
                  <c:v>170627000</c:v>
                </c:pt>
                <c:pt idx="10">
                  <c:v>145086000</c:v>
                </c:pt>
                <c:pt idx="11">
                  <c:v>112512000</c:v>
                </c:pt>
                <c:pt idx="12">
                  <c:v>89621000</c:v>
                </c:pt>
                <c:pt idx="13">
                  <c:v>93564847.899999991</c:v>
                </c:pt>
                <c:pt idx="14">
                  <c:v>95400000</c:v>
                </c:pt>
              </c:numCache>
            </c:numRef>
          </c:val>
          <c:extLst>
            <c:ext xmlns:c16="http://schemas.microsoft.com/office/drawing/2014/chart" uri="{C3380CC4-5D6E-409C-BE32-E72D297353CC}">
              <c16:uniqueId val="{00000000-8298-4D10-84D7-F6BB96242AD1}"/>
            </c:ext>
          </c:extLst>
        </c:ser>
        <c:ser>
          <c:idx val="3"/>
          <c:order val="3"/>
          <c:tx>
            <c:strRef>
              <c:f>'P-Status Quo'!$E$1</c:f>
              <c:strCache>
                <c:ptCount val="1"/>
                <c:pt idx="0">
                  <c:v>Baseline Budget</c:v>
                </c:pt>
              </c:strCache>
            </c:strRef>
          </c:tx>
          <c:spPr>
            <a:solidFill>
              <a:schemeClr val="bg1">
                <a:lumMod val="65000"/>
              </a:schemeClr>
            </a:solidFill>
            <a:ln>
              <a:noFill/>
            </a:ln>
            <a:effectLst/>
          </c:spPr>
          <c:invertIfNegative val="0"/>
          <c:cat>
            <c:strLit>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extLst>
                <c:ext xmlns:c15="http://schemas.microsoft.com/office/drawing/2012/chart" uri="{02D57815-91ED-43cb-92C2-25804820EDAC}">
                  <c15:autoCat val="1"/>
                </c:ext>
              </c:extLst>
            </c:strLit>
          </c:cat>
          <c:val>
            <c:numRef>
              <c:f>'P-Status Quo'!$E$2:$E$27</c:f>
              <c:numCache>
                <c:formatCode>General</c:formatCode>
                <c:ptCount val="24"/>
                <c:pt idx="15" formatCode="&quot;$&quot;#,##0,,">
                  <c:v>100000000</c:v>
                </c:pt>
                <c:pt idx="16" formatCode="&quot;$&quot;#,##0,,">
                  <c:v>105000000</c:v>
                </c:pt>
                <c:pt idx="17" formatCode="&quot;$&quot;#,##0,,">
                  <c:v>115000000</c:v>
                </c:pt>
                <c:pt idx="18" formatCode="&quot;$&quot;#,##0,,">
                  <c:v>125000000</c:v>
                </c:pt>
                <c:pt idx="19" formatCode="&quot;$&quot;#,##0,,">
                  <c:v>130000000</c:v>
                </c:pt>
                <c:pt idx="20" formatCode="&quot;$&quot;#,##0,,">
                  <c:v>135000000</c:v>
                </c:pt>
                <c:pt idx="21" formatCode="&quot;$&quot;#,##0,,">
                  <c:v>140000000</c:v>
                </c:pt>
                <c:pt idx="22" formatCode="&quot;$&quot;#,##0,,">
                  <c:v>150000000</c:v>
                </c:pt>
                <c:pt idx="23" formatCode="&quot;$&quot;#,##0,,">
                  <c:v>160000000</c:v>
                </c:pt>
              </c:numCache>
            </c:numRef>
          </c:val>
          <c:extLst>
            <c:ext xmlns:c16="http://schemas.microsoft.com/office/drawing/2014/chart" uri="{C3380CC4-5D6E-409C-BE32-E72D297353CC}">
              <c16:uniqueId val="{00000001-8298-4D10-84D7-F6BB96242AD1}"/>
            </c:ext>
          </c:extLst>
        </c:ser>
        <c:ser>
          <c:idx val="4"/>
          <c:order val="4"/>
          <c:tx>
            <c:strRef>
              <c:f>'P-Status Quo'!$F$1</c:f>
              <c:strCache>
                <c:ptCount val="1"/>
                <c:pt idx="0">
                  <c:v>Added funds</c:v>
                </c:pt>
              </c:strCache>
            </c:strRef>
          </c:tx>
          <c:spPr>
            <a:solidFill>
              <a:schemeClr val="bg1">
                <a:lumMod val="85000"/>
              </a:schemeClr>
            </a:solidFill>
            <a:ln>
              <a:noFill/>
            </a:ln>
            <a:effectLst/>
          </c:spPr>
          <c:invertIfNegative val="0"/>
          <c:cat>
            <c:strLit>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extLst>
                <c:ext xmlns:c15="http://schemas.microsoft.com/office/drawing/2012/chart" uri="{02D57815-91ED-43cb-92C2-25804820EDAC}">
                  <c15:autoCat val="1"/>
                </c:ext>
              </c:extLst>
            </c:strLit>
          </c:cat>
          <c:val>
            <c:numRef>
              <c:f>'P-Status Quo'!$F$2:$F$27</c:f>
              <c:numCache>
                <c:formatCode>General</c:formatCode>
                <c:ptCount val="24"/>
                <c:pt idx="15" formatCode="&quot;$&quot;#,##0,,">
                  <c:v>0</c:v>
                </c:pt>
                <c:pt idx="16" formatCode="&quot;$&quot;#,##0,,">
                  <c:v>0</c:v>
                </c:pt>
                <c:pt idx="17" formatCode="&quot;$&quot;#,##0,,">
                  <c:v>0</c:v>
                </c:pt>
                <c:pt idx="18" formatCode="&quot;$&quot;#,##0,,">
                  <c:v>0</c:v>
                </c:pt>
                <c:pt idx="19" formatCode="&quot;$&quot;#,##0,,">
                  <c:v>0</c:v>
                </c:pt>
                <c:pt idx="20" formatCode="&quot;$&quot;#,##0,,">
                  <c:v>0</c:v>
                </c:pt>
                <c:pt idx="21" formatCode="&quot;$&quot;#,##0,,">
                  <c:v>0</c:v>
                </c:pt>
                <c:pt idx="22" formatCode="&quot;$&quot;#,##0,,">
                  <c:v>0</c:v>
                </c:pt>
                <c:pt idx="23" formatCode="&quot;$&quot;#,##0,,">
                  <c:v>0</c:v>
                </c:pt>
              </c:numCache>
            </c:numRef>
          </c:val>
          <c:extLst>
            <c:ext xmlns:c16="http://schemas.microsoft.com/office/drawing/2014/chart" uri="{C3380CC4-5D6E-409C-BE32-E72D297353CC}">
              <c16:uniqueId val="{00000002-8298-4D10-84D7-F6BB96242AD1}"/>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1"/>
          <c:order val="0"/>
          <c:tx>
            <c:strRef>
              <c:f>'P-Status Quo'!$B$1</c:f>
              <c:strCache>
                <c:ptCount val="1"/>
                <c:pt idx="0">
                  <c:v>PCI</c:v>
                </c:pt>
              </c:strCache>
            </c:strRef>
          </c:tx>
          <c:spPr>
            <a:ln w="28575" cap="rnd">
              <a:solidFill>
                <a:schemeClr val="tx1"/>
              </a:solidFill>
              <a:round/>
            </a:ln>
            <a:effectLst/>
          </c:spPr>
          <c:marker>
            <c:symbol val="none"/>
          </c:marker>
          <c:cat>
            <c:numRef>
              <c:f>'P-Status Quo'!$A$2:$A$27</c:f>
              <c:numCache>
                <c:formatCode>General</c:formatCode>
                <c:ptCount val="2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numCache>
            </c:numRef>
          </c:cat>
          <c:val>
            <c:numRef>
              <c:f>'P-Status Quo'!$B$2:$B$27</c:f>
              <c:numCache>
                <c:formatCode>General</c:formatCode>
                <c:ptCount val="24"/>
                <c:pt idx="0">
                  <c:v>74.900000000000006</c:v>
                </c:pt>
                <c:pt idx="1">
                  <c:v>75.2</c:v>
                </c:pt>
                <c:pt idx="2">
                  <c:v>73.900000000000006</c:v>
                </c:pt>
                <c:pt idx="3">
                  <c:v>72</c:v>
                </c:pt>
                <c:pt idx="4">
                  <c:v>71.400000000000006</c:v>
                </c:pt>
                <c:pt idx="5">
                  <c:v>71.2</c:v>
                </c:pt>
                <c:pt idx="6">
                  <c:v>70.2</c:v>
                </c:pt>
                <c:pt idx="7">
                  <c:v>71.7</c:v>
                </c:pt>
                <c:pt idx="8">
                  <c:v>70.900000000000006</c:v>
                </c:pt>
                <c:pt idx="9">
                  <c:v>71.5</c:v>
                </c:pt>
                <c:pt idx="10">
                  <c:v>72.2</c:v>
                </c:pt>
                <c:pt idx="11">
                  <c:v>72.8</c:v>
                </c:pt>
                <c:pt idx="12">
                  <c:v>74.099999999999994</c:v>
                </c:pt>
              </c:numCache>
            </c:numRef>
          </c:val>
          <c:smooth val="0"/>
          <c:extLst>
            <c:ext xmlns:c16="http://schemas.microsoft.com/office/drawing/2014/chart" uri="{C3380CC4-5D6E-409C-BE32-E72D297353CC}">
              <c16:uniqueId val="{00000003-8298-4D10-84D7-F6BB96242AD1}"/>
            </c:ext>
          </c:extLst>
        </c:ser>
        <c:ser>
          <c:idx val="0"/>
          <c:order val="1"/>
          <c:tx>
            <c:strRef>
              <c:f>'P-Status Quo'!$C$1</c:f>
              <c:strCache>
                <c:ptCount val="1"/>
                <c:pt idx="0">
                  <c:v>Forecast PCI</c:v>
                </c:pt>
              </c:strCache>
            </c:strRef>
          </c:tx>
          <c:spPr>
            <a:ln w="28575" cap="rnd">
              <a:solidFill>
                <a:schemeClr val="accent6"/>
              </a:solidFill>
              <a:round/>
            </a:ln>
            <a:effectLst/>
          </c:spPr>
          <c:marker>
            <c:symbol val="none"/>
          </c:marker>
          <c:cat>
            <c:numRef>
              <c:f>'P-Status Quo'!$A$2:$A$27</c:f>
              <c:numCache>
                <c:formatCode>General</c:formatCode>
                <c:ptCount val="2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numCache>
            </c:numRef>
          </c:cat>
          <c:val>
            <c:numRef>
              <c:f>'P-Status Quo'!$C$2:$C$27</c:f>
              <c:numCache>
                <c:formatCode>General</c:formatCode>
                <c:ptCount val="24"/>
                <c:pt idx="12" formatCode="0.0">
                  <c:v>74.287729999999996</c:v>
                </c:pt>
                <c:pt idx="13" formatCode="0.0">
                  <c:v>74.693399999999997</c:v>
                </c:pt>
                <c:pt idx="14" formatCode="0.0">
                  <c:v>72.208190000000002</c:v>
                </c:pt>
                <c:pt idx="15" formatCode="0.0">
                  <c:v>70.798490000000001</c:v>
                </c:pt>
                <c:pt idx="16" formatCode="0.0">
                  <c:v>70.172790000000006</c:v>
                </c:pt>
                <c:pt idx="17" formatCode="0.0">
                  <c:v>69.617509999999996</c:v>
                </c:pt>
                <c:pt idx="18" formatCode="0.0">
                  <c:v>69.154179999999997</c:v>
                </c:pt>
                <c:pt idx="19" formatCode="0.0">
                  <c:v>68.953580000000002</c:v>
                </c:pt>
                <c:pt idx="20" formatCode="0.0">
                  <c:v>68.814449999999994</c:v>
                </c:pt>
                <c:pt idx="21" formatCode="0.0">
                  <c:v>68.750380000000007</c:v>
                </c:pt>
                <c:pt idx="22" formatCode="0.0">
                  <c:v>68.782799999999995</c:v>
                </c:pt>
                <c:pt idx="23" formatCode="0.0">
                  <c:v>68.844629999999995</c:v>
                </c:pt>
              </c:numCache>
            </c:numRef>
          </c:val>
          <c:smooth val="0"/>
          <c:extLst>
            <c:ext xmlns:c16="http://schemas.microsoft.com/office/drawing/2014/chart" uri="{C3380CC4-5D6E-409C-BE32-E72D297353CC}">
              <c16:uniqueId val="{00000004-8298-4D10-84D7-F6BB96242AD1}"/>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5"/>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Pavement Condition Index at 150% Funding Scenario</a:t>
            </a:r>
            <a:endParaRPr lang="en-US">
              <a:effectLst/>
            </a:endParaRPr>
          </a:p>
          <a:p>
            <a:pPr>
              <a:defRPr/>
            </a:pPr>
            <a:r>
              <a:rPr lang="en-US" sz="1800" b="0" i="0" baseline="0">
                <a:effectLst/>
              </a:rPr>
              <a:t>Non-Interstate Pavement Modernization Program</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1"/>
          <c:tx>
            <c:strRef>
              <c:f>'P-CAP 150%'!$E$1</c:f>
              <c:strCache>
                <c:ptCount val="1"/>
                <c:pt idx="0">
                  <c:v>Baseline</c:v>
                </c:pt>
              </c:strCache>
            </c:strRef>
          </c:tx>
          <c:spPr>
            <a:solidFill>
              <a:schemeClr val="bg1">
                <a:lumMod val="65000"/>
              </a:schemeClr>
            </a:solidFill>
            <a:ln>
              <a:noFill/>
            </a:ln>
            <a:effectLst/>
          </c:spPr>
          <c:invertIfNegative val="0"/>
          <c:cat>
            <c:strLit>
              <c:ptCount val="10"/>
              <c:pt idx="0">
                <c:v>15</c:v>
              </c:pt>
              <c:pt idx="1">
                <c:v>16</c:v>
              </c:pt>
              <c:pt idx="2">
                <c:v>17</c:v>
              </c:pt>
              <c:pt idx="3">
                <c:v>18</c:v>
              </c:pt>
              <c:pt idx="4">
                <c:v>19</c:v>
              </c:pt>
              <c:pt idx="5">
                <c:v>20</c:v>
              </c:pt>
              <c:pt idx="6">
                <c:v>21</c:v>
              </c:pt>
              <c:pt idx="7">
                <c:v>22</c:v>
              </c:pt>
              <c:pt idx="8">
                <c:v>23</c:v>
              </c:pt>
              <c:pt idx="9">
                <c:v>24</c:v>
              </c:pt>
              <c:extLst>
                <c:ext xmlns:c15="http://schemas.microsoft.com/office/drawing/2012/chart" uri="{02D57815-91ED-43cb-92C2-25804820EDAC}">
                  <c15:autoCat val="1"/>
                </c:ext>
              </c:extLst>
            </c:strLit>
          </c:cat>
          <c:val>
            <c:numRef>
              <c:f>'P-CAP 150%'!$E$2:$E$27</c:f>
              <c:numCache>
                <c:formatCode>"$"#,##0,,</c:formatCode>
                <c:ptCount val="10"/>
                <c:pt idx="0">
                  <c:v>95400000</c:v>
                </c:pt>
                <c:pt idx="1">
                  <c:v>100000000</c:v>
                </c:pt>
                <c:pt idx="2">
                  <c:v>105000000</c:v>
                </c:pt>
                <c:pt idx="3">
                  <c:v>115000000</c:v>
                </c:pt>
                <c:pt idx="4">
                  <c:v>125000000</c:v>
                </c:pt>
                <c:pt idx="5">
                  <c:v>130000000</c:v>
                </c:pt>
                <c:pt idx="6">
                  <c:v>135000000</c:v>
                </c:pt>
                <c:pt idx="7">
                  <c:v>140000000</c:v>
                </c:pt>
                <c:pt idx="8">
                  <c:v>150000000</c:v>
                </c:pt>
                <c:pt idx="9">
                  <c:v>160000000</c:v>
                </c:pt>
              </c:numCache>
            </c:numRef>
          </c:val>
          <c:extLst>
            <c:ext xmlns:c16="http://schemas.microsoft.com/office/drawing/2014/chart" uri="{C3380CC4-5D6E-409C-BE32-E72D297353CC}">
              <c16:uniqueId val="{00000000-B316-48D7-BC12-6D4DE19CB7AC}"/>
            </c:ext>
          </c:extLst>
        </c:ser>
        <c:ser>
          <c:idx val="4"/>
          <c:order val="2"/>
          <c:tx>
            <c:strRef>
              <c:f>'P-CAP 150%'!$F$1</c:f>
              <c:strCache>
                <c:ptCount val="1"/>
                <c:pt idx="0">
                  <c:v>Added funds</c:v>
                </c:pt>
              </c:strCache>
            </c:strRef>
          </c:tx>
          <c:spPr>
            <a:solidFill>
              <a:schemeClr val="bg1">
                <a:lumMod val="85000"/>
              </a:schemeClr>
            </a:solidFill>
            <a:ln>
              <a:noFill/>
            </a:ln>
            <a:effectLst/>
          </c:spPr>
          <c:invertIfNegative val="0"/>
          <c:cat>
            <c:strLit>
              <c:ptCount val="10"/>
              <c:pt idx="0">
                <c:v>15</c:v>
              </c:pt>
              <c:pt idx="1">
                <c:v>16</c:v>
              </c:pt>
              <c:pt idx="2">
                <c:v>17</c:v>
              </c:pt>
              <c:pt idx="3">
                <c:v>18</c:v>
              </c:pt>
              <c:pt idx="4">
                <c:v>19</c:v>
              </c:pt>
              <c:pt idx="5">
                <c:v>20</c:v>
              </c:pt>
              <c:pt idx="6">
                <c:v>21</c:v>
              </c:pt>
              <c:pt idx="7">
                <c:v>22</c:v>
              </c:pt>
              <c:pt idx="8">
                <c:v>23</c:v>
              </c:pt>
              <c:pt idx="9">
                <c:v>24</c:v>
              </c:pt>
              <c:extLst>
                <c:ext xmlns:c15="http://schemas.microsoft.com/office/drawing/2012/chart" uri="{02D57815-91ED-43cb-92C2-25804820EDAC}">
                  <c15:autoCat val="1"/>
                </c:ext>
              </c:extLst>
            </c:strLit>
          </c:cat>
          <c:val>
            <c:numRef>
              <c:f>'P-CAP 150%'!$F$2:$F$27</c:f>
              <c:numCache>
                <c:formatCode>"$"#,##0,,</c:formatCode>
                <c:ptCount val="10"/>
                <c:pt idx="0">
                  <c:v>0</c:v>
                </c:pt>
                <c:pt idx="1">
                  <c:v>50000000</c:v>
                </c:pt>
                <c:pt idx="2">
                  <c:v>52500000</c:v>
                </c:pt>
                <c:pt idx="3">
                  <c:v>57500000</c:v>
                </c:pt>
                <c:pt idx="4">
                  <c:v>62500000</c:v>
                </c:pt>
                <c:pt idx="5">
                  <c:v>65000000</c:v>
                </c:pt>
                <c:pt idx="6">
                  <c:v>67500000</c:v>
                </c:pt>
                <c:pt idx="7">
                  <c:v>70000000</c:v>
                </c:pt>
                <c:pt idx="8">
                  <c:v>75000000</c:v>
                </c:pt>
                <c:pt idx="9">
                  <c:v>80000000</c:v>
                </c:pt>
              </c:numCache>
            </c:numRef>
          </c:val>
          <c:extLst>
            <c:ext xmlns:c16="http://schemas.microsoft.com/office/drawing/2014/chart" uri="{C3380CC4-5D6E-409C-BE32-E72D297353CC}">
              <c16:uniqueId val="{00000001-B316-48D7-BC12-6D4DE19CB7AC}"/>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0"/>
          <c:order val="0"/>
          <c:tx>
            <c:strRef>
              <c:f>'P-CAP 150%'!$C$1</c:f>
              <c:strCache>
                <c:ptCount val="1"/>
                <c:pt idx="0">
                  <c:v>Forecast PCI</c:v>
                </c:pt>
              </c:strCache>
            </c:strRef>
          </c:tx>
          <c:spPr>
            <a:ln w="28575" cap="rnd">
              <a:solidFill>
                <a:schemeClr val="accent2"/>
              </a:solidFill>
              <a:round/>
            </a:ln>
            <a:effectLst/>
          </c:spPr>
          <c:marker>
            <c:symbol val="none"/>
          </c:marker>
          <c:cat>
            <c:numRef>
              <c:f>'P-CAP 150%'!$A$2:$A$27</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'P-CAP 150%'!$C$2:$C$27</c:f>
              <c:numCache>
                <c:formatCode>0.0</c:formatCode>
                <c:ptCount val="10"/>
                <c:pt idx="0">
                  <c:v>72.208190000000002</c:v>
                </c:pt>
                <c:pt idx="1">
                  <c:v>70.798490000000001</c:v>
                </c:pt>
                <c:pt idx="2">
                  <c:v>70.666669999999996</c:v>
                </c:pt>
                <c:pt idx="3">
                  <c:v>70.468739999999997</c:v>
                </c:pt>
                <c:pt idx="4">
                  <c:v>70.500820000000004</c:v>
                </c:pt>
                <c:pt idx="5">
                  <c:v>70.74194</c:v>
                </c:pt>
                <c:pt idx="6">
                  <c:v>71.094390000000004</c:v>
                </c:pt>
                <c:pt idx="7">
                  <c:v>71.491399999999999</c:v>
                </c:pt>
                <c:pt idx="8">
                  <c:v>71.901809999999998</c:v>
                </c:pt>
                <c:pt idx="9">
                  <c:v>72.394620000000003</c:v>
                </c:pt>
              </c:numCache>
            </c:numRef>
          </c:val>
          <c:smooth val="0"/>
          <c:extLst>
            <c:ext xmlns:c16="http://schemas.microsoft.com/office/drawing/2014/chart" uri="{C3380CC4-5D6E-409C-BE32-E72D297353CC}">
              <c16:uniqueId val="{00000002-B316-48D7-BC12-6D4DE19CB7AC}"/>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majorUnit val="5"/>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majorUnit val="100000000"/>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Pavement Condition Index at 200% Funding Scenario</a:t>
            </a:r>
            <a:endParaRPr lang="en-US">
              <a:effectLst/>
            </a:endParaRPr>
          </a:p>
          <a:p>
            <a:pPr>
              <a:defRPr/>
            </a:pPr>
            <a:r>
              <a:rPr lang="en-US" sz="1800" b="0" i="0" baseline="0">
                <a:effectLst/>
              </a:rPr>
              <a:t>Non-Interstate Pavement Modernization Program</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1"/>
          <c:tx>
            <c:strRef>
              <c:f>'P-CAP 200%'!$E$1</c:f>
              <c:strCache>
                <c:ptCount val="1"/>
                <c:pt idx="0">
                  <c:v>Baseline</c:v>
                </c:pt>
              </c:strCache>
            </c:strRef>
          </c:tx>
          <c:spPr>
            <a:solidFill>
              <a:schemeClr val="bg1">
                <a:lumMod val="65000"/>
              </a:schemeClr>
            </a:solidFill>
            <a:ln>
              <a:noFill/>
            </a:ln>
            <a:effectLst/>
          </c:spPr>
          <c:invertIfNegative val="0"/>
          <c:cat>
            <c:strLit>
              <c:ptCount val="10"/>
              <c:pt idx="0">
                <c:v>15</c:v>
              </c:pt>
              <c:pt idx="1">
                <c:v>16</c:v>
              </c:pt>
              <c:pt idx="2">
                <c:v>17</c:v>
              </c:pt>
              <c:pt idx="3">
                <c:v>18</c:v>
              </c:pt>
              <c:pt idx="4">
                <c:v>19</c:v>
              </c:pt>
              <c:pt idx="5">
                <c:v>20</c:v>
              </c:pt>
              <c:pt idx="6">
                <c:v>21</c:v>
              </c:pt>
              <c:pt idx="7">
                <c:v>22</c:v>
              </c:pt>
              <c:pt idx="8">
                <c:v>23</c:v>
              </c:pt>
              <c:pt idx="9">
                <c:v>24</c:v>
              </c:pt>
              <c:extLst>
                <c:ext xmlns:c15="http://schemas.microsoft.com/office/drawing/2012/chart" uri="{02D57815-91ED-43cb-92C2-25804820EDAC}">
                  <c15:autoCat val="1"/>
                </c:ext>
              </c:extLst>
            </c:strLit>
          </c:cat>
          <c:val>
            <c:numRef>
              <c:f>'P-CAP 200%'!$E$2:$E$27</c:f>
              <c:numCache>
                <c:formatCode>"$"#,##0,,</c:formatCode>
                <c:ptCount val="10"/>
                <c:pt idx="0">
                  <c:v>95400000</c:v>
                </c:pt>
                <c:pt idx="1">
                  <c:v>100000000</c:v>
                </c:pt>
                <c:pt idx="2">
                  <c:v>105000000</c:v>
                </c:pt>
                <c:pt idx="3">
                  <c:v>115000000</c:v>
                </c:pt>
                <c:pt idx="4">
                  <c:v>125000000</c:v>
                </c:pt>
                <c:pt idx="5">
                  <c:v>130000000</c:v>
                </c:pt>
                <c:pt idx="6">
                  <c:v>135000000</c:v>
                </c:pt>
                <c:pt idx="7">
                  <c:v>140000000</c:v>
                </c:pt>
                <c:pt idx="8">
                  <c:v>150000000</c:v>
                </c:pt>
                <c:pt idx="9">
                  <c:v>160000000</c:v>
                </c:pt>
              </c:numCache>
            </c:numRef>
          </c:val>
          <c:extLst>
            <c:ext xmlns:c16="http://schemas.microsoft.com/office/drawing/2014/chart" uri="{C3380CC4-5D6E-409C-BE32-E72D297353CC}">
              <c16:uniqueId val="{00000000-F51B-45E4-8871-8D30D9A362D6}"/>
            </c:ext>
          </c:extLst>
        </c:ser>
        <c:ser>
          <c:idx val="4"/>
          <c:order val="2"/>
          <c:tx>
            <c:strRef>
              <c:f>'P-CAP 200%'!$F$1</c:f>
              <c:strCache>
                <c:ptCount val="1"/>
                <c:pt idx="0">
                  <c:v>Added funds</c:v>
                </c:pt>
              </c:strCache>
            </c:strRef>
          </c:tx>
          <c:spPr>
            <a:solidFill>
              <a:schemeClr val="bg1">
                <a:lumMod val="85000"/>
              </a:schemeClr>
            </a:solidFill>
            <a:ln>
              <a:noFill/>
            </a:ln>
            <a:effectLst/>
          </c:spPr>
          <c:invertIfNegative val="0"/>
          <c:cat>
            <c:strLit>
              <c:ptCount val="10"/>
              <c:pt idx="0">
                <c:v>15</c:v>
              </c:pt>
              <c:pt idx="1">
                <c:v>16</c:v>
              </c:pt>
              <c:pt idx="2">
                <c:v>17</c:v>
              </c:pt>
              <c:pt idx="3">
                <c:v>18</c:v>
              </c:pt>
              <c:pt idx="4">
                <c:v>19</c:v>
              </c:pt>
              <c:pt idx="5">
                <c:v>20</c:v>
              </c:pt>
              <c:pt idx="6">
                <c:v>21</c:v>
              </c:pt>
              <c:pt idx="7">
                <c:v>22</c:v>
              </c:pt>
              <c:pt idx="8">
                <c:v>23</c:v>
              </c:pt>
              <c:pt idx="9">
                <c:v>24</c:v>
              </c:pt>
              <c:extLst>
                <c:ext xmlns:c15="http://schemas.microsoft.com/office/drawing/2012/chart" uri="{02D57815-91ED-43cb-92C2-25804820EDAC}">
                  <c15:autoCat val="1"/>
                </c:ext>
              </c:extLst>
            </c:strLit>
          </c:cat>
          <c:val>
            <c:numRef>
              <c:f>'P-CAP 200%'!$F$2:$F$27</c:f>
              <c:numCache>
                <c:formatCode>"$"#,##0,,</c:formatCode>
                <c:ptCount val="10"/>
                <c:pt idx="0">
                  <c:v>0</c:v>
                </c:pt>
                <c:pt idx="1">
                  <c:v>100000000</c:v>
                </c:pt>
                <c:pt idx="2">
                  <c:v>105000000</c:v>
                </c:pt>
                <c:pt idx="3">
                  <c:v>115000000</c:v>
                </c:pt>
                <c:pt idx="4">
                  <c:v>125000000</c:v>
                </c:pt>
                <c:pt idx="5">
                  <c:v>130000000</c:v>
                </c:pt>
                <c:pt idx="6">
                  <c:v>135000000</c:v>
                </c:pt>
                <c:pt idx="7">
                  <c:v>140000000</c:v>
                </c:pt>
                <c:pt idx="8">
                  <c:v>150000000</c:v>
                </c:pt>
                <c:pt idx="9">
                  <c:v>160000000</c:v>
                </c:pt>
              </c:numCache>
            </c:numRef>
          </c:val>
          <c:extLst>
            <c:ext xmlns:c16="http://schemas.microsoft.com/office/drawing/2014/chart" uri="{C3380CC4-5D6E-409C-BE32-E72D297353CC}">
              <c16:uniqueId val="{00000001-F51B-45E4-8871-8D30D9A362D6}"/>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0"/>
          <c:order val="0"/>
          <c:tx>
            <c:strRef>
              <c:f>'P-CAP 200%'!$C$1</c:f>
              <c:strCache>
                <c:ptCount val="1"/>
                <c:pt idx="0">
                  <c:v>Forecast PCI</c:v>
                </c:pt>
              </c:strCache>
            </c:strRef>
          </c:tx>
          <c:spPr>
            <a:ln w="28575" cap="rnd">
              <a:solidFill>
                <a:schemeClr val="accent4"/>
              </a:solidFill>
              <a:round/>
            </a:ln>
            <a:effectLst/>
          </c:spPr>
          <c:marker>
            <c:symbol val="none"/>
          </c:marker>
          <c:cat>
            <c:numRef>
              <c:f>'P-CAP 200%'!$A$2:$A$27</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'P-CAP 200%'!$C$2:$C$27</c:f>
              <c:numCache>
                <c:formatCode>0.0</c:formatCode>
                <c:ptCount val="10"/>
                <c:pt idx="0">
                  <c:v>72.208190000000002</c:v>
                </c:pt>
                <c:pt idx="1">
                  <c:v>70.798490000000001</c:v>
                </c:pt>
                <c:pt idx="2">
                  <c:v>71.083920000000006</c:v>
                </c:pt>
                <c:pt idx="3">
                  <c:v>71.345119999999994</c:v>
                </c:pt>
                <c:pt idx="4">
                  <c:v>71.773210000000006</c:v>
                </c:pt>
                <c:pt idx="5">
                  <c:v>72.401979999999995</c:v>
                </c:pt>
                <c:pt idx="6">
                  <c:v>73.159099999999995</c:v>
                </c:pt>
                <c:pt idx="7">
                  <c:v>73.889430000000004</c:v>
                </c:pt>
                <c:pt idx="8">
                  <c:v>74.639409999999998</c:v>
                </c:pt>
                <c:pt idx="9">
                  <c:v>75.465890000000002</c:v>
                </c:pt>
              </c:numCache>
            </c:numRef>
          </c:val>
          <c:smooth val="0"/>
          <c:extLst>
            <c:ext xmlns:c16="http://schemas.microsoft.com/office/drawing/2014/chart" uri="{C3380CC4-5D6E-409C-BE32-E72D297353CC}">
              <c16:uniqueId val="{00000002-F51B-45E4-8871-8D30D9A362D6}"/>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majorUnit val="5"/>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dirty="0"/>
              <a:t>Non-Interstate Pavement Modernization Budget Scenario Comparison</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41907261592303E-2"/>
          <c:y val="0.1122904458772598"/>
          <c:w val="0.92198031496062993"/>
          <c:h val="0.7488743267530743"/>
        </c:manualLayout>
      </c:layout>
      <c:lineChart>
        <c:grouping val="standard"/>
        <c:varyColors val="0"/>
        <c:ser>
          <c:idx val="4"/>
          <c:order val="0"/>
          <c:tx>
            <c:strRef>
              <c:f>Data!$B$1</c:f>
              <c:strCache>
                <c:ptCount val="1"/>
                <c:pt idx="0">
                  <c:v>75% Current Funding</c:v>
                </c:pt>
              </c:strCache>
            </c:strRef>
          </c:tx>
          <c:spPr>
            <a:ln w="28575" cap="rnd">
              <a:solidFill>
                <a:schemeClr val="accent5"/>
              </a:solidFill>
              <a:round/>
            </a:ln>
            <a:effectLst/>
          </c:spPr>
          <c:marker>
            <c:symbol val="none"/>
          </c:marker>
          <c:cat>
            <c:numRef>
              <c:f>Data!$A$2:$A$14</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Data!$B$2:$B$15</c:f>
              <c:numCache>
                <c:formatCode>General</c:formatCode>
                <c:ptCount val="10"/>
                <c:pt idx="0">
                  <c:v>72.208190000000002</c:v>
                </c:pt>
                <c:pt idx="1">
                  <c:v>70.798490000000001</c:v>
                </c:pt>
                <c:pt idx="2">
                  <c:v>69.918559999999999</c:v>
                </c:pt>
                <c:pt idx="3">
                  <c:v>69.186959999999999</c:v>
                </c:pt>
                <c:pt idx="4">
                  <c:v>68.509270000000001</c:v>
                </c:pt>
                <c:pt idx="5">
                  <c:v>68.068579999999997</c:v>
                </c:pt>
                <c:pt idx="6">
                  <c:v>67.745919999999998</c:v>
                </c:pt>
                <c:pt idx="7">
                  <c:v>67.450490000000002</c:v>
                </c:pt>
                <c:pt idx="8">
                  <c:v>67.252330000000001</c:v>
                </c:pt>
                <c:pt idx="9">
                  <c:v>67.074089999999998</c:v>
                </c:pt>
              </c:numCache>
            </c:numRef>
          </c:val>
          <c:smooth val="0"/>
          <c:extLst>
            <c:ext xmlns:c16="http://schemas.microsoft.com/office/drawing/2014/chart" uri="{C3380CC4-5D6E-409C-BE32-E72D297353CC}">
              <c16:uniqueId val="{00000000-FB98-4882-B4D0-9D887D5587A3}"/>
            </c:ext>
          </c:extLst>
        </c:ser>
        <c:ser>
          <c:idx val="5"/>
          <c:order val="1"/>
          <c:tx>
            <c:strRef>
              <c:f>Data!$C$1</c:f>
              <c:strCache>
                <c:ptCount val="1"/>
                <c:pt idx="0">
                  <c:v>100% Current Funding</c:v>
                </c:pt>
              </c:strCache>
            </c:strRef>
          </c:tx>
          <c:spPr>
            <a:ln w="28575" cap="rnd">
              <a:solidFill>
                <a:schemeClr val="accent6"/>
              </a:solidFill>
              <a:round/>
            </a:ln>
            <a:effectLst/>
          </c:spPr>
          <c:marker>
            <c:symbol val="none"/>
          </c:marker>
          <c:cat>
            <c:numRef>
              <c:f>Data!$A$2:$A$14</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Data!$C$2:$C$15</c:f>
              <c:numCache>
                <c:formatCode>General</c:formatCode>
                <c:ptCount val="10"/>
                <c:pt idx="0">
                  <c:v>72.208190000000002</c:v>
                </c:pt>
                <c:pt idx="1">
                  <c:v>70.798490000000001</c:v>
                </c:pt>
                <c:pt idx="2">
                  <c:v>70.172790000000006</c:v>
                </c:pt>
                <c:pt idx="3">
                  <c:v>69.617509999999996</c:v>
                </c:pt>
                <c:pt idx="4">
                  <c:v>69.154179999999997</c:v>
                </c:pt>
                <c:pt idx="5">
                  <c:v>68.953580000000002</c:v>
                </c:pt>
                <c:pt idx="6">
                  <c:v>68.814449999999994</c:v>
                </c:pt>
                <c:pt idx="7">
                  <c:v>68.750380000000007</c:v>
                </c:pt>
                <c:pt idx="8">
                  <c:v>68.782799999999995</c:v>
                </c:pt>
                <c:pt idx="9">
                  <c:v>68.844629999999995</c:v>
                </c:pt>
              </c:numCache>
            </c:numRef>
          </c:val>
          <c:smooth val="0"/>
          <c:extLst>
            <c:ext xmlns:c16="http://schemas.microsoft.com/office/drawing/2014/chart" uri="{C3380CC4-5D6E-409C-BE32-E72D297353CC}">
              <c16:uniqueId val="{00000001-FB98-4882-B4D0-9D887D5587A3}"/>
            </c:ext>
          </c:extLst>
        </c:ser>
        <c:ser>
          <c:idx val="0"/>
          <c:order val="2"/>
          <c:tx>
            <c:strRef>
              <c:f>Data!$D$1</c:f>
              <c:strCache>
                <c:ptCount val="1"/>
                <c:pt idx="0">
                  <c:v>125% Current Funding</c:v>
                </c:pt>
              </c:strCache>
            </c:strRef>
          </c:tx>
          <c:spPr>
            <a:ln w="28575" cap="rnd">
              <a:solidFill>
                <a:schemeClr val="accent1"/>
              </a:solidFill>
              <a:round/>
            </a:ln>
            <a:effectLst/>
          </c:spPr>
          <c:marker>
            <c:symbol val="none"/>
          </c:marker>
          <c:cat>
            <c:numRef>
              <c:f>Data!$A$2:$A$14</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Data!$D$2:$D$15</c:f>
              <c:numCache>
                <c:formatCode>General</c:formatCode>
                <c:ptCount val="10"/>
                <c:pt idx="0">
                  <c:v>72.208190000000002</c:v>
                </c:pt>
                <c:pt idx="1">
                  <c:v>70.798490000000001</c:v>
                </c:pt>
                <c:pt idx="2">
                  <c:v>70.425730000000001</c:v>
                </c:pt>
                <c:pt idx="3">
                  <c:v>70.03895</c:v>
                </c:pt>
                <c:pt idx="4">
                  <c:v>69.852609999999999</c:v>
                </c:pt>
                <c:pt idx="5">
                  <c:v>69.852400000000003</c:v>
                </c:pt>
                <c:pt idx="6">
                  <c:v>69.959310000000002</c:v>
                </c:pt>
                <c:pt idx="7">
                  <c:v>70.17456</c:v>
                </c:pt>
                <c:pt idx="8">
                  <c:v>70.412130000000005</c:v>
                </c:pt>
                <c:pt idx="9">
                  <c:v>70.714070000000007</c:v>
                </c:pt>
              </c:numCache>
            </c:numRef>
          </c:val>
          <c:smooth val="0"/>
          <c:extLst>
            <c:ext xmlns:c16="http://schemas.microsoft.com/office/drawing/2014/chart" uri="{C3380CC4-5D6E-409C-BE32-E72D297353CC}">
              <c16:uniqueId val="{00000002-FB98-4882-B4D0-9D887D5587A3}"/>
            </c:ext>
          </c:extLst>
        </c:ser>
        <c:ser>
          <c:idx val="1"/>
          <c:order val="3"/>
          <c:tx>
            <c:strRef>
              <c:f>Data!$E$1</c:f>
              <c:strCache>
                <c:ptCount val="1"/>
                <c:pt idx="0">
                  <c:v>150% Current Funding</c:v>
                </c:pt>
              </c:strCache>
            </c:strRef>
          </c:tx>
          <c:spPr>
            <a:ln w="28575" cap="rnd">
              <a:solidFill>
                <a:schemeClr val="accent2"/>
              </a:solidFill>
              <a:round/>
            </a:ln>
            <a:effectLst/>
          </c:spPr>
          <c:marker>
            <c:symbol val="none"/>
          </c:marker>
          <c:cat>
            <c:numRef>
              <c:f>Data!$A$2:$A$14</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Data!$E$2:$E$15</c:f>
              <c:numCache>
                <c:formatCode>General</c:formatCode>
                <c:ptCount val="10"/>
                <c:pt idx="0">
                  <c:v>72.208190000000002</c:v>
                </c:pt>
                <c:pt idx="1">
                  <c:v>70.798490000000001</c:v>
                </c:pt>
                <c:pt idx="2">
                  <c:v>70.666669999999996</c:v>
                </c:pt>
                <c:pt idx="3">
                  <c:v>70.468739999999997</c:v>
                </c:pt>
                <c:pt idx="4">
                  <c:v>70.500820000000004</c:v>
                </c:pt>
                <c:pt idx="5">
                  <c:v>70.74194</c:v>
                </c:pt>
                <c:pt idx="6">
                  <c:v>71.094390000000004</c:v>
                </c:pt>
                <c:pt idx="7">
                  <c:v>71.491399999999999</c:v>
                </c:pt>
                <c:pt idx="8">
                  <c:v>71.901809999999998</c:v>
                </c:pt>
                <c:pt idx="9">
                  <c:v>72.394620000000003</c:v>
                </c:pt>
              </c:numCache>
            </c:numRef>
          </c:val>
          <c:smooth val="0"/>
          <c:extLst>
            <c:ext xmlns:c16="http://schemas.microsoft.com/office/drawing/2014/chart" uri="{C3380CC4-5D6E-409C-BE32-E72D297353CC}">
              <c16:uniqueId val="{00000003-FB98-4882-B4D0-9D887D5587A3}"/>
            </c:ext>
          </c:extLst>
        </c:ser>
        <c:ser>
          <c:idx val="2"/>
          <c:order val="4"/>
          <c:tx>
            <c:strRef>
              <c:f>Data!$F$1</c:f>
              <c:strCache>
                <c:ptCount val="1"/>
                <c:pt idx="0">
                  <c:v>175% Current Funding</c:v>
                </c:pt>
              </c:strCache>
            </c:strRef>
          </c:tx>
          <c:spPr>
            <a:ln w="28575" cap="rnd">
              <a:solidFill>
                <a:schemeClr val="accent3"/>
              </a:solidFill>
              <a:round/>
            </a:ln>
            <a:effectLst/>
          </c:spPr>
          <c:marker>
            <c:symbol val="none"/>
          </c:marker>
          <c:cat>
            <c:numRef>
              <c:f>Data!$A$2:$A$14</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Data!$F$2:$F$15</c:f>
              <c:numCache>
                <c:formatCode>General</c:formatCode>
                <c:ptCount val="10"/>
                <c:pt idx="0">
                  <c:v>72.208190000000002</c:v>
                </c:pt>
                <c:pt idx="1">
                  <c:v>70.798490000000001</c:v>
                </c:pt>
                <c:pt idx="2">
                  <c:v>70.87312</c:v>
                </c:pt>
                <c:pt idx="3">
                  <c:v>70.904399999999995</c:v>
                </c:pt>
                <c:pt idx="4">
                  <c:v>71.133859999999999</c:v>
                </c:pt>
                <c:pt idx="5">
                  <c:v>71.579560000000001</c:v>
                </c:pt>
                <c:pt idx="6">
                  <c:v>72.16574</c:v>
                </c:pt>
                <c:pt idx="7">
                  <c:v>72.723590000000002</c:v>
                </c:pt>
                <c:pt idx="8">
                  <c:v>73.315820000000002</c:v>
                </c:pt>
                <c:pt idx="9">
                  <c:v>73.977729999999994</c:v>
                </c:pt>
              </c:numCache>
            </c:numRef>
          </c:val>
          <c:smooth val="0"/>
          <c:extLst>
            <c:ext xmlns:c16="http://schemas.microsoft.com/office/drawing/2014/chart" uri="{C3380CC4-5D6E-409C-BE32-E72D297353CC}">
              <c16:uniqueId val="{00000004-FB98-4882-B4D0-9D887D5587A3}"/>
            </c:ext>
          </c:extLst>
        </c:ser>
        <c:ser>
          <c:idx val="3"/>
          <c:order val="5"/>
          <c:tx>
            <c:strRef>
              <c:f>Data!$G$1</c:f>
              <c:strCache>
                <c:ptCount val="1"/>
                <c:pt idx="0">
                  <c:v>200% Current Funding</c:v>
                </c:pt>
              </c:strCache>
            </c:strRef>
          </c:tx>
          <c:spPr>
            <a:ln w="28575" cap="rnd">
              <a:solidFill>
                <a:schemeClr val="accent4"/>
              </a:solidFill>
              <a:round/>
            </a:ln>
            <a:effectLst/>
          </c:spPr>
          <c:marker>
            <c:symbol val="none"/>
          </c:marker>
          <c:cat>
            <c:numRef>
              <c:f>Data!$A$2:$A$14</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Data!$G$2:$G$15</c:f>
              <c:numCache>
                <c:formatCode>General</c:formatCode>
                <c:ptCount val="10"/>
                <c:pt idx="0">
                  <c:v>72.208190000000002</c:v>
                </c:pt>
                <c:pt idx="1">
                  <c:v>70.798490000000001</c:v>
                </c:pt>
                <c:pt idx="2">
                  <c:v>71.083920000000006</c:v>
                </c:pt>
                <c:pt idx="3">
                  <c:v>71.345119999999994</c:v>
                </c:pt>
                <c:pt idx="4">
                  <c:v>71.773210000000006</c:v>
                </c:pt>
                <c:pt idx="5">
                  <c:v>72.401979999999995</c:v>
                </c:pt>
                <c:pt idx="6">
                  <c:v>73.159099999999995</c:v>
                </c:pt>
                <c:pt idx="7">
                  <c:v>73.889430000000004</c:v>
                </c:pt>
                <c:pt idx="8">
                  <c:v>74.639409999999998</c:v>
                </c:pt>
                <c:pt idx="9">
                  <c:v>75.465890000000002</c:v>
                </c:pt>
              </c:numCache>
            </c:numRef>
          </c:val>
          <c:smooth val="0"/>
          <c:extLst>
            <c:ext xmlns:c16="http://schemas.microsoft.com/office/drawing/2014/chart" uri="{C3380CC4-5D6E-409C-BE32-E72D297353CC}">
              <c16:uniqueId val="{00000005-FB98-4882-B4D0-9D887D5587A3}"/>
            </c:ext>
          </c:extLst>
        </c:ser>
        <c:dLbls>
          <c:showLegendKey val="0"/>
          <c:showVal val="0"/>
          <c:showCatName val="0"/>
          <c:showSerName val="0"/>
          <c:showPercent val="0"/>
          <c:showBubbleSize val="0"/>
        </c:dLbls>
        <c:smooth val="0"/>
        <c:axId val="648211880"/>
        <c:axId val="648212864"/>
        <c:extLst>
          <c:ext xmlns:c15="http://schemas.microsoft.com/office/drawing/2012/chart" uri="{02D57815-91ED-43cb-92C2-25804820EDAC}">
            <c15:filteredLineSeries>
              <c15:ser>
                <c:idx val="6"/>
                <c:order val="6"/>
                <c:tx>
                  <c:strRef>
                    <c:extLst>
                      <c:ext uri="{02D57815-91ED-43cb-92C2-25804820EDAC}">
                        <c15:formulaRef>
                          <c15:sqref>Data!$H$1</c15:sqref>
                        </c15:formulaRef>
                      </c:ext>
                    </c:extLst>
                    <c:strCache>
                      <c:ptCount val="1"/>
                      <c:pt idx="0">
                        <c:v>Network - Do Nothing</c:v>
                      </c:pt>
                    </c:strCache>
                  </c:strRef>
                </c:tx>
                <c:spPr>
                  <a:ln w="28575" cap="rnd">
                    <a:solidFill>
                      <a:schemeClr val="accent1">
                        <a:lumMod val="60000"/>
                      </a:schemeClr>
                    </a:solidFill>
                    <a:round/>
                  </a:ln>
                  <a:effectLst/>
                </c:spPr>
                <c:marker>
                  <c:symbol val="none"/>
                </c:marker>
                <c:cat>
                  <c:numRef>
                    <c:extLst>
                      <c:ext uri="{02D57815-91ED-43cb-92C2-25804820EDAC}">
                        <c15:formulaRef>
                          <c15:sqref>Data!$A$2:$A$14</c15:sqref>
                        </c15:formulaRef>
                      </c:ext>
                    </c:extLst>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extLst>
                      <c:ext uri="{02D57815-91ED-43cb-92C2-25804820EDAC}">
                        <c15:formulaRef>
                          <c15:sqref>Data!$H$2:$H$15</c15:sqref>
                        </c15:formulaRef>
                      </c:ext>
                    </c:extLst>
                    <c:numCache>
                      <c:formatCode>General</c:formatCode>
                      <c:ptCount val="10"/>
                      <c:pt idx="0">
                        <c:v>72.208190000000002</c:v>
                      </c:pt>
                      <c:pt idx="1">
                        <c:v>70.798490000000001</c:v>
                      </c:pt>
                      <c:pt idx="2">
                        <c:v>68.460509999999999</c:v>
                      </c:pt>
                      <c:pt idx="3">
                        <c:v>66.375159999999994</c:v>
                      </c:pt>
                      <c:pt idx="4">
                        <c:v>64.487250000000003</c:v>
                      </c:pt>
                      <c:pt idx="5">
                        <c:v>62.721910000000001</c:v>
                      </c:pt>
                      <c:pt idx="6">
                        <c:v>61.09554</c:v>
                      </c:pt>
                      <c:pt idx="7">
                        <c:v>59.535179999999997</c:v>
                      </c:pt>
                      <c:pt idx="8">
                        <c:v>58.059629999999999</c:v>
                      </c:pt>
                      <c:pt idx="9">
                        <c:v>56.646749999999997</c:v>
                      </c:pt>
                    </c:numCache>
                  </c:numRef>
                </c:val>
                <c:smooth val="0"/>
                <c:extLst>
                  <c:ext xmlns:c16="http://schemas.microsoft.com/office/drawing/2014/chart" uri="{C3380CC4-5D6E-409C-BE32-E72D297353CC}">
                    <c16:uniqueId val="{00000006-069E-45EC-B9C0-4392AE85B314}"/>
                  </c:ext>
                </c:extLst>
              </c15:ser>
            </c15:filteredLineSeries>
          </c:ext>
        </c:extLst>
      </c:lineChart>
      <c:catAx>
        <c:axId val="648211880"/>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2864"/>
        <c:crosses val="autoZero"/>
        <c:auto val="1"/>
        <c:lblAlgn val="ctr"/>
        <c:lblOffset val="100"/>
        <c:noMultiLvlLbl val="0"/>
      </c:catAx>
      <c:valAx>
        <c:axId val="64821286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188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userShapes r:id="rId3"/>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0.56417</cdr:x>
      <cdr:y>0.93735</cdr:y>
    </cdr:from>
    <cdr:to>
      <cdr:x>0.71099</cdr:x>
      <cdr:y>0.97837</cdr:y>
    </cdr:to>
    <cdr:sp macro="" textlink="">
      <cdr:nvSpPr>
        <cdr:cNvPr id="2" name="TextBox 1">
          <a:extLst xmlns:a="http://schemas.openxmlformats.org/drawingml/2006/main">
            <a:ext uri="{FF2B5EF4-FFF2-40B4-BE49-F238E27FC236}">
              <a16:creationId xmlns:a16="http://schemas.microsoft.com/office/drawing/2014/main" id="{4F745AAF-A69B-4983-B515-4869F348EBE5}"/>
            </a:ext>
          </a:extLst>
        </cdr:cNvPr>
        <cdr:cNvSpPr txBox="1"/>
      </cdr:nvSpPr>
      <cdr:spPr>
        <a:xfrm xmlns:a="http://schemas.openxmlformats.org/drawingml/2006/main">
          <a:off x="4890568" y="5897176"/>
          <a:ext cx="1272668" cy="2580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Number of Overlays</a:t>
          </a:r>
        </a:p>
      </cdr:txBody>
    </cdr:sp>
  </cdr:relSizeAnchor>
</c:userShapes>
</file>

<file path=ppt/drawings/drawing2.xml><?xml version="1.0" encoding="utf-8"?>
<c:userShapes xmlns:c="http://schemas.openxmlformats.org/drawingml/2006/chart">
  <cdr:relSizeAnchor xmlns:cdr="http://schemas.openxmlformats.org/drawingml/2006/chartDrawing">
    <cdr:from>
      <cdr:x>0.12624</cdr:x>
      <cdr:y>0.30453</cdr:y>
    </cdr:from>
    <cdr:to>
      <cdr:x>0.92199</cdr:x>
      <cdr:y>0.30664</cdr:y>
    </cdr:to>
    <cdr:cxnSp macro="">
      <cdr:nvCxnSpPr>
        <cdr:cNvPr id="2" name="Straight Connector 1">
          <a:extLst xmlns:a="http://schemas.openxmlformats.org/drawingml/2006/main">
            <a:ext uri="{FF2B5EF4-FFF2-40B4-BE49-F238E27FC236}">
              <a16:creationId xmlns:a16="http://schemas.microsoft.com/office/drawing/2014/main" id="{70A1E975-6D51-45C9-BE97-AFBCC7CF349F}"/>
            </a:ext>
          </a:extLst>
        </cdr:cNvPr>
        <cdr:cNvCxnSpPr/>
      </cdr:nvCxnSpPr>
      <cdr:spPr>
        <a:xfrm xmlns:a="http://schemas.openxmlformats.org/drawingml/2006/main">
          <a:off x="1154348" y="1874195"/>
          <a:ext cx="7276289" cy="12970"/>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0.39066</cdr:x>
      <cdr:y>0.23586</cdr:y>
    </cdr:from>
    <cdr:to>
      <cdr:x>0.55378</cdr:x>
      <cdr:y>0.27907</cdr:y>
    </cdr:to>
    <cdr:sp macro="" textlink="">
      <cdr:nvSpPr>
        <cdr:cNvPr id="3" name="Line Callout 2 2"/>
        <cdr:cNvSpPr/>
      </cdr:nvSpPr>
      <cdr:spPr>
        <a:xfrm xmlns:a="http://schemas.openxmlformats.org/drawingml/2006/main">
          <a:off x="3572212" y="14515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Target Condition Index</a:t>
          </a:r>
        </a:p>
      </cdr:txBody>
    </cdr:sp>
  </cdr:relSizeAnchor>
</c:userShapes>
</file>

<file path=ppt/drawings/drawing3.xml><?xml version="1.0" encoding="utf-8"?>
<c:userShapes xmlns:c="http://schemas.openxmlformats.org/drawingml/2006/chart">
  <cdr:relSizeAnchor xmlns:cdr="http://schemas.openxmlformats.org/drawingml/2006/chartDrawing">
    <cdr:from>
      <cdr:x>0.13191</cdr:x>
      <cdr:y>0.30591</cdr:y>
    </cdr:from>
    <cdr:to>
      <cdr:x>0.92553</cdr:x>
      <cdr:y>0.30696</cdr:y>
    </cdr:to>
    <cdr:cxnSp macro="">
      <cdr:nvCxnSpPr>
        <cdr:cNvPr id="2" name="Straight Connector 1">
          <a:extLst xmlns:a="http://schemas.openxmlformats.org/drawingml/2006/main">
            <a:ext uri="{FF2B5EF4-FFF2-40B4-BE49-F238E27FC236}">
              <a16:creationId xmlns:a16="http://schemas.microsoft.com/office/drawing/2014/main" id="{5697A5D3-20E3-4F1E-83D3-F209AACF4D04}"/>
            </a:ext>
          </a:extLst>
        </cdr:cNvPr>
        <cdr:cNvCxnSpPr/>
      </cdr:nvCxnSpPr>
      <cdr:spPr>
        <a:xfrm xmlns:a="http://schemas.openxmlformats.org/drawingml/2006/main">
          <a:off x="1206230" y="1880681"/>
          <a:ext cx="7256834" cy="6485"/>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0.39066</cdr:x>
      <cdr:y>0.23611</cdr:y>
    </cdr:from>
    <cdr:to>
      <cdr:x>0.55378</cdr:x>
      <cdr:y>0.27936</cdr:y>
    </cdr:to>
    <cdr:sp macro="" textlink="">
      <cdr:nvSpPr>
        <cdr:cNvPr id="3" name="Line Callout 2 2"/>
        <cdr:cNvSpPr/>
      </cdr:nvSpPr>
      <cdr:spPr>
        <a:xfrm xmlns:a="http://schemas.openxmlformats.org/drawingml/2006/main">
          <a:off x="3572212" y="14515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Target Condition Index</a:t>
          </a:r>
        </a:p>
      </cdr:txBody>
    </cdr:sp>
  </cdr:relSizeAnchor>
</c:userShapes>
</file>

<file path=ppt/drawings/drawing4.xml><?xml version="1.0" encoding="utf-8"?>
<c:userShapes xmlns:c="http://schemas.openxmlformats.org/drawingml/2006/chart">
  <cdr:relSizeAnchor xmlns:cdr="http://schemas.openxmlformats.org/drawingml/2006/chartDrawing">
    <cdr:from>
      <cdr:x>0.06028</cdr:x>
      <cdr:y>0.30032</cdr:y>
    </cdr:from>
    <cdr:to>
      <cdr:x>0.98231</cdr:x>
      <cdr:y>0.30137</cdr:y>
    </cdr:to>
    <cdr:cxnSp macro="">
      <cdr:nvCxnSpPr>
        <cdr:cNvPr id="3" name="Straight Connector 2">
          <a:extLst xmlns:a="http://schemas.openxmlformats.org/drawingml/2006/main">
            <a:ext uri="{FF2B5EF4-FFF2-40B4-BE49-F238E27FC236}">
              <a16:creationId xmlns:a16="http://schemas.microsoft.com/office/drawing/2014/main" id="{9DD15714-A902-4850-B16E-AB854CDDAB65}"/>
            </a:ext>
          </a:extLst>
        </cdr:cNvPr>
        <cdr:cNvCxnSpPr/>
      </cdr:nvCxnSpPr>
      <cdr:spPr>
        <a:xfrm xmlns:a="http://schemas.openxmlformats.org/drawingml/2006/main">
          <a:off x="551234" y="1848255"/>
          <a:ext cx="8431044" cy="6485"/>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0.38511</cdr:x>
      <cdr:y>0.22761</cdr:y>
    </cdr:from>
    <cdr:to>
      <cdr:x>0.54823</cdr:x>
      <cdr:y>0.27081</cdr:y>
    </cdr:to>
    <cdr:sp macro="" textlink="">
      <cdr:nvSpPr>
        <cdr:cNvPr id="5" name="Line Callout 2 4"/>
        <cdr:cNvSpPr/>
      </cdr:nvSpPr>
      <cdr:spPr>
        <a:xfrm xmlns:a="http://schemas.openxmlformats.org/drawingml/2006/main">
          <a:off x="3521412" y="14007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Target Condition Index</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7BAC9-E3E8-484D-B82F-8598440F3133}" type="datetimeFigureOut">
              <a:rPr lang="en-US" smtClean="0"/>
              <a:t>1/2/2019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64418-ABC8-4147-8823-9716920390BF}" type="slidenum">
              <a:rPr lang="en-US" smtClean="0"/>
              <a:t>‹#›</a:t>
            </a:fld>
            <a:endParaRPr lang="en-US" dirty="0"/>
          </a:p>
        </p:txBody>
      </p:sp>
    </p:spTree>
    <p:extLst>
      <p:ext uri="{BB962C8B-B14F-4D97-AF65-F5344CB8AC3E}">
        <p14:creationId xmlns:p14="http://schemas.microsoft.com/office/powerpoint/2010/main" val="272160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1</a:t>
            </a:fld>
            <a:endParaRPr lang="en-US" dirty="0"/>
          </a:p>
        </p:txBody>
      </p:sp>
    </p:spTree>
    <p:extLst>
      <p:ext uri="{BB962C8B-B14F-4D97-AF65-F5344CB8AC3E}">
        <p14:creationId xmlns:p14="http://schemas.microsoft.com/office/powerpoint/2010/main" val="78222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12</a:t>
            </a:fld>
            <a:endParaRPr lang="en-US" dirty="0"/>
          </a:p>
        </p:txBody>
      </p:sp>
    </p:spTree>
    <p:extLst>
      <p:ext uri="{BB962C8B-B14F-4D97-AF65-F5344CB8AC3E}">
        <p14:creationId xmlns:p14="http://schemas.microsoft.com/office/powerpoint/2010/main" val="126757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13</a:t>
            </a:fld>
            <a:endParaRPr lang="en-US" dirty="0"/>
          </a:p>
        </p:txBody>
      </p:sp>
    </p:spTree>
    <p:extLst>
      <p:ext uri="{BB962C8B-B14F-4D97-AF65-F5344CB8AC3E}">
        <p14:creationId xmlns:p14="http://schemas.microsoft.com/office/powerpoint/2010/main" val="105572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Costs (from TAMP):  </a:t>
            </a:r>
            <a:r>
              <a:rPr lang="en-US" baseline="0" dirty="0" err="1"/>
              <a:t>Maint</a:t>
            </a:r>
            <a:r>
              <a:rPr lang="en-US" baseline="0" dirty="0"/>
              <a:t>/Pres </a:t>
            </a:r>
            <a:r>
              <a:rPr lang="en-US" baseline="0" dirty="0" err="1"/>
              <a:t>Tx</a:t>
            </a:r>
            <a:r>
              <a:rPr lang="en-US" baseline="0" dirty="0"/>
              <a:t> $20k - $50k per lane mile; Rehab </a:t>
            </a:r>
            <a:r>
              <a:rPr lang="en-US" baseline="0" dirty="0" err="1"/>
              <a:t>Tx</a:t>
            </a:r>
            <a:r>
              <a:rPr lang="en-US" baseline="0" dirty="0"/>
              <a:t> $220k - $500k per LM; Recon </a:t>
            </a:r>
            <a:r>
              <a:rPr lang="en-US" baseline="0" dirty="0" err="1"/>
              <a:t>Tx</a:t>
            </a:r>
            <a:r>
              <a:rPr lang="en-US" baseline="0" dirty="0"/>
              <a:t> $600k - $750k per LM</a:t>
            </a:r>
          </a:p>
        </p:txBody>
      </p:sp>
      <p:sp>
        <p:nvSpPr>
          <p:cNvPr id="4" name="Slide Number Placeholder 3"/>
          <p:cNvSpPr>
            <a:spLocks noGrp="1"/>
          </p:cNvSpPr>
          <p:nvPr>
            <p:ph type="sldNum" sz="quarter" idx="10"/>
          </p:nvPr>
        </p:nvSpPr>
        <p:spPr/>
        <p:txBody>
          <a:bodyPr/>
          <a:lstStyle/>
          <a:p>
            <a:fld id="{38464418-ABC8-4147-8823-9716920390BF}" type="slidenum">
              <a:rPr lang="en-US" smtClean="0"/>
              <a:t>14</a:t>
            </a:fld>
            <a:endParaRPr lang="en-US" dirty="0"/>
          </a:p>
        </p:txBody>
      </p:sp>
    </p:spTree>
    <p:extLst>
      <p:ext uri="{BB962C8B-B14F-4D97-AF65-F5344CB8AC3E}">
        <p14:creationId xmlns:p14="http://schemas.microsoft.com/office/powerpoint/2010/main" val="7563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15</a:t>
            </a:fld>
            <a:endParaRPr lang="en-US" dirty="0"/>
          </a:p>
        </p:txBody>
      </p:sp>
    </p:spTree>
    <p:extLst>
      <p:ext uri="{BB962C8B-B14F-4D97-AF65-F5344CB8AC3E}">
        <p14:creationId xmlns:p14="http://schemas.microsoft.com/office/powerpoint/2010/main" val="2184678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past expenditures in the 3R program (Non-Interstate</a:t>
            </a:r>
            <a:r>
              <a:rPr lang="en-US" baseline="0" dirty="0"/>
              <a:t> Pavement Modernization) and pavement condition.  It is important to note there is about a 3-year lag in the condition measurement – projects in FY19 might not be complete until the fall of 2019, and often those won’t be evaluated again for another year or two so we might not see their condition reflected until the 2021 data.  This lag is why we see the unexpected relationship between expenditures and condition.</a:t>
            </a:r>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17</a:t>
            </a:fld>
            <a:endParaRPr lang="en-US" dirty="0"/>
          </a:p>
        </p:txBody>
      </p:sp>
    </p:spTree>
    <p:extLst>
      <p:ext uri="{BB962C8B-B14F-4D97-AF65-F5344CB8AC3E}">
        <p14:creationId xmlns:p14="http://schemas.microsoft.com/office/powerpoint/2010/main" val="252415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18</a:t>
            </a:fld>
            <a:endParaRPr lang="en-US" dirty="0"/>
          </a:p>
        </p:txBody>
      </p:sp>
    </p:spTree>
    <p:extLst>
      <p:ext uri="{BB962C8B-B14F-4D97-AF65-F5344CB8AC3E}">
        <p14:creationId xmlns:p14="http://schemas.microsoft.com/office/powerpoint/2010/main" val="426773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19</a:t>
            </a:fld>
            <a:endParaRPr lang="en-US" dirty="0"/>
          </a:p>
        </p:txBody>
      </p:sp>
    </p:spTree>
    <p:extLst>
      <p:ext uri="{BB962C8B-B14F-4D97-AF65-F5344CB8AC3E}">
        <p14:creationId xmlns:p14="http://schemas.microsoft.com/office/powerpoint/2010/main" val="353366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20</a:t>
            </a:fld>
            <a:endParaRPr lang="en-US" dirty="0"/>
          </a:p>
        </p:txBody>
      </p:sp>
    </p:spTree>
    <p:extLst>
      <p:ext uri="{BB962C8B-B14F-4D97-AF65-F5344CB8AC3E}">
        <p14:creationId xmlns:p14="http://schemas.microsoft.com/office/powerpoint/2010/main" val="128430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3</a:t>
            </a:fld>
            <a:endParaRPr lang="en-US" dirty="0"/>
          </a:p>
        </p:txBody>
      </p:sp>
    </p:spTree>
    <p:extLst>
      <p:ext uri="{BB962C8B-B14F-4D97-AF65-F5344CB8AC3E}">
        <p14:creationId xmlns:p14="http://schemas.microsoft.com/office/powerpoint/2010/main" val="105957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5</a:t>
            </a:fld>
            <a:endParaRPr lang="en-US" dirty="0"/>
          </a:p>
        </p:txBody>
      </p:sp>
    </p:spTree>
    <p:extLst>
      <p:ext uri="{BB962C8B-B14F-4D97-AF65-F5344CB8AC3E}">
        <p14:creationId xmlns:p14="http://schemas.microsoft.com/office/powerpoint/2010/main" val="303681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6</a:t>
            </a:fld>
            <a:endParaRPr lang="en-US" dirty="0"/>
          </a:p>
        </p:txBody>
      </p:sp>
    </p:spTree>
    <p:extLst>
      <p:ext uri="{BB962C8B-B14F-4D97-AF65-F5344CB8AC3E}">
        <p14:creationId xmlns:p14="http://schemas.microsoft.com/office/powerpoint/2010/main" val="216480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includes 23,391 lane</a:t>
            </a:r>
            <a:r>
              <a:rPr lang="en-US" baseline="0" dirty="0"/>
              <a:t> miles of </a:t>
            </a:r>
            <a:r>
              <a:rPr lang="en-US" b="1" baseline="0" dirty="0"/>
              <a:t>mainline</a:t>
            </a:r>
            <a:r>
              <a:rPr lang="en-US" baseline="0" dirty="0"/>
              <a:t> pavement on the Primary system (includes Interstates).  The median pavement construction year is 1965 (50% were built prior to 1965) based on PMIS 2017.  Using 2019 as our starting point, 55.2% of lane miles are at least 50 years old (CONYR = 1969 or older), and 29% are more than 70 years old.</a:t>
            </a:r>
            <a:endParaRPr lang="en-US" dirty="0"/>
          </a:p>
        </p:txBody>
      </p:sp>
      <p:sp>
        <p:nvSpPr>
          <p:cNvPr id="4" name="Slide Number Placeholder 3"/>
          <p:cNvSpPr>
            <a:spLocks noGrp="1"/>
          </p:cNvSpPr>
          <p:nvPr>
            <p:ph type="sldNum" sz="quarter" idx="10"/>
          </p:nvPr>
        </p:nvSpPr>
        <p:spPr/>
        <p:txBody>
          <a:bodyPr/>
          <a:lstStyle/>
          <a:p>
            <a:fld id="{38464418-ABC8-4147-8823-9716920390BF}" type="slidenum">
              <a:rPr lang="en-US" smtClean="0"/>
              <a:t>7</a:t>
            </a:fld>
            <a:endParaRPr lang="en-US" dirty="0"/>
          </a:p>
        </p:txBody>
      </p:sp>
    </p:spTree>
    <p:extLst>
      <p:ext uri="{BB962C8B-B14F-4D97-AF65-F5344CB8AC3E}">
        <p14:creationId xmlns:p14="http://schemas.microsoft.com/office/powerpoint/2010/main" val="253532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8</a:t>
            </a:fld>
            <a:endParaRPr lang="en-US" dirty="0"/>
          </a:p>
        </p:txBody>
      </p:sp>
    </p:spTree>
    <p:extLst>
      <p:ext uri="{BB962C8B-B14F-4D97-AF65-F5344CB8AC3E}">
        <p14:creationId xmlns:p14="http://schemas.microsoft.com/office/powerpoint/2010/main" val="224797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9</a:t>
            </a:fld>
            <a:endParaRPr lang="en-US" dirty="0"/>
          </a:p>
        </p:txBody>
      </p:sp>
    </p:spTree>
    <p:extLst>
      <p:ext uri="{BB962C8B-B14F-4D97-AF65-F5344CB8AC3E}">
        <p14:creationId xmlns:p14="http://schemas.microsoft.com/office/powerpoint/2010/main" val="242296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that there is a lag in the measurement of condition relative to the investment year.  Typically condition lags investment by about three years (highlight how 2009 spike didn’t really show up until 2012).</a:t>
            </a:r>
          </a:p>
        </p:txBody>
      </p:sp>
      <p:sp>
        <p:nvSpPr>
          <p:cNvPr id="4" name="Slide Number Placeholder 3"/>
          <p:cNvSpPr>
            <a:spLocks noGrp="1"/>
          </p:cNvSpPr>
          <p:nvPr>
            <p:ph type="sldNum" sz="quarter" idx="10"/>
          </p:nvPr>
        </p:nvSpPr>
        <p:spPr/>
        <p:txBody>
          <a:bodyPr/>
          <a:lstStyle/>
          <a:p>
            <a:fld id="{38464418-ABC8-4147-8823-9716920390BF}" type="slidenum">
              <a:rPr lang="en-US" smtClean="0"/>
              <a:t>10</a:t>
            </a:fld>
            <a:endParaRPr lang="en-US" dirty="0"/>
          </a:p>
        </p:txBody>
      </p:sp>
    </p:spTree>
    <p:extLst>
      <p:ext uri="{BB962C8B-B14F-4D97-AF65-F5344CB8AC3E}">
        <p14:creationId xmlns:p14="http://schemas.microsoft.com/office/powerpoint/2010/main" val="347188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464418-ABC8-4147-8823-9716920390BF}" type="slidenum">
              <a:rPr lang="en-US" smtClean="0"/>
              <a:t>11</a:t>
            </a:fld>
            <a:endParaRPr lang="en-US" dirty="0"/>
          </a:p>
        </p:txBody>
      </p:sp>
    </p:spTree>
    <p:extLst>
      <p:ext uri="{BB962C8B-B14F-4D97-AF65-F5344CB8AC3E}">
        <p14:creationId xmlns:p14="http://schemas.microsoft.com/office/powerpoint/2010/main" val="159195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02114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08419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0078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Chart Placeholder 2"/>
          <p:cNvSpPr>
            <a:spLocks noGrp="1"/>
          </p:cNvSpPr>
          <p:nvPr>
            <p:ph type="chart" idx="1"/>
          </p:nvPr>
        </p:nvSpPr>
        <p:spPr>
          <a:xfrm>
            <a:off x="1182688" y="2017713"/>
            <a:ext cx="7772400" cy="4078287"/>
          </a:xfrm>
        </p:spPr>
        <p:txBody>
          <a:bodyPr/>
          <a:lstStyle/>
          <a:p>
            <a:pPr lvl="0"/>
            <a:endParaRPr lang="en-US" noProof="0" dirty="0"/>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pPr>
              <a:defRPr/>
            </a:pPr>
            <a:fld id="{62F144AC-43F9-4529-B1FD-7C0D12AC06C2}" type="slidenum">
              <a:rPr lang="en-US" altLang="en-US"/>
              <a:pPr>
                <a:defRPr/>
              </a:pPr>
              <a:t>‹#›</a:t>
            </a:fld>
            <a:endParaRPr lang="en-US" altLang="en-US" dirty="0"/>
          </a:p>
        </p:txBody>
      </p:sp>
    </p:spTree>
    <p:extLst>
      <p:ext uri="{BB962C8B-B14F-4D97-AF65-F5344CB8AC3E}">
        <p14:creationId xmlns:p14="http://schemas.microsoft.com/office/powerpoint/2010/main" val="262975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pPr>
              <a:defRPr/>
            </a:pPr>
            <a:fld id="{70122D58-1E06-4DCE-8889-825802168C8B}" type="slidenum">
              <a:rPr lang="en-US" altLang="en-US"/>
              <a:pPr>
                <a:defRPr/>
              </a:pPr>
              <a:t>‹#›</a:t>
            </a:fld>
            <a:endParaRPr lang="en-US" altLang="en-US" dirty="0"/>
          </a:p>
        </p:txBody>
      </p:sp>
    </p:spTree>
    <p:extLst>
      <p:ext uri="{BB962C8B-B14F-4D97-AF65-F5344CB8AC3E}">
        <p14:creationId xmlns:p14="http://schemas.microsoft.com/office/powerpoint/2010/main" val="279757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8DFB-531F-4F92-B36D-9EC2A8079540}"/>
              </a:ext>
            </a:extLst>
          </p:cNvPr>
          <p:cNvSpPr>
            <a:spLocks noGrp="1"/>
          </p:cNvSpPr>
          <p:nvPr>
            <p:ph type="title"/>
          </p:nvPr>
        </p:nvSpPr>
        <p:spPr>
          <a:xfrm>
            <a:off x="6338656" y="435006"/>
            <a:ext cx="2433800" cy="1036468"/>
          </a:xfrm>
        </p:spPr>
        <p:txBody>
          <a:bodyPr anchor="b">
            <a:normAutofit/>
          </a:bodyPr>
          <a:lstStyle>
            <a:lvl1pPr>
              <a:defRPr sz="1800" b="1"/>
            </a:lvl1pPr>
          </a:lstStyle>
          <a:p>
            <a:r>
              <a:rPr lang="en-US" dirty="0"/>
              <a:t>Click to edit Master title style</a:t>
            </a:r>
          </a:p>
        </p:txBody>
      </p:sp>
      <p:sp>
        <p:nvSpPr>
          <p:cNvPr id="4" name="Text Placeholder 3">
            <a:extLst>
              <a:ext uri="{FF2B5EF4-FFF2-40B4-BE49-F238E27FC236}">
                <a16:creationId xmlns:a16="http://schemas.microsoft.com/office/drawing/2014/main" id="{CF706EA2-574B-40D2-800A-405E00343795}"/>
              </a:ext>
            </a:extLst>
          </p:cNvPr>
          <p:cNvSpPr>
            <a:spLocks noGrp="1"/>
          </p:cNvSpPr>
          <p:nvPr>
            <p:ph type="body" sz="half" idx="2"/>
          </p:nvPr>
        </p:nvSpPr>
        <p:spPr>
          <a:xfrm>
            <a:off x="6338656" y="1471474"/>
            <a:ext cx="2433800" cy="5026980"/>
          </a:xfrm>
        </p:spPr>
        <p:txBody>
          <a:bodyPr/>
          <a:lstStyle>
            <a:lvl1pPr marL="214313" indent="-214313">
              <a:buFont typeface="Arial" panose="020B0604020202020204" pitchFamily="34" charset="0"/>
              <a:buChar char="•"/>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Tree>
    <p:extLst>
      <p:ext uri="{BB962C8B-B14F-4D97-AF65-F5344CB8AC3E}">
        <p14:creationId xmlns:p14="http://schemas.microsoft.com/office/powerpoint/2010/main" val="51566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r>
              <a:rPr lang="en-US" sz="1350" kern="0" dirty="0">
                <a:solidFill>
                  <a:sysClr val="windowText" lastClr="000000"/>
                </a:solidFill>
              </a:rPr>
              <a:t>05-May-17</a:t>
            </a:r>
          </a:p>
        </p:txBody>
      </p:sp>
      <p:sp>
        <p:nvSpPr>
          <p:cNvPr id="5" name="Footer Placeholder 4"/>
          <p:cNvSpPr>
            <a:spLocks noGrp="1"/>
          </p:cNvSpPr>
          <p:nvPr>
            <p:ph type="ftr" sz="quarter" idx="11"/>
          </p:nvPr>
        </p:nvSpPr>
        <p:spPr/>
        <p:txBody>
          <a:bodyPr/>
          <a:lstStyle/>
          <a:p>
            <a:pPr defTabSz="685800"/>
            <a:endParaRPr lang="en-US" sz="1350" kern="0" dirty="0">
              <a:solidFill>
                <a:sysClr val="windowText" lastClr="000000"/>
              </a:solidFill>
            </a:endParaRPr>
          </a:p>
        </p:txBody>
      </p:sp>
      <p:sp>
        <p:nvSpPr>
          <p:cNvPr id="6" name="Slide Number Placeholder 5"/>
          <p:cNvSpPr>
            <a:spLocks noGrp="1"/>
          </p:cNvSpPr>
          <p:nvPr>
            <p:ph type="sldNum" sz="quarter" idx="12"/>
          </p:nvPr>
        </p:nvSpPr>
        <p:spPr/>
        <p:txBody>
          <a:bodyPr/>
          <a:lstStyle/>
          <a:p>
            <a:pPr defTabSz="685800"/>
            <a:fld id="{2B5A6398-5B92-4880-B42C-2D0285FB01C7}" type="slidenum">
              <a:rPr lang="en-US" sz="1350" kern="0" smtClean="0">
                <a:solidFill>
                  <a:sysClr val="windowText" lastClr="000000"/>
                </a:solidFill>
              </a:rPr>
              <a:pPr defTabSz="685800"/>
              <a:t>‹#›</a:t>
            </a:fld>
            <a:endParaRPr lang="en-US" sz="1350" kern="0" dirty="0">
              <a:solidFill>
                <a:sysClr val="windowText" lastClr="000000"/>
              </a:solidFill>
            </a:endParaRPr>
          </a:p>
        </p:txBody>
      </p:sp>
    </p:spTree>
    <p:extLst>
      <p:ext uri="{BB962C8B-B14F-4D97-AF65-F5344CB8AC3E}">
        <p14:creationId xmlns:p14="http://schemas.microsoft.com/office/powerpoint/2010/main" val="106723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F8A7B-0E4C-4796-AB21-F798B9811061}" type="datetimeFigureOut">
              <a:rPr lang="en-US" smtClean="0"/>
              <a:t>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27FB1-D260-40EE-9882-1B475E730012}" type="slidenum">
              <a:rPr lang="en-US" smtClean="0"/>
              <a:t>‹#›</a:t>
            </a:fld>
            <a:endParaRPr lang="en-US"/>
          </a:p>
        </p:txBody>
      </p:sp>
    </p:spTree>
    <p:extLst>
      <p:ext uri="{BB962C8B-B14F-4D97-AF65-F5344CB8AC3E}">
        <p14:creationId xmlns:p14="http://schemas.microsoft.com/office/powerpoint/2010/main" val="45918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5D288-A16D-4725-828E-6BECD18D3E23}" type="datetime1">
              <a:rPr lang="en-US" smtClean="0"/>
              <a:t>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EC4E4-9DE0-41F4-BF4B-2176B0C8B996}" type="slidenum">
              <a:rPr lang="en-US" smtClean="0"/>
              <a:t>‹#›</a:t>
            </a:fld>
            <a:endParaRPr lang="en-US" dirty="0"/>
          </a:p>
        </p:txBody>
      </p:sp>
    </p:spTree>
    <p:extLst>
      <p:ext uri="{BB962C8B-B14F-4D97-AF65-F5344CB8AC3E}">
        <p14:creationId xmlns:p14="http://schemas.microsoft.com/office/powerpoint/2010/main" val="397600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199993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05-May-17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310003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05-May-17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323606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05-May-17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36803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05-May-17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39602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05-May-17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227054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05-May-17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15659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05-May-17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dirty="0"/>
          </a:p>
        </p:txBody>
      </p:sp>
    </p:spTree>
    <p:extLst>
      <p:ext uri="{BB962C8B-B14F-4D97-AF65-F5344CB8AC3E}">
        <p14:creationId xmlns:p14="http://schemas.microsoft.com/office/powerpoint/2010/main" val="1475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6398-5B92-4880-B42C-2D0285FB01C7}" type="slidenum">
              <a:rPr lang="en-US" smtClean="0"/>
              <a:t>‹#›</a:t>
            </a:fld>
            <a:endParaRPr lang="en-US" dirty="0"/>
          </a:p>
        </p:txBody>
      </p:sp>
    </p:spTree>
    <p:extLst>
      <p:ext uri="{BB962C8B-B14F-4D97-AF65-F5344CB8AC3E}">
        <p14:creationId xmlns:p14="http://schemas.microsoft.com/office/powerpoint/2010/main" val="3108351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5A6398-5B92-4880-B42C-2D0285FB01C7}" type="slidenum">
              <a:rPr lang="en-US" smtClean="0"/>
              <a:t>‹#›</a:t>
            </a:fld>
            <a:endParaRPr lang="en-US" dirty="0"/>
          </a:p>
        </p:txBody>
      </p:sp>
    </p:spTree>
    <p:extLst>
      <p:ext uri="{BB962C8B-B14F-4D97-AF65-F5344CB8AC3E}">
        <p14:creationId xmlns:p14="http://schemas.microsoft.com/office/powerpoint/2010/main" val="3426176213"/>
      </p:ext>
    </p:extLst>
  </p:cSld>
  <p:clrMap bg1="lt1" tx1="dk1" bg2="lt2" tx2="dk2" accent1="accent1" accent2="accent2" accent3="accent3" accent4="accent4" accent5="accent5" accent6="accent6" hlink="hlink" folHlink="folHlink"/>
  <p:sldLayoutIdLst>
    <p:sldLayoutId id="2147483700" r:id="rId1"/>
    <p:sldLayoutId id="2147483714" r:id="rId2"/>
    <p:sldLayoutId id="214748371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45668"/>
            <a:ext cx="9144000" cy="1712067"/>
          </a:xfrm>
        </p:spPr>
        <p:txBody>
          <a:bodyPr>
            <a:normAutofit/>
          </a:bodyPr>
          <a:lstStyle/>
          <a:p>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Transportation Commission Workshop</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January 8, 2019</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73" y="1006576"/>
            <a:ext cx="6262455" cy="2630786"/>
          </a:xfrm>
          <a:prstGeom prst="rect">
            <a:avLst/>
          </a:prstGeom>
        </p:spPr>
      </p:pic>
      <p:pic>
        <p:nvPicPr>
          <p:cNvPr id="4" name="Picture 3">
            <a:extLst>
              <a:ext uri="{FF2B5EF4-FFF2-40B4-BE49-F238E27FC236}">
                <a16:creationId xmlns:a16="http://schemas.microsoft.com/office/drawing/2014/main" id="{3CB182BB-62CC-4A1C-B2CC-B5F30AC44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832" y="5703158"/>
            <a:ext cx="1926336" cy="533400"/>
          </a:xfrm>
          <a:prstGeom prst="rect">
            <a:avLst/>
          </a:prstGeom>
        </p:spPr>
      </p:pic>
    </p:spTree>
    <p:extLst>
      <p:ext uri="{BB962C8B-B14F-4D97-AF65-F5344CB8AC3E}">
        <p14:creationId xmlns:p14="http://schemas.microsoft.com/office/powerpoint/2010/main" val="209533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3464"/>
            <a:ext cx="7886700" cy="466927"/>
          </a:xfrm>
        </p:spPr>
        <p:txBody>
          <a:bodyPr>
            <a:normAutofit fontScale="90000"/>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Condition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10</a:t>
            </a:fld>
            <a:endParaRPr lang="en-US" sz="1350" kern="0" dirty="0">
              <a:solidFill>
                <a:sysClr val="windowText" lastClr="000000"/>
              </a:solidFill>
            </a:endParaRPr>
          </a:p>
        </p:txBody>
      </p:sp>
      <p:graphicFrame>
        <p:nvGraphicFramePr>
          <p:cNvPr id="7" name="Chart 6">
            <a:extLst>
              <a:ext uri="{FF2B5EF4-FFF2-40B4-BE49-F238E27FC236}">
                <a16:creationId xmlns:a16="http://schemas.microsoft.com/office/drawing/2014/main" id="{94C0DCCE-44CD-42E0-A058-296051F9F33A}"/>
              </a:ext>
            </a:extLst>
          </p:cNvPr>
          <p:cNvGraphicFramePr>
            <a:graphicFrameLocks/>
          </p:cNvGraphicFramePr>
          <p:nvPr>
            <p:extLst>
              <p:ext uri="{D42A27DB-BD31-4B8C-83A1-F6EECF244321}">
                <p14:modId xmlns:p14="http://schemas.microsoft.com/office/powerpoint/2010/main" val="169741377"/>
              </p:ext>
            </p:extLst>
          </p:nvPr>
        </p:nvGraphicFramePr>
        <p:xfrm>
          <a:off x="740568" y="869156"/>
          <a:ext cx="7662863" cy="51196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397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Deterioration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11</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Pavement layers are designed for the anticipated truck loadings and for the environmental conditions</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Pavements deteriorate after they are built due to many factors: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Iowa has one of the harshest environments</a:t>
            </a:r>
          </a:p>
          <a:p>
            <a:pPr lvl="2"/>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Year long moisture</a:t>
            </a:r>
          </a:p>
          <a:p>
            <a:pPr lvl="2"/>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Temperature extremes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Increased truck traffic or heavier trucks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Subgrade inconsistency</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Drainage issues</a:t>
            </a:r>
          </a:p>
          <a:p>
            <a:pPr marL="0" indent="0">
              <a:buNone/>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62419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Deterioration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12</a:t>
            </a:fld>
            <a:endParaRPr lang="en-US" sz="1350" kern="0" dirty="0">
              <a:solidFill>
                <a:sysClr val="windowText" lastClr="000000"/>
              </a:solidFill>
            </a:endParaRPr>
          </a:p>
        </p:txBody>
      </p:sp>
      <p:pic>
        <p:nvPicPr>
          <p:cNvPr id="4" name="Picture 3"/>
          <p:cNvPicPr>
            <a:picLocks noChangeAspect="1"/>
          </p:cNvPicPr>
          <p:nvPr/>
        </p:nvPicPr>
        <p:blipFill rotWithShape="1">
          <a:blip r:embed="rId4"/>
          <a:srcRect l="4185" t="12285"/>
          <a:stretch/>
        </p:blipFill>
        <p:spPr>
          <a:xfrm>
            <a:off x="584553" y="1634246"/>
            <a:ext cx="7974894" cy="4186336"/>
          </a:xfrm>
          <a:prstGeom prst="rect">
            <a:avLst/>
          </a:prstGeom>
        </p:spPr>
      </p:pic>
    </p:spTree>
    <p:extLst>
      <p:ext uri="{BB962C8B-B14F-4D97-AF65-F5344CB8AC3E}">
        <p14:creationId xmlns:p14="http://schemas.microsoft.com/office/powerpoint/2010/main" val="92239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Good Roads Cost Less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13</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Autofit/>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Just like your car or home, routine and preventative maintenance can help extend the life.</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Eventually things wear out and more extensive rehabilitation or replacement is required.</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Over the life of a pavement, preservation treatments are like sealing the deck on your house – it may help extend the life, but eventually it will need rehabilitation or replacement.</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We use pavement management data and tools to help us determine the optimal mix of treatments to get the most life at the least cost.</a:t>
            </a:r>
          </a:p>
        </p:txBody>
      </p:sp>
    </p:spTree>
    <p:extLst>
      <p:ext uri="{BB962C8B-B14F-4D97-AF65-F5344CB8AC3E}">
        <p14:creationId xmlns:p14="http://schemas.microsoft.com/office/powerpoint/2010/main" val="17455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75213"/>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Treatments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14</a:t>
            </a:fld>
            <a:endParaRPr lang="en-US" sz="1350" kern="0" dirty="0">
              <a:solidFill>
                <a:sysClr val="windowText" lastClr="000000"/>
              </a:solidFill>
            </a:endParaRPr>
          </a:p>
        </p:txBody>
      </p:sp>
      <p:sp>
        <p:nvSpPr>
          <p:cNvPr id="5" name="Content Placeholder 4"/>
          <p:cNvSpPr>
            <a:spLocks noGrp="1"/>
          </p:cNvSpPr>
          <p:nvPr>
            <p:ph idx="1"/>
          </p:nvPr>
        </p:nvSpPr>
        <p:spPr>
          <a:xfrm>
            <a:off x="628650" y="1141381"/>
            <a:ext cx="7886700" cy="4555687"/>
          </a:xfrm>
        </p:spPr>
        <p:txBody>
          <a:bodyPr>
            <a:noAutofit/>
          </a:bodyPr>
          <a:lstStyle/>
          <a:p>
            <a:r>
              <a:rPr lang="en-US" u="sng" dirty="0"/>
              <a:t>Maintenance/Preservation treatments</a:t>
            </a:r>
          </a:p>
          <a:p>
            <a:pPr lvl="1"/>
            <a:r>
              <a:rPr lang="en-US" dirty="0">
                <a:solidFill>
                  <a:prstClr val="black"/>
                </a:solidFill>
              </a:rPr>
              <a:t>Crack &amp; joint sealing/filling</a:t>
            </a:r>
            <a:endParaRPr lang="en-US" dirty="0"/>
          </a:p>
          <a:p>
            <a:pPr lvl="1"/>
            <a:r>
              <a:rPr lang="en-US" dirty="0"/>
              <a:t>Patching</a:t>
            </a:r>
          </a:p>
          <a:p>
            <a:pPr lvl="1"/>
            <a:r>
              <a:rPr lang="en-US" dirty="0"/>
              <a:t>Diamond grinding</a:t>
            </a:r>
          </a:p>
          <a:p>
            <a:pPr lvl="1"/>
            <a:r>
              <a:rPr lang="en-US" dirty="0"/>
              <a:t>Thin surface treatments</a:t>
            </a:r>
          </a:p>
          <a:p>
            <a:pPr lvl="2"/>
            <a:r>
              <a:rPr lang="en-US" dirty="0"/>
              <a:t>Chip seals</a:t>
            </a:r>
          </a:p>
          <a:p>
            <a:pPr lvl="2"/>
            <a:r>
              <a:rPr lang="en-US" dirty="0"/>
              <a:t>Slurry seals</a:t>
            </a:r>
          </a:p>
          <a:p>
            <a:pPr lvl="2"/>
            <a:r>
              <a:rPr lang="en-US" dirty="0" err="1">
                <a:solidFill>
                  <a:prstClr val="black"/>
                </a:solidFill>
              </a:rPr>
              <a:t>Microsurfacing</a:t>
            </a:r>
            <a:endParaRPr lang="en-US" dirty="0"/>
          </a:p>
          <a:p>
            <a:pPr lvl="2"/>
            <a:r>
              <a:rPr lang="en-US" dirty="0"/>
              <a:t>Thin lift asphalt overlays</a:t>
            </a:r>
          </a:p>
          <a:p>
            <a:r>
              <a:rPr lang="en-US" u="sng" dirty="0"/>
              <a:t>Rehabilitations</a:t>
            </a:r>
          </a:p>
          <a:p>
            <a:pPr lvl="1"/>
            <a:r>
              <a:rPr lang="en-US" dirty="0"/>
              <a:t>Functional overlays (to address ride)</a:t>
            </a:r>
          </a:p>
          <a:p>
            <a:pPr lvl="1"/>
            <a:r>
              <a:rPr lang="en-US" dirty="0">
                <a:solidFill>
                  <a:prstClr val="black"/>
                </a:solidFill>
              </a:rPr>
              <a:t>Cold-in-Place recycling</a:t>
            </a:r>
            <a:endParaRPr lang="en-US" dirty="0"/>
          </a:p>
          <a:p>
            <a:pPr lvl="1"/>
            <a:r>
              <a:rPr lang="en-US" dirty="0"/>
              <a:t>Structural overlays (asphalt and concrete)</a:t>
            </a:r>
          </a:p>
          <a:p>
            <a:pPr lvl="1"/>
            <a:r>
              <a:rPr lang="en-US" dirty="0" err="1"/>
              <a:t>Rubblization</a:t>
            </a:r>
            <a:r>
              <a:rPr lang="en-US" dirty="0"/>
              <a:t>/crack &amp; seat</a:t>
            </a:r>
          </a:p>
          <a:p>
            <a:r>
              <a:rPr lang="en-US" u="sng" dirty="0"/>
              <a:t>Reconstruction</a:t>
            </a:r>
          </a:p>
          <a:p>
            <a:pPr lvl="1"/>
            <a:r>
              <a:rPr lang="en-US" dirty="0"/>
              <a:t>Completely replacing the pavement and sometimes the subgrade</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Down Arrow 6"/>
          <p:cNvSpPr/>
          <p:nvPr/>
        </p:nvSpPr>
        <p:spPr>
          <a:xfrm>
            <a:off x="7156704" y="2051976"/>
            <a:ext cx="573024" cy="3621024"/>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367653" y="1188254"/>
            <a:ext cx="2151126" cy="830997"/>
          </a:xfrm>
          <a:prstGeom prst="rect">
            <a:avLst/>
          </a:prstGeom>
          <a:noFill/>
        </p:spPr>
        <p:txBody>
          <a:bodyPr wrap="square" rtlCol="0">
            <a:spAutoFit/>
          </a:bodyPr>
          <a:lstStyle/>
          <a:p>
            <a:pPr algn="ctr"/>
            <a:r>
              <a:rPr lang="en-US" sz="2400" dirty="0">
                <a:solidFill>
                  <a:srgbClr val="0070C0"/>
                </a:solidFill>
              </a:rPr>
              <a:t>Increasing annualized cost</a:t>
            </a:r>
          </a:p>
        </p:txBody>
      </p:sp>
    </p:spTree>
    <p:extLst>
      <p:ext uri="{BB962C8B-B14F-4D97-AF65-F5344CB8AC3E}">
        <p14:creationId xmlns:p14="http://schemas.microsoft.com/office/powerpoint/2010/main" val="377141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Management</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15</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Which treatment to use depends on the condition of the pavement and the life that is needed.  A minimal treatment is not the right choice for every pavement.</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The right treatment is cost effective because it has the lowest cost and will perform for the desired timeframe.</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Some pavements require a higher cost treatment, but it will still be cost effective because it will provide a longer life or a higher level of performance.</a:t>
            </a:r>
          </a:p>
          <a:p>
            <a:pPr lvl="0"/>
            <a:r>
              <a:rPr lang="en-US"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The treatment cost and effectiveness are incorporated into the models used to predict pavement needs.</a:t>
            </a:r>
          </a:p>
        </p:txBody>
      </p:sp>
    </p:spTree>
    <p:extLst>
      <p:ext uri="{BB962C8B-B14F-4D97-AF65-F5344CB8AC3E}">
        <p14:creationId xmlns:p14="http://schemas.microsoft.com/office/powerpoint/2010/main" val="244663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Condition Forecast Process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16</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rmAutofit/>
          </a:bodyPr>
          <a:lstStyle/>
          <a:p>
            <a:pPr marL="0" indent="0">
              <a:lnSpc>
                <a:spcPct val="120000"/>
              </a:lnSpc>
              <a:buNone/>
            </a:pPr>
            <a:r>
              <a:rPr lang="en-US" u="sng" dirty="0">
                <a:latin typeface="Microsoft Sans Serif" panose="020B0604020202020204" pitchFamily="34" charset="0"/>
                <a:ea typeface="Microsoft Sans Serif" panose="020B0604020202020204" pitchFamily="34" charset="0"/>
                <a:cs typeface="Microsoft Sans Serif" panose="020B0604020202020204" pitchFamily="34" charset="0"/>
              </a:rPr>
              <a:t>Modeling software predicts the system-wide pavement condition under any given funding scenario.</a:t>
            </a:r>
          </a:p>
          <a:p>
            <a:pPr lvl="1">
              <a:lnSpc>
                <a:spcPct val="120000"/>
              </a:lnSpc>
            </a:pPr>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Models are developed based on past pavement performance to predict future performance.</a:t>
            </a:r>
          </a:p>
          <a:p>
            <a:pPr lvl="1">
              <a:lnSpc>
                <a:spcPct val="120000"/>
              </a:lnSpc>
            </a:pPr>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The tool evaluates all viable treatment alternatives for each pavement.</a:t>
            </a:r>
          </a:p>
          <a:p>
            <a:pPr lvl="1">
              <a:lnSpc>
                <a:spcPct val="120000"/>
              </a:lnSpc>
            </a:pPr>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Optimization is used to select the mix of candidates that maximizes network condition.</a:t>
            </a:r>
          </a:p>
        </p:txBody>
      </p:sp>
    </p:spTree>
    <p:extLst>
      <p:ext uri="{BB962C8B-B14F-4D97-AF65-F5344CB8AC3E}">
        <p14:creationId xmlns:p14="http://schemas.microsoft.com/office/powerpoint/2010/main" val="407505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17</a:t>
            </a:fld>
            <a:endParaRPr lang="en-US" sz="1350" kern="0" dirty="0">
              <a:solidFill>
                <a:sysClr val="windowText" lastClr="000000"/>
              </a:solidFill>
            </a:endParaRPr>
          </a:p>
        </p:txBody>
      </p:sp>
      <p:graphicFrame>
        <p:nvGraphicFramePr>
          <p:cNvPr id="8" name="Chart 7">
            <a:extLst>
              <a:ext uri="{FF2B5EF4-FFF2-40B4-BE49-F238E27FC236}">
                <a16:creationId xmlns:a16="http://schemas.microsoft.com/office/drawing/2014/main" id="{14545BE9-6874-4147-A40C-A42D80388367}"/>
              </a:ext>
            </a:extLst>
          </p:cNvPr>
          <p:cNvGraphicFramePr>
            <a:graphicFrameLocks/>
          </p:cNvGraphicFramePr>
          <p:nvPr>
            <p:extLst>
              <p:ext uri="{D42A27DB-BD31-4B8C-83A1-F6EECF244321}">
                <p14:modId xmlns:p14="http://schemas.microsoft.com/office/powerpoint/2010/main" val="1571038443"/>
              </p:ext>
            </p:extLst>
          </p:nvPr>
        </p:nvGraphicFramePr>
        <p:xfrm>
          <a:off x="264126" y="0"/>
          <a:ext cx="8602777" cy="6160851"/>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p:cNvCxnSpPr/>
          <p:nvPr/>
        </p:nvCxnSpPr>
        <p:spPr>
          <a:xfrm>
            <a:off x="1582164" y="2404354"/>
            <a:ext cx="6595556" cy="162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Line Callout 2 4"/>
          <p:cNvSpPr/>
          <p:nvPr/>
        </p:nvSpPr>
        <p:spPr>
          <a:xfrm>
            <a:off x="4519915" y="1939385"/>
            <a:ext cx="1491575" cy="265889"/>
          </a:xfrm>
          <a:prstGeom prst="borderCallout2">
            <a:avLst>
              <a:gd name="adj1" fmla="val 45579"/>
              <a:gd name="adj2" fmla="val 102102"/>
              <a:gd name="adj3" fmla="val 87043"/>
              <a:gd name="adj4" fmla="val 122463"/>
              <a:gd name="adj5" fmla="val 163242"/>
              <a:gd name="adj6" fmla="val 132497"/>
            </a:avLst>
          </a:prstGeom>
          <a:ln>
            <a:tailEnd type="triangle"/>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a:t>Target Condition Index</a:t>
            </a:r>
          </a:p>
        </p:txBody>
      </p:sp>
    </p:spTree>
    <p:extLst>
      <p:ext uri="{BB962C8B-B14F-4D97-AF65-F5344CB8AC3E}">
        <p14:creationId xmlns:p14="http://schemas.microsoft.com/office/powerpoint/2010/main" val="182596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18</a:t>
            </a:fld>
            <a:endParaRPr lang="en-US" sz="1350" kern="0" dirty="0">
              <a:solidFill>
                <a:sysClr val="windowText" lastClr="000000"/>
              </a:solidFill>
            </a:endParaRPr>
          </a:p>
        </p:txBody>
      </p:sp>
      <p:graphicFrame>
        <p:nvGraphicFramePr>
          <p:cNvPr id="3" name="Chart 2">
            <a:extLst>
              <a:ext uri="{FF2B5EF4-FFF2-40B4-BE49-F238E27FC236}">
                <a16:creationId xmlns:a16="http://schemas.microsoft.com/office/drawing/2014/main" id="{EA24CF27-4CF8-405F-A44C-A08FC42306E8}"/>
              </a:ext>
            </a:extLst>
          </p:cNvPr>
          <p:cNvGraphicFramePr>
            <a:graphicFrameLocks/>
          </p:cNvGraphicFramePr>
          <p:nvPr>
            <p:extLst>
              <p:ext uri="{D42A27DB-BD31-4B8C-83A1-F6EECF244321}">
                <p14:modId xmlns:p14="http://schemas.microsoft.com/office/powerpoint/2010/main" val="2325622143"/>
              </p:ext>
            </p:extLst>
          </p:nvPr>
        </p:nvGraphicFramePr>
        <p:xfrm>
          <a:off x="1" y="1"/>
          <a:ext cx="9144000" cy="61543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224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19</a:t>
            </a:fld>
            <a:endParaRPr lang="en-US" sz="1350" kern="0" dirty="0">
              <a:solidFill>
                <a:sysClr val="windowText" lastClr="000000"/>
              </a:solidFill>
            </a:endParaRPr>
          </a:p>
        </p:txBody>
      </p:sp>
      <p:graphicFrame>
        <p:nvGraphicFramePr>
          <p:cNvPr id="4" name="Chart 3">
            <a:extLst>
              <a:ext uri="{FF2B5EF4-FFF2-40B4-BE49-F238E27FC236}">
                <a16:creationId xmlns:a16="http://schemas.microsoft.com/office/drawing/2014/main" id="{FB2E54A6-A9EB-418C-A732-5CAED911965A}"/>
              </a:ext>
            </a:extLst>
          </p:cNvPr>
          <p:cNvGraphicFramePr>
            <a:graphicFrameLocks/>
          </p:cNvGraphicFramePr>
          <p:nvPr>
            <p:extLst>
              <p:ext uri="{D42A27DB-BD31-4B8C-83A1-F6EECF244321}">
                <p14:modId xmlns:p14="http://schemas.microsoft.com/office/powerpoint/2010/main" val="3434528042"/>
              </p:ext>
            </p:extLst>
          </p:nvPr>
        </p:nvGraphicFramePr>
        <p:xfrm>
          <a:off x="0" y="0"/>
          <a:ext cx="9144000" cy="61478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506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0" y="2023857"/>
            <a:ext cx="3793787" cy="1186527"/>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Transportation Asset Management</a:t>
            </a:r>
          </a:p>
        </p:txBody>
      </p:sp>
      <p:sp>
        <p:nvSpPr>
          <p:cNvPr id="7" name="Content Placeholder 2"/>
          <p:cNvSpPr txBox="1">
            <a:spLocks/>
          </p:cNvSpPr>
          <p:nvPr/>
        </p:nvSpPr>
        <p:spPr>
          <a:xfrm>
            <a:off x="4511842" y="4377446"/>
            <a:ext cx="4578818" cy="16263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Rectangle 1"/>
          <p:cNvSpPr/>
          <p:nvPr/>
        </p:nvSpPr>
        <p:spPr>
          <a:xfrm>
            <a:off x="4572000" y="4728936"/>
            <a:ext cx="4572000" cy="646331"/>
          </a:xfrm>
          <a:prstGeom prst="rect">
            <a:avLst/>
          </a:prstGeom>
        </p:spPr>
        <p:txBody>
          <a:bodyPr>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Charlie Purcell, PE</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Iowa DOT Project Delivery Bureau</a:t>
            </a:r>
          </a:p>
        </p:txBody>
      </p:sp>
    </p:spTree>
    <p:extLst>
      <p:ext uri="{BB962C8B-B14F-4D97-AF65-F5344CB8AC3E}">
        <p14:creationId xmlns:p14="http://schemas.microsoft.com/office/powerpoint/2010/main" val="2894996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20</a:t>
            </a:fld>
            <a:endParaRPr lang="en-US" sz="1350" kern="0" dirty="0">
              <a:solidFill>
                <a:sysClr val="windowText" lastClr="000000"/>
              </a:solidFill>
            </a:endParaRPr>
          </a:p>
        </p:txBody>
      </p:sp>
      <p:graphicFrame>
        <p:nvGraphicFramePr>
          <p:cNvPr id="5" name="Chart 4">
            <a:extLst>
              <a:ext uri="{FF2B5EF4-FFF2-40B4-BE49-F238E27FC236}">
                <a16:creationId xmlns:a16="http://schemas.microsoft.com/office/drawing/2014/main" id="{BEA3CCAB-97E6-4EAB-A1D0-B4BF936B3BB6}"/>
              </a:ext>
            </a:extLst>
          </p:cNvPr>
          <p:cNvGraphicFramePr>
            <a:graphicFrameLocks noGrp="1"/>
          </p:cNvGraphicFramePr>
          <p:nvPr>
            <p:extLst>
              <p:ext uri="{D42A27DB-BD31-4B8C-83A1-F6EECF244321}">
                <p14:modId xmlns:p14="http://schemas.microsoft.com/office/powerpoint/2010/main" val="2306752541"/>
              </p:ext>
            </p:extLst>
          </p:nvPr>
        </p:nvGraphicFramePr>
        <p:xfrm>
          <a:off x="0" y="0"/>
          <a:ext cx="9144000" cy="61543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9354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Key Take-</a:t>
            </a:r>
            <a:r>
              <a:rPr lang="en-US" sz="3200" dirty="0" err="1">
                <a:latin typeface="Microsoft Sans Serif" panose="020B0604020202020204" pitchFamily="34" charset="0"/>
                <a:ea typeface="Microsoft Sans Serif" panose="020B0604020202020204" pitchFamily="34" charset="0"/>
                <a:cs typeface="Microsoft Sans Serif" panose="020B0604020202020204" pitchFamily="34" charset="0"/>
              </a:rPr>
              <a:t>aways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21</a:t>
            </a:fld>
            <a:endParaRPr lang="en-US" sz="1350" kern="0" dirty="0">
              <a:solidFill>
                <a:sysClr val="windowText" lastClr="000000"/>
              </a:solidFill>
            </a:endParaRPr>
          </a:p>
        </p:txBody>
      </p:sp>
      <p:sp>
        <p:nvSpPr>
          <p:cNvPr id="5" name="Content Placeholder 4"/>
          <p:cNvSpPr>
            <a:spLocks noGrp="1"/>
          </p:cNvSpPr>
          <p:nvPr>
            <p:ph idx="1"/>
          </p:nvPr>
        </p:nvSpPr>
        <p:spPr>
          <a:xfrm>
            <a:off x="628650" y="1355387"/>
            <a:ext cx="7886700" cy="4623881"/>
          </a:xfrm>
        </p:spPr>
        <p:txBody>
          <a:bodyPr>
            <a:normAutofit/>
          </a:bodyPr>
          <a:lstStyle/>
          <a:p>
            <a:pPr marL="285750" lvl="0" indent="-285750">
              <a:lnSpc>
                <a:spcPct val="100000"/>
              </a:lnSpc>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Continuing at recent levels of funding for reconstruction will require our pavements to last at least 100 years.</a:t>
            </a:r>
          </a:p>
          <a:p>
            <a:pPr marL="285750" indent="-285750">
              <a:lnSpc>
                <a:spcPct val="100000"/>
              </a:lnSpc>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Half of the system’s original pavement is more than 55 years old.</a:t>
            </a:r>
          </a:p>
          <a:p>
            <a:pPr marL="628650" lvl="1" indent="-285750">
              <a:lnSpc>
                <a:spcPct val="120000"/>
              </a:lnSpc>
            </a:pPr>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29% (6,792 miles) is 70+ years old</a:t>
            </a:r>
          </a:p>
          <a:p>
            <a:pPr marL="285750" indent="-285750">
              <a:lnSpc>
                <a:spcPct val="100000"/>
              </a:lnSpc>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Iowa’s highway system has been built up over the past 100 years to the size it is today.  At this point, current projected funding is not adequate to sustain the system in a state of good repair.</a:t>
            </a:r>
          </a:p>
        </p:txBody>
      </p:sp>
    </p:spTree>
    <p:extLst>
      <p:ext uri="{BB962C8B-B14F-4D97-AF65-F5344CB8AC3E}">
        <p14:creationId xmlns:p14="http://schemas.microsoft.com/office/powerpoint/2010/main" val="272530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Information to Inform Decisions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3</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rm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Dec-2018 - Bridge Management</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Jan-2019 - Pavement Management</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Feb-2019 - Interstate System Planning</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Mar-2019 - Investment Alternatives</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Apr-2019 - Mobility Strategies (ICM)</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May-2019 - Draft Program Asset Management Summary</a:t>
            </a:r>
          </a:p>
        </p:txBody>
      </p:sp>
    </p:spTree>
    <p:extLst>
      <p:ext uri="{BB962C8B-B14F-4D97-AF65-F5344CB8AC3E}">
        <p14:creationId xmlns:p14="http://schemas.microsoft.com/office/powerpoint/2010/main" val="45799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0" y="2023857"/>
            <a:ext cx="3793787" cy="11865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Pavement Management</a:t>
            </a:r>
          </a:p>
        </p:txBody>
      </p:sp>
      <p:sp>
        <p:nvSpPr>
          <p:cNvPr id="7" name="Content Placeholder 2"/>
          <p:cNvSpPr txBox="1">
            <a:spLocks/>
          </p:cNvSpPr>
          <p:nvPr/>
        </p:nvSpPr>
        <p:spPr>
          <a:xfrm>
            <a:off x="4511842" y="4377446"/>
            <a:ext cx="4578818" cy="16263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Rectangle 1"/>
          <p:cNvSpPr/>
          <p:nvPr/>
        </p:nvSpPr>
        <p:spPr>
          <a:xfrm>
            <a:off x="4572000" y="4728936"/>
            <a:ext cx="4572000" cy="923330"/>
          </a:xfrm>
          <a:prstGeom prst="rect">
            <a:avLst/>
          </a:prstGeom>
        </p:spPr>
        <p:txBody>
          <a:bodyPr>
            <a:sp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Chris Brakke, PE</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Iowa DOT Office of Construction and Materials</a:t>
            </a:r>
          </a:p>
        </p:txBody>
      </p:sp>
    </p:spTree>
    <p:extLst>
      <p:ext uri="{BB962C8B-B14F-4D97-AF65-F5344CB8AC3E}">
        <p14:creationId xmlns:p14="http://schemas.microsoft.com/office/powerpoint/2010/main" val="3002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system components</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5</a:t>
            </a:fld>
            <a:endParaRPr lang="en-US" sz="1350" kern="0" dirty="0">
              <a:solidFill>
                <a:sysClr val="windowText" lastClr="000000"/>
              </a:solidFill>
            </a:endParaRPr>
          </a:p>
        </p:txBody>
      </p:sp>
      <p:sp>
        <p:nvSpPr>
          <p:cNvPr id="5" name="Content Placeholder 4"/>
          <p:cNvSpPr>
            <a:spLocks noGrp="1"/>
          </p:cNvSpPr>
          <p:nvPr>
            <p:ph idx="1"/>
          </p:nvPr>
        </p:nvSpPr>
        <p:spPr>
          <a:xfrm>
            <a:off x="628650" y="3651114"/>
            <a:ext cx="7886700" cy="2175653"/>
          </a:xfrm>
        </p:spPr>
        <p:txBody>
          <a:bodyPr>
            <a:noAutofit/>
          </a:bodyPr>
          <a:lstStyle/>
          <a:p>
            <a:pPr lvl="0"/>
            <a:r>
              <a:rPr lang="en-US"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Pavement</a:t>
            </a:r>
          </a:p>
          <a:p>
            <a:pPr lvl="1"/>
            <a:r>
              <a:rPr lang="en-US"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Concrete (rigid), Asphalt (flexible), or Composite</a:t>
            </a:r>
          </a:p>
          <a:p>
            <a:pPr lvl="0"/>
            <a:r>
              <a:rPr lang="en-US"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Subbase</a:t>
            </a:r>
          </a:p>
          <a:p>
            <a:pPr lvl="1"/>
            <a:r>
              <a:rPr lang="en-US"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Rock layer for support and drainage</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Subgrade</a:t>
            </a:r>
          </a:p>
          <a:p>
            <a:pPr lvl="1"/>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Improved soil layer to provide support</a:t>
            </a:r>
          </a:p>
        </p:txBody>
      </p:sp>
      <p:sp>
        <p:nvSpPr>
          <p:cNvPr id="7" name="Rectangle 6"/>
          <p:cNvSpPr/>
          <p:nvPr/>
        </p:nvSpPr>
        <p:spPr>
          <a:xfrm>
            <a:off x="963168" y="2386413"/>
            <a:ext cx="2999232" cy="1077514"/>
          </a:xfrm>
          <a:prstGeom prst="rect">
            <a:avLst/>
          </a:prstGeom>
          <a:blipFill>
            <a:blip r:embed="rId4">
              <a:extLst>
                <a:ext uri="{BEBA8EAE-BF5A-486C-A8C5-ECC9F3942E4B}">
                  <a14:imgProps xmlns:a14="http://schemas.microsoft.com/office/drawing/2010/main">
                    <a14:imgLayer r:embed="rId5">
                      <a14:imgEffect>
                        <a14:artisticCement/>
                      </a14:imgEffect>
                    </a14:imgLayer>
                  </a14:imgProps>
                </a:ext>
              </a:extLst>
            </a:blip>
            <a:tile tx="0" ty="0" sx="100000" sy="100000" flip="none" algn="tl"/>
          </a:blipFill>
          <a:scene3d>
            <a:camera prst="orthographicFront"/>
            <a:lightRig rig="threePt" dir="t"/>
          </a:scene3d>
          <a:sp3d>
            <a:bevelT w="184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63168" y="1279874"/>
            <a:ext cx="2999232" cy="675453"/>
          </a:xfrm>
          <a:prstGeom prst="rect">
            <a:avLst/>
          </a:prstGeom>
          <a:blipFill>
            <a:blip r:embed="rId6">
              <a:extLst>
                <a:ext uri="{BEBA8EAE-BF5A-486C-A8C5-ECC9F3942E4B}">
                  <a14:imgProps xmlns:a14="http://schemas.microsoft.com/office/drawing/2010/main">
                    <a14:imgLayer r:embed="rId7">
                      <a14:imgEffect>
                        <a14:artisticChalkSketch trans="45000"/>
                      </a14:imgEffect>
                    </a14:imgLayer>
                  </a14:imgProps>
                </a:ext>
              </a:extLst>
            </a:blip>
            <a:tile tx="0" ty="0" sx="100000" sy="100000" flip="none" algn="tl"/>
          </a:blipFill>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63168" y="1955327"/>
            <a:ext cx="2999232" cy="431086"/>
          </a:xfrm>
          <a:prstGeom prst="rect">
            <a:avLst/>
          </a:prstGeom>
          <a:blipFill dpi="0" rotWithShape="1">
            <a:blip r:embed="rId8">
              <a:alphaModFix amt="87000"/>
              <a:extLst>
                <a:ext uri="{BEBA8EAE-BF5A-486C-A8C5-ECC9F3942E4B}">
                  <a14:imgProps xmlns:a14="http://schemas.microsoft.com/office/drawing/2010/main">
                    <a14:imgLayer r:embed="rId7">
                      <a14:imgEffect>
                        <a14:artisticCement crackSpacing="28"/>
                      </a14:imgEffect>
                    </a14:imgLayer>
                  </a14:imgProps>
                </a:ext>
              </a:extLst>
            </a:blip>
            <a:srcRect/>
            <a:tile tx="0" ty="0" sx="100000" sy="100000" flip="none" algn="tl"/>
          </a:blipFill>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254245" y="1384408"/>
            <a:ext cx="1463803" cy="369332"/>
          </a:xfrm>
          <a:prstGeom prst="rect">
            <a:avLst/>
          </a:prstGeom>
          <a:noFill/>
        </p:spPr>
        <p:txBody>
          <a:bodyPr wrap="square" rtlCol="0">
            <a:spAutoFit/>
          </a:bodyPr>
          <a:lstStyle/>
          <a:p>
            <a:r>
              <a:rPr lang="en-US" b="1" i="1" dirty="0">
                <a:solidFill>
                  <a:schemeClr val="accent2">
                    <a:lumMod val="50000"/>
                  </a:schemeClr>
                </a:solidFill>
              </a:rPr>
              <a:t>Pavement</a:t>
            </a:r>
          </a:p>
        </p:txBody>
      </p:sp>
      <p:sp>
        <p:nvSpPr>
          <p:cNvPr id="11" name="TextBox 10"/>
          <p:cNvSpPr txBox="1"/>
          <p:nvPr/>
        </p:nvSpPr>
        <p:spPr>
          <a:xfrm>
            <a:off x="4296915" y="1977221"/>
            <a:ext cx="1121665" cy="369332"/>
          </a:xfrm>
          <a:prstGeom prst="rect">
            <a:avLst/>
          </a:prstGeom>
          <a:noFill/>
        </p:spPr>
        <p:txBody>
          <a:bodyPr wrap="square" rtlCol="0">
            <a:spAutoFit/>
          </a:bodyPr>
          <a:lstStyle/>
          <a:p>
            <a:r>
              <a:rPr lang="en-US" b="1" i="1" dirty="0">
                <a:solidFill>
                  <a:schemeClr val="accent2">
                    <a:lumMod val="50000"/>
                  </a:schemeClr>
                </a:solidFill>
              </a:rPr>
              <a:t>Subbase</a:t>
            </a:r>
          </a:p>
        </p:txBody>
      </p:sp>
      <p:sp>
        <p:nvSpPr>
          <p:cNvPr id="12" name="TextBox 11"/>
          <p:cNvSpPr txBox="1"/>
          <p:nvPr/>
        </p:nvSpPr>
        <p:spPr>
          <a:xfrm>
            <a:off x="4254245" y="2740504"/>
            <a:ext cx="1121665" cy="369332"/>
          </a:xfrm>
          <a:prstGeom prst="rect">
            <a:avLst/>
          </a:prstGeom>
          <a:noFill/>
        </p:spPr>
        <p:txBody>
          <a:bodyPr wrap="square" rtlCol="0">
            <a:spAutoFit/>
          </a:bodyPr>
          <a:lstStyle/>
          <a:p>
            <a:r>
              <a:rPr lang="en-US" b="1" i="1" dirty="0">
                <a:solidFill>
                  <a:schemeClr val="accent2">
                    <a:lumMod val="50000"/>
                  </a:schemeClr>
                </a:solidFill>
              </a:rPr>
              <a:t>Subgrade</a:t>
            </a:r>
          </a:p>
        </p:txBody>
      </p:sp>
    </p:spTree>
    <p:extLst>
      <p:ext uri="{BB962C8B-B14F-4D97-AF65-F5344CB8AC3E}">
        <p14:creationId xmlns:p14="http://schemas.microsoft.com/office/powerpoint/2010/main" val="217484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6</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rm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The primary system includes 24,502 lane miles of pavement.</a:t>
            </a:r>
          </a:p>
          <a:p>
            <a:pPr lvl="1"/>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3,820 or about 16% on the Interstate</a:t>
            </a:r>
          </a:p>
          <a:p>
            <a:pPr lvl="1"/>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754 lane miles of ramps</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If we had to replace the pavement on all of these roads today, the cost would exceed $14.2 billion.</a:t>
            </a:r>
          </a:p>
        </p:txBody>
      </p:sp>
    </p:spTree>
    <p:extLst>
      <p:ext uri="{BB962C8B-B14F-4D97-AF65-F5344CB8AC3E}">
        <p14:creationId xmlns:p14="http://schemas.microsoft.com/office/powerpoint/2010/main" val="241098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199A571-64F2-404D-8AC1-E8E09BE7ABEC}"/>
              </a:ext>
            </a:extLst>
          </p:cNvPr>
          <p:cNvGraphicFramePr>
            <a:graphicFrameLocks noGrp="1"/>
          </p:cNvGraphicFramePr>
          <p:nvPr>
            <p:extLst>
              <p:ext uri="{D42A27DB-BD31-4B8C-83A1-F6EECF244321}">
                <p14:modId xmlns:p14="http://schemas.microsoft.com/office/powerpoint/2010/main" val="2804604380"/>
              </p:ext>
            </p:extLst>
          </p:nvPr>
        </p:nvGraphicFramePr>
        <p:xfrm>
          <a:off x="337226" y="752272"/>
          <a:ext cx="8567868" cy="581919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28650" y="201038"/>
            <a:ext cx="7886700" cy="551235"/>
          </a:xfrm>
        </p:spPr>
        <p:txBody>
          <a:bodyPr>
            <a:noAutofit/>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7</a:t>
            </a:fld>
            <a:endParaRPr lang="en-US" sz="1350" kern="0" dirty="0">
              <a:solidFill>
                <a:sysClr val="windowText" lastClr="000000"/>
              </a:solidFill>
            </a:endParaRPr>
          </a:p>
        </p:txBody>
      </p:sp>
    </p:spTree>
    <p:extLst>
      <p:ext uri="{BB962C8B-B14F-4D97-AF65-F5344CB8AC3E}">
        <p14:creationId xmlns:p14="http://schemas.microsoft.com/office/powerpoint/2010/main" val="2173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8</a:t>
            </a:fld>
            <a:endParaRPr lang="en-US" sz="1350" kern="0" dirty="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Autofit/>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Pavement design life is 40 years. </a:t>
            </a:r>
          </a:p>
          <a:p>
            <a:pPr lvl="1"/>
            <a:r>
              <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rPr>
              <a:t>Can be extended with proper maintenance and rehabilitation, but not indefinitely.</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Half of the system’s original pavement is more than 55 years old.</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29% (6,792 miles) is 70+ years old</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If we only build/replace 2,000 miles per decade as we did in the first decade of the 2000’s, we would need original pavements to last at least 110 years.</a:t>
            </a:r>
          </a:p>
        </p:txBody>
      </p:sp>
    </p:spTree>
    <p:extLst>
      <p:ext uri="{BB962C8B-B14F-4D97-AF65-F5344CB8AC3E}">
        <p14:creationId xmlns:p14="http://schemas.microsoft.com/office/powerpoint/2010/main" val="374058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Pavement Condition</a:t>
            </a: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a:xfrm>
            <a:off x="628650" y="1580444"/>
            <a:ext cx="7886700" cy="4351338"/>
          </a:xfrm>
        </p:spPr>
        <p:txBody>
          <a:bodyPr>
            <a:normAutofit fontScale="92500" lnSpcReduction="10000"/>
          </a:bodyPr>
          <a:lstStyle/>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Tracking the condition of pavements on the system is the key</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Pavements deteriorate at different rates and for different reasons</a:t>
            </a:r>
          </a:p>
          <a:p>
            <a:pPr lvl="1"/>
            <a:r>
              <a:rPr lang="en-US" sz="2100" dirty="0">
                <a:latin typeface="Microsoft Sans Serif" panose="020B0604020202020204" pitchFamily="34" charset="0"/>
                <a:ea typeface="Microsoft Sans Serif" panose="020B0604020202020204" pitchFamily="34" charset="0"/>
                <a:cs typeface="Microsoft Sans Serif" panose="020B0604020202020204" pitchFamily="34" charset="0"/>
              </a:rPr>
              <a:t>Knowing the reason helps in making decisions on how to maintain pavements</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We assess the condition of all pavements on a periodic basis.</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Key indicators such as roughness and cracking are evaluated at least biennially.</a:t>
            </a:r>
          </a:p>
          <a:p>
            <a:pPr lvl="1"/>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Other indicators such as friction and structure are also evaluated on a 2 to 5 year cycle.</a:t>
            </a:r>
          </a:p>
          <a:p>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The condition information as well as details of construction and rehabilitation activities are all tracked in our Pavement Management Information System (PMIS). </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9</a:t>
            </a:fld>
            <a:endParaRPr lang="en-US" sz="1350" kern="0" dirty="0">
              <a:solidFill>
                <a:sysClr val="windowText" lastClr="000000"/>
              </a:solidFill>
            </a:endParaRPr>
          </a:p>
        </p:txBody>
      </p:sp>
    </p:spTree>
    <p:extLst>
      <p:ext uri="{BB962C8B-B14F-4D97-AF65-F5344CB8AC3E}">
        <p14:creationId xmlns:p14="http://schemas.microsoft.com/office/powerpoint/2010/main" val="229772704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007ABF27E634043BC3159C0C962F820" ma:contentTypeVersion="10" ma:contentTypeDescription="Create a new document." ma:contentTypeScope="" ma:versionID="0d61204d368e594be8b5885d77c6f184">
  <xsd:schema xmlns:xsd="http://www.w3.org/2001/XMLSchema" xmlns:xs="http://www.w3.org/2001/XMLSchema" xmlns:p="http://schemas.microsoft.com/office/2006/metadata/properties" xmlns:ns2="0ec8087e-16c8-40ed-aaba-ed07fce527d9" targetNamespace="http://schemas.microsoft.com/office/2006/metadata/properties" ma:root="true" ma:fieldsID="ca60c52d56bd4c45e22b2b5d05bdd972" ns2:_="">
    <xsd:import namespace="0ec8087e-16c8-40ed-aaba-ed07fce527d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8087e-16c8-40ed-aaba-ed07fce527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0ec8087e-16c8-40ed-aaba-ed07fce527d9">X5DPHAHSQADM-1859-123</_dlc_DocId>
    <_dlc_DocIdUrl xmlns="0ec8087e-16c8-40ed-aaba-ed07fce527d9">
      <Url>http://portal/xdiv/TAM/_layouts/15/DocIdRedir.aspx?ID=X5DPHAHSQADM-1859-123</Url>
      <Description>X5DPHAHSQADM-1859-123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0E6FCE-CCBD-4D68-817B-50C79CE0C995}">
  <ds:schemaRefs>
    <ds:schemaRef ds:uri="http://schemas.microsoft.com/sharepoint/events"/>
    <ds:schemaRef ds:uri="http://www.w3.org/2000/xmlns/"/>
  </ds:schemaRefs>
</ds:datastoreItem>
</file>

<file path=customXml/itemProps2.xml><?xml version="1.0" encoding="utf-8"?>
<ds:datastoreItem xmlns:ds="http://schemas.openxmlformats.org/officeDocument/2006/customXml" ds:itemID="{AD217508-AC75-4357-A129-863DD16984D1}">
  <ds:schemaRefs>
    <ds:schemaRef ds:uri="http://schemas.microsoft.com/office/2006/metadata/contentType"/>
    <ds:schemaRef ds:uri="http://schemas.microsoft.com/office/2006/metadata/properties/metaAttributes"/>
    <ds:schemaRef ds:uri="http://www.w3.org/2000/xmlns/"/>
    <ds:schemaRef ds:uri="http://www.w3.org/2001/XMLSchema"/>
    <ds:schemaRef ds:uri="0ec8087e-16c8-40ed-aaba-ed07fce527d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FC743A-3234-4614-AC5D-316F823B12EB}">
  <ds:schemaRefs>
    <ds:schemaRef ds:uri="http://purl.org/dc/terms/"/>
    <ds:schemaRef ds:uri="http://schemas.openxmlformats.org/package/2006/metadata/core-properties"/>
    <ds:schemaRef ds:uri="0ec8087e-16c8-40ed-aaba-ed07fce527d9"/>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515CE887-A13D-474C-95F1-77E42537E7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2072</TotalTime>
  <Words>1127</Words>
  <Application>Microsoft Office PowerPoint</Application>
  <PresentationFormat>On-screen Show (4:3)</PresentationFormat>
  <Paragraphs>162</Paragraphs>
  <Slides>21</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Microsoft Sans Serif</vt:lpstr>
      <vt:lpstr>1_Office Theme</vt:lpstr>
      <vt:lpstr>Office Theme</vt:lpstr>
      <vt:lpstr>PowerPoint Presentation</vt:lpstr>
      <vt:lpstr>PowerPoint Presentation</vt:lpstr>
      <vt:lpstr>Information to Inform Decisions</vt:lpstr>
      <vt:lpstr>PowerPoint Presentation</vt:lpstr>
      <vt:lpstr>Pavement system components</vt:lpstr>
      <vt:lpstr>Pavement Inventory</vt:lpstr>
      <vt:lpstr>Pavement Inventory</vt:lpstr>
      <vt:lpstr>Pavement Inventory</vt:lpstr>
      <vt:lpstr>Pavement Condition</vt:lpstr>
      <vt:lpstr>Pavement Condition</vt:lpstr>
      <vt:lpstr>Pavement Deterioration</vt:lpstr>
      <vt:lpstr>Pavement Deterioration</vt:lpstr>
      <vt:lpstr>Good Roads Cost Less</vt:lpstr>
      <vt:lpstr>Pavement Treatments</vt:lpstr>
      <vt:lpstr>Pavement Management</vt:lpstr>
      <vt:lpstr>Condition Forecast Process</vt:lpstr>
      <vt:lpstr>PowerPoint Presentation</vt:lpstr>
      <vt:lpstr>PowerPoint Presentation</vt:lpstr>
      <vt:lpstr>PowerPoint Presentation</vt:lpstr>
      <vt:lpstr>PowerPoint Presentation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Neubauer, Scott</dc:creator>
  <cp:lastModifiedBy>Haubrich, Matthew</cp:lastModifiedBy>
  <cp:revision>129</cp:revision>
  <dcterms:created xsi:type="dcterms:W3CDTF">2017-11-22T13:15:27Z</dcterms:created>
  <dcterms:modified xsi:type="dcterms:W3CDTF">2019-01-02T16:38:22Z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0x0101002007ABF27E634043BC3159C0C962F820</vt:lpwstr>
  </property>
  <property fmtid="{D5CDD505-2E9C-101B-9397-08002B2CF9AE}" pid="3" name="_dlc_DocIdItemGuid">
    <vt:lpwstr>5e519d89-9d1d-432a-bd73-ff7dd666682b</vt:lpwstr>
  </property>
</Properties>
</file>