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7" r:id="rId2"/>
    <p:sldId id="332" r:id="rId3"/>
    <p:sldId id="334" r:id="rId4"/>
    <p:sldId id="333" r:id="rId5"/>
    <p:sldId id="351" r:id="rId6"/>
    <p:sldId id="352" r:id="rId7"/>
    <p:sldId id="353" r:id="rId8"/>
    <p:sldId id="346" r:id="rId9"/>
    <p:sldId id="287" r:id="rId1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95E"/>
    <a:srgbClr val="53565A"/>
    <a:srgbClr val="69686D"/>
    <a:srgbClr val="00717F"/>
    <a:srgbClr val="B55813"/>
    <a:srgbClr val="B1B3B3"/>
    <a:srgbClr val="871721"/>
    <a:srgbClr val="FF9966"/>
    <a:srgbClr val="FF0066"/>
    <a:srgbClr val="C34B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810" autoAdjust="0"/>
    <p:restoredTop sz="95574" autoAdjust="0"/>
  </p:normalViewPr>
  <p:slideViewPr>
    <p:cSldViewPr>
      <p:cViewPr varScale="1">
        <p:scale>
          <a:sx n="120" d="100"/>
          <a:sy n="120" d="100"/>
        </p:scale>
        <p:origin x="942"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994"/>
    </p:cViewPr>
  </p:sorterViewPr>
  <p:notesViewPr>
    <p:cSldViewPr>
      <p:cViewPr varScale="1">
        <p:scale>
          <a:sx n="62" d="100"/>
          <a:sy n="62" d="100"/>
        </p:scale>
        <p:origin x="3125"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162EEB-4B10-49FF-8F2C-0AA227A2A946}"/>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53AD052-4091-41F6-9925-0069266F7870}"/>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C2985F6-270D-4F70-9E10-FCBAC348023D}" type="datetimeFigureOut">
              <a:rPr lang="en-US" smtClean="0"/>
              <a:t>12/27/2018</a:t>
            </a:fld>
            <a:endParaRPr lang="en-US"/>
          </a:p>
        </p:txBody>
      </p:sp>
      <p:sp>
        <p:nvSpPr>
          <p:cNvPr id="4" name="Footer Placeholder 3">
            <a:extLst>
              <a:ext uri="{FF2B5EF4-FFF2-40B4-BE49-F238E27FC236}">
                <a16:creationId xmlns:a16="http://schemas.microsoft.com/office/drawing/2014/main" id="{ACB7B3A6-7390-4E05-81C4-8E18BFF7F303}"/>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5ACC3E-4800-4F15-A6CB-63B3241B1A55}"/>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36B4AA4-C194-4822-91D4-B4FECE21AD6E}" type="slidenum">
              <a:rPr lang="en-US" smtClean="0"/>
              <a:t>‹#›</a:t>
            </a:fld>
            <a:endParaRPr lang="en-US"/>
          </a:p>
        </p:txBody>
      </p:sp>
    </p:spTree>
    <p:extLst>
      <p:ext uri="{BB962C8B-B14F-4D97-AF65-F5344CB8AC3E}">
        <p14:creationId xmlns:p14="http://schemas.microsoft.com/office/powerpoint/2010/main" val="3824034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BA43C6D-E55F-4BE5-8554-C22BB859EDE9}" type="datetimeFigureOut">
              <a:rPr lang="en-US" smtClean="0"/>
              <a:t>12/27/2018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0B73208-77F4-453B-8852-C4844F8BB3D9}" type="slidenum">
              <a:rPr lang="en-US" smtClean="0"/>
              <a:t>‹#›</a:t>
            </a:fld>
            <a:endParaRPr lang="en-US"/>
          </a:p>
        </p:txBody>
      </p:sp>
    </p:spTree>
    <p:extLst>
      <p:ext uri="{BB962C8B-B14F-4D97-AF65-F5344CB8AC3E}">
        <p14:creationId xmlns:p14="http://schemas.microsoft.com/office/powerpoint/2010/main" val="159562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1</a:t>
            </a:fld>
            <a:endParaRPr lang="en-US"/>
          </a:p>
        </p:txBody>
      </p:sp>
    </p:spTree>
    <p:extLst>
      <p:ext uri="{BB962C8B-B14F-4D97-AF65-F5344CB8AC3E}">
        <p14:creationId xmlns:p14="http://schemas.microsoft.com/office/powerpoint/2010/main" val="3812948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9</a:t>
            </a:fld>
            <a:endParaRPr lang="en-US"/>
          </a:p>
        </p:txBody>
      </p:sp>
    </p:spTree>
    <p:extLst>
      <p:ext uri="{BB962C8B-B14F-4D97-AF65-F5344CB8AC3E}">
        <p14:creationId xmlns:p14="http://schemas.microsoft.com/office/powerpoint/2010/main" val="27426527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F3753E7-0F11-4D0E-8960-9E1C8FCC4C52}"/>
              </a:ext>
            </a:extLst>
          </p:cNvPr>
          <p:cNvSpPr/>
          <p:nvPr userDrawn="1"/>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5C18299-3EBF-4651-B028-9D1F61A7FE89}"/>
              </a:ext>
            </a:extLst>
          </p:cNvPr>
          <p:cNvSpPr/>
          <p:nvPr userDrawn="1"/>
        </p:nvSpPr>
        <p:spPr>
          <a:xfrm>
            <a:off x="0" y="953344"/>
            <a:ext cx="9144000" cy="45719"/>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2933723-4C4E-4953-9B73-759969B589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pic>
        <p:nvPicPr>
          <p:cNvPr id="9" name="Picture 8">
            <a:extLst>
              <a:ext uri="{FF2B5EF4-FFF2-40B4-BE49-F238E27FC236}">
                <a16:creationId xmlns:a16="http://schemas.microsoft.com/office/drawing/2014/main" id="{6D07DB7A-A277-47F1-B420-6EB252894A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8273" y="4651364"/>
            <a:ext cx="3427833" cy="1657956"/>
          </a:xfrm>
          <a:prstGeom prst="rect">
            <a:avLst/>
          </a:prstGeom>
        </p:spPr>
      </p:pic>
      <p:pic>
        <p:nvPicPr>
          <p:cNvPr id="10" name="Picture 9">
            <a:extLst>
              <a:ext uri="{FF2B5EF4-FFF2-40B4-BE49-F238E27FC236}">
                <a16:creationId xmlns:a16="http://schemas.microsoft.com/office/drawing/2014/main" id="{2C9ED19C-16BB-4E11-A2E2-5E3DE3CF1B1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70" y="4651364"/>
            <a:ext cx="5758220" cy="1657956"/>
          </a:xfrm>
          <a:prstGeom prst="rect">
            <a:avLst/>
          </a:prstGeom>
        </p:spPr>
      </p:pic>
    </p:spTree>
    <p:extLst>
      <p:ext uri="{BB962C8B-B14F-4D97-AF65-F5344CB8AC3E}">
        <p14:creationId xmlns:p14="http://schemas.microsoft.com/office/powerpoint/2010/main" val="184984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940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667435"/>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Revitalize Iowa’s Sound Economy</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764704"/>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836712"/>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908720"/>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87D8D79-94B8-46B0-BEA5-ADFB594F66F5}"/>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Tree>
    <p:extLst>
      <p:ext uri="{BB962C8B-B14F-4D97-AF65-F5344CB8AC3E}">
        <p14:creationId xmlns:p14="http://schemas.microsoft.com/office/powerpoint/2010/main" val="768281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260648"/>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Revitalize Iowa’s Sound Economy</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357917"/>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429925"/>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501933"/>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p:nvPr>
        </p:nvSpPr>
        <p:spPr>
          <a:xfrm>
            <a:off x="467544" y="1340768"/>
            <a:ext cx="7886700" cy="965523"/>
          </a:xfrm>
          <a:prstGeom prst="rect">
            <a:avLst/>
          </a:prstGeom>
        </p:spPr>
        <p:txBody>
          <a:bodyPr vert="horz" lIns="91440" tIns="45720" rIns="91440" bIns="45720" rtlCol="0" anchor="ctr">
            <a:normAutofit/>
          </a:bodyPr>
          <a:lstStyle>
            <a:lvl1pPr>
              <a:defRPr>
                <a:latin typeface="PT Sans" panose="020B0503020203020204" pitchFamily="34" charset="0"/>
              </a:defRPr>
            </a:lvl1pPr>
          </a:lstStyle>
          <a:p>
            <a:r>
              <a:rPr lang="en-US" dirty="0"/>
              <a:t>Click to edit Master title style</a:t>
            </a:r>
          </a:p>
        </p:txBody>
      </p:sp>
      <p:sp>
        <p:nvSpPr>
          <p:cNvPr id="13" name="Text Placeholder 2">
            <a:extLst>
              <a:ext uri="{FF2B5EF4-FFF2-40B4-BE49-F238E27FC236}">
                <a16:creationId xmlns:a16="http://schemas.microsoft.com/office/drawing/2014/main" id="{BFB340FD-E5C8-40FB-8FFA-E3B74A3978E7}"/>
              </a:ext>
            </a:extLst>
          </p:cNvPr>
          <p:cNvSpPr>
            <a:spLocks noGrp="1"/>
          </p:cNvSpPr>
          <p:nvPr>
            <p:ph idx="1"/>
          </p:nvPr>
        </p:nvSpPr>
        <p:spPr>
          <a:xfrm>
            <a:off x="467544" y="2441228"/>
            <a:ext cx="7886700" cy="4228132"/>
          </a:xfrm>
          <a:prstGeom prst="rect">
            <a:avLst/>
          </a:prstGeom>
        </p:spPr>
        <p:txBody>
          <a:bodyPr vert="horz" lIns="91440" tIns="45720" rIns="91440" bIns="45720" rtlCol="0">
            <a:normAutofit/>
          </a:bodyPr>
          <a:lstStyle>
            <a:lvl1pPr>
              <a:defRPr>
                <a:latin typeface="PT Sans" panose="020B0503020203020204" pitchFamily="34" charset="0"/>
              </a:defRPr>
            </a:lvl1pPr>
            <a:lvl2pPr>
              <a:defRPr>
                <a:latin typeface="PT Sans" panose="020B0503020203020204" pitchFamily="34" charset="0"/>
              </a:defRPr>
            </a:lvl2pPr>
            <a:lvl3pPr>
              <a:defRPr>
                <a:latin typeface="PT Sans" panose="020B0503020203020204" pitchFamily="34" charset="0"/>
              </a:defRPr>
            </a:lvl3pPr>
            <a:lvl4pPr>
              <a:defRPr>
                <a:latin typeface="PT Sans" panose="020B0503020203020204" pitchFamily="34" charset="0"/>
              </a:defRPr>
            </a:lvl4pPr>
            <a:lvl5pPr>
              <a:defRPr>
                <a:latin typeface="PT Sans" panose="020B05030202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64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rgbClr val="87172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2763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0007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7667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62221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4078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5">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3359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218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1" r:id="rId4"/>
    <p:sldLayoutId id="2147483654" r:id="rId5"/>
    <p:sldLayoutId id="2147483655" r:id="rId6"/>
    <p:sldLayoutId id="2147483652" r:id="rId7"/>
    <p:sldLayoutId id="2147483653" r:id="rId8"/>
    <p:sldLayoutId id="2147483656" r:id="rId9"/>
    <p:sldLayoutId id="2147483658"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mailto:craig.markley@iowadot.us"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sp>
        <p:nvSpPr>
          <p:cNvPr id="7" name="TextBox 6">
            <a:extLst>
              <a:ext uri="{FF2B5EF4-FFF2-40B4-BE49-F238E27FC236}">
                <a16:creationId xmlns:a16="http://schemas.microsoft.com/office/drawing/2014/main" id="{9EEEC4D6-EA04-4B21-A205-B47603995269}"/>
              </a:ext>
            </a:extLst>
          </p:cNvPr>
          <p:cNvSpPr txBox="1"/>
          <p:nvPr/>
        </p:nvSpPr>
        <p:spPr>
          <a:xfrm>
            <a:off x="179512" y="5013176"/>
            <a:ext cx="5688632" cy="830997"/>
          </a:xfrm>
          <a:prstGeom prst="rect">
            <a:avLst/>
          </a:prstGeom>
          <a:noFill/>
        </p:spPr>
        <p:txBody>
          <a:bodyPr wrap="square" rtlCol="0">
            <a:spAutoFit/>
          </a:bodyPr>
          <a:lstStyle/>
          <a:p>
            <a:r>
              <a:rPr lang="en-US" sz="2400" b="1" dirty="0">
                <a:solidFill>
                  <a:schemeClr val="bg1"/>
                </a:solidFill>
                <a:latin typeface="PT Sans" panose="020B0503020203020204" pitchFamily="34" charset="0"/>
              </a:rPr>
              <a:t>Revitalize Iowa’s Sound Economy Program</a:t>
            </a:r>
            <a:endParaRPr lang="en-US" sz="2400" dirty="0">
              <a:solidFill>
                <a:schemeClr val="bg1"/>
              </a:solidFill>
              <a:latin typeface="PT Sans" panose="020B0503020203020204" pitchFamily="34" charset="0"/>
            </a:endParaRPr>
          </a:p>
        </p:txBody>
      </p:sp>
    </p:spTree>
    <p:extLst>
      <p:ext uri="{BB962C8B-B14F-4D97-AF65-F5344CB8AC3E}">
        <p14:creationId xmlns:p14="http://schemas.microsoft.com/office/powerpoint/2010/main" val="2135147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72816"/>
            <a:ext cx="7776864" cy="5085184"/>
          </a:xfrm>
          <a:prstGeom prst="rect">
            <a:avLst/>
          </a:prstGeom>
        </p:spPr>
        <p:txBody>
          <a:bodyPr vert="horz" lIns="91440" tIns="45720" rIns="91440" bIns="45720" rtlCol="0">
            <a:normAutofit/>
          </a:bodyPr>
          <a:lstStyle/>
          <a:p>
            <a:pPr lvl="0">
              <a:spcAft>
                <a:spcPts val="1200"/>
              </a:spcAft>
            </a:pPr>
            <a:r>
              <a:rPr lang="en-US" sz="2400" dirty="0">
                <a:latin typeface="PT Sans" panose="020B0503020203020204"/>
              </a:rPr>
              <a:t>Created in 1985</a:t>
            </a:r>
          </a:p>
          <a:p>
            <a:pPr>
              <a:spcAft>
                <a:spcPts val="1200"/>
              </a:spcAft>
            </a:pPr>
            <a:r>
              <a:rPr lang="en-US" sz="2400" dirty="0">
                <a:latin typeface="PT Sans" panose="020B0503020203020204"/>
              </a:rPr>
              <a:t>Purpose: </a:t>
            </a:r>
            <a:r>
              <a:rPr lang="en-US" sz="2400" dirty="0">
                <a:latin typeface="PT Sans" panose="020B0503020203020204"/>
                <a:cs typeface="Arial" panose="020B0604020202020204" pitchFamily="34" charset="0"/>
              </a:rPr>
              <a:t>To promote economic development through roadway improvements.  </a:t>
            </a:r>
          </a:p>
          <a:p>
            <a:pPr>
              <a:spcAft>
                <a:spcPts val="1200"/>
              </a:spcAft>
            </a:pPr>
            <a:r>
              <a:rPr lang="en-US" sz="2400" dirty="0">
                <a:latin typeface="PT Sans" panose="020B0503020203020204"/>
                <a:cs typeface="Arial" panose="020B0604020202020204" pitchFamily="34" charset="0"/>
              </a:rPr>
              <a:t>Eligible development shall have value-adding activities that feed new dollars into the economy</a:t>
            </a:r>
            <a:endParaRPr lang="en-US" altLang="en-US" sz="2400" dirty="0">
              <a:latin typeface="PT Sans" panose="020B0503020203020204"/>
              <a:cs typeface="Arial" panose="020B0604020202020204" pitchFamily="34" charset="0"/>
            </a:endParaRPr>
          </a:p>
          <a:p>
            <a:pPr>
              <a:spcAft>
                <a:spcPts val="1200"/>
              </a:spcAft>
            </a:pPr>
            <a:r>
              <a:rPr lang="en-US" altLang="en-US" sz="2400" dirty="0">
                <a:latin typeface="PT Sans" panose="020B0503020203020204"/>
                <a:cs typeface="Arial" panose="020B0604020202020204" pitchFamily="34" charset="0"/>
              </a:rPr>
              <a:t>Available to cities and counties through an application program</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179512" y="1124744"/>
            <a:ext cx="8712967" cy="360040"/>
          </a:xfrm>
        </p:spPr>
        <p:txBody>
          <a:bodyPr>
            <a:noAutofit/>
          </a:bodyPr>
          <a:lstStyle/>
          <a:p>
            <a:r>
              <a:rPr lang="en-US" sz="3400" b="1" dirty="0">
                <a:solidFill>
                  <a:schemeClr val="tx2"/>
                </a:solidFill>
              </a:rPr>
              <a:t>Revitalize Iowa’s Sound Economy Program</a:t>
            </a:r>
          </a:p>
        </p:txBody>
      </p:sp>
    </p:spTree>
    <p:extLst>
      <p:ext uri="{BB962C8B-B14F-4D97-AF65-F5344CB8AC3E}">
        <p14:creationId xmlns:p14="http://schemas.microsoft.com/office/powerpoint/2010/main" val="1626982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38796"/>
            <a:ext cx="7776864" cy="5117672"/>
          </a:xfrm>
          <a:prstGeom prst="rect">
            <a:avLst/>
          </a:prstGeom>
        </p:spPr>
        <p:txBody>
          <a:bodyPr vert="horz" lIns="91440" tIns="45720" rIns="91440" bIns="45720" rtlCol="0">
            <a:normAutofit fontScale="55000" lnSpcReduction="20000"/>
          </a:bodyPr>
          <a:lstStyle/>
          <a:p>
            <a:pPr lvl="0"/>
            <a:r>
              <a:rPr lang="en-US" sz="3100" b="1" dirty="0"/>
              <a:t>Available Funding</a:t>
            </a:r>
          </a:p>
          <a:p>
            <a:pPr lvl="1">
              <a:spcAft>
                <a:spcPts val="1200"/>
              </a:spcAft>
            </a:pPr>
            <a:r>
              <a:rPr lang="en-US" dirty="0"/>
              <a:t>Funded annually with dedicated state motor fuel and special fuel tax revenues</a:t>
            </a:r>
          </a:p>
          <a:p>
            <a:pPr lvl="1">
              <a:spcAft>
                <a:spcPts val="1200"/>
              </a:spcAft>
            </a:pPr>
            <a:endParaRPr lang="en-US" sz="3000" dirty="0"/>
          </a:p>
          <a:p>
            <a:pPr lvl="1">
              <a:spcAft>
                <a:spcPts val="1200"/>
              </a:spcAft>
            </a:pPr>
            <a:endParaRPr lang="en-US" sz="3000" dirty="0"/>
          </a:p>
          <a:p>
            <a:pPr lvl="1">
              <a:spcAft>
                <a:spcPts val="1200"/>
              </a:spcAft>
            </a:pPr>
            <a:endParaRPr lang="en-US" sz="3000" dirty="0"/>
          </a:p>
          <a:p>
            <a:pPr lvl="1">
              <a:spcAft>
                <a:spcPts val="1200"/>
              </a:spcAft>
            </a:pPr>
            <a:endParaRPr lang="en-US" sz="3000" dirty="0"/>
          </a:p>
          <a:p>
            <a:pPr lvl="1">
              <a:spcAft>
                <a:spcPts val="1200"/>
              </a:spcAft>
            </a:pPr>
            <a:endParaRPr lang="en-US" sz="3000" dirty="0"/>
          </a:p>
          <a:p>
            <a:pPr lvl="1">
              <a:spcAft>
                <a:spcPts val="1200"/>
              </a:spcAft>
            </a:pPr>
            <a:endParaRPr lang="en-US" sz="3000" dirty="0"/>
          </a:p>
          <a:p>
            <a:pPr lvl="0"/>
            <a:r>
              <a:rPr lang="en-US" sz="3100" b="1" dirty="0"/>
              <a:t>Application Summary for SFY2019</a:t>
            </a:r>
          </a:p>
          <a:p>
            <a:pPr lvl="1">
              <a:spcAft>
                <a:spcPts val="1200"/>
              </a:spcAft>
            </a:pPr>
            <a:r>
              <a:rPr lang="en-US" dirty="0"/>
              <a:t>Total number of projects awarded: 3</a:t>
            </a:r>
          </a:p>
          <a:p>
            <a:pPr lvl="1">
              <a:spcAft>
                <a:spcPts val="1200"/>
              </a:spcAft>
            </a:pPr>
            <a:r>
              <a:rPr lang="en-US" dirty="0"/>
              <a:t>Total project costs: $1,679,302</a:t>
            </a:r>
          </a:p>
          <a:p>
            <a:pPr lvl="1">
              <a:spcAft>
                <a:spcPts val="1200"/>
              </a:spcAft>
            </a:pPr>
            <a:r>
              <a:rPr lang="en-US" dirty="0"/>
              <a:t>Total amount awarded: $1,092,256</a:t>
            </a:r>
          </a:p>
          <a:p>
            <a:pPr lvl="1"/>
            <a:endParaRPr lang="en-US" dirty="0"/>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107505" y="1124744"/>
            <a:ext cx="8928991" cy="360040"/>
          </a:xfrm>
        </p:spPr>
        <p:txBody>
          <a:bodyPr>
            <a:noAutofit/>
          </a:bodyPr>
          <a:lstStyle/>
          <a:p>
            <a:r>
              <a:rPr lang="en-US" sz="3400" b="1" dirty="0">
                <a:solidFill>
                  <a:schemeClr val="tx2"/>
                </a:solidFill>
              </a:rPr>
              <a:t>Available Funding and Application Summary</a:t>
            </a:r>
          </a:p>
        </p:txBody>
      </p:sp>
      <p:graphicFrame>
        <p:nvGraphicFramePr>
          <p:cNvPr id="3" name="Table 2">
            <a:extLst>
              <a:ext uri="{FF2B5EF4-FFF2-40B4-BE49-F238E27FC236}">
                <a16:creationId xmlns:a16="http://schemas.microsoft.com/office/drawing/2014/main" id="{9E6A5973-2D54-4D94-B7B5-EDF7379B6EC6}"/>
              </a:ext>
            </a:extLst>
          </p:cNvPr>
          <p:cNvGraphicFramePr>
            <a:graphicFrameLocks noGrp="1"/>
          </p:cNvGraphicFramePr>
          <p:nvPr>
            <p:extLst>
              <p:ext uri="{D42A27DB-BD31-4B8C-83A1-F6EECF244321}">
                <p14:modId xmlns:p14="http://schemas.microsoft.com/office/powerpoint/2010/main" val="3131032038"/>
              </p:ext>
            </p:extLst>
          </p:nvPr>
        </p:nvGraphicFramePr>
        <p:xfrm>
          <a:off x="1547664" y="2420888"/>
          <a:ext cx="6552728" cy="2011680"/>
        </p:xfrm>
        <a:graphic>
          <a:graphicData uri="http://schemas.openxmlformats.org/drawingml/2006/table">
            <a:tbl>
              <a:tblPr firstRow="1" bandRow="1">
                <a:tableStyleId>{5C22544A-7EE6-4342-B048-85BDC9FD1C3A}</a:tableStyleId>
              </a:tblPr>
              <a:tblGrid>
                <a:gridCol w="2967272">
                  <a:extLst>
                    <a:ext uri="{9D8B030D-6E8A-4147-A177-3AD203B41FA5}">
                      <a16:colId xmlns:a16="http://schemas.microsoft.com/office/drawing/2014/main" val="1223671175"/>
                    </a:ext>
                  </a:extLst>
                </a:gridCol>
                <a:gridCol w="1854546">
                  <a:extLst>
                    <a:ext uri="{9D8B030D-6E8A-4147-A177-3AD203B41FA5}">
                      <a16:colId xmlns:a16="http://schemas.microsoft.com/office/drawing/2014/main" val="2782411665"/>
                    </a:ext>
                  </a:extLst>
                </a:gridCol>
                <a:gridCol w="1730910">
                  <a:extLst>
                    <a:ext uri="{9D8B030D-6E8A-4147-A177-3AD203B41FA5}">
                      <a16:colId xmlns:a16="http://schemas.microsoft.com/office/drawing/2014/main" val="77337432"/>
                    </a:ext>
                  </a:extLst>
                </a:gridCol>
              </a:tblGrid>
              <a:tr h="360040">
                <a:tc>
                  <a:txBody>
                    <a:bodyPr/>
                    <a:lstStyle/>
                    <a:p>
                      <a:endParaRPr lang="en-US" dirty="0"/>
                    </a:p>
                  </a:txBody>
                  <a:tcPr>
                    <a:solidFill>
                      <a:schemeClr val="tx1"/>
                    </a:solidFill>
                  </a:tcPr>
                </a:tc>
                <a:tc>
                  <a:txBody>
                    <a:bodyPr/>
                    <a:lstStyle/>
                    <a:p>
                      <a:pPr algn="ctr"/>
                      <a:r>
                        <a:rPr lang="en-US" sz="1500" b="0" dirty="0">
                          <a:latin typeface="PT Sans" panose="020B0503020203020204"/>
                        </a:rPr>
                        <a:t>CITY</a:t>
                      </a:r>
                    </a:p>
                  </a:txBody>
                  <a:tcPr>
                    <a:solidFill>
                      <a:schemeClr val="tx1"/>
                    </a:solidFill>
                  </a:tcPr>
                </a:tc>
                <a:tc>
                  <a:txBody>
                    <a:bodyPr/>
                    <a:lstStyle/>
                    <a:p>
                      <a:pPr algn="ctr"/>
                      <a:r>
                        <a:rPr lang="en-US" sz="1500" b="0" dirty="0">
                          <a:latin typeface="PT Sans" panose="020B0503020203020204"/>
                        </a:rPr>
                        <a:t>COUNTY</a:t>
                      </a:r>
                    </a:p>
                  </a:txBody>
                  <a:tcPr>
                    <a:solidFill>
                      <a:schemeClr val="tx1"/>
                    </a:solidFill>
                  </a:tcPr>
                </a:tc>
                <a:extLst>
                  <a:ext uri="{0D108BD9-81ED-4DB2-BD59-A6C34878D82A}">
                    <a16:rowId xmlns:a16="http://schemas.microsoft.com/office/drawing/2014/main" val="2193638760"/>
                  </a:ext>
                </a:extLst>
              </a:tr>
              <a:tr h="508000">
                <a:tc>
                  <a:txBody>
                    <a:bodyPr/>
                    <a:lstStyle/>
                    <a:p>
                      <a:r>
                        <a:rPr lang="en-US" sz="1500" b="0" dirty="0">
                          <a:solidFill>
                            <a:schemeClr val="bg1"/>
                          </a:solidFill>
                          <a:latin typeface="PT Sans" panose="020B0503020203020204"/>
                        </a:rPr>
                        <a:t>Average funding generated monthly</a:t>
                      </a:r>
                    </a:p>
                  </a:txBody>
                  <a:tcPr>
                    <a:solidFill>
                      <a:schemeClr val="tx1"/>
                    </a:solidFill>
                  </a:tcPr>
                </a:tc>
                <a:tc>
                  <a:txBody>
                    <a:bodyPr/>
                    <a:lstStyle/>
                    <a:p>
                      <a:pPr algn="ctr"/>
                      <a:r>
                        <a:rPr lang="en-US" sz="1500" dirty="0">
                          <a:latin typeface="PT Sans" panose="020B0503020203020204"/>
                        </a:rPr>
                        <a:t>$997,556</a:t>
                      </a:r>
                    </a:p>
                  </a:txBody>
                  <a:tcPr/>
                </a:tc>
                <a:tc>
                  <a:txBody>
                    <a:bodyPr/>
                    <a:lstStyle/>
                    <a:p>
                      <a:pPr algn="ctr"/>
                      <a:r>
                        <a:rPr lang="en-US" sz="1500" dirty="0">
                          <a:latin typeface="PT Sans" panose="020B0503020203020204"/>
                        </a:rPr>
                        <a:t>$498,778</a:t>
                      </a:r>
                    </a:p>
                  </a:txBody>
                  <a:tcPr/>
                </a:tc>
                <a:extLst>
                  <a:ext uri="{0D108BD9-81ED-4DB2-BD59-A6C34878D82A}">
                    <a16:rowId xmlns:a16="http://schemas.microsoft.com/office/drawing/2014/main" val="391757430"/>
                  </a:ext>
                </a:extLst>
              </a:tr>
              <a:tr h="508000">
                <a:tc>
                  <a:txBody>
                    <a:bodyPr/>
                    <a:lstStyle/>
                    <a:p>
                      <a:r>
                        <a:rPr lang="en-US" sz="1500" b="0" dirty="0">
                          <a:solidFill>
                            <a:schemeClr val="bg1"/>
                          </a:solidFill>
                          <a:latin typeface="PT Sans" panose="020B0503020203020204"/>
                        </a:rPr>
                        <a:t>SFY 2019 current Road Use Tax Revenue (as of 11/26/2018)</a:t>
                      </a:r>
                    </a:p>
                  </a:txBody>
                  <a:tcPr>
                    <a:solidFill>
                      <a:schemeClr val="tx1"/>
                    </a:solidFill>
                  </a:tcPr>
                </a:tc>
                <a:tc>
                  <a:txBody>
                    <a:bodyPr/>
                    <a:lstStyle/>
                    <a:p>
                      <a:pPr algn="ctr"/>
                      <a:r>
                        <a:rPr lang="en-US" sz="1500" dirty="0">
                          <a:latin typeface="PT Sans" panose="020B0503020203020204"/>
                        </a:rPr>
                        <a:t>$5,071,670.73</a:t>
                      </a:r>
                    </a:p>
                  </a:txBody>
                  <a:tcPr/>
                </a:tc>
                <a:tc>
                  <a:txBody>
                    <a:bodyPr/>
                    <a:lstStyle/>
                    <a:p>
                      <a:pPr algn="ctr"/>
                      <a:r>
                        <a:rPr lang="en-US" sz="1500" dirty="0">
                          <a:latin typeface="PT Sans" panose="020B0503020203020204"/>
                        </a:rPr>
                        <a:t>$2,535,835.37</a:t>
                      </a:r>
                    </a:p>
                  </a:txBody>
                  <a:tcPr/>
                </a:tc>
                <a:extLst>
                  <a:ext uri="{0D108BD9-81ED-4DB2-BD59-A6C34878D82A}">
                    <a16:rowId xmlns:a16="http://schemas.microsoft.com/office/drawing/2014/main" val="3405443125"/>
                  </a:ext>
                </a:extLst>
              </a:tr>
              <a:tr h="508000">
                <a:tc>
                  <a:txBody>
                    <a:bodyPr/>
                    <a:lstStyle/>
                    <a:p>
                      <a:r>
                        <a:rPr lang="en-US" sz="1500" b="0" dirty="0">
                          <a:solidFill>
                            <a:schemeClr val="bg1"/>
                          </a:solidFill>
                          <a:latin typeface="PT Sans" panose="020B0503020203020204"/>
                        </a:rPr>
                        <a:t>Current Unobligated Balance (as of 11/26/2018)</a:t>
                      </a:r>
                    </a:p>
                  </a:txBody>
                  <a:tcPr>
                    <a:solidFill>
                      <a:schemeClr val="tx1"/>
                    </a:solidFill>
                  </a:tcPr>
                </a:tc>
                <a:tc>
                  <a:txBody>
                    <a:bodyPr/>
                    <a:lstStyle/>
                    <a:p>
                      <a:pPr algn="ctr"/>
                      <a:r>
                        <a:rPr lang="en-US" sz="1500" dirty="0">
                          <a:latin typeface="PT Sans" panose="020B0503020203020204"/>
                        </a:rPr>
                        <a:t>$14,476,177.80</a:t>
                      </a:r>
                    </a:p>
                  </a:txBody>
                  <a:tcPr/>
                </a:tc>
                <a:tc>
                  <a:txBody>
                    <a:bodyPr/>
                    <a:lstStyle/>
                    <a:p>
                      <a:pPr algn="ctr"/>
                      <a:r>
                        <a:rPr lang="en-US" sz="1500" dirty="0">
                          <a:latin typeface="PT Sans" panose="020B0503020203020204"/>
                        </a:rPr>
                        <a:t>$2,732,676.29</a:t>
                      </a:r>
                    </a:p>
                  </a:txBody>
                  <a:tcPr/>
                </a:tc>
                <a:extLst>
                  <a:ext uri="{0D108BD9-81ED-4DB2-BD59-A6C34878D82A}">
                    <a16:rowId xmlns:a16="http://schemas.microsoft.com/office/drawing/2014/main" val="4199533641"/>
                  </a:ext>
                </a:extLst>
              </a:tr>
            </a:tbl>
          </a:graphicData>
        </a:graphic>
      </p:graphicFrame>
    </p:spTree>
    <p:extLst>
      <p:ext uri="{BB962C8B-B14F-4D97-AF65-F5344CB8AC3E}">
        <p14:creationId xmlns:p14="http://schemas.microsoft.com/office/powerpoint/2010/main" val="1828061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988840"/>
            <a:ext cx="7776864" cy="4725144"/>
          </a:xfrm>
          <a:prstGeom prst="rect">
            <a:avLst/>
          </a:prstGeom>
        </p:spPr>
        <p:txBody>
          <a:bodyPr vert="horz" lIns="91440" tIns="45720" rIns="91440" bIns="45720" rtlCol="0">
            <a:normAutofit/>
          </a:bodyPr>
          <a:lstStyle/>
          <a:p>
            <a:pPr marL="457200" indent="-457200">
              <a:spcBef>
                <a:spcPts val="0"/>
              </a:spcBef>
              <a:spcAft>
                <a:spcPts val="1200"/>
              </a:spcAft>
              <a:buClr>
                <a:schemeClr val="tx1"/>
              </a:buClr>
              <a:buFontTx/>
              <a:buChar char="•"/>
              <a:defRPr/>
            </a:pPr>
            <a:r>
              <a:rPr lang="en-US" sz="2400" dirty="0">
                <a:cs typeface="Arial" pitchFamily="34" charset="0"/>
              </a:rPr>
              <a:t>Development Potential (35 points)</a:t>
            </a:r>
          </a:p>
          <a:p>
            <a:pPr marL="457200" indent="-457200">
              <a:spcBef>
                <a:spcPts val="0"/>
              </a:spcBef>
              <a:spcAft>
                <a:spcPts val="1200"/>
              </a:spcAft>
              <a:buClr>
                <a:schemeClr val="tx1"/>
              </a:buClr>
              <a:buFontTx/>
              <a:buChar char="•"/>
              <a:defRPr/>
            </a:pPr>
            <a:r>
              <a:rPr lang="en-US" sz="2400" dirty="0">
                <a:cs typeface="Arial" pitchFamily="34" charset="0"/>
              </a:rPr>
              <a:t>Economic impact and Cost Effectiveness (20 points)</a:t>
            </a:r>
          </a:p>
          <a:p>
            <a:pPr marL="457200" indent="-457200">
              <a:spcBef>
                <a:spcPts val="0"/>
              </a:spcBef>
              <a:spcAft>
                <a:spcPts val="1200"/>
              </a:spcAft>
              <a:buClr>
                <a:schemeClr val="tx1"/>
              </a:buClr>
              <a:buFontTx/>
              <a:buChar char="•"/>
              <a:defRPr/>
            </a:pPr>
            <a:r>
              <a:rPr lang="en-US" sz="2400" dirty="0">
                <a:cs typeface="Arial" pitchFamily="34" charset="0"/>
              </a:rPr>
              <a:t>Local Commitment and Initiative (33 points)</a:t>
            </a:r>
          </a:p>
          <a:p>
            <a:pPr marL="457200" indent="-457200">
              <a:spcBef>
                <a:spcPts val="0"/>
              </a:spcBef>
              <a:spcAft>
                <a:spcPts val="1200"/>
              </a:spcAft>
              <a:buClr>
                <a:schemeClr val="tx1"/>
              </a:buClr>
              <a:buFontTx/>
              <a:buChar char="•"/>
              <a:defRPr/>
            </a:pPr>
            <a:r>
              <a:rPr lang="en-US" sz="2400" dirty="0">
                <a:cs typeface="Arial" pitchFamily="34" charset="0"/>
              </a:rPr>
              <a:t>Transportation Need and Justification (4 points)</a:t>
            </a:r>
          </a:p>
          <a:p>
            <a:pPr marL="457200" indent="-457200">
              <a:spcBef>
                <a:spcPts val="0"/>
              </a:spcBef>
              <a:spcAft>
                <a:spcPts val="1200"/>
              </a:spcAft>
              <a:buClr>
                <a:schemeClr val="tx1"/>
              </a:buClr>
              <a:buFontTx/>
              <a:buChar char="•"/>
              <a:defRPr/>
            </a:pPr>
            <a:r>
              <a:rPr lang="en-US" sz="2400" dirty="0">
                <a:cs typeface="Arial" pitchFamily="34" charset="0"/>
              </a:rPr>
              <a:t>Local Economic Need (6 points)</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8650" y="1124743"/>
            <a:ext cx="7886700" cy="288033"/>
          </a:xfrm>
        </p:spPr>
        <p:txBody>
          <a:bodyPr>
            <a:noAutofit/>
          </a:bodyPr>
          <a:lstStyle/>
          <a:p>
            <a:r>
              <a:rPr lang="en-US" sz="3400" b="1" dirty="0">
                <a:solidFill>
                  <a:schemeClr val="tx2"/>
                </a:solidFill>
              </a:rPr>
              <a:t>Local Development Project Evaluation Criteria</a:t>
            </a:r>
          </a:p>
        </p:txBody>
      </p:sp>
    </p:spTree>
    <p:extLst>
      <p:ext uri="{BB962C8B-B14F-4D97-AF65-F5344CB8AC3E}">
        <p14:creationId xmlns:p14="http://schemas.microsoft.com/office/powerpoint/2010/main" val="3737147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pic>
        <p:nvPicPr>
          <p:cNvPr id="51" name="Picture 50">
            <a:extLst>
              <a:ext uri="{FF2B5EF4-FFF2-40B4-BE49-F238E27FC236}">
                <a16:creationId xmlns:a16="http://schemas.microsoft.com/office/drawing/2014/main" id="{F999C3B5-2DBB-4A65-B0D5-D4CF53A35A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9" name="Title 10">
            <a:extLst>
              <a:ext uri="{FF2B5EF4-FFF2-40B4-BE49-F238E27FC236}">
                <a16:creationId xmlns:a16="http://schemas.microsoft.com/office/drawing/2014/main" id="{31665C7D-5068-47C1-AE72-60DCFB88CD4A}"/>
              </a:ext>
            </a:extLst>
          </p:cNvPr>
          <p:cNvSpPr txBox="1">
            <a:spLocks/>
          </p:cNvSpPr>
          <p:nvPr/>
        </p:nvSpPr>
        <p:spPr>
          <a:xfrm>
            <a:off x="542285" y="707765"/>
            <a:ext cx="7886700"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PT Sans" panose="020B0503020203020204" pitchFamily="34" charset="0"/>
                <a:ea typeface="+mj-ea"/>
                <a:cs typeface="+mj-cs"/>
              </a:defRPr>
            </a:lvl1pPr>
          </a:lstStyle>
          <a:p>
            <a:r>
              <a:rPr lang="en-US" sz="3400" b="1" dirty="0">
                <a:solidFill>
                  <a:schemeClr val="tx2"/>
                </a:solidFill>
              </a:rPr>
              <a:t>List of Local Development Applications Recommended</a:t>
            </a:r>
          </a:p>
        </p:txBody>
      </p:sp>
      <p:grpSp>
        <p:nvGrpSpPr>
          <p:cNvPr id="20" name="Group 19">
            <a:extLst>
              <a:ext uri="{FF2B5EF4-FFF2-40B4-BE49-F238E27FC236}">
                <a16:creationId xmlns:a16="http://schemas.microsoft.com/office/drawing/2014/main" id="{C2DBDC7D-DF98-4EA5-AF2C-81B70C72C062}"/>
              </a:ext>
            </a:extLst>
          </p:cNvPr>
          <p:cNvGrpSpPr/>
          <p:nvPr/>
        </p:nvGrpSpPr>
        <p:grpSpPr>
          <a:xfrm>
            <a:off x="136141" y="1627961"/>
            <a:ext cx="8871716" cy="844612"/>
            <a:chOff x="172361" y="2033593"/>
            <a:chExt cx="8871716" cy="844612"/>
          </a:xfrm>
        </p:grpSpPr>
        <p:grpSp>
          <p:nvGrpSpPr>
            <p:cNvPr id="22" name="Group 21">
              <a:extLst>
                <a:ext uri="{FF2B5EF4-FFF2-40B4-BE49-F238E27FC236}">
                  <a16:creationId xmlns:a16="http://schemas.microsoft.com/office/drawing/2014/main" id="{449DBE11-8632-4B75-B423-645F993AD941}"/>
                </a:ext>
              </a:extLst>
            </p:cNvPr>
            <p:cNvGrpSpPr/>
            <p:nvPr/>
          </p:nvGrpSpPr>
          <p:grpSpPr>
            <a:xfrm>
              <a:off x="172361" y="2033593"/>
              <a:ext cx="8871716" cy="844612"/>
              <a:chOff x="173243" y="2962504"/>
              <a:chExt cx="8871716" cy="844612"/>
            </a:xfrm>
          </p:grpSpPr>
          <p:sp>
            <p:nvSpPr>
              <p:cNvPr id="26" name="Rectangle 25">
                <a:extLst>
                  <a:ext uri="{FF2B5EF4-FFF2-40B4-BE49-F238E27FC236}">
                    <a16:creationId xmlns:a16="http://schemas.microsoft.com/office/drawing/2014/main" id="{91751719-C0CC-437B-9F4B-557E4E02EBF1}"/>
                  </a:ext>
                </a:extLst>
              </p:cNvPr>
              <p:cNvSpPr/>
              <p:nvPr/>
            </p:nvSpPr>
            <p:spPr>
              <a:xfrm>
                <a:off x="7580546" y="2962504"/>
                <a:ext cx="1464413" cy="84461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D18C796-D7AC-4367-8B93-92CE36336305}"/>
                  </a:ext>
                </a:extLst>
              </p:cNvPr>
              <p:cNvSpPr txBox="1"/>
              <p:nvPr/>
            </p:nvSpPr>
            <p:spPr>
              <a:xfrm>
                <a:off x="7556105" y="3115112"/>
                <a:ext cx="1464413" cy="492443"/>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RECOMMENDED</a:t>
                </a:r>
                <a:r>
                  <a:rPr lang="en-US" sz="1300" dirty="0">
                    <a:solidFill>
                      <a:schemeClr val="bg1"/>
                    </a:solidFill>
                    <a:latin typeface="Century Gothic" panose="020B0502020202020204" pitchFamily="34" charset="0"/>
                  </a:rPr>
                  <a:t> </a:t>
                </a:r>
                <a:r>
                  <a:rPr lang="en-US" sz="1300" b="1" dirty="0">
                    <a:solidFill>
                      <a:schemeClr val="bg1"/>
                    </a:solidFill>
                    <a:latin typeface="Century Gothic" panose="020B0502020202020204" pitchFamily="34" charset="0"/>
                  </a:rPr>
                  <a:t>AMOUNT</a:t>
                </a:r>
              </a:p>
            </p:txBody>
          </p:sp>
          <p:sp>
            <p:nvSpPr>
              <p:cNvPr id="28" name="Rectangle 27">
                <a:extLst>
                  <a:ext uri="{FF2B5EF4-FFF2-40B4-BE49-F238E27FC236}">
                    <a16:creationId xmlns:a16="http://schemas.microsoft.com/office/drawing/2014/main" id="{25ADA660-F870-4CF5-AC9E-29F1125B2CE5}"/>
                  </a:ext>
                </a:extLst>
              </p:cNvPr>
              <p:cNvSpPr/>
              <p:nvPr/>
            </p:nvSpPr>
            <p:spPr>
              <a:xfrm>
                <a:off x="173243" y="2962504"/>
                <a:ext cx="2978625" cy="844612"/>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6B66E17F-229E-4C7C-98E6-04AF4AF74A06}"/>
                  </a:ext>
                </a:extLst>
              </p:cNvPr>
              <p:cNvSpPr txBox="1"/>
              <p:nvPr/>
            </p:nvSpPr>
            <p:spPr>
              <a:xfrm>
                <a:off x="474293" y="3212976"/>
                <a:ext cx="1936882"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PROJECT NAME</a:t>
                </a:r>
              </a:p>
            </p:txBody>
          </p:sp>
          <p:sp>
            <p:nvSpPr>
              <p:cNvPr id="30" name="Rectangle 29">
                <a:extLst>
                  <a:ext uri="{FF2B5EF4-FFF2-40B4-BE49-F238E27FC236}">
                    <a16:creationId xmlns:a16="http://schemas.microsoft.com/office/drawing/2014/main" id="{98C6AED0-E3F5-4B6D-8E80-547B34ABCED9}"/>
                  </a:ext>
                </a:extLst>
              </p:cNvPr>
              <p:cNvSpPr/>
              <p:nvPr/>
            </p:nvSpPr>
            <p:spPr>
              <a:xfrm>
                <a:off x="3156819" y="2962504"/>
                <a:ext cx="866889" cy="84461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62286AA5-E205-4DC4-B251-A4DF8C16BDA9}"/>
                  </a:ext>
                </a:extLst>
              </p:cNvPr>
              <p:cNvSpPr/>
              <p:nvPr/>
            </p:nvSpPr>
            <p:spPr>
              <a:xfrm>
                <a:off x="6173468" y="2962504"/>
                <a:ext cx="1402218" cy="8446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E048ADE6-F183-4228-8851-48FA4E75A582}"/>
                  </a:ext>
                </a:extLst>
              </p:cNvPr>
              <p:cNvSpPr txBox="1"/>
              <p:nvPr/>
            </p:nvSpPr>
            <p:spPr>
              <a:xfrm>
                <a:off x="6145651" y="3114948"/>
                <a:ext cx="1410454" cy="492443"/>
              </a:xfrm>
              <a:prstGeom prst="rect">
                <a:avLst/>
              </a:prstGeom>
              <a:noFill/>
            </p:spPr>
            <p:txBody>
              <a:bodyPr wrap="square" rtlCol="0" anchor="ctr">
                <a:spAutoFit/>
              </a:bodyPr>
              <a:lstStyle/>
              <a:p>
                <a:pPr algn="ctr"/>
                <a:r>
                  <a:rPr lang="en-US" sz="1300" b="1" dirty="0">
                    <a:solidFill>
                      <a:schemeClr val="bg1"/>
                    </a:solidFill>
                    <a:latin typeface="Century Gothic" panose="020B0502020202020204" pitchFamily="34" charset="0"/>
                  </a:rPr>
                  <a:t>PERCENT PARTICIPATION</a:t>
                </a:r>
              </a:p>
            </p:txBody>
          </p:sp>
          <p:sp>
            <p:nvSpPr>
              <p:cNvPr id="33" name="Rectangle 32">
                <a:extLst>
                  <a:ext uri="{FF2B5EF4-FFF2-40B4-BE49-F238E27FC236}">
                    <a16:creationId xmlns:a16="http://schemas.microsoft.com/office/drawing/2014/main" id="{ADF5C397-32F1-41F6-A14C-F84D00A60B84}"/>
                  </a:ext>
                </a:extLst>
              </p:cNvPr>
              <p:cNvSpPr/>
              <p:nvPr/>
            </p:nvSpPr>
            <p:spPr>
              <a:xfrm>
                <a:off x="4023709" y="2962504"/>
                <a:ext cx="709292" cy="84461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AC24CC-F93D-4B69-9D63-138E29EA60ED}"/>
                  </a:ext>
                </a:extLst>
              </p:cNvPr>
              <p:cNvSpPr txBox="1"/>
              <p:nvPr/>
            </p:nvSpPr>
            <p:spPr>
              <a:xfrm>
                <a:off x="3088012" y="3232044"/>
                <a:ext cx="998283"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SPONSOR</a:t>
                </a:r>
              </a:p>
            </p:txBody>
          </p:sp>
          <p:sp>
            <p:nvSpPr>
              <p:cNvPr id="35" name="TextBox 34">
                <a:extLst>
                  <a:ext uri="{FF2B5EF4-FFF2-40B4-BE49-F238E27FC236}">
                    <a16:creationId xmlns:a16="http://schemas.microsoft.com/office/drawing/2014/main" id="{76D46582-5B6C-4B32-8A65-98D53D021258}"/>
                  </a:ext>
                </a:extLst>
              </p:cNvPr>
              <p:cNvSpPr txBox="1"/>
              <p:nvPr/>
            </p:nvSpPr>
            <p:spPr>
              <a:xfrm>
                <a:off x="4004791" y="3212976"/>
                <a:ext cx="800618"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SCORE</a:t>
                </a:r>
              </a:p>
            </p:txBody>
          </p:sp>
        </p:grpSp>
        <p:sp>
          <p:nvSpPr>
            <p:cNvPr id="23" name="Rectangle 22">
              <a:extLst>
                <a:ext uri="{FF2B5EF4-FFF2-40B4-BE49-F238E27FC236}">
                  <a16:creationId xmlns:a16="http://schemas.microsoft.com/office/drawing/2014/main" id="{634F43A7-5684-4BB0-A70E-A9BE9E238A46}"/>
                </a:ext>
              </a:extLst>
            </p:cNvPr>
            <p:cNvSpPr/>
            <p:nvPr/>
          </p:nvSpPr>
          <p:spPr>
            <a:xfrm>
              <a:off x="4729689" y="2033593"/>
              <a:ext cx="1438038" cy="8446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48316DA-FE23-4458-B69D-C4C3F16641F3}"/>
                </a:ext>
              </a:extLst>
            </p:cNvPr>
            <p:cNvSpPr txBox="1"/>
            <p:nvPr/>
          </p:nvSpPr>
          <p:spPr>
            <a:xfrm>
              <a:off x="4734549" y="2209677"/>
              <a:ext cx="1435607" cy="492443"/>
            </a:xfrm>
            <a:prstGeom prst="rect">
              <a:avLst/>
            </a:prstGeom>
            <a:noFill/>
          </p:spPr>
          <p:txBody>
            <a:bodyPr wrap="square" rtlCol="0" anchor="ctr">
              <a:spAutoFit/>
            </a:bodyPr>
            <a:lstStyle/>
            <a:p>
              <a:pPr algn="ctr"/>
              <a:r>
                <a:rPr lang="en-US" sz="1300" b="1" dirty="0">
                  <a:solidFill>
                    <a:schemeClr val="bg1"/>
                  </a:solidFill>
                  <a:latin typeface="Century Gothic" panose="020B0502020202020204" pitchFamily="34" charset="0"/>
                </a:rPr>
                <a:t>TOTAL PROJECT COST</a:t>
              </a:r>
            </a:p>
          </p:txBody>
        </p:sp>
      </p:grpSp>
      <p:pic>
        <p:nvPicPr>
          <p:cNvPr id="21" name="Picture 20">
            <a:extLst>
              <a:ext uri="{FF2B5EF4-FFF2-40B4-BE49-F238E27FC236}">
                <a16:creationId xmlns:a16="http://schemas.microsoft.com/office/drawing/2014/main" id="{C3C8CDFB-817B-4D38-9844-BB96DDE00D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9877" y="5413310"/>
            <a:ext cx="1984245" cy="133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Oval 35">
            <a:extLst>
              <a:ext uri="{FF2B5EF4-FFF2-40B4-BE49-F238E27FC236}">
                <a16:creationId xmlns:a16="http://schemas.microsoft.com/office/drawing/2014/main" id="{AA19393C-BECA-4AED-8242-65EA02593401}"/>
              </a:ext>
            </a:extLst>
          </p:cNvPr>
          <p:cNvSpPr>
            <a:spLocks noChangeAspect="1"/>
          </p:cNvSpPr>
          <p:nvPr/>
        </p:nvSpPr>
        <p:spPr>
          <a:xfrm>
            <a:off x="4332021" y="6010104"/>
            <a:ext cx="153614" cy="14468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Oval 37">
            <a:extLst>
              <a:ext uri="{FF2B5EF4-FFF2-40B4-BE49-F238E27FC236}">
                <a16:creationId xmlns:a16="http://schemas.microsoft.com/office/drawing/2014/main" id="{F0E6E836-F0B5-4C22-9D75-5D8AC86C3769}"/>
              </a:ext>
            </a:extLst>
          </p:cNvPr>
          <p:cNvSpPr>
            <a:spLocks noChangeAspect="1"/>
          </p:cNvSpPr>
          <p:nvPr/>
        </p:nvSpPr>
        <p:spPr>
          <a:xfrm>
            <a:off x="4490459" y="5993364"/>
            <a:ext cx="153614" cy="14468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39" name="Table 38">
            <a:extLst>
              <a:ext uri="{FF2B5EF4-FFF2-40B4-BE49-F238E27FC236}">
                <a16:creationId xmlns:a16="http://schemas.microsoft.com/office/drawing/2014/main" id="{812172C0-8905-430E-BD79-B9DBB8026362}"/>
              </a:ext>
            </a:extLst>
          </p:cNvPr>
          <p:cNvGraphicFramePr>
            <a:graphicFrameLocks noGrp="1"/>
          </p:cNvGraphicFramePr>
          <p:nvPr>
            <p:extLst>
              <p:ext uri="{D42A27DB-BD31-4B8C-83A1-F6EECF244321}">
                <p14:modId xmlns:p14="http://schemas.microsoft.com/office/powerpoint/2010/main" val="2229737864"/>
              </p:ext>
            </p:extLst>
          </p:nvPr>
        </p:nvGraphicFramePr>
        <p:xfrm>
          <a:off x="121468" y="3610472"/>
          <a:ext cx="8896156" cy="1158240"/>
        </p:xfrm>
        <a:graphic>
          <a:graphicData uri="http://schemas.openxmlformats.org/drawingml/2006/table">
            <a:tbl>
              <a:tblPr firstRow="1" bandRow="1">
                <a:tableStyleId>{9D7B26C5-4107-4FEC-AEDC-1716B250A1EF}</a:tableStyleId>
              </a:tblPr>
              <a:tblGrid>
                <a:gridCol w="2995698">
                  <a:extLst>
                    <a:ext uri="{9D8B030D-6E8A-4147-A177-3AD203B41FA5}">
                      <a16:colId xmlns:a16="http://schemas.microsoft.com/office/drawing/2014/main" val="2346649935"/>
                    </a:ext>
                  </a:extLst>
                </a:gridCol>
                <a:gridCol w="864096">
                  <a:extLst>
                    <a:ext uri="{9D8B030D-6E8A-4147-A177-3AD203B41FA5}">
                      <a16:colId xmlns:a16="http://schemas.microsoft.com/office/drawing/2014/main" val="736485009"/>
                    </a:ext>
                  </a:extLst>
                </a:gridCol>
                <a:gridCol w="700270">
                  <a:extLst>
                    <a:ext uri="{9D8B030D-6E8A-4147-A177-3AD203B41FA5}">
                      <a16:colId xmlns:a16="http://schemas.microsoft.com/office/drawing/2014/main" val="321046396"/>
                    </a:ext>
                  </a:extLst>
                </a:gridCol>
                <a:gridCol w="1440160">
                  <a:extLst>
                    <a:ext uri="{9D8B030D-6E8A-4147-A177-3AD203B41FA5}">
                      <a16:colId xmlns:a16="http://schemas.microsoft.com/office/drawing/2014/main" val="718421099"/>
                    </a:ext>
                  </a:extLst>
                </a:gridCol>
                <a:gridCol w="1413239">
                  <a:extLst>
                    <a:ext uri="{9D8B030D-6E8A-4147-A177-3AD203B41FA5}">
                      <a16:colId xmlns:a16="http://schemas.microsoft.com/office/drawing/2014/main" val="2695416265"/>
                    </a:ext>
                  </a:extLst>
                </a:gridCol>
                <a:gridCol w="1482693">
                  <a:extLst>
                    <a:ext uri="{9D8B030D-6E8A-4147-A177-3AD203B41FA5}">
                      <a16:colId xmlns:a16="http://schemas.microsoft.com/office/drawing/2014/main" val="1928966016"/>
                    </a:ext>
                  </a:extLst>
                </a:gridCol>
              </a:tblGrid>
              <a:tr h="6099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latin typeface="PT Sans" panose="020B0503020203020204" pitchFamily="34" charset="0"/>
                        </a:rPr>
                        <a:t>Construction of approximately 1,215 feet of SE 77th Street, 3,440 feet of SE Crosswinds Drive and a right-turn lane on SE Four Mile Drive</a:t>
                      </a:r>
                    </a:p>
                  </a:txBody>
                  <a:tcPr anchor="ctr">
                    <a:lnL>
                      <a:noFill/>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PT Sans" panose="020B0503020203020204" pitchFamily="34" charset="0"/>
                        </a:rPr>
                        <a:t>Ankeny</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accent3">
                              <a:lumMod val="75000"/>
                            </a:schemeClr>
                          </a:solidFill>
                          <a:latin typeface="PT Sans" panose="020B0503020203020204" pitchFamily="34" charset="0"/>
                        </a:rPr>
                        <a:t>66</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34495E"/>
                          </a:solidFill>
                          <a:latin typeface="PT Sans" panose="020B0503020203020204" pitchFamily="34" charset="0"/>
                        </a:rPr>
                        <a:t>$4,044,375</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2">
                              <a:lumMod val="75000"/>
                            </a:schemeClr>
                          </a:solidFill>
                          <a:latin typeface="PT Sans" panose="020B0503020203020204" pitchFamily="34" charset="0"/>
                        </a:rPr>
                        <a:t>50%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717F"/>
                          </a:solidFill>
                          <a:latin typeface="PT Sans" panose="020B0503020203020204" pitchFamily="34" charset="0"/>
                        </a:rPr>
                        <a:t>$2,022,188</a:t>
                      </a:r>
                    </a:p>
                  </a:txBody>
                  <a:tcPr anchor="ctr">
                    <a:lnL w="12700" cap="flat" cmpd="sng" algn="ctr">
                      <a:solidFill>
                        <a:schemeClr val="bg2"/>
                      </a:solidFill>
                      <a:prstDash val="solid"/>
                      <a:round/>
                      <a:headEnd type="none" w="med" len="med"/>
                      <a:tailEnd type="none" w="med" len="med"/>
                    </a:lnL>
                    <a:lnR>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2587592"/>
                  </a:ext>
                </a:extLst>
              </a:tr>
            </a:tbl>
          </a:graphicData>
        </a:graphic>
      </p:graphicFrame>
      <p:sp>
        <p:nvSpPr>
          <p:cNvPr id="40" name="Oval 39">
            <a:extLst>
              <a:ext uri="{FF2B5EF4-FFF2-40B4-BE49-F238E27FC236}">
                <a16:creationId xmlns:a16="http://schemas.microsoft.com/office/drawing/2014/main" id="{D0F94BDC-7C4D-49AA-8D34-56ECA9BB5E87}"/>
              </a:ext>
            </a:extLst>
          </p:cNvPr>
          <p:cNvSpPr>
            <a:spLocks noChangeAspect="1"/>
          </p:cNvSpPr>
          <p:nvPr/>
        </p:nvSpPr>
        <p:spPr>
          <a:xfrm>
            <a:off x="4461544" y="6138048"/>
            <a:ext cx="153614" cy="14468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41" name="Table 40">
            <a:extLst>
              <a:ext uri="{FF2B5EF4-FFF2-40B4-BE49-F238E27FC236}">
                <a16:creationId xmlns:a16="http://schemas.microsoft.com/office/drawing/2014/main" id="{0CE1317D-342B-455D-8255-C58A16B65282}"/>
              </a:ext>
            </a:extLst>
          </p:cNvPr>
          <p:cNvGraphicFramePr>
            <a:graphicFrameLocks noGrp="1"/>
          </p:cNvGraphicFramePr>
          <p:nvPr>
            <p:extLst>
              <p:ext uri="{D42A27DB-BD31-4B8C-83A1-F6EECF244321}">
                <p14:modId xmlns:p14="http://schemas.microsoft.com/office/powerpoint/2010/main" val="82470209"/>
              </p:ext>
            </p:extLst>
          </p:nvPr>
        </p:nvGraphicFramePr>
        <p:xfrm>
          <a:off x="121468" y="2472572"/>
          <a:ext cx="8896156" cy="1158240"/>
        </p:xfrm>
        <a:graphic>
          <a:graphicData uri="http://schemas.openxmlformats.org/drawingml/2006/table">
            <a:tbl>
              <a:tblPr firstRow="1" bandRow="1">
                <a:tableStyleId>{9D7B26C5-4107-4FEC-AEDC-1716B250A1EF}</a:tableStyleId>
              </a:tblPr>
              <a:tblGrid>
                <a:gridCol w="2995698">
                  <a:extLst>
                    <a:ext uri="{9D8B030D-6E8A-4147-A177-3AD203B41FA5}">
                      <a16:colId xmlns:a16="http://schemas.microsoft.com/office/drawing/2014/main" val="2346649935"/>
                    </a:ext>
                  </a:extLst>
                </a:gridCol>
                <a:gridCol w="864096">
                  <a:extLst>
                    <a:ext uri="{9D8B030D-6E8A-4147-A177-3AD203B41FA5}">
                      <a16:colId xmlns:a16="http://schemas.microsoft.com/office/drawing/2014/main" val="736485009"/>
                    </a:ext>
                  </a:extLst>
                </a:gridCol>
                <a:gridCol w="700270">
                  <a:extLst>
                    <a:ext uri="{9D8B030D-6E8A-4147-A177-3AD203B41FA5}">
                      <a16:colId xmlns:a16="http://schemas.microsoft.com/office/drawing/2014/main" val="321046396"/>
                    </a:ext>
                  </a:extLst>
                </a:gridCol>
                <a:gridCol w="1440160">
                  <a:extLst>
                    <a:ext uri="{9D8B030D-6E8A-4147-A177-3AD203B41FA5}">
                      <a16:colId xmlns:a16="http://schemas.microsoft.com/office/drawing/2014/main" val="718421099"/>
                    </a:ext>
                  </a:extLst>
                </a:gridCol>
                <a:gridCol w="1413239">
                  <a:extLst>
                    <a:ext uri="{9D8B030D-6E8A-4147-A177-3AD203B41FA5}">
                      <a16:colId xmlns:a16="http://schemas.microsoft.com/office/drawing/2014/main" val="2695416265"/>
                    </a:ext>
                  </a:extLst>
                </a:gridCol>
                <a:gridCol w="1482693">
                  <a:extLst>
                    <a:ext uri="{9D8B030D-6E8A-4147-A177-3AD203B41FA5}">
                      <a16:colId xmlns:a16="http://schemas.microsoft.com/office/drawing/2014/main" val="1928966016"/>
                    </a:ext>
                  </a:extLst>
                </a:gridCol>
              </a:tblGrid>
              <a:tr h="7742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latin typeface="PT Sans" panose="020B0503020203020204" pitchFamily="34" charset="0"/>
                        </a:rPr>
                        <a:t>Improvement of approximately 1,570 feet of South Riverside Drive and construction of approximately 1,860 feet of Collaboration Place </a:t>
                      </a:r>
                    </a:p>
                  </a:txBody>
                  <a:tcPr anchor="ctr">
                    <a:lnL>
                      <a:noFill/>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PT Sans" panose="020B0503020203020204" pitchFamily="34" charset="0"/>
                        </a:rPr>
                        <a:t>Ames</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accent3">
                              <a:lumMod val="75000"/>
                            </a:schemeClr>
                          </a:solidFill>
                          <a:latin typeface="PT Sans" panose="020B0503020203020204" pitchFamily="34" charset="0"/>
                        </a:rPr>
                        <a:t>62</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34495E"/>
                          </a:solidFill>
                          <a:latin typeface="PT Sans" panose="020B0503020203020204" pitchFamily="34" charset="0"/>
                        </a:rPr>
                        <a:t>$2,588,702</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2">
                              <a:lumMod val="75000"/>
                            </a:schemeClr>
                          </a:solidFill>
                          <a:latin typeface="PT Sans" panose="020B0503020203020204" pitchFamily="34" charset="0"/>
                        </a:rPr>
                        <a:t>70%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717F"/>
                          </a:solidFill>
                          <a:latin typeface="PT Sans" panose="020B0503020203020204" pitchFamily="34" charset="0"/>
                        </a:rPr>
                        <a:t>$1,812,091</a:t>
                      </a:r>
                    </a:p>
                  </a:txBody>
                  <a:tcPr anchor="ctr">
                    <a:lnL w="12700" cap="flat" cmpd="sng" algn="ctr">
                      <a:solidFill>
                        <a:schemeClr val="bg2"/>
                      </a:solidFill>
                      <a:prstDash val="solid"/>
                      <a:round/>
                      <a:headEnd type="none" w="med" len="med"/>
                      <a:tailEnd type="none" w="med" len="med"/>
                    </a:lnL>
                    <a:lnR>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2587592"/>
                  </a:ext>
                </a:extLst>
              </a:tr>
            </a:tbl>
          </a:graphicData>
        </a:graphic>
      </p:graphicFrame>
      <p:graphicFrame>
        <p:nvGraphicFramePr>
          <p:cNvPr id="42" name="Table 41">
            <a:extLst>
              <a:ext uri="{FF2B5EF4-FFF2-40B4-BE49-F238E27FC236}">
                <a16:creationId xmlns:a16="http://schemas.microsoft.com/office/drawing/2014/main" id="{07303CA7-B3A9-47E7-9E98-06B616BC0F35}"/>
              </a:ext>
            </a:extLst>
          </p:cNvPr>
          <p:cNvGraphicFramePr>
            <a:graphicFrameLocks noGrp="1"/>
          </p:cNvGraphicFramePr>
          <p:nvPr>
            <p:extLst>
              <p:ext uri="{D42A27DB-BD31-4B8C-83A1-F6EECF244321}">
                <p14:modId xmlns:p14="http://schemas.microsoft.com/office/powerpoint/2010/main" val="440327598"/>
              </p:ext>
            </p:extLst>
          </p:nvPr>
        </p:nvGraphicFramePr>
        <p:xfrm>
          <a:off x="121468" y="4759037"/>
          <a:ext cx="8896156" cy="609952"/>
        </p:xfrm>
        <a:graphic>
          <a:graphicData uri="http://schemas.openxmlformats.org/drawingml/2006/table">
            <a:tbl>
              <a:tblPr firstRow="1" bandRow="1">
                <a:tableStyleId>{9D7B26C5-4107-4FEC-AEDC-1716B250A1EF}</a:tableStyleId>
              </a:tblPr>
              <a:tblGrid>
                <a:gridCol w="2995698">
                  <a:extLst>
                    <a:ext uri="{9D8B030D-6E8A-4147-A177-3AD203B41FA5}">
                      <a16:colId xmlns:a16="http://schemas.microsoft.com/office/drawing/2014/main" val="2346649935"/>
                    </a:ext>
                  </a:extLst>
                </a:gridCol>
                <a:gridCol w="864096">
                  <a:extLst>
                    <a:ext uri="{9D8B030D-6E8A-4147-A177-3AD203B41FA5}">
                      <a16:colId xmlns:a16="http://schemas.microsoft.com/office/drawing/2014/main" val="736485009"/>
                    </a:ext>
                  </a:extLst>
                </a:gridCol>
                <a:gridCol w="700270">
                  <a:extLst>
                    <a:ext uri="{9D8B030D-6E8A-4147-A177-3AD203B41FA5}">
                      <a16:colId xmlns:a16="http://schemas.microsoft.com/office/drawing/2014/main" val="321046396"/>
                    </a:ext>
                  </a:extLst>
                </a:gridCol>
                <a:gridCol w="1440160">
                  <a:extLst>
                    <a:ext uri="{9D8B030D-6E8A-4147-A177-3AD203B41FA5}">
                      <a16:colId xmlns:a16="http://schemas.microsoft.com/office/drawing/2014/main" val="718421099"/>
                    </a:ext>
                  </a:extLst>
                </a:gridCol>
                <a:gridCol w="1413239">
                  <a:extLst>
                    <a:ext uri="{9D8B030D-6E8A-4147-A177-3AD203B41FA5}">
                      <a16:colId xmlns:a16="http://schemas.microsoft.com/office/drawing/2014/main" val="2695416265"/>
                    </a:ext>
                  </a:extLst>
                </a:gridCol>
                <a:gridCol w="1482693">
                  <a:extLst>
                    <a:ext uri="{9D8B030D-6E8A-4147-A177-3AD203B41FA5}">
                      <a16:colId xmlns:a16="http://schemas.microsoft.com/office/drawing/2014/main" val="1928966016"/>
                    </a:ext>
                  </a:extLst>
                </a:gridCol>
              </a:tblGrid>
              <a:tr h="6099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latin typeface="PT Sans" panose="020B0503020203020204" pitchFamily="34" charset="0"/>
                        </a:rPr>
                        <a:t>Paving of approximately 1,780 feet of QF Lane</a:t>
                      </a:r>
                    </a:p>
                  </a:txBody>
                  <a:tcPr anchor="ctr">
                    <a:lnL>
                      <a:noFill/>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PT Sans" panose="020B0503020203020204" pitchFamily="34" charset="0"/>
                        </a:rPr>
                        <a:t>Boone County</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accent3">
                              <a:lumMod val="75000"/>
                            </a:schemeClr>
                          </a:solidFill>
                          <a:latin typeface="PT Sans" panose="020B0503020203020204" pitchFamily="34" charset="0"/>
                        </a:rPr>
                        <a:t>33</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34495E"/>
                          </a:solidFill>
                          <a:latin typeface="PT Sans" panose="020B0503020203020204" pitchFamily="34" charset="0"/>
                        </a:rPr>
                        <a:t>$188,963</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2">
                              <a:lumMod val="75000"/>
                            </a:schemeClr>
                          </a:solidFill>
                          <a:latin typeface="PT Sans" panose="020B0503020203020204" pitchFamily="34" charset="0"/>
                        </a:rPr>
                        <a:t>50%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717F"/>
                          </a:solidFill>
                          <a:latin typeface="PT Sans" panose="020B0503020203020204" pitchFamily="34" charset="0"/>
                        </a:rPr>
                        <a:t>$94,482</a:t>
                      </a:r>
                    </a:p>
                  </a:txBody>
                  <a:tcPr anchor="ctr">
                    <a:lnL w="12700" cap="flat" cmpd="sng" algn="ctr">
                      <a:solidFill>
                        <a:schemeClr val="bg2"/>
                      </a:solidFill>
                      <a:prstDash val="solid"/>
                      <a:round/>
                      <a:headEnd type="none" w="med" len="med"/>
                      <a:tailEnd type="none" w="med" len="med"/>
                    </a:lnL>
                    <a:lnR>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2587592"/>
                  </a:ext>
                </a:extLst>
              </a:tr>
            </a:tbl>
          </a:graphicData>
        </a:graphic>
      </p:graphicFrame>
    </p:spTree>
    <p:extLst>
      <p:ext uri="{BB962C8B-B14F-4D97-AF65-F5344CB8AC3E}">
        <p14:creationId xmlns:p14="http://schemas.microsoft.com/office/powerpoint/2010/main" val="3889041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F5751537-FA03-4AB3-8B31-69AB09AA416A}"/>
              </a:ext>
            </a:extLst>
          </p:cNvPr>
          <p:cNvSpPr txBox="1">
            <a:spLocks/>
          </p:cNvSpPr>
          <p:nvPr/>
        </p:nvSpPr>
        <p:spPr>
          <a:xfrm>
            <a:off x="473245" y="312412"/>
            <a:ext cx="8197510" cy="5013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800" b="1" dirty="0">
                <a:latin typeface="PT Sans" panose="020B0503020203020204"/>
              </a:rPr>
              <a:t>Ames</a:t>
            </a:r>
          </a:p>
          <a:p>
            <a:pPr marL="0" indent="0">
              <a:spcBef>
                <a:spcPts val="0"/>
              </a:spcBef>
              <a:buClr>
                <a:schemeClr val="tx1"/>
              </a:buClr>
              <a:buNone/>
              <a:defRPr/>
            </a:pPr>
            <a:r>
              <a:rPr lang="en-US" sz="1800" b="1" dirty="0">
                <a:latin typeface="PT Sans" panose="020B0503020203020204"/>
                <a:cs typeface="Arial" pitchFamily="34" charset="0"/>
              </a:rPr>
              <a:t>(Local Development)</a:t>
            </a:r>
            <a:endParaRPr lang="en-US" sz="2400" b="1" dirty="0">
              <a:latin typeface="PT Sans" panose="020B0503020203020204"/>
              <a:cs typeface="Arial" pitchFamily="34" charset="0"/>
            </a:endParaRPr>
          </a:p>
          <a:p>
            <a:pPr marL="0" indent="0">
              <a:buNone/>
            </a:pPr>
            <a:r>
              <a:rPr lang="en-US" sz="1800" dirty="0">
                <a:latin typeface="PT Sans" panose="020B0503020203020204"/>
              </a:rPr>
              <a:t>Improvement of approximately 1,570 feet of South Riverside Drive and construction of approximately 1,860 feet of Collaboration Place. This project is necessary to provide improved access to more than 200 acres for research park purposes.</a:t>
            </a:r>
          </a:p>
          <a:p>
            <a:pPr marL="0" indent="0">
              <a:buNone/>
            </a:pPr>
            <a:r>
              <a:rPr lang="en-US" sz="1800" dirty="0">
                <a:latin typeface="PT Sans" panose="020B0503020203020204"/>
              </a:rPr>
              <a:t> </a:t>
            </a:r>
          </a:p>
          <a:p>
            <a:pPr marL="0" indent="0">
              <a:spcBef>
                <a:spcPts val="0"/>
              </a:spcBef>
              <a:buClr>
                <a:schemeClr val="tx1"/>
              </a:buClr>
              <a:buNone/>
              <a:defRPr/>
            </a:pPr>
            <a:r>
              <a:rPr lang="en-US" sz="1800" dirty="0">
                <a:latin typeface="PT Sans" panose="020B0503020203020204"/>
                <a:cs typeface="Arial" pitchFamily="34" charset="0"/>
              </a:rPr>
              <a:t>Total Cost:     $2,588,702</a:t>
            </a:r>
          </a:p>
          <a:p>
            <a:pPr marL="0" indent="0">
              <a:spcBef>
                <a:spcPts val="0"/>
              </a:spcBef>
              <a:buClr>
                <a:schemeClr val="tx1"/>
              </a:buClr>
              <a:buNone/>
              <a:defRPr/>
            </a:pPr>
            <a:r>
              <a:rPr lang="en-US" sz="1800" dirty="0">
                <a:latin typeface="PT Sans" panose="020B0503020203020204"/>
                <a:cs typeface="Arial" pitchFamily="34" charset="0"/>
              </a:rPr>
              <a:t>Requested:   $1,812,091  (70%)</a:t>
            </a:r>
          </a:p>
          <a:p>
            <a:pPr marL="0" indent="0">
              <a:spcBef>
                <a:spcPts val="0"/>
              </a:spcBef>
              <a:buClr>
                <a:schemeClr val="tx1"/>
              </a:buClr>
              <a:buNone/>
              <a:defRPr/>
            </a:pPr>
            <a:endParaRPr lang="en-US" sz="2400" dirty="0">
              <a:latin typeface="PT Sans" panose="020B0503020203020204"/>
              <a:cs typeface="Arial" pitchFamily="34" charset="0"/>
            </a:endParaRPr>
          </a:p>
        </p:txBody>
      </p:sp>
      <p:pic>
        <p:nvPicPr>
          <p:cNvPr id="5" name="Picture 4">
            <a:extLst>
              <a:ext uri="{FF2B5EF4-FFF2-40B4-BE49-F238E27FC236}">
                <a16:creationId xmlns:a16="http://schemas.microsoft.com/office/drawing/2014/main" id="{FD35C6A1-3C4F-42B5-8573-74674B1624CA}"/>
              </a:ext>
            </a:extLst>
          </p:cNvPr>
          <p:cNvPicPr>
            <a:picLocks noChangeAspect="1"/>
          </p:cNvPicPr>
          <p:nvPr/>
        </p:nvPicPr>
        <p:blipFill rotWithShape="1">
          <a:blip r:embed="rId2"/>
          <a:srcRect l="36613" t="16814" r="38975" b="12201"/>
          <a:stretch/>
        </p:blipFill>
        <p:spPr>
          <a:xfrm>
            <a:off x="5220072" y="1862925"/>
            <a:ext cx="2592288" cy="4711155"/>
          </a:xfrm>
          <a:prstGeom prst="rect">
            <a:avLst/>
          </a:prstGeom>
          <a:ln>
            <a:solidFill>
              <a:schemeClr val="tx1">
                <a:lumMod val="50000"/>
              </a:schemeClr>
            </a:solidFill>
          </a:ln>
        </p:spPr>
      </p:pic>
      <p:pic>
        <p:nvPicPr>
          <p:cNvPr id="7" name="Picture 6">
            <a:extLst>
              <a:ext uri="{FF2B5EF4-FFF2-40B4-BE49-F238E27FC236}">
                <a16:creationId xmlns:a16="http://schemas.microsoft.com/office/drawing/2014/main" id="{082223D9-A90C-486F-8AD5-05D491C65736}"/>
              </a:ext>
            </a:extLst>
          </p:cNvPr>
          <p:cNvPicPr>
            <a:picLocks noChangeAspect="1"/>
          </p:cNvPicPr>
          <p:nvPr/>
        </p:nvPicPr>
        <p:blipFill rotWithShape="1">
          <a:blip r:embed="rId3"/>
          <a:srcRect l="16138" t="12280" r="31100" b="18501"/>
          <a:stretch/>
        </p:blipFill>
        <p:spPr>
          <a:xfrm>
            <a:off x="611560" y="3143433"/>
            <a:ext cx="4110424" cy="3370340"/>
          </a:xfrm>
          <a:prstGeom prst="rect">
            <a:avLst/>
          </a:prstGeom>
        </p:spPr>
      </p:pic>
      <p:sp>
        <p:nvSpPr>
          <p:cNvPr id="8" name="Oval 7">
            <a:extLst>
              <a:ext uri="{FF2B5EF4-FFF2-40B4-BE49-F238E27FC236}">
                <a16:creationId xmlns:a16="http://schemas.microsoft.com/office/drawing/2014/main" id="{9B8AAC76-C283-4D7A-B266-8381EE76A5FC}"/>
              </a:ext>
            </a:extLst>
          </p:cNvPr>
          <p:cNvSpPr/>
          <p:nvPr/>
        </p:nvSpPr>
        <p:spPr>
          <a:xfrm>
            <a:off x="3131840" y="5517232"/>
            <a:ext cx="194320" cy="194320"/>
          </a:xfrm>
          <a:prstGeom prst="ellipse">
            <a:avLst/>
          </a:prstGeom>
          <a:solidFill>
            <a:srgbClr val="FF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9158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F5751537-FA03-4AB3-8B31-69AB09AA416A}"/>
              </a:ext>
            </a:extLst>
          </p:cNvPr>
          <p:cNvSpPr txBox="1">
            <a:spLocks/>
          </p:cNvSpPr>
          <p:nvPr/>
        </p:nvSpPr>
        <p:spPr>
          <a:xfrm>
            <a:off x="473245" y="312412"/>
            <a:ext cx="8197510" cy="5013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800" b="1" dirty="0">
                <a:latin typeface="PT Sans" panose="020B0503020203020204"/>
              </a:rPr>
              <a:t>Ankeny</a:t>
            </a:r>
          </a:p>
          <a:p>
            <a:pPr marL="0" indent="0">
              <a:spcBef>
                <a:spcPts val="0"/>
              </a:spcBef>
              <a:buClr>
                <a:schemeClr val="tx1"/>
              </a:buClr>
              <a:buNone/>
              <a:defRPr/>
            </a:pPr>
            <a:r>
              <a:rPr lang="en-US" sz="1800" b="1" dirty="0">
                <a:latin typeface="PT Sans" panose="020B0503020203020204"/>
                <a:cs typeface="Arial" pitchFamily="34" charset="0"/>
              </a:rPr>
              <a:t>(Local Development)</a:t>
            </a:r>
            <a:endParaRPr lang="en-US" sz="2400" b="1" dirty="0">
              <a:latin typeface="PT Sans" panose="020B0503020203020204"/>
              <a:cs typeface="Arial" pitchFamily="34" charset="0"/>
            </a:endParaRPr>
          </a:p>
          <a:p>
            <a:pPr marL="0" indent="0">
              <a:buNone/>
            </a:pPr>
            <a:r>
              <a:rPr lang="en-US" sz="1800" dirty="0">
                <a:latin typeface="PT Sans" panose="020B0503020203020204"/>
              </a:rPr>
              <a:t>Construction of approximately 1,215 feet of SE 77th Street, 3,440 feet of SE Crosswinds Drive and a right-turn lane on SE Four Mile Drive. This project is necessary to provide improved access to more than 159 acres for industrial, warehouse and professional office purposes.</a:t>
            </a:r>
          </a:p>
          <a:p>
            <a:pPr marL="0" indent="0">
              <a:spcBef>
                <a:spcPts val="0"/>
              </a:spcBef>
              <a:buClr>
                <a:schemeClr val="tx1"/>
              </a:buClr>
              <a:buNone/>
              <a:defRPr/>
            </a:pPr>
            <a:endParaRPr lang="en-US" sz="1800" dirty="0">
              <a:latin typeface="PT Sans" panose="020B0503020203020204"/>
              <a:cs typeface="Arial" pitchFamily="34" charset="0"/>
            </a:endParaRPr>
          </a:p>
          <a:p>
            <a:pPr marL="0" indent="0">
              <a:spcBef>
                <a:spcPts val="0"/>
              </a:spcBef>
              <a:buClr>
                <a:schemeClr val="tx1"/>
              </a:buClr>
              <a:buNone/>
              <a:defRPr/>
            </a:pPr>
            <a:r>
              <a:rPr lang="en-US" sz="1800" dirty="0">
                <a:latin typeface="PT Sans" panose="020B0503020203020204"/>
                <a:cs typeface="Arial" pitchFamily="34" charset="0"/>
              </a:rPr>
              <a:t>Total Cost:     $4,044,375</a:t>
            </a:r>
          </a:p>
          <a:p>
            <a:pPr marL="0" indent="0">
              <a:spcBef>
                <a:spcPts val="0"/>
              </a:spcBef>
              <a:buClr>
                <a:schemeClr val="tx1"/>
              </a:buClr>
              <a:buNone/>
              <a:defRPr/>
            </a:pPr>
            <a:r>
              <a:rPr lang="en-US" sz="1800" dirty="0">
                <a:latin typeface="PT Sans" panose="020B0503020203020204"/>
                <a:cs typeface="Arial" pitchFamily="34" charset="0"/>
              </a:rPr>
              <a:t>Requested:   $2,022,188  (50%)</a:t>
            </a:r>
          </a:p>
          <a:p>
            <a:pPr marL="0" indent="0">
              <a:spcBef>
                <a:spcPts val="0"/>
              </a:spcBef>
              <a:buClr>
                <a:schemeClr val="tx1"/>
              </a:buClr>
              <a:buNone/>
              <a:defRPr/>
            </a:pPr>
            <a:endParaRPr lang="en-US" sz="2400" dirty="0">
              <a:latin typeface="PT Sans" panose="020B0503020203020204"/>
              <a:cs typeface="Arial" pitchFamily="34" charset="0"/>
            </a:endParaRPr>
          </a:p>
        </p:txBody>
      </p:sp>
      <p:pic>
        <p:nvPicPr>
          <p:cNvPr id="9" name="Picture 8">
            <a:extLst>
              <a:ext uri="{FF2B5EF4-FFF2-40B4-BE49-F238E27FC236}">
                <a16:creationId xmlns:a16="http://schemas.microsoft.com/office/drawing/2014/main" id="{3F6CDFF4-892A-4684-A0AC-348172FDEACC}"/>
              </a:ext>
            </a:extLst>
          </p:cNvPr>
          <p:cNvPicPr>
            <a:picLocks noChangeAspect="1"/>
          </p:cNvPicPr>
          <p:nvPr/>
        </p:nvPicPr>
        <p:blipFill rotWithShape="1">
          <a:blip r:embed="rId2"/>
          <a:srcRect l="55513" t="10940" r="2750" b="7161"/>
          <a:stretch/>
        </p:blipFill>
        <p:spPr>
          <a:xfrm>
            <a:off x="827584" y="2996952"/>
            <a:ext cx="2893502" cy="3548636"/>
          </a:xfrm>
          <a:prstGeom prst="rect">
            <a:avLst/>
          </a:prstGeom>
          <a:ln>
            <a:solidFill>
              <a:schemeClr val="tx1"/>
            </a:solidFill>
          </a:ln>
        </p:spPr>
      </p:pic>
      <p:sp>
        <p:nvSpPr>
          <p:cNvPr id="10" name="Oval 9">
            <a:extLst>
              <a:ext uri="{FF2B5EF4-FFF2-40B4-BE49-F238E27FC236}">
                <a16:creationId xmlns:a16="http://schemas.microsoft.com/office/drawing/2014/main" id="{E6D35A7E-0E1C-4B4F-94B0-2AAA0E0689D0}"/>
              </a:ext>
            </a:extLst>
          </p:cNvPr>
          <p:cNvSpPr/>
          <p:nvPr/>
        </p:nvSpPr>
        <p:spPr>
          <a:xfrm>
            <a:off x="2555776" y="5445224"/>
            <a:ext cx="216024" cy="202680"/>
          </a:xfrm>
          <a:prstGeom prst="ellipse">
            <a:avLst/>
          </a:prstGeom>
          <a:solidFill>
            <a:srgbClr val="FF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DD8F405-AD3A-446C-8FA2-C677CEBBDB0F}"/>
              </a:ext>
            </a:extLst>
          </p:cNvPr>
          <p:cNvPicPr>
            <a:picLocks noChangeAspect="1"/>
          </p:cNvPicPr>
          <p:nvPr/>
        </p:nvPicPr>
        <p:blipFill rotWithShape="1">
          <a:blip r:embed="rId3"/>
          <a:srcRect l="32675" t="12588" r="30312" b="16814"/>
          <a:stretch/>
        </p:blipFill>
        <p:spPr>
          <a:xfrm>
            <a:off x="4716016" y="2204864"/>
            <a:ext cx="3600400" cy="4292200"/>
          </a:xfrm>
          <a:prstGeom prst="rect">
            <a:avLst/>
          </a:prstGeom>
          <a:ln>
            <a:solidFill>
              <a:schemeClr val="tx1"/>
            </a:solidFill>
          </a:ln>
        </p:spPr>
      </p:pic>
    </p:spTree>
    <p:extLst>
      <p:ext uri="{BB962C8B-B14F-4D97-AF65-F5344CB8AC3E}">
        <p14:creationId xmlns:p14="http://schemas.microsoft.com/office/powerpoint/2010/main" val="4271438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F5751537-FA03-4AB3-8B31-69AB09AA416A}"/>
              </a:ext>
            </a:extLst>
          </p:cNvPr>
          <p:cNvSpPr txBox="1">
            <a:spLocks/>
          </p:cNvSpPr>
          <p:nvPr/>
        </p:nvSpPr>
        <p:spPr>
          <a:xfrm>
            <a:off x="473245" y="312412"/>
            <a:ext cx="8197510" cy="5013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800" b="1" dirty="0">
                <a:latin typeface="PT Sans" panose="020B0503020203020204"/>
              </a:rPr>
              <a:t>Boone County</a:t>
            </a:r>
          </a:p>
          <a:p>
            <a:pPr marL="0" indent="0">
              <a:spcBef>
                <a:spcPts val="0"/>
              </a:spcBef>
              <a:buClr>
                <a:schemeClr val="tx1"/>
              </a:buClr>
              <a:buNone/>
              <a:defRPr/>
            </a:pPr>
            <a:r>
              <a:rPr lang="en-US" sz="1800" b="1" dirty="0">
                <a:latin typeface="PT Sans" panose="020B0503020203020204"/>
                <a:cs typeface="Arial" pitchFamily="34" charset="0"/>
              </a:rPr>
              <a:t>(Local Development)</a:t>
            </a:r>
          </a:p>
          <a:p>
            <a:pPr marL="0" indent="0">
              <a:spcBef>
                <a:spcPts val="0"/>
              </a:spcBef>
              <a:buClr>
                <a:schemeClr val="tx1"/>
              </a:buClr>
              <a:buNone/>
              <a:defRPr/>
            </a:pPr>
            <a:endParaRPr lang="en-US" sz="2400" b="1" dirty="0">
              <a:latin typeface="PT Sans" panose="020B0503020203020204"/>
              <a:cs typeface="Arial" pitchFamily="34" charset="0"/>
            </a:endParaRPr>
          </a:p>
          <a:p>
            <a:pPr marL="0" indent="0">
              <a:buNone/>
            </a:pPr>
            <a:r>
              <a:rPr lang="en-US" sz="1800" dirty="0">
                <a:latin typeface="PT Sans" panose="020B0503020203020204"/>
              </a:rPr>
              <a:t>Paving of approximately 1,780 feet of QF Lane located west of Madrid. This project is necessary to support tourism by providing improved access to Grants Woods Park.</a:t>
            </a:r>
          </a:p>
          <a:p>
            <a:pPr marL="0" indent="0">
              <a:buNone/>
            </a:pPr>
            <a:r>
              <a:rPr lang="en-US" sz="1800" dirty="0">
                <a:latin typeface="PT Sans" panose="020B0503020203020204"/>
              </a:rPr>
              <a:t> </a:t>
            </a:r>
          </a:p>
          <a:p>
            <a:pPr marL="0" indent="0">
              <a:spcBef>
                <a:spcPts val="0"/>
              </a:spcBef>
              <a:buClr>
                <a:schemeClr val="tx1"/>
              </a:buClr>
              <a:buNone/>
              <a:defRPr/>
            </a:pPr>
            <a:r>
              <a:rPr lang="en-US" sz="1800" dirty="0">
                <a:latin typeface="PT Sans" panose="020B0503020203020204"/>
                <a:cs typeface="Arial" pitchFamily="34" charset="0"/>
              </a:rPr>
              <a:t>Total Cost:     $188,963</a:t>
            </a:r>
          </a:p>
          <a:p>
            <a:pPr marL="0" indent="0">
              <a:spcBef>
                <a:spcPts val="0"/>
              </a:spcBef>
              <a:buClr>
                <a:schemeClr val="tx1"/>
              </a:buClr>
              <a:buNone/>
              <a:defRPr/>
            </a:pPr>
            <a:r>
              <a:rPr lang="en-US" sz="1800" dirty="0">
                <a:latin typeface="PT Sans" panose="020B0503020203020204"/>
                <a:cs typeface="Arial" pitchFamily="34" charset="0"/>
              </a:rPr>
              <a:t>Requested:   $94,482  (50%)</a:t>
            </a:r>
          </a:p>
          <a:p>
            <a:pPr marL="0" indent="0">
              <a:spcBef>
                <a:spcPts val="0"/>
              </a:spcBef>
              <a:buClr>
                <a:schemeClr val="tx1"/>
              </a:buClr>
              <a:buNone/>
              <a:defRPr/>
            </a:pPr>
            <a:endParaRPr lang="en-US" sz="2400" dirty="0">
              <a:latin typeface="PT Sans" panose="020B0503020203020204"/>
              <a:cs typeface="Arial" pitchFamily="34" charset="0"/>
            </a:endParaRPr>
          </a:p>
        </p:txBody>
      </p:sp>
      <p:pic>
        <p:nvPicPr>
          <p:cNvPr id="2" name="Picture 1">
            <a:extLst>
              <a:ext uri="{FF2B5EF4-FFF2-40B4-BE49-F238E27FC236}">
                <a16:creationId xmlns:a16="http://schemas.microsoft.com/office/drawing/2014/main" id="{57F25B4C-6FEE-437D-A21E-C58A71793CEB}"/>
              </a:ext>
            </a:extLst>
          </p:cNvPr>
          <p:cNvPicPr>
            <a:picLocks noChangeAspect="1"/>
          </p:cNvPicPr>
          <p:nvPr/>
        </p:nvPicPr>
        <p:blipFill rotWithShape="1">
          <a:blip r:embed="rId2"/>
          <a:srcRect l="35038" t="16814" r="28738" b="27321"/>
          <a:stretch/>
        </p:blipFill>
        <p:spPr>
          <a:xfrm>
            <a:off x="4427984" y="2137623"/>
            <a:ext cx="4242771" cy="4089531"/>
          </a:xfrm>
          <a:prstGeom prst="rect">
            <a:avLst/>
          </a:prstGeom>
          <a:ln>
            <a:solidFill>
              <a:schemeClr val="tx1">
                <a:lumMod val="50000"/>
              </a:schemeClr>
            </a:solidFill>
          </a:ln>
        </p:spPr>
      </p:pic>
      <p:pic>
        <p:nvPicPr>
          <p:cNvPr id="3" name="Picture 2">
            <a:extLst>
              <a:ext uri="{FF2B5EF4-FFF2-40B4-BE49-F238E27FC236}">
                <a16:creationId xmlns:a16="http://schemas.microsoft.com/office/drawing/2014/main" id="{CF77AE8F-0BE7-412C-8C84-DFF3C28F4D38}"/>
              </a:ext>
            </a:extLst>
          </p:cNvPr>
          <p:cNvPicPr>
            <a:picLocks noChangeAspect="1"/>
          </p:cNvPicPr>
          <p:nvPr/>
        </p:nvPicPr>
        <p:blipFill rotWithShape="1">
          <a:blip r:embed="rId3"/>
          <a:srcRect l="15350" t="14721" r="33462" b="22280"/>
          <a:stretch/>
        </p:blipFill>
        <p:spPr>
          <a:xfrm>
            <a:off x="446714" y="3402225"/>
            <a:ext cx="3672408" cy="2824929"/>
          </a:xfrm>
          <a:prstGeom prst="rect">
            <a:avLst/>
          </a:prstGeom>
          <a:ln>
            <a:solidFill>
              <a:schemeClr val="tx1">
                <a:lumMod val="50000"/>
              </a:schemeClr>
            </a:solidFill>
          </a:ln>
        </p:spPr>
      </p:pic>
      <p:sp>
        <p:nvSpPr>
          <p:cNvPr id="4" name="Oval 3">
            <a:extLst>
              <a:ext uri="{FF2B5EF4-FFF2-40B4-BE49-F238E27FC236}">
                <a16:creationId xmlns:a16="http://schemas.microsoft.com/office/drawing/2014/main" id="{F30C244F-D578-47E7-B196-06076AEC040A}"/>
              </a:ext>
            </a:extLst>
          </p:cNvPr>
          <p:cNvSpPr/>
          <p:nvPr/>
        </p:nvSpPr>
        <p:spPr>
          <a:xfrm>
            <a:off x="1835696" y="5219659"/>
            <a:ext cx="194320" cy="211857"/>
          </a:xfrm>
          <a:prstGeom prst="ellipse">
            <a:avLst/>
          </a:prstGeom>
          <a:solidFill>
            <a:srgbClr val="FF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8207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61864" y="4066456"/>
            <a:ext cx="2286000" cy="370656"/>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47864" y="4066456"/>
            <a:ext cx="2286000" cy="370656"/>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33864" y="4066456"/>
            <a:ext cx="2286000" cy="370656"/>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483768" y="5445224"/>
            <a:ext cx="4320480" cy="738664"/>
          </a:xfrm>
          <a:prstGeom prst="rect">
            <a:avLst/>
          </a:prstGeom>
          <a:noFill/>
        </p:spPr>
        <p:txBody>
          <a:bodyPr wrap="square" rtlCol="0">
            <a:spAutoFit/>
          </a:bodyPr>
          <a:lstStyle/>
          <a:p>
            <a:r>
              <a:rPr lang="en-US" sz="1400" b="1" dirty="0">
                <a:solidFill>
                  <a:schemeClr val="bg1">
                    <a:lumMod val="50000"/>
                  </a:schemeClr>
                </a:solidFill>
                <a:latin typeface="Century Gothic" panose="020B0502020202020204" pitchFamily="34" charset="0"/>
                <a:cs typeface="Arial" panose="020B0604020202020204" pitchFamily="34" charset="0"/>
              </a:rPr>
              <a:t>Craig Markley, Office of Systems Planning</a:t>
            </a:r>
          </a:p>
          <a:p>
            <a:r>
              <a:rPr lang="en-US" sz="1400" b="1" dirty="0">
                <a:solidFill>
                  <a:schemeClr val="bg1">
                    <a:lumMod val="50000"/>
                  </a:schemeClr>
                </a:solidFill>
                <a:latin typeface="Century Gothic" panose="020B0502020202020204" pitchFamily="34" charset="0"/>
                <a:cs typeface="Arial" panose="020B0604020202020204" pitchFamily="34" charset="0"/>
                <a:hlinkClick r:id="rId3"/>
              </a:rPr>
              <a:t>craig.markley@iowadot.us</a:t>
            </a:r>
            <a:endParaRPr lang="en-US" sz="1400" b="1" dirty="0">
              <a:solidFill>
                <a:schemeClr val="bg1">
                  <a:lumMod val="50000"/>
                </a:schemeClr>
              </a:solidFill>
              <a:latin typeface="Century Gothic" panose="020B0502020202020204" pitchFamily="34" charset="0"/>
              <a:cs typeface="Arial" panose="020B0604020202020204" pitchFamily="34" charset="0"/>
            </a:endParaRPr>
          </a:p>
          <a:p>
            <a:r>
              <a:rPr lang="en-US" sz="1400" b="1" dirty="0">
                <a:solidFill>
                  <a:schemeClr val="bg1">
                    <a:lumMod val="50000"/>
                  </a:schemeClr>
                </a:solidFill>
                <a:latin typeface="Century Gothic" panose="020B0502020202020204" pitchFamily="34" charset="0"/>
                <a:cs typeface="Arial" panose="020B0604020202020204" pitchFamily="34" charset="0"/>
              </a:rPr>
              <a:t>515-239-1027</a:t>
            </a:r>
          </a:p>
        </p:txBody>
      </p:sp>
      <p:sp>
        <p:nvSpPr>
          <p:cNvPr id="28" name="TextBox 27">
            <a:extLst>
              <a:ext uri="{FF2B5EF4-FFF2-40B4-BE49-F238E27FC236}">
                <a16:creationId xmlns:a16="http://schemas.microsoft.com/office/drawing/2014/main" id="{20B11247-CDAF-4DD5-BE81-B56FBF4D67D9}"/>
              </a:ext>
            </a:extLst>
          </p:cNvPr>
          <p:cNvSpPr txBox="1"/>
          <p:nvPr/>
        </p:nvSpPr>
        <p:spPr>
          <a:xfrm>
            <a:off x="107504" y="3573016"/>
            <a:ext cx="9036496" cy="369332"/>
          </a:xfrm>
          <a:prstGeom prst="rect">
            <a:avLst/>
          </a:prstGeom>
          <a:noFill/>
        </p:spPr>
        <p:txBody>
          <a:bodyPr wrap="square" rtlCol="0">
            <a:spAutoFit/>
          </a:bodyPr>
          <a:lstStyle/>
          <a:p>
            <a:pPr algn="ctr"/>
            <a:r>
              <a:rPr lang="en-US" dirty="0">
                <a:latin typeface="Century Gothic" panose="020B0502020202020204" pitchFamily="34" charset="0"/>
                <a:cs typeface="Arial" panose="020B0604020202020204" pitchFamily="34" charset="0"/>
              </a:rPr>
              <a:t>QUESTIONS?</a:t>
            </a:r>
          </a:p>
        </p:txBody>
      </p:sp>
      <p:pic>
        <p:nvPicPr>
          <p:cNvPr id="5" name="Picture 4">
            <a:extLst>
              <a:ext uri="{FF2B5EF4-FFF2-40B4-BE49-F238E27FC236}">
                <a16:creationId xmlns:a16="http://schemas.microsoft.com/office/drawing/2014/main" id="{90A748D6-E5EE-44F0-BED6-59197E46CA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5293" y="983876"/>
            <a:ext cx="2471142" cy="2021844"/>
          </a:xfrm>
          <a:prstGeom prst="rect">
            <a:avLst/>
          </a:prstGeom>
        </p:spPr>
      </p:pic>
    </p:spTree>
    <p:extLst>
      <p:ext uri="{BB962C8B-B14F-4D97-AF65-F5344CB8AC3E}">
        <p14:creationId xmlns:p14="http://schemas.microsoft.com/office/powerpoint/2010/main" val="3398219772"/>
      </p:ext>
    </p:extLst>
  </p:cSld>
  <p:clrMapOvr>
    <a:masterClrMapping/>
  </p:clrMapOvr>
</p:sld>
</file>

<file path=ppt/theme/theme1.xml><?xml version="1.0" encoding="utf-8"?>
<a:theme xmlns:a="http://schemas.openxmlformats.org/drawingml/2006/main" name="Office Theme">
  <a:themeElements>
    <a:clrScheme name="Custom 15">
      <a:dk1>
        <a:srgbClr val="53565A"/>
      </a:dk1>
      <a:lt1>
        <a:sysClr val="window" lastClr="FFFFFF"/>
      </a:lt1>
      <a:dk2>
        <a:srgbClr val="7C2529"/>
      </a:dk2>
      <a:lt2>
        <a:srgbClr val="B1B3B3"/>
      </a:lt2>
      <a:accent1>
        <a:srgbClr val="0097A9"/>
      </a:accent1>
      <a:accent2>
        <a:srgbClr val="E87722"/>
      </a:accent2>
      <a:accent3>
        <a:srgbClr val="FFC72C"/>
      </a:accent3>
      <a:accent4>
        <a:srgbClr val="5E366E"/>
      </a:accent4>
      <a:accent5>
        <a:srgbClr val="719949"/>
      </a:accent5>
      <a:accent6>
        <a:srgbClr val="4698CB"/>
      </a:accent6>
      <a:hlink>
        <a:srgbClr val="2C739F"/>
      </a:hlink>
      <a:folHlink>
        <a:srgbClr val="53565A"/>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95000"/>
            <a:lumOff val="5000"/>
            <a:alpha val="9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12572</TotalTime>
  <Words>422</Words>
  <Application>Microsoft Office PowerPoint</Application>
  <PresentationFormat>On-screen Show (4:3)</PresentationFormat>
  <Paragraphs>86</Paragraphs>
  <Slides>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Century Gothic</vt:lpstr>
      <vt:lpstr>PT Sans</vt:lpstr>
      <vt:lpstr>Office Theme</vt:lpstr>
      <vt:lpstr>PowerPoint Presentation</vt:lpstr>
      <vt:lpstr>Revitalize Iowa’s Sound Economy Program</vt:lpstr>
      <vt:lpstr>Available Funding and Application Summary</vt:lpstr>
      <vt:lpstr>Local Development Project Evaluation Criteria</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Mihalchev</dc:creator>
  <cp:lastModifiedBy>Kolacia, Jennifer</cp:lastModifiedBy>
  <cp:revision>184</cp:revision>
  <cp:lastPrinted>2018-10-02T20:50:46Z</cp:lastPrinted>
  <dcterms:created xsi:type="dcterms:W3CDTF">2014-05-10T08:44:16Z</dcterms:created>
  <dcterms:modified xsi:type="dcterms:W3CDTF">2018-12-27T13:56:25Z</dcterms:modified>
</cp:coreProperties>
</file>