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75" r:id="rId4"/>
    <p:sldId id="263" r:id="rId5"/>
    <p:sldId id="272" r:id="rId6"/>
    <p:sldId id="333" r:id="rId7"/>
    <p:sldId id="331" r:id="rId8"/>
    <p:sldId id="332" r:id="rId9"/>
    <p:sldId id="266" r:id="rId10"/>
    <p:sldId id="334" r:id="rId11"/>
    <p:sldId id="335" r:id="rId12"/>
    <p:sldId id="287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2529"/>
    <a:srgbClr val="00717F"/>
    <a:srgbClr val="B55813"/>
    <a:srgbClr val="B1B3B3"/>
    <a:srgbClr val="53565A"/>
    <a:srgbClr val="871721"/>
    <a:srgbClr val="FF9966"/>
    <a:srgbClr val="FF0066"/>
    <a:srgbClr val="69686D"/>
    <a:srgbClr val="3449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6" d="100"/>
          <a:sy n="116" d="100"/>
        </p:scale>
        <p:origin x="136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12/27/2018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Iowa’s Strategic Highway Safety Plan | 2019-2023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0" y="26064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2000">
                <a:solidFill>
                  <a:schemeClr val="bg2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Iowa’s Strategic Highway Safety Plan | 2019-2023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0" y="26064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2000">
                <a:solidFill>
                  <a:schemeClr val="bg2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4" r:id="rId5"/>
    <p:sldLayoutId id="2147483655" r:id="rId6"/>
    <p:sldLayoutId id="2147483652" r:id="rId7"/>
    <p:sldLayoutId id="2147483653" r:id="rId8"/>
    <p:sldLayoutId id="2147483656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0DE3CF-A3AB-4B85-91F3-B8BB4A6D5F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51" b="33113"/>
          <a:stretch/>
        </p:blipFill>
        <p:spPr>
          <a:xfrm>
            <a:off x="0" y="984292"/>
            <a:ext cx="9144000" cy="395687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107504" y="4941168"/>
            <a:ext cx="5330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Iowa’s Strategic Highway Safety Plan (SHSP)|2019-2023</a:t>
            </a: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58008"/>
            <a:ext cx="179512" cy="2160240"/>
          </a:xfrm>
          <a:prstGeom prst="rect">
            <a:avLst/>
          </a:prstGeom>
          <a:solidFill>
            <a:srgbClr val="87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B4A39B3-9684-4F82-85F2-5C9104463B08}"/>
              </a:ext>
            </a:extLst>
          </p:cNvPr>
          <p:cNvGrpSpPr/>
          <p:nvPr/>
        </p:nvGrpSpPr>
        <p:grpSpPr>
          <a:xfrm>
            <a:off x="4644008" y="1844824"/>
            <a:ext cx="3600400" cy="4221972"/>
            <a:chOff x="179512" y="1916832"/>
            <a:chExt cx="3384376" cy="3917784"/>
          </a:xfrm>
        </p:grpSpPr>
        <p:sp>
          <p:nvSpPr>
            <p:cNvPr id="7" name="Rectangle 6"/>
            <p:cNvSpPr/>
            <p:nvPr/>
          </p:nvSpPr>
          <p:spPr>
            <a:xfrm>
              <a:off x="179512" y="1916832"/>
              <a:ext cx="3384376" cy="39177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381D6D5-CB2D-430D-B4B4-710FE2E23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9861" y="1958008"/>
              <a:ext cx="3177147" cy="3691880"/>
            </a:xfrm>
            <a:prstGeom prst="rect">
              <a:avLst/>
            </a:prstGeom>
          </p:spPr>
        </p:pic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F1F95F6-9586-4FFB-9986-AEB0CDDEA673}"/>
              </a:ext>
            </a:extLst>
          </p:cNvPr>
          <p:cNvSpPr txBox="1">
            <a:spLocks/>
          </p:cNvSpPr>
          <p:nvPr/>
        </p:nvSpPr>
        <p:spPr>
          <a:xfrm>
            <a:off x="97145" y="1980980"/>
            <a:ext cx="4474855" cy="3632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/>
              <a:t>The SHSP Implementation Team identified 40 strategies. </a:t>
            </a:r>
          </a:p>
          <a:p>
            <a:pPr lvl="1"/>
            <a:r>
              <a:rPr lang="en-US" sz="2000" dirty="0"/>
              <a:t>Strategies were identified by consulting several Sources including: </a:t>
            </a:r>
          </a:p>
          <a:p>
            <a:pPr lvl="2"/>
            <a:r>
              <a:rPr lang="en-US" sz="1600" dirty="0"/>
              <a:t>NCHRP Report 500</a:t>
            </a:r>
          </a:p>
          <a:p>
            <a:pPr lvl="2"/>
            <a:r>
              <a:rPr lang="en-US" sz="1600" dirty="0"/>
              <a:t>State Strategies to Reduce Highway and traffic fatalities</a:t>
            </a:r>
          </a:p>
          <a:p>
            <a:pPr lvl="2"/>
            <a:r>
              <a:rPr lang="en-US" sz="1600" dirty="0"/>
              <a:t>Previous SHSPs</a:t>
            </a:r>
          </a:p>
        </p:txBody>
      </p:sp>
      <p:sp>
        <p:nvSpPr>
          <p:cNvPr id="15" name="Title 10">
            <a:extLst>
              <a:ext uri="{FF2B5EF4-FFF2-40B4-BE49-F238E27FC236}">
                <a16:creationId xmlns:a16="http://schemas.microsoft.com/office/drawing/2014/main" id="{3BFE9488-9905-4F7E-BF8F-5F259C706F0F}"/>
              </a:ext>
            </a:extLst>
          </p:cNvPr>
          <p:cNvSpPr txBox="1">
            <a:spLocks/>
          </p:cNvSpPr>
          <p:nvPr/>
        </p:nvSpPr>
        <p:spPr>
          <a:xfrm>
            <a:off x="-15306" y="1244771"/>
            <a:ext cx="4688758" cy="93610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/>
              <a:t>Strategies</a:t>
            </a:r>
          </a:p>
        </p:txBody>
      </p:sp>
    </p:spTree>
    <p:extLst>
      <p:ext uri="{BB962C8B-B14F-4D97-AF65-F5344CB8AC3E}">
        <p14:creationId xmlns:p14="http://schemas.microsoft.com/office/powerpoint/2010/main" val="251447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F9D3D39-0C5D-4DE5-820B-885F1EE8E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211" y="1764238"/>
            <a:ext cx="5117748" cy="1913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0" indent="0">
              <a:buNone/>
            </a:pPr>
            <a:r>
              <a:rPr lang="en-US" sz="1700" dirty="0"/>
              <a:t>Implementation</a:t>
            </a:r>
          </a:p>
          <a:p>
            <a:pPr lvl="1"/>
            <a:r>
              <a:rPr lang="en-US" sz="1700" dirty="0"/>
              <a:t>SHSP Implementation Team</a:t>
            </a:r>
          </a:p>
          <a:p>
            <a:pPr lvl="2"/>
            <a:r>
              <a:rPr lang="en-US" sz="1700" dirty="0"/>
              <a:t>Flexible and responsive to new strategies</a:t>
            </a:r>
          </a:p>
          <a:p>
            <a:pPr lvl="1"/>
            <a:r>
              <a:rPr lang="en-US" sz="1700" dirty="0"/>
              <a:t>Designated E Teams</a:t>
            </a:r>
          </a:p>
          <a:p>
            <a:pPr lvl="2"/>
            <a:r>
              <a:rPr lang="en-US" sz="1700" dirty="0"/>
              <a:t>Disseminate to broader audience</a:t>
            </a:r>
          </a:p>
        </p:txBody>
      </p:sp>
      <p:sp>
        <p:nvSpPr>
          <p:cNvPr id="9" name="Title 10">
            <a:extLst>
              <a:ext uri="{FF2B5EF4-FFF2-40B4-BE49-F238E27FC236}">
                <a16:creationId xmlns:a16="http://schemas.microsoft.com/office/drawing/2014/main" id="{B2440E08-D600-4EA5-A273-FDD6DAC23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3569"/>
            <a:ext cx="5410959" cy="936104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Implementation and Evaluation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5271F3-A637-4FF9-9A5E-5A3C2D7D4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739249"/>
            <a:ext cx="1764563" cy="1850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A352F9-1FE0-487C-A658-F84CB8115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3645775"/>
            <a:ext cx="3031699" cy="3113784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59DDEC7-6C72-4132-A6A4-C74CDAD506AB}"/>
              </a:ext>
            </a:extLst>
          </p:cNvPr>
          <p:cNvSpPr txBox="1">
            <a:spLocks/>
          </p:cNvSpPr>
          <p:nvPr/>
        </p:nvSpPr>
        <p:spPr>
          <a:xfrm>
            <a:off x="4117582" y="4509120"/>
            <a:ext cx="4978911" cy="1913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dirty="0"/>
              <a:t>Evaluation</a:t>
            </a:r>
          </a:p>
          <a:p>
            <a:pPr lvl="1"/>
            <a:r>
              <a:rPr lang="en-US" sz="1700" dirty="0"/>
              <a:t>Evaluation of the plan and progress made on the identified strategies will be done on an </a:t>
            </a:r>
            <a:r>
              <a:rPr lang="en-US" sz="1700" b="1" dirty="0"/>
              <a:t>annual basis</a:t>
            </a:r>
            <a:r>
              <a:rPr lang="en-US" sz="1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1565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1864" y="4066456"/>
            <a:ext cx="2286000" cy="370656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47864" y="4066456"/>
            <a:ext cx="2286000" cy="370656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33864" y="4066456"/>
            <a:ext cx="2286000" cy="370656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19672" y="4797152"/>
            <a:ext cx="27454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Jan Laaser-Webb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State Safety Engineer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Office of Traffic and Safety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515-239-1349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Jan.laaser-webb@iowadot.us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B11247-CDAF-4DD5-BE81-B56FBF4D67D9}"/>
              </a:ext>
            </a:extLst>
          </p:cNvPr>
          <p:cNvSpPr txBox="1"/>
          <p:nvPr/>
        </p:nvSpPr>
        <p:spPr>
          <a:xfrm>
            <a:off x="107504" y="3573016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THANK YOU FOR YOUR TIME AND ATTENTION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748D6-E5EE-44F0-BED6-59197E46C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93" y="983876"/>
            <a:ext cx="2471142" cy="20218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AFBD31-CDC1-4D4C-BD7D-A80FBE123CE6}"/>
              </a:ext>
            </a:extLst>
          </p:cNvPr>
          <p:cNvSpPr txBox="1"/>
          <p:nvPr/>
        </p:nvSpPr>
        <p:spPr>
          <a:xfrm>
            <a:off x="4786720" y="4797152"/>
            <a:ext cx="27454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Samuel Sturtz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Transportation Planner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Office of Systems Planning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515-239-1788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Samuel.sturtz@iowadot.us</a:t>
            </a:r>
          </a:p>
        </p:txBody>
      </p:sp>
    </p:spTree>
    <p:extLst>
      <p:ext uri="{BB962C8B-B14F-4D97-AF65-F5344CB8AC3E}">
        <p14:creationId xmlns:p14="http://schemas.microsoft.com/office/powerpoint/2010/main" val="3398219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34283" y="2348880"/>
            <a:ext cx="3532400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27584" y="4005064"/>
            <a:ext cx="3532400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004048" y="3073707"/>
            <a:ext cx="30243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“is a statewide coordinated safety plan that provides a comprehensive framework for reducing highway fatalities and serious injuries on all public roads.”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66520" y="2118047"/>
            <a:ext cx="24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871721"/>
                </a:solidFill>
                <a:latin typeface="Century Gothic" panose="020B0502020202020204" pitchFamily="34" charset="0"/>
              </a:rPr>
              <a:t>What is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66520" y="2420888"/>
            <a:ext cx="3205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an SHSP?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86F3367-06B6-4043-A142-A1346C241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3E61F7B-07D4-4155-98CB-4F7315B00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283" y="2320499"/>
            <a:ext cx="3532401" cy="14249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59990E-6DF3-456D-8050-DFC3C8C75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4003384"/>
            <a:ext cx="3532400" cy="136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08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8C3AD46-C98A-42CD-B6FD-85E8FCA2AE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0DF5A5F-329A-4F31-A20D-763F120E5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467930"/>
            <a:ext cx="4284718" cy="25249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08A467-6EAC-4A44-B962-1BEBC200B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9772" y="1467930"/>
            <a:ext cx="4325169" cy="25487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B10119-D21F-4037-AF9D-61A9B70D03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5637" y="4155915"/>
            <a:ext cx="3268269" cy="225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3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91C4F76C-5F02-4F0F-9364-56D80AED8171}"/>
              </a:ext>
            </a:extLst>
          </p:cNvPr>
          <p:cNvSpPr/>
          <p:nvPr/>
        </p:nvSpPr>
        <p:spPr>
          <a:xfrm>
            <a:off x="-8257" y="3510982"/>
            <a:ext cx="725834" cy="45719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281D81F-6771-4EE4-831C-945E235F0FCB}"/>
              </a:ext>
            </a:extLst>
          </p:cNvPr>
          <p:cNvSpPr/>
          <p:nvPr/>
        </p:nvSpPr>
        <p:spPr>
          <a:xfrm>
            <a:off x="8428599" y="3513251"/>
            <a:ext cx="725834" cy="45719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3778249-EF1E-456C-8E1C-9F5C6D3DB8CA}"/>
              </a:ext>
            </a:extLst>
          </p:cNvPr>
          <p:cNvSpPr/>
          <p:nvPr/>
        </p:nvSpPr>
        <p:spPr>
          <a:xfrm>
            <a:off x="5402285" y="3491481"/>
            <a:ext cx="1585797" cy="720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A058736-AAC1-44FF-8F4B-F6FE3ADA595F}"/>
              </a:ext>
            </a:extLst>
          </p:cNvPr>
          <p:cNvSpPr/>
          <p:nvPr/>
        </p:nvSpPr>
        <p:spPr>
          <a:xfrm>
            <a:off x="7193053" y="3500228"/>
            <a:ext cx="1217701" cy="8051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71E489A-C9A5-477D-AD52-EA17BA648EC1}"/>
              </a:ext>
            </a:extLst>
          </p:cNvPr>
          <p:cNvSpPr/>
          <p:nvPr/>
        </p:nvSpPr>
        <p:spPr>
          <a:xfrm>
            <a:off x="3607214" y="3497838"/>
            <a:ext cx="1585797" cy="72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6CF773B-B54C-4BE2-8382-32DDD42C355A}"/>
              </a:ext>
            </a:extLst>
          </p:cNvPr>
          <p:cNvSpPr/>
          <p:nvPr/>
        </p:nvSpPr>
        <p:spPr>
          <a:xfrm>
            <a:off x="1910058" y="3497838"/>
            <a:ext cx="1585797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46531" y="3501008"/>
            <a:ext cx="945149" cy="68838"/>
          </a:xfrm>
          <a:prstGeom prst="rect">
            <a:avLst/>
          </a:prstGeom>
          <a:solidFill>
            <a:srgbClr val="87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719179" y="3456049"/>
            <a:ext cx="161925" cy="161925"/>
          </a:xfrm>
          <a:prstGeom prst="ellipse">
            <a:avLst/>
          </a:prstGeom>
          <a:solidFill>
            <a:schemeClr val="bg1"/>
          </a:solidFill>
          <a:ln w="76200">
            <a:solidFill>
              <a:srgbClr val="8717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H="1">
            <a:off x="1791515" y="3617974"/>
            <a:ext cx="1" cy="1179178"/>
          </a:xfrm>
          <a:prstGeom prst="line">
            <a:avLst/>
          </a:prstGeom>
          <a:ln>
            <a:solidFill>
              <a:srgbClr val="8717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61155" y="4896849"/>
            <a:ext cx="1129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November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6357" y="5270712"/>
            <a:ext cx="2902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November 9</a:t>
            </a:r>
            <a:r>
              <a:rPr lang="en-US" sz="800" baseline="30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</a:t>
            </a:r>
            <a:r>
              <a:rPr lang="en-US" sz="8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2017 Implementation Team Meeting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Review of national best practices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Initial structure and content development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Development of stakeholder input process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86476" y="4815404"/>
            <a:ext cx="1206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87172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2753" y="4902134"/>
            <a:ext cx="578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91061" y="5230308"/>
            <a:ext cx="261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May 3</a:t>
            </a:r>
            <a:r>
              <a:rPr lang="en-US" sz="800" baseline="30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rd</a:t>
            </a:r>
            <a:r>
              <a:rPr lang="en-US" sz="8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, 2018 Implementation Team Meeting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Prioritization of Safety Emphasis Areas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Completion of Stakeholder input process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00241" y="4820625"/>
            <a:ext cx="1206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27" name="Oval 26"/>
          <p:cNvSpPr/>
          <p:nvPr/>
        </p:nvSpPr>
        <p:spPr>
          <a:xfrm>
            <a:off x="5215659" y="3446523"/>
            <a:ext cx="161925" cy="161925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cxnSpLocks/>
          </p:cNvCxnSpPr>
          <p:nvPr/>
        </p:nvCxnSpPr>
        <p:spPr>
          <a:xfrm flipH="1">
            <a:off x="5296621" y="3573016"/>
            <a:ext cx="1" cy="132911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553471" y="1361263"/>
            <a:ext cx="960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February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68421" y="1804208"/>
            <a:ext cx="2790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February 8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2018 Implementation Team Meeting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Data analysis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Stakeholder input gathering and data analysis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03604" y="1283360"/>
            <a:ext cx="1206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2018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3508018" y="2335932"/>
            <a:ext cx="1" cy="111301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EC923FD3-2314-4D01-B188-70670BD9AA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3422642" y="3456049"/>
            <a:ext cx="161925" cy="161925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066D2A5-5AB0-4B0D-B496-BA1902FB5489}"/>
              </a:ext>
            </a:extLst>
          </p:cNvPr>
          <p:cNvCxnSpPr/>
          <p:nvPr/>
        </p:nvCxnSpPr>
        <p:spPr>
          <a:xfrm flipH="1">
            <a:off x="7099930" y="2335932"/>
            <a:ext cx="1" cy="111301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C9BF3B8D-18E7-481B-9A72-5C4103F08D3E}"/>
              </a:ext>
            </a:extLst>
          </p:cNvPr>
          <p:cNvSpPr/>
          <p:nvPr/>
        </p:nvSpPr>
        <p:spPr>
          <a:xfrm>
            <a:off x="7014554" y="3456049"/>
            <a:ext cx="161925" cy="161925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3C4D82D-98F2-40A2-9175-610BD6AE83C5}"/>
              </a:ext>
            </a:extLst>
          </p:cNvPr>
          <p:cNvSpPr txBox="1"/>
          <p:nvPr/>
        </p:nvSpPr>
        <p:spPr>
          <a:xfrm>
            <a:off x="6308223" y="1398201"/>
            <a:ext cx="785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August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389DA4D-3006-4270-8EF3-4BE9B1CD2E7A}"/>
              </a:ext>
            </a:extLst>
          </p:cNvPr>
          <p:cNvSpPr txBox="1"/>
          <p:nvPr/>
        </p:nvSpPr>
        <p:spPr>
          <a:xfrm>
            <a:off x="5690554" y="1807884"/>
            <a:ext cx="2790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August 1</a:t>
            </a:r>
            <a:r>
              <a:rPr lang="en-US" sz="800" baseline="30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</a:t>
            </a:r>
            <a:r>
              <a:rPr lang="en-US" sz="8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2018 Implementation Team Meeting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Define Strategies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Define Implementation and evaluation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C97A211-B440-4B24-909F-27B4B8E9BC70}"/>
              </a:ext>
            </a:extLst>
          </p:cNvPr>
          <p:cNvSpPr txBox="1"/>
          <p:nvPr/>
        </p:nvSpPr>
        <p:spPr>
          <a:xfrm>
            <a:off x="7112470" y="1318340"/>
            <a:ext cx="1016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2018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D7817B4-E836-4D9B-9618-0F8A60E5F1CC}"/>
              </a:ext>
            </a:extLst>
          </p:cNvPr>
          <p:cNvCxnSpPr/>
          <p:nvPr/>
        </p:nvCxnSpPr>
        <p:spPr>
          <a:xfrm flipH="1">
            <a:off x="746531" y="2336736"/>
            <a:ext cx="1" cy="1113018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1E27E30E-88CD-4426-ACC1-67402791A191}"/>
              </a:ext>
            </a:extLst>
          </p:cNvPr>
          <p:cNvSpPr/>
          <p:nvPr/>
        </p:nvSpPr>
        <p:spPr>
          <a:xfrm>
            <a:off x="661155" y="3456853"/>
            <a:ext cx="161925" cy="161925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9362232-8A3F-4900-A82C-34DCD7A57DAC}"/>
              </a:ext>
            </a:extLst>
          </p:cNvPr>
          <p:cNvSpPr/>
          <p:nvPr/>
        </p:nvSpPr>
        <p:spPr>
          <a:xfrm>
            <a:off x="8414544" y="3460530"/>
            <a:ext cx="161925" cy="161925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8D3CF07-C58F-45A4-818F-F4EBC8F91A09}"/>
              </a:ext>
            </a:extLst>
          </p:cNvPr>
          <p:cNvCxnSpPr>
            <a:cxnSpLocks/>
          </p:cNvCxnSpPr>
          <p:nvPr/>
        </p:nvCxnSpPr>
        <p:spPr>
          <a:xfrm flipH="1">
            <a:off x="8495506" y="3587023"/>
            <a:ext cx="1" cy="1329118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93F86FCC-EE5E-4DA8-A34B-46E7F99CCCEF}"/>
              </a:ext>
            </a:extLst>
          </p:cNvPr>
          <p:cNvSpPr txBox="1"/>
          <p:nvPr/>
        </p:nvSpPr>
        <p:spPr>
          <a:xfrm>
            <a:off x="661155" y="1867882"/>
            <a:ext cx="1717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Plan Kickoff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C3194A2-4FBF-4C10-B977-20DB191CC0A9}"/>
              </a:ext>
            </a:extLst>
          </p:cNvPr>
          <p:cNvSpPr txBox="1"/>
          <p:nvPr/>
        </p:nvSpPr>
        <p:spPr>
          <a:xfrm>
            <a:off x="-14039" y="1698606"/>
            <a:ext cx="837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June 2017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DBD103C-E7C4-4084-B801-3F03874A1336}"/>
              </a:ext>
            </a:extLst>
          </p:cNvPr>
          <p:cNvSpPr txBox="1"/>
          <p:nvPr/>
        </p:nvSpPr>
        <p:spPr>
          <a:xfrm>
            <a:off x="7980165" y="4948248"/>
            <a:ext cx="1345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Plan</a:t>
            </a: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Completion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8FFD261-D87A-4E77-A0BB-36F7A03409A8}"/>
              </a:ext>
            </a:extLst>
          </p:cNvPr>
          <p:cNvSpPr txBox="1"/>
          <p:nvPr/>
        </p:nvSpPr>
        <p:spPr>
          <a:xfrm>
            <a:off x="7387954" y="4886692"/>
            <a:ext cx="837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Dec 2018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9973D6-B970-465D-92AE-883006D30125}"/>
              </a:ext>
            </a:extLst>
          </p:cNvPr>
          <p:cNvSpPr txBox="1"/>
          <p:nvPr/>
        </p:nvSpPr>
        <p:spPr>
          <a:xfrm>
            <a:off x="35495" y="3617974"/>
            <a:ext cx="1716265" cy="40011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Review previous plans and best practices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416AFD7-3BC0-4B79-AE7B-AA561DCE4A32}"/>
              </a:ext>
            </a:extLst>
          </p:cNvPr>
          <p:cNvSpPr txBox="1"/>
          <p:nvPr/>
        </p:nvSpPr>
        <p:spPr>
          <a:xfrm>
            <a:off x="1791515" y="3035045"/>
            <a:ext cx="1716265" cy="4001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Data collection and analysis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2763B42-C371-4C6C-B261-4857E84DC42E}"/>
              </a:ext>
            </a:extLst>
          </p:cNvPr>
          <p:cNvSpPr txBox="1"/>
          <p:nvPr/>
        </p:nvSpPr>
        <p:spPr>
          <a:xfrm>
            <a:off x="3580357" y="3652914"/>
            <a:ext cx="1676508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Gather stakeholder input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F8704D7-9096-433A-8D37-BB21E0CBAFFA}"/>
              </a:ext>
            </a:extLst>
          </p:cNvPr>
          <p:cNvSpPr txBox="1"/>
          <p:nvPr/>
        </p:nvSpPr>
        <p:spPr>
          <a:xfrm>
            <a:off x="5369285" y="3021227"/>
            <a:ext cx="1716265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Identification of Strategies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C83989D-B47A-4D62-AE7A-F499DE0AD3E0}"/>
              </a:ext>
            </a:extLst>
          </p:cNvPr>
          <p:cNvSpPr txBox="1"/>
          <p:nvPr/>
        </p:nvSpPr>
        <p:spPr>
          <a:xfrm>
            <a:off x="7085461" y="3682835"/>
            <a:ext cx="1422260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Finalize and publish plan draft SHSP</a:t>
            </a:r>
          </a:p>
        </p:txBody>
      </p:sp>
    </p:spTree>
    <p:extLst>
      <p:ext uri="{BB962C8B-B14F-4D97-AF65-F5344CB8AC3E}">
        <p14:creationId xmlns:p14="http://schemas.microsoft.com/office/powerpoint/2010/main" val="1927710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58008"/>
            <a:ext cx="107504" cy="4423320"/>
          </a:xfrm>
          <a:prstGeom prst="rect">
            <a:avLst/>
          </a:prstGeom>
          <a:solidFill>
            <a:srgbClr val="87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551" y="1958008"/>
            <a:ext cx="5472608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839C2D-6856-44AF-8A08-A153D3631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855" y="5470956"/>
            <a:ext cx="5408437" cy="12305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8809BE-6BD4-4346-9A64-7686B18F2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418" y="1527046"/>
            <a:ext cx="2443094" cy="13520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6211F7-CEF3-4FE4-A78B-1BCBD6B327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418" y="2918372"/>
            <a:ext cx="2361720" cy="12621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5D066F-E228-4D32-9192-4E51FDBD61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418" y="4269882"/>
            <a:ext cx="2458837" cy="12006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EE78F9-1CDB-49E4-AA56-38C43F92E2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61" y="4352628"/>
            <a:ext cx="914402" cy="9144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3FDA0B-E2B1-4228-B512-AAFE245C51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20" y="5629020"/>
            <a:ext cx="914402" cy="9144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42F3908-3BB9-4AA5-A0AF-889D6A2A587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61" y="2971799"/>
            <a:ext cx="914402" cy="9144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F477AB7-EE6C-4F22-A4AA-3F3D36BCC98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61" y="1745846"/>
            <a:ext cx="914402" cy="91440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54C9DD2-1CCE-4D47-BC48-B2B44CA3896A}"/>
              </a:ext>
            </a:extLst>
          </p:cNvPr>
          <p:cNvSpPr txBox="1"/>
          <p:nvPr/>
        </p:nvSpPr>
        <p:spPr>
          <a:xfrm>
            <a:off x="107504" y="1377220"/>
            <a:ext cx="224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Five E’s of Safety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9C7A1A-DD60-428C-B31E-DE69DF19E7C2}"/>
              </a:ext>
            </a:extLst>
          </p:cNvPr>
          <p:cNvSpPr txBox="1"/>
          <p:nvPr/>
        </p:nvSpPr>
        <p:spPr>
          <a:xfrm>
            <a:off x="1399409" y="2018381"/>
            <a:ext cx="224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Engineering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575F0C-745C-4624-8F6B-2760FFF6233B}"/>
              </a:ext>
            </a:extLst>
          </p:cNvPr>
          <p:cNvSpPr txBox="1"/>
          <p:nvPr/>
        </p:nvSpPr>
        <p:spPr>
          <a:xfrm>
            <a:off x="1399408" y="3244334"/>
            <a:ext cx="224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Enforcement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47AFF8-E0BA-4ECB-A198-FE4489306647}"/>
              </a:ext>
            </a:extLst>
          </p:cNvPr>
          <p:cNvSpPr txBox="1"/>
          <p:nvPr/>
        </p:nvSpPr>
        <p:spPr>
          <a:xfrm>
            <a:off x="1399407" y="4625163"/>
            <a:ext cx="224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Education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C170E7-1C7A-49EC-8F45-21C63F3FBA3A}"/>
              </a:ext>
            </a:extLst>
          </p:cNvPr>
          <p:cNvSpPr txBox="1"/>
          <p:nvPr/>
        </p:nvSpPr>
        <p:spPr>
          <a:xfrm>
            <a:off x="1399406" y="5763055"/>
            <a:ext cx="2241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Emergency Medical Services</a:t>
            </a:r>
          </a:p>
        </p:txBody>
      </p:sp>
    </p:spTree>
    <p:extLst>
      <p:ext uri="{BB962C8B-B14F-4D97-AF65-F5344CB8AC3E}">
        <p14:creationId xmlns:p14="http://schemas.microsoft.com/office/powerpoint/2010/main" val="2400111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58008"/>
            <a:ext cx="179512" cy="2160240"/>
          </a:xfrm>
          <a:prstGeom prst="rect">
            <a:avLst/>
          </a:prstGeom>
          <a:solidFill>
            <a:srgbClr val="87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F5B695-84D4-498D-A8F7-C2BEB364C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16798"/>
            <a:ext cx="1687016" cy="16870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82D6BD2-B41F-46FE-9120-AD51C7232CC4}"/>
              </a:ext>
            </a:extLst>
          </p:cNvPr>
          <p:cNvSpPr txBox="1"/>
          <p:nvPr/>
        </p:nvSpPr>
        <p:spPr>
          <a:xfrm>
            <a:off x="166158" y="1588676"/>
            <a:ext cx="224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Everyone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B5F68A-CBA7-4BF0-8B31-69CFE83BE320}"/>
              </a:ext>
            </a:extLst>
          </p:cNvPr>
          <p:cNvSpPr txBox="1"/>
          <p:nvPr/>
        </p:nvSpPr>
        <p:spPr>
          <a:xfrm>
            <a:off x="1979713" y="2430861"/>
            <a:ext cx="37444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17F"/>
                </a:solidFill>
              </a:rPr>
              <a:t>“In </a:t>
            </a:r>
            <a:r>
              <a:rPr lang="en-US" sz="2000" b="1" u="sng" dirty="0">
                <a:solidFill>
                  <a:srgbClr val="00717F"/>
                </a:solidFill>
              </a:rPr>
              <a:t>94 percent </a:t>
            </a:r>
            <a:r>
              <a:rPr lang="en-US" dirty="0">
                <a:solidFill>
                  <a:srgbClr val="00717F"/>
                </a:solidFill>
              </a:rPr>
              <a:t>of crashes nationwide the critical reason for the crash can be attributed to </a:t>
            </a:r>
            <a:r>
              <a:rPr lang="en-US" sz="2400" b="1" u="sng" dirty="0">
                <a:solidFill>
                  <a:srgbClr val="00717F"/>
                </a:solidFill>
              </a:rPr>
              <a:t>driver error</a:t>
            </a:r>
            <a:r>
              <a:rPr lang="en-US" dirty="0">
                <a:solidFill>
                  <a:srgbClr val="00717F"/>
                </a:solidFill>
              </a:rPr>
              <a:t>.”-NHTSA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D64872-4AB5-4E92-9553-62FA02C16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162604"/>
            <a:ext cx="3312368" cy="25904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0C9084-294A-44BD-A9EF-79F18E60CE1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20" r="2018"/>
          <a:stretch/>
        </p:blipFill>
        <p:spPr>
          <a:xfrm>
            <a:off x="4283968" y="4366167"/>
            <a:ext cx="3563889" cy="24472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3781E6-9011-4980-B92C-29A8CE6796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0110" y="1922027"/>
            <a:ext cx="3563890" cy="239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33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0712FE2-93B1-4A58-961B-B949ED30310E}"/>
              </a:ext>
            </a:extLst>
          </p:cNvPr>
          <p:cNvSpPr/>
          <p:nvPr/>
        </p:nvSpPr>
        <p:spPr>
          <a:xfrm>
            <a:off x="0" y="1412776"/>
            <a:ext cx="179512" cy="5445224"/>
          </a:xfrm>
          <a:prstGeom prst="rect">
            <a:avLst/>
          </a:prstGeom>
          <a:solidFill>
            <a:srgbClr val="87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C6C8B58-7C72-4220-814B-622352B8EADF}"/>
              </a:ext>
            </a:extLst>
          </p:cNvPr>
          <p:cNvSpPr txBox="1"/>
          <p:nvPr/>
        </p:nvSpPr>
        <p:spPr>
          <a:xfrm>
            <a:off x="183267" y="1412776"/>
            <a:ext cx="3092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Safety Emphasis Areas</a:t>
            </a:r>
          </a:p>
        </p:txBody>
      </p:sp>
      <p:pic>
        <p:nvPicPr>
          <p:cNvPr id="43" name="Content Placeholder 3">
            <a:extLst>
              <a:ext uri="{FF2B5EF4-FFF2-40B4-BE49-F238E27FC236}">
                <a16:creationId xmlns:a16="http://schemas.microsoft.com/office/drawing/2014/main" id="{4A580DB3-2F0F-4178-849D-EDBFC44781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443" y="3272518"/>
            <a:ext cx="914402" cy="91440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3B04718-D6A8-4422-BFAB-745C7D45C6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006" y="4719599"/>
            <a:ext cx="914402" cy="91440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075BD13-6234-4328-B5B2-B9025A2586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881" y="4719599"/>
            <a:ext cx="914402" cy="91440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5E1433E-2F3F-46D8-8C92-B30CFB5E52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58" y="3319334"/>
            <a:ext cx="914402" cy="91440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ADA19AB-32E2-45E8-9A4D-EB59198FE6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763" y="4726929"/>
            <a:ext cx="914402" cy="91440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9B8F19C-4AC6-40A2-919B-1511C3A588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757" y="3250326"/>
            <a:ext cx="914402" cy="91440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275F6E4-4CAC-4454-BF16-EC74CD3C034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763" y="1833355"/>
            <a:ext cx="914402" cy="91440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9E7D5CB-B3D4-46F3-AE33-71EEF0708E6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5" y="4719599"/>
            <a:ext cx="914402" cy="91440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94C047E-DD35-4B9C-95CA-395C08EF49A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278" y="4719599"/>
            <a:ext cx="914402" cy="91440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A24192F-3E6D-485F-BF13-4AE4F7C1BF0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160" y="4719599"/>
            <a:ext cx="914402" cy="91440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7390237-FA0F-42CE-9E54-08B166248D1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881" y="3272518"/>
            <a:ext cx="914402" cy="91440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A1408F3C-EADB-4311-AD67-97F5126FD1D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006" y="3259499"/>
            <a:ext cx="914402" cy="91440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123DB83-B00F-403B-839C-7DA83862FF4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19" y="3272518"/>
            <a:ext cx="914402" cy="91440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20EED82A-3851-4623-8612-24908764F9E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822" y="1855613"/>
            <a:ext cx="914402" cy="91440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8AC22302-670C-4FF2-B8E2-BCA84C1F043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881" y="1814934"/>
            <a:ext cx="914402" cy="91440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8DAC83E-9F6C-49EF-863D-FB82FA29028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278" y="1816799"/>
            <a:ext cx="914402" cy="91440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210E68F-E96F-491C-8F7D-F75247D6CE0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006" y="1855613"/>
            <a:ext cx="914402" cy="91440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C6824E82-425A-4632-B282-4D7CFE5A6C3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34" y="1844982"/>
            <a:ext cx="914402" cy="914402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1B8C2804-81D2-4E89-9374-5D60EF8AEC3A}"/>
              </a:ext>
            </a:extLst>
          </p:cNvPr>
          <p:cNvSpPr txBox="1"/>
          <p:nvPr/>
        </p:nvSpPr>
        <p:spPr>
          <a:xfrm>
            <a:off x="493365" y="2722657"/>
            <a:ext cx="11229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Young Drivers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208775B-29B1-4C4D-B3AB-3529D726CDAB}"/>
              </a:ext>
            </a:extLst>
          </p:cNvPr>
          <p:cNvSpPr txBox="1"/>
          <p:nvPr/>
        </p:nvSpPr>
        <p:spPr>
          <a:xfrm>
            <a:off x="1905482" y="2717436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Work Zones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35B6894-B43A-4CE2-A56D-6C97A02DD719}"/>
              </a:ext>
            </a:extLst>
          </p:cNvPr>
          <p:cNvSpPr txBox="1"/>
          <p:nvPr/>
        </p:nvSpPr>
        <p:spPr>
          <a:xfrm>
            <a:off x="3227604" y="2686816"/>
            <a:ext cx="10768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Winter Roads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A31A5D6-68FF-4995-AE2B-5FC9D9F6B70C}"/>
              </a:ext>
            </a:extLst>
          </p:cNvPr>
          <p:cNvSpPr txBox="1"/>
          <p:nvPr/>
        </p:nvSpPr>
        <p:spPr>
          <a:xfrm>
            <a:off x="4593629" y="2686816"/>
            <a:ext cx="10768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Unprotected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C792E21-DBE3-4453-893A-459971C9C6C0}"/>
              </a:ext>
            </a:extLst>
          </p:cNvPr>
          <p:cNvSpPr txBox="1"/>
          <p:nvPr/>
        </p:nvSpPr>
        <p:spPr>
          <a:xfrm>
            <a:off x="6130039" y="2722657"/>
            <a:ext cx="10768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Trains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11D3959-86F6-450A-BD24-71E852FC05BB}"/>
              </a:ext>
            </a:extLst>
          </p:cNvPr>
          <p:cNvSpPr txBox="1"/>
          <p:nvPr/>
        </p:nvSpPr>
        <p:spPr>
          <a:xfrm>
            <a:off x="7335756" y="2723100"/>
            <a:ext cx="10768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Local Roads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AD6F587-947E-4057-98FD-EE882363CC07}"/>
              </a:ext>
            </a:extLst>
          </p:cNvPr>
          <p:cNvSpPr txBox="1"/>
          <p:nvPr/>
        </p:nvSpPr>
        <p:spPr>
          <a:xfrm>
            <a:off x="1631153" y="4170724"/>
            <a:ext cx="15506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Road Side Collisions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648D64B-794D-4C1A-9D69-5C31A5C2CECE}"/>
              </a:ext>
            </a:extLst>
          </p:cNvPr>
          <p:cNvSpPr txBox="1"/>
          <p:nvPr/>
        </p:nvSpPr>
        <p:spPr>
          <a:xfrm>
            <a:off x="3370597" y="4168718"/>
            <a:ext cx="10768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Bicyclists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F598BAB-C189-4015-AA09-0FF3AEA4C251}"/>
              </a:ext>
            </a:extLst>
          </p:cNvPr>
          <p:cNvSpPr txBox="1"/>
          <p:nvPr/>
        </p:nvSpPr>
        <p:spPr>
          <a:xfrm>
            <a:off x="4663878" y="4182032"/>
            <a:ext cx="10768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Pedestrian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8F6DE9C-504E-4CB9-A501-F4B521DAB19C}"/>
              </a:ext>
            </a:extLst>
          </p:cNvPr>
          <p:cNvSpPr txBox="1"/>
          <p:nvPr/>
        </p:nvSpPr>
        <p:spPr>
          <a:xfrm>
            <a:off x="5961821" y="4162254"/>
            <a:ext cx="1357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Speed Related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91BF5DB-9695-4E24-B13B-033C0FB9E02E}"/>
              </a:ext>
            </a:extLst>
          </p:cNvPr>
          <p:cNvSpPr txBox="1"/>
          <p:nvPr/>
        </p:nvSpPr>
        <p:spPr>
          <a:xfrm>
            <a:off x="7164877" y="4163163"/>
            <a:ext cx="14382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Lane Departures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E5391D3-F88A-4DF7-A5A8-B6AED294D5A6}"/>
              </a:ext>
            </a:extLst>
          </p:cNvPr>
          <p:cNvSpPr txBox="1"/>
          <p:nvPr/>
        </p:nvSpPr>
        <p:spPr>
          <a:xfrm>
            <a:off x="492619" y="5568171"/>
            <a:ext cx="10768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Motorcyclists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49F56BA-3DDE-4241-B904-0BECC92B1038}"/>
              </a:ext>
            </a:extLst>
          </p:cNvPr>
          <p:cNvSpPr txBox="1"/>
          <p:nvPr/>
        </p:nvSpPr>
        <p:spPr>
          <a:xfrm>
            <a:off x="1874731" y="5562229"/>
            <a:ext cx="9547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Distracted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F54F4CA-EDDF-4836-AE96-EE6001B78022}"/>
              </a:ext>
            </a:extLst>
          </p:cNvPr>
          <p:cNvSpPr txBox="1"/>
          <p:nvPr/>
        </p:nvSpPr>
        <p:spPr>
          <a:xfrm>
            <a:off x="3216539" y="5568171"/>
            <a:ext cx="10768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Older Drivers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1F4C3C4-CC11-4C81-A5A8-AF3A609DC03A}"/>
              </a:ext>
            </a:extLst>
          </p:cNvPr>
          <p:cNvSpPr txBox="1"/>
          <p:nvPr/>
        </p:nvSpPr>
        <p:spPr>
          <a:xfrm>
            <a:off x="4604843" y="5568171"/>
            <a:ext cx="10768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Heavy Truck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B3EEF68-9821-4556-B77B-0C4405CB247E}"/>
              </a:ext>
            </a:extLst>
          </p:cNvPr>
          <p:cNvSpPr txBox="1"/>
          <p:nvPr/>
        </p:nvSpPr>
        <p:spPr>
          <a:xfrm>
            <a:off x="5880077" y="5594527"/>
            <a:ext cx="12158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Other Vehicles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EA8C625-2EE9-4079-B6C9-DA21A0594DCB}"/>
              </a:ext>
            </a:extLst>
          </p:cNvPr>
          <p:cNvSpPr txBox="1"/>
          <p:nvPr/>
        </p:nvSpPr>
        <p:spPr>
          <a:xfrm>
            <a:off x="7333791" y="5562371"/>
            <a:ext cx="10768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Intersections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EE108B8-986A-46D7-8E34-07B97A01F275}"/>
              </a:ext>
            </a:extLst>
          </p:cNvPr>
          <p:cNvSpPr txBox="1"/>
          <p:nvPr/>
        </p:nvSpPr>
        <p:spPr>
          <a:xfrm>
            <a:off x="555457" y="4156420"/>
            <a:ext cx="10768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Impaired</a:t>
            </a:r>
          </a:p>
        </p:txBody>
      </p:sp>
    </p:spTree>
    <p:extLst>
      <p:ext uri="{BB962C8B-B14F-4D97-AF65-F5344CB8AC3E}">
        <p14:creationId xmlns:p14="http://schemas.microsoft.com/office/powerpoint/2010/main" val="3161613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498AFD-9CB0-45EE-A6C0-1C2EF1D4DF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91"/>
          <a:stretch/>
        </p:blipFill>
        <p:spPr>
          <a:xfrm>
            <a:off x="4941770" y="764704"/>
            <a:ext cx="4108148" cy="576483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45" y="1980980"/>
            <a:ext cx="5410959" cy="2625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z="2400" dirty="0"/>
              <a:t>Pair comparison poll</a:t>
            </a:r>
          </a:p>
          <a:p>
            <a:pPr lvl="1"/>
            <a:r>
              <a:rPr lang="en-US" sz="2000" dirty="0"/>
              <a:t>Safety Emphasis Areas</a:t>
            </a:r>
          </a:p>
          <a:p>
            <a:pPr lvl="1"/>
            <a:r>
              <a:rPr lang="en-US" sz="2000" dirty="0"/>
              <a:t>Input gathering was supported by Snyder and Associates</a:t>
            </a:r>
          </a:p>
          <a:p>
            <a:pPr lvl="1"/>
            <a:r>
              <a:rPr lang="en-US" sz="2000" dirty="0"/>
              <a:t>Over 600 stakeholders participated in the pair comparison poll.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306" y="1244771"/>
            <a:ext cx="4688758" cy="936104"/>
          </a:xfrm>
        </p:spPr>
        <p:txBody>
          <a:bodyPr>
            <a:normAutofit/>
          </a:bodyPr>
          <a:lstStyle/>
          <a:p>
            <a:r>
              <a:rPr lang="en-US" sz="2800" dirty="0"/>
              <a:t>Stakeholder Input Process</a:t>
            </a:r>
          </a:p>
        </p:txBody>
      </p:sp>
    </p:spTree>
    <p:extLst>
      <p:ext uri="{BB962C8B-B14F-4D97-AF65-F5344CB8AC3E}">
        <p14:creationId xmlns:p14="http://schemas.microsoft.com/office/powerpoint/2010/main" val="1626982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CDF9520-53BD-4B83-9635-DF2F5CF2E759}"/>
              </a:ext>
            </a:extLst>
          </p:cNvPr>
          <p:cNvSpPr txBox="1"/>
          <p:nvPr/>
        </p:nvSpPr>
        <p:spPr>
          <a:xfrm>
            <a:off x="179512" y="476672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Prioritization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CBF801-B373-4AF6-9B19-CCD77FC5E5B2}"/>
              </a:ext>
            </a:extLst>
          </p:cNvPr>
          <p:cNvSpPr/>
          <p:nvPr/>
        </p:nvSpPr>
        <p:spPr>
          <a:xfrm>
            <a:off x="677928" y="1212765"/>
            <a:ext cx="3744416" cy="455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200000"/>
              </a:lnSpc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Lane departures/Roadside collisions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290BDB-792A-4DC0-8411-F06B868BF8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8" y="1213419"/>
            <a:ext cx="630070" cy="6300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F7C1203-231A-4640-B644-B21425CBB106}"/>
              </a:ext>
            </a:extLst>
          </p:cNvPr>
          <p:cNvSpPr/>
          <p:nvPr/>
        </p:nvSpPr>
        <p:spPr>
          <a:xfrm>
            <a:off x="677928" y="1868552"/>
            <a:ext cx="3744416" cy="455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200000"/>
              </a:lnSpc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Intersections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7658FE-7B5E-4B28-A30F-D40C9562A39D}"/>
              </a:ext>
            </a:extLst>
          </p:cNvPr>
          <p:cNvSpPr/>
          <p:nvPr/>
        </p:nvSpPr>
        <p:spPr>
          <a:xfrm>
            <a:off x="677928" y="2524339"/>
            <a:ext cx="3744416" cy="455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200000"/>
              </a:lnSpc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Distracted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F8AD81-B37B-413A-AC77-7D9641131734}"/>
              </a:ext>
            </a:extLst>
          </p:cNvPr>
          <p:cNvSpPr/>
          <p:nvPr/>
        </p:nvSpPr>
        <p:spPr>
          <a:xfrm>
            <a:off x="675331" y="3196733"/>
            <a:ext cx="3744416" cy="455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200000"/>
              </a:lnSpc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Impaired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A54933-652F-4EFF-B670-6633086DFBBC}"/>
              </a:ext>
            </a:extLst>
          </p:cNvPr>
          <p:cNvSpPr/>
          <p:nvPr/>
        </p:nvSpPr>
        <p:spPr>
          <a:xfrm>
            <a:off x="683568" y="3833028"/>
            <a:ext cx="3744416" cy="455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200000"/>
              </a:lnSpc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Unprotected Persons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AD7BEE-34D3-4C05-86CE-71C16C5039A2}"/>
              </a:ext>
            </a:extLst>
          </p:cNvPr>
          <p:cNvSpPr/>
          <p:nvPr/>
        </p:nvSpPr>
        <p:spPr>
          <a:xfrm>
            <a:off x="683568" y="4505422"/>
            <a:ext cx="3744416" cy="455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200000"/>
              </a:lnSpc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Speed-related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8859C3F-F8AB-4930-8B81-5E56CC66655D}"/>
              </a:ext>
            </a:extLst>
          </p:cNvPr>
          <p:cNvSpPr/>
          <p:nvPr/>
        </p:nvSpPr>
        <p:spPr>
          <a:xfrm>
            <a:off x="675331" y="5167576"/>
            <a:ext cx="3744416" cy="455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200000"/>
              </a:lnSpc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Older drivers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D6B4CF-04D3-46CA-B5D1-C57442BC241F}"/>
              </a:ext>
            </a:extLst>
          </p:cNvPr>
          <p:cNvSpPr/>
          <p:nvPr/>
        </p:nvSpPr>
        <p:spPr>
          <a:xfrm>
            <a:off x="683568" y="5805264"/>
            <a:ext cx="3744416" cy="455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200000"/>
              </a:lnSpc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Younger drivers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3DA333C-7CA7-481C-AE64-5279F7F81A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60" y="1862665"/>
            <a:ext cx="632608" cy="6326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E716274-5F1D-481C-9A68-40070181E4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00" y="2510810"/>
            <a:ext cx="630936" cy="6309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9FE70CE-9AD8-43A2-B7B4-2A2FA5B99B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32" y="3171919"/>
            <a:ext cx="630936" cy="6309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9199E7F-E449-44B7-8E29-0DA4CE5781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32" y="3833028"/>
            <a:ext cx="630936" cy="63093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2CFCADF-C563-4A2F-AD70-6C021B436FC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32" y="4490467"/>
            <a:ext cx="630936" cy="6309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FD4868F-B1FB-4D18-B3C1-F25AAB9E89F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60" y="5144155"/>
            <a:ext cx="630936" cy="6309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3B3EB47-0863-4DCF-8802-C7945A34071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60" y="5797430"/>
            <a:ext cx="630936" cy="6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35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11522</TotalTime>
  <Words>364</Words>
  <Application>Microsoft Office PowerPoint</Application>
  <PresentationFormat>On-screen Show (4:3)</PresentationFormat>
  <Paragraphs>102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Stakeholder Input Process</vt:lpstr>
      <vt:lpstr>PowerPoint Presentation</vt:lpstr>
      <vt:lpstr>PowerPoint Presentation</vt:lpstr>
      <vt:lpstr>Implementation and Evaluation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Sturtz, Samuel</cp:lastModifiedBy>
  <cp:revision>149</cp:revision>
  <cp:lastPrinted>2018-11-29T16:52:28Z</cp:lastPrinted>
  <dcterms:created xsi:type="dcterms:W3CDTF">2014-05-10T08:44:16Z</dcterms:created>
  <dcterms:modified xsi:type="dcterms:W3CDTF">2018-12-27T13:21:27Z</dcterms:modified>
</cp:coreProperties>
</file>