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332" r:id="rId3"/>
    <p:sldId id="347" r:id="rId4"/>
    <p:sldId id="348" r:id="rId5"/>
    <p:sldId id="349" r:id="rId6"/>
    <p:sldId id="35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717F"/>
    <a:srgbClr val="B55813"/>
    <a:srgbClr val="B1B3B3"/>
    <a:srgbClr val="53565A"/>
    <a:srgbClr val="871721"/>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550" autoAdjust="0"/>
  </p:normalViewPr>
  <p:slideViewPr>
    <p:cSldViewPr>
      <p:cViewPr varScale="1">
        <p:scale>
          <a:sx n="105" d="100"/>
          <a:sy n="105" d="100"/>
        </p:scale>
        <p:origin x="181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43C6D-E55F-4BE5-8554-C22BB859EDE9}" type="datetimeFigureOut">
              <a:rPr lang="en-US" smtClean="0"/>
              <a:t>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19958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Public</a:t>
            </a:r>
            <a:r>
              <a:rPr lang="en-US" baseline="0" dirty="0"/>
              <a:t> Transit Agencies Awarded</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4146107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FFY 2019 Federal Bus Replacement Discretionary Funding</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Public Transit Bus Replacement Project</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797152"/>
            <a:ext cx="5832648" cy="1384995"/>
          </a:xfrm>
          <a:prstGeom prst="rect">
            <a:avLst/>
          </a:prstGeom>
          <a:noFill/>
        </p:spPr>
        <p:txBody>
          <a:bodyPr wrap="square" rtlCol="0">
            <a:spAutoFit/>
          </a:bodyPr>
          <a:lstStyle/>
          <a:p>
            <a:r>
              <a:rPr lang="en-US" sz="2800" dirty="0">
                <a:solidFill>
                  <a:schemeClr val="bg1"/>
                </a:solidFill>
                <a:latin typeface="PT Sans" panose="020B0503020203020204" pitchFamily="34" charset="0"/>
              </a:rPr>
              <a:t>FFY 2019 Federal Bus Replacement Discretionary Funding</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063956"/>
          </a:xfrm>
          <a:prstGeom prst="rect">
            <a:avLst/>
          </a:prstGeom>
        </p:spPr>
        <p:txBody>
          <a:bodyPr vert="horz" lIns="91440" tIns="45720" rIns="91440" bIns="45720" rtlCol="0">
            <a:normAutofit fontScale="92500"/>
          </a:bodyPr>
          <a:lstStyle/>
          <a:p>
            <a:pPr lvl="0"/>
            <a:endParaRPr lang="en-US" sz="2400" b="0" dirty="0"/>
          </a:p>
          <a:p>
            <a:pPr lvl="0"/>
            <a:r>
              <a:rPr lang="en-US" sz="2400" b="0" dirty="0"/>
              <a:t>Purpose: Federal Transit Administration (FTA) program to assist in the financing of buses and bus facility capital projects, including replacing, rehabilitating, purchasing or leasing buses or related equipment, and rehabilitating, purchasing, constructing or leasing bus-related facilities</a:t>
            </a:r>
          </a:p>
          <a:p>
            <a:pPr lvl="0"/>
            <a:r>
              <a:rPr lang="en-US" sz="2400" b="0" dirty="0"/>
              <a:t>Eligible Applicants: Designated recipients that allocate funds to fixed route bus operators, states, local governmental authorities that operate fixed route bus service, Native American tribes</a:t>
            </a:r>
          </a:p>
          <a:p>
            <a:pPr lvl="0"/>
            <a:endParaRPr lang="en-US" sz="2400" b="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r>
              <a:rPr lang="en-US" dirty="0"/>
              <a:t>Grants for Buses and Bus Facilities Program </a:t>
            </a:r>
            <a:endParaRPr lang="en-US" sz="3400" b="1" dirty="0">
              <a:solidFill>
                <a:schemeClr val="tx2"/>
              </a:solidFill>
            </a:endParaRP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5013176"/>
          </a:xfrm>
          <a:prstGeom prst="rect">
            <a:avLst/>
          </a:prstGeom>
        </p:spPr>
        <p:txBody>
          <a:bodyPr vert="horz" lIns="91440" tIns="45720" rIns="91440" bIns="45720" rtlCol="0">
            <a:normAutofit/>
          </a:bodyPr>
          <a:lstStyle/>
          <a:p>
            <a:pPr>
              <a:spcBef>
                <a:spcPts val="0"/>
              </a:spcBef>
              <a:buClr>
                <a:schemeClr val="tx1"/>
              </a:buClr>
              <a:defRPr/>
            </a:pPr>
            <a:r>
              <a:rPr lang="en-US" sz="2400" b="0" dirty="0">
                <a:cs typeface="Arial" pitchFamily="34" charset="0"/>
              </a:rPr>
              <a:t>Demonstration of need for capital investment in bus vehicles and/or supporting facilities</a:t>
            </a:r>
          </a:p>
          <a:p>
            <a:pPr>
              <a:spcBef>
                <a:spcPts val="0"/>
              </a:spcBef>
              <a:buClr>
                <a:schemeClr val="tx1"/>
              </a:buClr>
              <a:defRPr/>
            </a:pPr>
            <a:r>
              <a:rPr lang="en-US" sz="2400" b="0" dirty="0">
                <a:cs typeface="Arial" pitchFamily="34" charset="0"/>
              </a:rPr>
              <a:t>Demonstration of benefit for how the project will improve transit system condition, service reliability, and enhance access and mobility</a:t>
            </a:r>
          </a:p>
          <a:p>
            <a:pPr>
              <a:spcBef>
                <a:spcPts val="0"/>
              </a:spcBef>
              <a:buClr>
                <a:schemeClr val="tx1"/>
              </a:buClr>
              <a:defRPr/>
            </a:pPr>
            <a:r>
              <a:rPr lang="en-US" sz="2400" b="0" dirty="0">
                <a:cs typeface="Arial" pitchFamily="34" charset="0"/>
              </a:rPr>
              <a:t>Demonstration of how the project is consistent with transit priorities identified in the long range plan</a:t>
            </a:r>
          </a:p>
          <a:p>
            <a:pPr>
              <a:spcBef>
                <a:spcPts val="0"/>
              </a:spcBef>
              <a:buClr>
                <a:schemeClr val="tx1"/>
              </a:buClr>
              <a:defRPr/>
            </a:pPr>
            <a:r>
              <a:rPr lang="en-US" sz="2400" b="0" dirty="0">
                <a:cs typeface="Arial" pitchFamily="34" charset="0"/>
              </a:rPr>
              <a:t>Local financial commitment</a:t>
            </a:r>
          </a:p>
          <a:p>
            <a:pPr>
              <a:spcBef>
                <a:spcPts val="0"/>
              </a:spcBef>
              <a:buClr>
                <a:schemeClr val="tx1"/>
              </a:buClr>
              <a:defRPr/>
            </a:pPr>
            <a:r>
              <a:rPr lang="en-US" sz="2400" b="0" dirty="0">
                <a:cs typeface="Arial" pitchFamily="34" charset="0"/>
              </a:rPr>
              <a:t>Project implementation strategy</a:t>
            </a:r>
          </a:p>
          <a:p>
            <a:pPr>
              <a:spcBef>
                <a:spcPts val="0"/>
              </a:spcBef>
              <a:buClr>
                <a:schemeClr val="tx1"/>
              </a:buClr>
              <a:defRPr/>
            </a:pPr>
            <a:r>
              <a:rPr lang="en-US" sz="2400" b="0" dirty="0">
                <a:cs typeface="Arial" pitchFamily="34" charset="0"/>
              </a:rPr>
              <a:t>Demonstration of technical, legal and financial capacity to undertake the project</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692697"/>
            <a:ext cx="7831782" cy="720080"/>
          </a:xfrm>
        </p:spPr>
        <p:txBody>
          <a:bodyPr>
            <a:noAutofit/>
          </a:bodyPr>
          <a:lstStyle/>
          <a:p>
            <a:r>
              <a:rPr lang="en-US" sz="3400" b="1" dirty="0">
                <a:solidFill>
                  <a:schemeClr val="tx2"/>
                </a:solidFill>
              </a:rPr>
              <a:t>Project Evaluation Criteria</a:t>
            </a:r>
          </a:p>
        </p:txBody>
      </p:sp>
    </p:spTree>
    <p:extLst>
      <p:ext uri="{BB962C8B-B14F-4D97-AF65-F5344CB8AC3E}">
        <p14:creationId xmlns:p14="http://schemas.microsoft.com/office/powerpoint/2010/main" val="27451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92500" lnSpcReduction="20000"/>
          </a:bodyPr>
          <a:lstStyle/>
          <a:p>
            <a:pPr lvl="0"/>
            <a:r>
              <a:rPr lang="en-US" sz="2400" b="1" dirty="0"/>
              <a:t>Available funding</a:t>
            </a:r>
          </a:p>
          <a:p>
            <a:pPr lvl="1"/>
            <a:r>
              <a:rPr lang="en-US" sz="2000" dirty="0"/>
              <a:t>$423 million offered in FFY 2019</a:t>
            </a:r>
          </a:p>
          <a:p>
            <a:pPr lvl="1">
              <a:spcAft>
                <a:spcPts val="1200"/>
              </a:spcAft>
            </a:pPr>
            <a:r>
              <a:rPr lang="en-US" sz="2000" dirty="0"/>
              <a:t>318 project submitted nationwide totaling approximately $1.9 billion in funding requests</a:t>
            </a:r>
          </a:p>
          <a:p>
            <a:pPr lvl="1">
              <a:spcAft>
                <a:spcPts val="1200"/>
              </a:spcAft>
            </a:pPr>
            <a:r>
              <a:rPr lang="en-US" sz="2000" dirty="0"/>
              <a:t>94 projects funded nationwide averaging $4.5 million each</a:t>
            </a:r>
          </a:p>
          <a:p>
            <a:pPr lvl="1">
              <a:spcAft>
                <a:spcPts val="1200"/>
              </a:spcAft>
            </a:pPr>
            <a:r>
              <a:rPr lang="en-US" sz="2000" dirty="0"/>
              <a:t>Iowa DOT awarded $9.4 million</a:t>
            </a:r>
          </a:p>
          <a:p>
            <a:pPr lvl="0"/>
            <a:r>
              <a:rPr lang="en-US" sz="2400" dirty="0"/>
              <a:t>Funding recommendation</a:t>
            </a:r>
            <a:endParaRPr lang="en-US" sz="3100" dirty="0"/>
          </a:p>
          <a:p>
            <a:pPr lvl="1"/>
            <a:r>
              <a:rPr lang="en-US" sz="2000" dirty="0"/>
              <a:t>Replace 107 of the oldest vehicles operating beyond their federal useful life at 21 public transit agencies</a:t>
            </a:r>
          </a:p>
          <a:p>
            <a:pPr lvl="1"/>
            <a:r>
              <a:rPr lang="en-US" sz="2000" dirty="0"/>
              <a:t>Utilized Public Transit Management System process</a:t>
            </a:r>
          </a:p>
          <a:p>
            <a:pPr lvl="2"/>
            <a:r>
              <a:rPr lang="en-US" sz="1800" dirty="0"/>
              <a:t>Points awarded based on age and mileage</a:t>
            </a:r>
          </a:p>
          <a:p>
            <a:pPr lvl="2"/>
            <a:r>
              <a:rPr lang="en-US" sz="1800" dirty="0"/>
              <a:t>Prioritize highest points down</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dirty="0"/>
              <a:t>Available Funding and Funding Recommendation</a:t>
            </a:r>
            <a:endParaRPr lang="en-US" sz="3400" b="1" dirty="0">
              <a:solidFill>
                <a:schemeClr val="tx2"/>
              </a:solidFill>
            </a:endParaRPr>
          </a:p>
        </p:txBody>
      </p:sp>
    </p:spTree>
    <p:extLst>
      <p:ext uri="{BB962C8B-B14F-4D97-AF65-F5344CB8AC3E}">
        <p14:creationId xmlns:p14="http://schemas.microsoft.com/office/powerpoint/2010/main" val="308839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73" y="985444"/>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0104" y="692697"/>
            <a:ext cx="8200367" cy="714650"/>
          </a:xfrm>
          <a:solidFill>
            <a:schemeClr val="bg1"/>
          </a:solidFill>
        </p:spPr>
        <p:txBody>
          <a:bodyPr>
            <a:noAutofit/>
          </a:bodyPr>
          <a:lstStyle/>
          <a:p>
            <a:r>
              <a:rPr lang="en-US" b="1" dirty="0">
                <a:solidFill>
                  <a:schemeClr val="tx2"/>
                </a:solidFill>
              </a:rPr>
              <a:t>Transit System Vehicle Replacements </a:t>
            </a:r>
          </a:p>
        </p:txBody>
      </p:sp>
      <p:sp>
        <p:nvSpPr>
          <p:cNvPr id="3" name="5-Point Star 2"/>
          <p:cNvSpPr/>
          <p:nvPr/>
        </p:nvSpPr>
        <p:spPr>
          <a:xfrm>
            <a:off x="2510856" y="172879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3977377" y="179002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6027639" y="156271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1619672" y="220214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3485980" y="220975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6625852" y="262630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5799412" y="317486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2860187" y="328498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2222824" y="434553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3485980" y="503214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5019096" y="470935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4606330" y="278422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19"/>
          <p:cNvSpPr/>
          <p:nvPr/>
        </p:nvSpPr>
        <p:spPr>
          <a:xfrm>
            <a:off x="4185783" y="328498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20"/>
          <p:cNvSpPr/>
          <p:nvPr/>
        </p:nvSpPr>
        <p:spPr>
          <a:xfrm>
            <a:off x="3774012" y="276228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21"/>
          <p:cNvSpPr/>
          <p:nvPr/>
        </p:nvSpPr>
        <p:spPr>
          <a:xfrm>
            <a:off x="6851828" y="4952131"/>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22"/>
          <p:cNvSpPr/>
          <p:nvPr/>
        </p:nvSpPr>
        <p:spPr>
          <a:xfrm>
            <a:off x="5511380" y="467782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18">
            <a:extLst>
              <a:ext uri="{FF2B5EF4-FFF2-40B4-BE49-F238E27FC236}">
                <a16:creationId xmlns:a16="http://schemas.microsoft.com/office/drawing/2014/main" id="{8DB08B88-0D75-46C7-A462-CFD26C369AF2}"/>
              </a:ext>
            </a:extLst>
          </p:cNvPr>
          <p:cNvSpPr/>
          <p:nvPr/>
        </p:nvSpPr>
        <p:spPr>
          <a:xfrm>
            <a:off x="5517538" y="218017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21">
            <a:extLst>
              <a:ext uri="{FF2B5EF4-FFF2-40B4-BE49-F238E27FC236}">
                <a16:creationId xmlns:a16="http://schemas.microsoft.com/office/drawing/2014/main" id="{3F04BB9B-B4BD-4DB7-90DA-E0E07521BC7E}"/>
              </a:ext>
            </a:extLst>
          </p:cNvPr>
          <p:cNvSpPr/>
          <p:nvPr/>
        </p:nvSpPr>
        <p:spPr>
          <a:xfrm>
            <a:off x="5661554" y="267585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1">
            <a:extLst>
              <a:ext uri="{FF2B5EF4-FFF2-40B4-BE49-F238E27FC236}">
                <a16:creationId xmlns:a16="http://schemas.microsoft.com/office/drawing/2014/main" id="{EA664931-DFD8-4817-936E-E40D177BF3BB}"/>
              </a:ext>
            </a:extLst>
          </p:cNvPr>
          <p:cNvSpPr/>
          <p:nvPr/>
        </p:nvSpPr>
        <p:spPr>
          <a:xfrm>
            <a:off x="1489559" y="277911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5-Point Star 13">
            <a:extLst>
              <a:ext uri="{FF2B5EF4-FFF2-40B4-BE49-F238E27FC236}">
                <a16:creationId xmlns:a16="http://schemas.microsoft.com/office/drawing/2014/main" id="{1D16B427-0A87-4CC5-8078-9D4F382C2CC9}"/>
              </a:ext>
            </a:extLst>
          </p:cNvPr>
          <p:cNvSpPr/>
          <p:nvPr/>
        </p:nvSpPr>
        <p:spPr>
          <a:xfrm>
            <a:off x="5079332" y="394861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5-Point Star 11">
            <a:extLst>
              <a:ext uri="{FF2B5EF4-FFF2-40B4-BE49-F238E27FC236}">
                <a16:creationId xmlns:a16="http://schemas.microsoft.com/office/drawing/2014/main" id="{F7580868-36A4-4F97-9435-A349F25B37A1}"/>
              </a:ext>
            </a:extLst>
          </p:cNvPr>
          <p:cNvSpPr/>
          <p:nvPr/>
        </p:nvSpPr>
        <p:spPr>
          <a:xfrm>
            <a:off x="7276977" y="331888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1889616193"/>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11332</TotalTime>
  <Words>269</Words>
  <Application>Microsoft Office PowerPoint</Application>
  <PresentationFormat>On-screen Show (4:3)</PresentationFormat>
  <Paragraphs>32</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PT Sans</vt:lpstr>
      <vt:lpstr>Office Theme</vt:lpstr>
      <vt:lpstr>PowerPoint Presentation</vt:lpstr>
      <vt:lpstr>Grants for Buses and Bus Facilities Program </vt:lpstr>
      <vt:lpstr>Project Evaluation Criteria</vt:lpstr>
      <vt:lpstr>Available Funding and Funding Recommendation</vt:lpstr>
      <vt:lpstr>Transit System Vehicle Replacements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155</cp:revision>
  <cp:lastPrinted>2020-01-03T19:30:31Z</cp:lastPrinted>
  <dcterms:created xsi:type="dcterms:W3CDTF">2014-05-10T08:44:16Z</dcterms:created>
  <dcterms:modified xsi:type="dcterms:W3CDTF">2020-01-03T19:35:33Z</dcterms:modified>
</cp:coreProperties>
</file>