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02" r:id="rId6"/>
    <p:sldMasterId id="2147483713" r:id="rId7"/>
  </p:sldMasterIdLst>
  <p:notesMasterIdLst>
    <p:notesMasterId r:id="rId15"/>
  </p:notesMasterIdLst>
  <p:sldIdLst>
    <p:sldId id="316" r:id="rId8"/>
    <p:sldId id="308" r:id="rId9"/>
    <p:sldId id="324" r:id="rId10"/>
    <p:sldId id="272" r:id="rId11"/>
    <p:sldId id="299" r:id="rId12"/>
    <p:sldId id="310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er, Brad" initials="HB" lastIdx="2" clrIdx="0">
    <p:extLst>
      <p:ext uri="{19B8F6BF-5375-455C-9EA6-DF929625EA0E}">
        <p15:presenceInfo xmlns:p15="http://schemas.microsoft.com/office/powerpoint/2012/main" userId="S-1-5-21-133048727-1090477886-634672238-2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D5"/>
    <a:srgbClr val="E6E6E6"/>
    <a:srgbClr val="EE6E6E"/>
    <a:srgbClr val="AF0000"/>
    <a:srgbClr val="C80000"/>
    <a:srgbClr val="8C0000"/>
    <a:srgbClr val="FFFFFF"/>
    <a:srgbClr val="820000"/>
    <a:srgbClr val="6A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8" autoAdjust="0"/>
    <p:restoredTop sz="93937" autoAdjust="0"/>
  </p:normalViewPr>
  <p:slideViewPr>
    <p:cSldViewPr snapToGrid="0">
      <p:cViewPr>
        <p:scale>
          <a:sx n="100" d="100"/>
          <a:sy n="100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0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9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37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67C36-CE52-42E3-A04C-8AEE02046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638" y="6061821"/>
            <a:ext cx="7796981" cy="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387FD-14A2-427A-8A1E-AF5080C36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23" y="6061821"/>
            <a:ext cx="8052619" cy="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rcRect t="5209" b="11979"/>
          <a:stretch>
            <a:fillRect/>
          </a:stretch>
        </p:blipFill>
        <p:spPr>
          <a:xfrm>
            <a:off x="6221610" y="2235202"/>
            <a:ext cx="2843446" cy="211351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300412" y="2235202"/>
            <a:ext cx="2876416" cy="4426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308196" y="145699"/>
            <a:ext cx="5724624" cy="1912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55007" y="-380999"/>
            <a:ext cx="2046145" cy="2467428"/>
            <a:chOff x="9298840" y="-381000"/>
            <a:chExt cx="2728193" cy="2467428"/>
          </a:xfrm>
        </p:grpSpPr>
        <p:sp>
          <p:nvSpPr>
            <p:cNvPr id="18" name="Right Triangle 17"/>
            <p:cNvSpPr/>
            <p:nvPr/>
          </p:nvSpPr>
          <p:spPr>
            <a:xfrm rot="16200000">
              <a:off x="9344533" y="-426693"/>
              <a:ext cx="2467428" cy="2558814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16200000">
              <a:off x="9614911" y="-325693"/>
              <a:ext cx="2368265" cy="2455978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" y="2209801"/>
            <a:ext cx="457199" cy="2209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lang="en-US" sz="12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C09E053-C2CA-4EEB-AE46-F972E9ECE7E5}"/>
              </a:ext>
            </a:extLst>
          </p:cNvPr>
          <p:cNvSpPr/>
          <p:nvPr userDrawn="1"/>
        </p:nvSpPr>
        <p:spPr>
          <a:xfrm rot="10800000">
            <a:off x="1695718" y="167423"/>
            <a:ext cx="1477077" cy="2042379"/>
          </a:xfrm>
          <a:prstGeom prst="rtTriangle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5B6F25-959D-4A73-8BA4-B68E14ADB7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65" y="5025510"/>
            <a:ext cx="2815253" cy="9045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BB3263F-ED16-43EE-BB59-90CF11DB1806}"/>
              </a:ext>
            </a:extLst>
          </p:cNvPr>
          <p:cNvSpPr/>
          <p:nvPr userDrawn="1"/>
        </p:nvSpPr>
        <p:spPr>
          <a:xfrm>
            <a:off x="78944" y="167423"/>
            <a:ext cx="3098251" cy="6494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A5ADF2-ECE8-442F-831D-C978863C4A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990" y="229148"/>
            <a:ext cx="2992307" cy="635262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C50F296-ABD3-4BA0-A523-B30039838BB1}"/>
              </a:ext>
            </a:extLst>
          </p:cNvPr>
          <p:cNvSpPr txBox="1">
            <a:spLocks/>
          </p:cNvSpPr>
          <p:nvPr userDrawn="1"/>
        </p:nvSpPr>
        <p:spPr>
          <a:xfrm>
            <a:off x="3376956" y="229147"/>
            <a:ext cx="5697162" cy="1685377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n-US" sz="3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 Prioritization </a:t>
            </a:r>
          </a:p>
          <a:p>
            <a:pPr algn="l" defTabSz="914400"/>
            <a:r>
              <a:rPr lang="en-US" sz="3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Weighting Workshop</a:t>
            </a:r>
            <a:endParaRPr lang="en-US" sz="4400" b="0" dirty="0">
              <a:solidFill>
                <a:schemeClr val="tx1"/>
              </a:solidFill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FC1B5F4-0D92-447A-AA56-5562AA6ECB80}"/>
              </a:ext>
            </a:extLst>
          </p:cNvPr>
          <p:cNvSpPr txBox="1">
            <a:spLocks/>
          </p:cNvSpPr>
          <p:nvPr userDrawn="1"/>
        </p:nvSpPr>
        <p:spPr>
          <a:xfrm>
            <a:off x="3319491" y="5144619"/>
            <a:ext cx="2938670" cy="666352"/>
          </a:xfr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Brad Hofer</a:t>
            </a:r>
            <a:b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Location &amp; Environment Bureau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8CDAEAF-0925-45B5-8B78-F5F80883F381}"/>
              </a:ext>
            </a:extLst>
          </p:cNvPr>
          <p:cNvSpPr txBox="1">
            <a:spLocks/>
          </p:cNvSpPr>
          <p:nvPr userDrawn="1"/>
        </p:nvSpPr>
        <p:spPr>
          <a:xfrm>
            <a:off x="3277308" y="4648486"/>
            <a:ext cx="2085975" cy="49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January 14, 2020</a:t>
            </a:r>
          </a:p>
        </p:txBody>
      </p:sp>
    </p:spTree>
    <p:extLst>
      <p:ext uri="{BB962C8B-B14F-4D97-AF65-F5344CB8AC3E}">
        <p14:creationId xmlns:p14="http://schemas.microsoft.com/office/powerpoint/2010/main" val="15243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88817" y="264003"/>
            <a:ext cx="827884" cy="5631636"/>
          </a:xfrm>
          <a:prstGeom prst="rect">
            <a:avLst/>
          </a:prstGeom>
          <a:gradFill rotWithShape="1">
            <a:gsLst>
              <a:gs pos="0">
                <a:srgbClr val="6A0000"/>
              </a:gs>
              <a:gs pos="92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91317-C474-498B-BD19-3FD82D42B5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817" y="6010045"/>
            <a:ext cx="758427" cy="5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7" r:id="rId3"/>
    <p:sldLayoutId id="2147483718" r:id="rId4"/>
  </p:sldLayoutIdLst>
  <p:hf sldNum="0" hdr="0" ftr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2000" b="1" kern="1200" baseline="0" noProof="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3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15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ad.hofer@iowadot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5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Prioritization &amp; Scoping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602A8-964E-4FBE-A354-EDF6D44E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89" y="945356"/>
            <a:ext cx="5045513" cy="496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58604-571A-4C40-96CE-E47B08259242}"/>
              </a:ext>
            </a:extLst>
          </p:cNvPr>
          <p:cNvSpPr txBox="1"/>
          <p:nvPr/>
        </p:nvSpPr>
        <p:spPr>
          <a:xfrm>
            <a:off x="1143000" y="1859280"/>
            <a:ext cx="283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SAFETY 		– 18%</a:t>
            </a:r>
          </a:p>
          <a:p>
            <a:r>
              <a:rPr lang="en-US" dirty="0"/>
              <a:t>ROAD CLASS 	– 10%</a:t>
            </a:r>
          </a:p>
          <a:p>
            <a:r>
              <a:rPr lang="en-US" dirty="0"/>
              <a:t>FREIGHT 		– 12%</a:t>
            </a:r>
          </a:p>
          <a:p>
            <a:r>
              <a:rPr lang="en-US" dirty="0"/>
              <a:t>PAVEMENT 		– 16%</a:t>
            </a:r>
          </a:p>
          <a:p>
            <a:r>
              <a:rPr lang="en-US" dirty="0"/>
              <a:t>BRIDGE 		– 15%</a:t>
            </a:r>
          </a:p>
          <a:p>
            <a:r>
              <a:rPr lang="en-US" dirty="0"/>
              <a:t>TRAFFIC 		– 15%</a:t>
            </a:r>
          </a:p>
          <a:p>
            <a:r>
              <a:rPr lang="en-US" dirty="0"/>
              <a:t>MOBILITY 		</a:t>
            </a:r>
            <a:r>
              <a:rPr lang="en-US" u="sng" dirty="0"/>
              <a:t>– 14%</a:t>
            </a:r>
          </a:p>
          <a:p>
            <a:r>
              <a:rPr lang="en-US" dirty="0"/>
              <a:t>		   	  	100%</a:t>
            </a:r>
          </a:p>
        </p:txBody>
      </p:sp>
    </p:spTree>
    <p:extLst>
      <p:ext uri="{BB962C8B-B14F-4D97-AF65-F5344CB8AC3E}">
        <p14:creationId xmlns:p14="http://schemas.microsoft.com/office/powerpoint/2010/main" val="73975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Prioritization &amp; Scoping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3F184A-C97C-40BB-AABD-E0FF1A21F2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7441" y="842548"/>
          <a:ext cx="7403501" cy="5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8">
                  <a:extLst>
                    <a:ext uri="{9D8B030D-6E8A-4147-A177-3AD203B41FA5}">
                      <a16:colId xmlns:a16="http://schemas.microsoft.com/office/drawing/2014/main" val="3962392070"/>
                    </a:ext>
                  </a:extLst>
                </a:gridCol>
                <a:gridCol w="987134">
                  <a:extLst>
                    <a:ext uri="{9D8B030D-6E8A-4147-A177-3AD203B41FA5}">
                      <a16:colId xmlns:a16="http://schemas.microsoft.com/office/drawing/2014/main" val="1983006308"/>
                    </a:ext>
                  </a:extLst>
                </a:gridCol>
                <a:gridCol w="5100189">
                  <a:extLst>
                    <a:ext uri="{9D8B030D-6E8A-4147-A177-3AD203B41FA5}">
                      <a16:colId xmlns:a16="http://schemas.microsoft.com/office/drawing/2014/main" val="175189922"/>
                    </a:ext>
                  </a:extLst>
                </a:gridCol>
              </a:tblGrid>
              <a:tr h="586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Basis for scoring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213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based on average crashes per mile adjusted for fatalities and major injuries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64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Roadway 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the projects inclusion on important Iowa networks like the CIN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9525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truck percentage, normalized by AADT and adjusted for freight bottlenecks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939"/>
                  </a:ext>
                </a:extLst>
              </a:tr>
              <a:tr h="4845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condition of the pavement adjusted for smoothness &amp; rideability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0641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condition index, which includes age, load capacity, traffic count, and a few other factors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53129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weighted measure of the volume of traffic that each road is carrying in comparison to what it can carry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7429"/>
                  </a:ext>
                </a:extLst>
              </a:tr>
              <a:tr h="122414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actual hours of delay when available, or when not available, the relationship between incidents, numbers of access points, and traffic volumes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6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1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7" y="3193566"/>
            <a:ext cx="4480063" cy="1325563"/>
          </a:xfrm>
        </p:spPr>
        <p:txBody>
          <a:bodyPr>
            <a:noAutofit/>
          </a:bodyPr>
          <a:lstStyle/>
          <a:p>
            <a:r>
              <a:rPr lang="en-US" sz="4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Weightings Exercise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1062E-C933-4741-ABFA-F01611E4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73217" cy="6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3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 the criteria.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Assign a weight of 100 points to the highest ranked criterion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Assign a weight (between 0-100) to the next highest ranked criterion, and so on</a:t>
            </a:r>
          </a:p>
          <a:p>
            <a:pPr marL="0" indent="0">
              <a:buNone/>
            </a:pP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Once you have weights for each criterion, review them for consistency and validity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Compare highs vs. lows to ensure the relative weightings make sense</a:t>
            </a:r>
          </a:p>
        </p:txBody>
      </p:sp>
    </p:spTree>
    <p:extLst>
      <p:ext uri="{BB962C8B-B14F-4D97-AF65-F5344CB8AC3E}">
        <p14:creationId xmlns:p14="http://schemas.microsoft.com/office/powerpoint/2010/main" val="270981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Establishing the Weights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216462"/>
            <a:ext cx="6353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39026-E73F-461B-8422-CD2484A6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20" y="313765"/>
            <a:ext cx="7853997" cy="3276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6890A1-DDAD-4F8D-96AA-41A25E8BCEA0}"/>
              </a:ext>
            </a:extLst>
          </p:cNvPr>
          <p:cNvGrpSpPr/>
          <p:nvPr/>
        </p:nvGrpSpPr>
        <p:grpSpPr>
          <a:xfrm>
            <a:off x="1156916" y="3810418"/>
            <a:ext cx="2655643" cy="1124512"/>
            <a:chOff x="218349" y="2982632"/>
            <a:chExt cx="2655643" cy="1124512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A858B291-ACE6-4413-A5C4-70E24E09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49" y="2982632"/>
              <a:ext cx="463162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A142984-1D73-4793-B52F-7633D969A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87" y="3122259"/>
              <a:ext cx="20889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BRAD HOFER 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1400" b="0" i="0" u="none" strike="noStrike" cap="none" normalizeH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RIGHT OF WAY BUREAU</a:t>
              </a:r>
            </a:p>
            <a:p>
              <a:r>
                <a:rPr lang="en-US" sz="1400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Brad.hofer@iowadot.us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Office: 515-239-1787        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1263B-DDB1-477B-81C2-D0EBA178A3CA}"/>
              </a:ext>
            </a:extLst>
          </p:cNvPr>
          <p:cNvSpPr/>
          <p:nvPr/>
        </p:nvSpPr>
        <p:spPr>
          <a:xfrm>
            <a:off x="6107996" y="4561530"/>
            <a:ext cx="284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110797610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2.xml><?xml version="1.0" encoding="utf-8"?>
<a:theme xmlns:a="http://schemas.openxmlformats.org/drawingml/2006/main" name="Title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7ABF27E634043BC3159C0C962F820" ma:contentTypeVersion="10" ma:contentTypeDescription="Create a new document." ma:contentTypeScope="" ma:versionID="0d61204d368e594be8b5885d77c6f184">
  <xsd:schema xmlns:xsd="http://www.w3.org/2001/XMLSchema" xmlns:xs="http://www.w3.org/2001/XMLSchema" xmlns:p="http://schemas.microsoft.com/office/2006/metadata/properties" xmlns:ns2="0ec8087e-16c8-40ed-aaba-ed07fce527d9" targetNamespace="http://schemas.microsoft.com/office/2006/metadata/properties" ma:root="true" ma:fieldsID="ca60c52d56bd4c45e22b2b5d05bdd972" ns2:_="">
    <xsd:import namespace="0ec8087e-16c8-40ed-aaba-ed07fce527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8087e-16c8-40ed-aaba-ed07fce527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c8087e-16c8-40ed-aaba-ed07fce527d9">X5DPHAHSQADM-1859-123</_dlc_DocId>
    <_dlc_DocIdUrl xmlns="0ec8087e-16c8-40ed-aaba-ed07fce527d9">
      <Url>http://portal/xdiv/TAM/_layouts/15/DocIdRedir.aspx?ID=X5DPHAHSQADM-1859-123</Url>
      <Description>X5DPHAHSQADM-1859-123</Description>
    </_dlc_DocIdUrl>
  </documentManagement>
</p:properties>
</file>

<file path=customXml/itemProps1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0E6FCE-CCBD-4D68-817B-50C79CE0C995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D217508-AC75-4357-A129-863DD16984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ec8087e-16c8-40ed-aaba-ed07fce527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FC743A-3234-4614-AC5D-316F823B12EB}">
  <ds:schemaRefs>
    <ds:schemaRef ds:uri="http://purl.org/dc/terms/"/>
    <ds:schemaRef ds:uri="http://schemas.openxmlformats.org/package/2006/metadata/core-properties"/>
    <ds:schemaRef ds:uri="0ec8087e-16c8-40ed-aaba-ed07fce527d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10665</TotalTime>
  <Words>229</Words>
  <Application>Microsoft Office PowerPoint</Application>
  <PresentationFormat>On-screen Show (4:3)</PresentationFormat>
  <Paragraphs>52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Microsoft Sans Serif</vt:lpstr>
      <vt:lpstr>Intro Slide</vt:lpstr>
      <vt:lpstr>Title Slide</vt:lpstr>
      <vt:lpstr>Office Theme</vt:lpstr>
      <vt:lpstr>PowerPoint Presentation</vt:lpstr>
      <vt:lpstr>PowerPoint Presentation</vt:lpstr>
      <vt:lpstr>PowerPoint Presentation</vt:lpstr>
      <vt:lpstr>Weightings Exercise</vt:lpstr>
      <vt:lpstr>Swing Weighting Process</vt:lpstr>
      <vt:lpstr>Swing Weighting Example – Home Purchase Establishing the Weights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Hofer, Brad</cp:lastModifiedBy>
  <cp:revision>321</cp:revision>
  <dcterms:created xsi:type="dcterms:W3CDTF">2017-11-22T13:15:27Z</dcterms:created>
  <dcterms:modified xsi:type="dcterms:W3CDTF">2020-01-11T00:24:23Z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0x0101002007ABF27E634043BC3159C0C962F820</vt:lpwstr>
  </property>
  <property fmtid="{D5CDD505-2E9C-101B-9397-08002B2CF9AE}" pid="3" name="_dlc_DocIdItemGuid">
    <vt:lpwstr>5e519d89-9d1d-432a-bd73-ff7dd666682b</vt:lpwstr>
  </property>
</Properties>
</file>