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67"/>
  </p:sldMasterIdLst>
  <p:notesMasterIdLst>
    <p:notesMasterId r:id="rId87"/>
  </p:notesMasterIdLst>
  <p:handoutMasterIdLst>
    <p:handoutMasterId r:id="rId88"/>
  </p:handoutMasterIdLst>
  <p:sldIdLst>
    <p:sldId id="449" r:id="rId68"/>
    <p:sldId id="477" r:id="rId69"/>
    <p:sldId id="332" r:id="rId70"/>
    <p:sldId id="493" r:id="rId71"/>
    <p:sldId id="470" r:id="rId72"/>
    <p:sldId id="478" r:id="rId73"/>
    <p:sldId id="479" r:id="rId74"/>
    <p:sldId id="480" r:id="rId75"/>
    <p:sldId id="481" r:id="rId76"/>
    <p:sldId id="482" r:id="rId77"/>
    <p:sldId id="483" r:id="rId78"/>
    <p:sldId id="484" r:id="rId79"/>
    <p:sldId id="485" r:id="rId80"/>
    <p:sldId id="486" r:id="rId81"/>
    <p:sldId id="487" r:id="rId82"/>
    <p:sldId id="490" r:id="rId83"/>
    <p:sldId id="492" r:id="rId84"/>
    <p:sldId id="491" r:id="rId85"/>
    <p:sldId id="452" r:id="rId8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2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5380" autoAdjust="0"/>
  </p:normalViewPr>
  <p:slideViewPr>
    <p:cSldViewPr>
      <p:cViewPr varScale="1">
        <p:scale>
          <a:sx n="104" d="100"/>
          <a:sy n="104" d="100"/>
        </p:scale>
        <p:origin x="1770" y="10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-9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63" Type="http://schemas.openxmlformats.org/officeDocument/2006/relationships/customXml" Target="../customXml/item63.xml"/><Relationship Id="rId68" Type="http://schemas.openxmlformats.org/officeDocument/2006/relationships/slide" Target="slides/slide1.xml"/><Relationship Id="rId76" Type="http://schemas.openxmlformats.org/officeDocument/2006/relationships/slide" Target="slides/slide9.xml"/><Relationship Id="rId84" Type="http://schemas.openxmlformats.org/officeDocument/2006/relationships/slide" Target="slides/slide17.xml"/><Relationship Id="rId89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4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66" Type="http://schemas.openxmlformats.org/officeDocument/2006/relationships/customXml" Target="../customXml/item66.xml"/><Relationship Id="rId74" Type="http://schemas.openxmlformats.org/officeDocument/2006/relationships/slide" Target="slides/slide7.xml"/><Relationship Id="rId79" Type="http://schemas.openxmlformats.org/officeDocument/2006/relationships/slide" Target="slides/slide12.xml"/><Relationship Id="rId87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slide" Target="slides/slide15.xml"/><Relationship Id="rId90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slide" Target="slides/slide2.xml"/><Relationship Id="rId77" Type="http://schemas.openxmlformats.org/officeDocument/2006/relationships/slide" Target="slides/slide10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5.xml"/><Relationship Id="rId80" Type="http://schemas.openxmlformats.org/officeDocument/2006/relationships/slide" Target="slides/slide13.xml"/><Relationship Id="rId85" Type="http://schemas.openxmlformats.org/officeDocument/2006/relationships/slide" Target="slides/slide1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slideMaster" Target="slideMasters/slideMaster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slide" Target="slides/slide3.xml"/><Relationship Id="rId75" Type="http://schemas.openxmlformats.org/officeDocument/2006/relationships/slide" Target="slides/slide8.xml"/><Relationship Id="rId83" Type="http://schemas.openxmlformats.org/officeDocument/2006/relationships/slide" Target="slides/slide16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" Target="slides/slide6.xml"/><Relationship Id="rId78" Type="http://schemas.openxmlformats.org/officeDocument/2006/relationships/slide" Target="slides/slide11.xml"/><Relationship Id="rId81" Type="http://schemas.openxmlformats.org/officeDocument/2006/relationships/slide" Target="slides/slide14.xml"/><Relationship Id="rId86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r">
              <a:defRPr sz="1300"/>
            </a:lvl1pPr>
          </a:lstStyle>
          <a:p>
            <a:fld id="{B5A2B718-CAA4-44F9-AD4D-2C300D7DF515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r">
              <a:defRPr sz="1300"/>
            </a:lvl1pPr>
          </a:lstStyle>
          <a:p>
            <a:fld id="{FF1A4CBA-92ED-4B3D-BDAF-7ED9726C83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1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r">
              <a:defRPr sz="1300"/>
            </a:lvl1pPr>
          </a:lstStyle>
          <a:p>
            <a:fld id="{3D90E261-C3F5-469B-ABBF-C49FD9F12069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1" tIns="46145" rIns="92291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291" tIns="46145" rIns="92291" bIns="461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r">
              <a:defRPr sz="1300"/>
            </a:lvl1pPr>
          </a:lstStyle>
          <a:p>
            <a:fld id="{A94C65F9-F74A-4ECF-A9B8-097693D44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2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290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65F9-F74A-4ECF-A9B8-097693D448A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5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828F-48C4-4342-BA39-32D4AF489EB1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8C23-E49F-43AB-893B-C91C5DD7806D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410C-3557-42C0-9606-7445C13D8F17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53D-862E-4A3B-9433-6B21F8C24DFA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8B8B-EC9A-4DF6-B533-F6F3F3C0D6F4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532B-176E-4F58-81B8-C0CFC353D1CF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33F0D-B399-4AE8-884E-600E95317F88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B837-3738-4203-8680-64C39D3F12C1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3930-68D6-4679-B6E2-7A1B3DFDC953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148-5E8C-4A50-BAAC-453314645C16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9AEC2-F853-4581-A894-1087605811AA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DD3893-0FAC-4212-98C2-7EB29AA45DB5}" type="datetime1">
              <a:rPr lang="en-US" smtClean="0"/>
              <a:pPr/>
              <a:t>12/23/2019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B8A237-FB6C-4BC8-BB60-855EFF801F6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garrett.pedersen@iowadot.u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447800"/>
            <a:ext cx="8915400" cy="1905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State Transportation Plan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Implementation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2104" y="3574179"/>
            <a:ext cx="7854696" cy="1905000"/>
          </a:xfrm>
        </p:spPr>
        <p:txBody>
          <a:bodyPr>
            <a:normAutofit/>
          </a:bodyPr>
          <a:lstStyle/>
          <a:p>
            <a:r>
              <a:rPr lang="en-US" dirty="0"/>
              <a:t>Iowa Transportation Commission</a:t>
            </a:r>
          </a:p>
          <a:p>
            <a:r>
              <a:rPr lang="en-US" dirty="0"/>
              <a:t>January 14,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Iowa DOT logo horizontal with tag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06986"/>
            <a:ext cx="2667000" cy="6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684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201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Bridge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41910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Received $33.4 million grant from Competitive Highway Bridge Program </a:t>
            </a:r>
          </a:p>
          <a:p>
            <a:r>
              <a:rPr lang="en-US" sz="2100" dirty="0"/>
              <a:t>Replace 77 bridges statewide</a:t>
            </a:r>
          </a:p>
          <a:p>
            <a:pPr lvl="1"/>
            <a:r>
              <a:rPr lang="en-US" sz="1900" dirty="0"/>
              <a:t>68 county</a:t>
            </a:r>
          </a:p>
          <a:p>
            <a:pPr lvl="1"/>
            <a:r>
              <a:rPr lang="en-US" sz="1900" dirty="0"/>
              <a:t>5 city</a:t>
            </a:r>
          </a:p>
          <a:p>
            <a:pPr lvl="1"/>
            <a:r>
              <a:rPr lang="en-US" sz="1900" dirty="0"/>
              <a:t>4 DOT</a:t>
            </a:r>
          </a:p>
          <a:p>
            <a:r>
              <a:rPr lang="en-US" sz="2100" dirty="0"/>
              <a:t>29 bundles of 2-5 bridges</a:t>
            </a:r>
          </a:p>
          <a:p>
            <a:pPr lvl="2"/>
            <a:endParaRPr lang="en-US" sz="1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76317-E169-4CC1-B973-2CC17B108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440" y="990600"/>
            <a:ext cx="2151360" cy="2260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F862F-6E2A-48C7-A855-8BC0FC5A9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20" y="3429000"/>
            <a:ext cx="4765080" cy="30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93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41910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Propane study completed, monitoring activities ongoing</a:t>
            </a:r>
          </a:p>
          <a:p>
            <a:r>
              <a:rPr lang="en-US" sz="2100" dirty="0"/>
              <a:t>Critical takeaway: Need for improved visibility into factors affecting propane demand and ability to meet it</a:t>
            </a:r>
          </a:p>
          <a:p>
            <a:pPr lvl="1"/>
            <a:r>
              <a:rPr lang="en-US" sz="1900" dirty="0"/>
              <a:t>Ongoing development of website and dashboard 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EF17C-5F89-43A3-8963-FE6E40BF3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21"/>
          <a:stretch/>
        </p:blipFill>
        <p:spPr>
          <a:xfrm>
            <a:off x="4572000" y="3454275"/>
            <a:ext cx="4392654" cy="2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24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Freight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82296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Addressing freight bottlenecks, including non-highway modes          (e.g., mooring cell concept)</a:t>
            </a:r>
          </a:p>
          <a:p>
            <a:r>
              <a:rPr lang="en-US" sz="2100" dirty="0"/>
              <a:t>Exploring use of freight-related data in design guidance</a:t>
            </a:r>
          </a:p>
          <a:p>
            <a:r>
              <a:rPr lang="en-US" sz="2100" dirty="0"/>
              <a:t>State Freight Plan update will be getting underway – due in July 2022</a:t>
            </a:r>
          </a:p>
          <a:p>
            <a:pPr lvl="1"/>
            <a:r>
              <a:rPr lang="en-US" sz="1900" dirty="0"/>
              <a:t>Beginning re-evaluation of bottlenecks</a:t>
            </a:r>
          </a:p>
          <a:p>
            <a:pPr lvl="2"/>
            <a:endParaRPr lang="en-US" sz="1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E394C-9D81-46D9-8932-4978C59D6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810788"/>
            <a:ext cx="3932309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DAF0D-1502-403B-A4CE-9422B9F8D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93"/>
          <a:stretch/>
        </p:blipFill>
        <p:spPr>
          <a:xfrm>
            <a:off x="4383647" y="4810788"/>
            <a:ext cx="4638676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950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80010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Completed 2019-2023 Strategic Highway Safety Plan update and interactive </a:t>
            </a:r>
            <a:r>
              <a:rPr lang="en-US" sz="2100" dirty="0" err="1"/>
              <a:t>webmap</a:t>
            </a:r>
            <a:endParaRPr lang="en-US" sz="2100" dirty="0"/>
          </a:p>
          <a:p>
            <a:r>
              <a:rPr lang="en-US" sz="2100" dirty="0"/>
              <a:t>Various analyses underway, including primary system intersections and bicycle/pedestrian accommodations </a:t>
            </a:r>
          </a:p>
          <a:p>
            <a:pPr lvl="1"/>
            <a:endParaRPr lang="en-US" sz="19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169E8-C688-419C-A8A5-195764919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168" y="3526715"/>
            <a:ext cx="4813663" cy="30356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402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41910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Integrating pause points into project development and programming processes</a:t>
            </a:r>
          </a:p>
          <a:p>
            <a:r>
              <a:rPr lang="en-US" sz="2100" dirty="0"/>
              <a:t>Completed Cooperative Automated Transportation     (CAT) Plan</a:t>
            </a:r>
          </a:p>
          <a:p>
            <a:r>
              <a:rPr lang="en-US" sz="2100" dirty="0"/>
              <a:t>Planning for integration of automated vehicle technology</a:t>
            </a:r>
          </a:p>
          <a:p>
            <a:pPr lvl="1"/>
            <a:r>
              <a:rPr lang="en-US" sz="1900" dirty="0"/>
              <a:t>Iowa Advisory Council on Automated Transportation</a:t>
            </a:r>
          </a:p>
          <a:p>
            <a:pPr lvl="2"/>
            <a:r>
              <a:rPr lang="en-US" sz="1900" dirty="0"/>
              <a:t>iowadrivingav.org</a:t>
            </a:r>
          </a:p>
          <a:p>
            <a:pPr lvl="1"/>
            <a:r>
              <a:rPr lang="en-US" sz="1900" dirty="0"/>
              <a:t>AV-related rulemakings</a:t>
            </a:r>
          </a:p>
          <a:p>
            <a:pPr lvl="2"/>
            <a:endParaRPr lang="en-US" sz="1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5C8A7-59B5-462A-A6E6-5D9E4AA56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657600"/>
            <a:ext cx="3538656" cy="2881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067D4-FDBF-4361-BBB3-BCBDD56C4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97" y="932868"/>
            <a:ext cx="2030503" cy="2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4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TSMO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78486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Integrated corridor management (ICM) studies of I-380 and the Des Moines area to analyze operational alternatives to improve system performance; potentially applicable to other urban corridors</a:t>
            </a:r>
          </a:p>
          <a:p>
            <a:r>
              <a:rPr lang="en-US" sz="2100" dirty="0"/>
              <a:t>Updating ICE-OPS analysis for estimating highway corridor susceptibility to operational challenges</a:t>
            </a:r>
          </a:p>
          <a:p>
            <a:pPr lvl="2"/>
            <a:endParaRPr lang="en-US" sz="1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0FBE5-F994-41C4-A28E-E50DCB56B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687901"/>
            <a:ext cx="4953000" cy="30335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4830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Asset Management/Highway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3962400" cy="4785995"/>
          </a:xfrm>
        </p:spPr>
        <p:txBody>
          <a:bodyPr>
            <a:normAutofit fontScale="92500" lnSpcReduction="20000"/>
          </a:bodyPr>
          <a:lstStyle/>
          <a:p>
            <a:r>
              <a:rPr lang="en-US" sz="2300" dirty="0"/>
              <a:t>Continued integration of asset management into department functions, including regular Commission presentations</a:t>
            </a:r>
          </a:p>
          <a:p>
            <a:r>
              <a:rPr lang="en-US" sz="2300" dirty="0"/>
              <a:t>Transportation Asset Management Plan updated</a:t>
            </a:r>
          </a:p>
          <a:p>
            <a:r>
              <a:rPr lang="en-US" sz="2300" dirty="0"/>
              <a:t>Project scoping/prioritization tool</a:t>
            </a:r>
          </a:p>
          <a:p>
            <a:r>
              <a:rPr lang="en-US" sz="2300" dirty="0"/>
              <a:t>Review of highway program candidates for Plan consistency</a:t>
            </a:r>
          </a:p>
          <a:p>
            <a:r>
              <a:rPr lang="en-US" sz="2300" dirty="0"/>
              <a:t>Additional funding for pavement/bridge stewardship needs</a:t>
            </a:r>
          </a:p>
          <a:p>
            <a:r>
              <a:rPr lang="en-US" sz="2300" dirty="0"/>
              <a:t>Targeting investments to capacity needs, including key interstate locations (I3P effort)</a:t>
            </a:r>
          </a:p>
          <a:p>
            <a:endParaRPr lang="en-US" sz="2200" dirty="0"/>
          </a:p>
          <a:p>
            <a:pPr lvl="2"/>
            <a:endParaRPr lang="en-US" sz="1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FF4AF9-720A-4DA6-87AD-BDBABAD9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935479"/>
            <a:ext cx="3200400" cy="24666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15FBE-E665-409D-8D17-4356DD945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490486"/>
            <a:ext cx="4038600" cy="22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31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Highway – Super-2 corridors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5562600" cy="4922521"/>
          </a:xfrm>
        </p:spPr>
        <p:txBody>
          <a:bodyPr>
            <a:normAutofit/>
          </a:bodyPr>
          <a:lstStyle/>
          <a:p>
            <a:r>
              <a:rPr lang="en-US" sz="2100" dirty="0"/>
              <a:t>Design guidance developed</a:t>
            </a:r>
          </a:p>
          <a:p>
            <a:r>
              <a:rPr lang="en-US" sz="2100" dirty="0"/>
              <a:t>Super-2 elements being incorporated into project design or as an alternative in Planning and environmental linkage (PEL) studies on targeted corridors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21E134-ABAC-4BA3-84DE-DF306BED0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3"/>
          <a:stretch/>
        </p:blipFill>
        <p:spPr>
          <a:xfrm>
            <a:off x="5165407" y="3429000"/>
            <a:ext cx="2854482" cy="31764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B2113-77D7-43F8-89A5-4FB5C7B8E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11" y="4419600"/>
            <a:ext cx="3676489" cy="1146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300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2022 Iowa in Motion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8305800" cy="4785995"/>
          </a:xfrm>
        </p:spPr>
        <p:txBody>
          <a:bodyPr>
            <a:normAutofit/>
          </a:bodyPr>
          <a:lstStyle/>
          <a:p>
            <a:r>
              <a:rPr lang="en-US" sz="2400" dirty="0"/>
              <a:t>Plan update scheduled for Transportation Commission adoption in May 2022</a:t>
            </a:r>
          </a:p>
          <a:p>
            <a:r>
              <a:rPr lang="en-US" sz="2400" dirty="0"/>
              <a:t>“Planning for the plan” is underway</a:t>
            </a:r>
          </a:p>
          <a:p>
            <a:r>
              <a:rPr lang="en-US" sz="2400" dirty="0"/>
              <a:t>Plan development and Commission input likely to begin spring 2020</a:t>
            </a:r>
          </a:p>
          <a:p>
            <a:r>
              <a:rPr lang="en-US" sz="2400" dirty="0"/>
              <a:t>Commission feedback</a:t>
            </a:r>
          </a:p>
          <a:p>
            <a:pPr lvl="1"/>
            <a:r>
              <a:rPr lang="en-US" sz="2200" dirty="0"/>
              <a:t>How do you use the plan?</a:t>
            </a:r>
          </a:p>
          <a:p>
            <a:pPr lvl="1"/>
            <a:r>
              <a:rPr lang="en-US" sz="2200" dirty="0"/>
              <a:t>What information is most useful?</a:t>
            </a:r>
          </a:p>
          <a:p>
            <a:pPr lvl="1"/>
            <a:r>
              <a:rPr lang="en-US" sz="2200" dirty="0"/>
              <a:t>What could be done to make the plan more useful?</a:t>
            </a:r>
          </a:p>
          <a:p>
            <a:pPr lvl="1"/>
            <a:r>
              <a:rPr lang="en-US" sz="2200" dirty="0"/>
              <a:t>How do you want to be engaged during plan development?</a:t>
            </a:r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4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Garrett Pedersen, Planning Team Leader</a:t>
            </a:r>
          </a:p>
          <a:p>
            <a:pPr marL="0" indent="0">
              <a:buNone/>
            </a:pPr>
            <a:r>
              <a:rPr lang="en-US" dirty="0"/>
              <a:t>Systems Planning Bureau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garrett.pedersen@iowadot.us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515-239-1520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7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Discussion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Brief background</a:t>
            </a:r>
          </a:p>
          <a:p>
            <a:r>
              <a:rPr lang="en-US" sz="2400" dirty="0"/>
              <a:t>Plan strategies and recent implementation activities</a:t>
            </a:r>
          </a:p>
          <a:p>
            <a:r>
              <a:rPr lang="en-US" sz="2400" dirty="0"/>
              <a:t>Next plan update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0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4225864" cy="4785995"/>
          </a:xfrm>
        </p:spPr>
        <p:txBody>
          <a:bodyPr>
            <a:normAutofit/>
          </a:bodyPr>
          <a:lstStyle/>
          <a:p>
            <a:r>
              <a:rPr lang="en-US" sz="2400" dirty="0"/>
              <a:t>State Transportation Plan adopted by Iowa Transportation Commission in May 2017</a:t>
            </a:r>
          </a:p>
          <a:p>
            <a:r>
              <a:rPr lang="en-US" sz="2400" dirty="0"/>
              <a:t>Significant implementation activity has taken place</a:t>
            </a:r>
          </a:p>
          <a:p>
            <a:r>
              <a:rPr lang="en-US" sz="2400" dirty="0"/>
              <a:t>Several other planning documents have been or are being updated, and the update of Iowa in Motion will begin soon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064" y="2057400"/>
            <a:ext cx="4000494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9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Continuous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35479"/>
            <a:ext cx="5029200" cy="4785995"/>
          </a:xfrm>
        </p:spPr>
        <p:txBody>
          <a:bodyPr>
            <a:normAutofit/>
          </a:bodyPr>
          <a:lstStyle/>
          <a:p>
            <a:r>
              <a:rPr lang="en-US" sz="2200" dirty="0"/>
              <a:t>Functional relationship between strategies in the long-range plan and other overarching planning documents, several of which are updated every four to five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CF9BA-9032-49A0-BEE5-3DC185588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881" y="2123229"/>
            <a:ext cx="3348319" cy="440982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6D2C1E-AEA1-4E4D-A46F-95BFB370B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488777"/>
              </p:ext>
            </p:extLst>
          </p:nvPr>
        </p:nvGraphicFramePr>
        <p:xfrm>
          <a:off x="304800" y="3930973"/>
          <a:ext cx="4876800" cy="2607939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35507061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36058096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924352041"/>
                    </a:ext>
                  </a:extLst>
                </a:gridCol>
              </a:tblGrid>
              <a:tr h="21516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Last update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Next update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9830553"/>
                  </a:ext>
                </a:extLst>
              </a:tr>
              <a:tr h="292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Public transit plan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1997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7998138"/>
                  </a:ext>
                </a:extLst>
              </a:tr>
              <a:tr h="292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State rail plan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5704006"/>
                  </a:ext>
                </a:extLst>
              </a:tr>
              <a:tr h="292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Aviation system plan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4976131"/>
                  </a:ext>
                </a:extLst>
              </a:tr>
              <a:tr h="3076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State long-range plan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2017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2022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9479300"/>
                  </a:ext>
                </a:extLst>
              </a:tr>
              <a:tr h="292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State freight plan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8957384"/>
                  </a:ext>
                </a:extLst>
              </a:tr>
              <a:tr h="292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Asset management plan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9721925"/>
                  </a:ext>
                </a:extLst>
              </a:tr>
              <a:tr h="292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Bicycle/pedestrian plan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1696763"/>
                  </a:ext>
                </a:extLst>
              </a:tr>
              <a:tr h="2924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Strategic highway safety plan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1233803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B265D3C1-AFB1-46AC-99AD-88A14AC41FE6}"/>
              </a:ext>
            </a:extLst>
          </p:cNvPr>
          <p:cNvSpPr/>
          <p:nvPr/>
        </p:nvSpPr>
        <p:spPr>
          <a:xfrm>
            <a:off x="5486401" y="2034837"/>
            <a:ext cx="1904999" cy="73770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9A6749-870A-4125-AABE-573BB76192E6}"/>
              </a:ext>
            </a:extLst>
          </p:cNvPr>
          <p:cNvSpPr/>
          <p:nvPr/>
        </p:nvSpPr>
        <p:spPr>
          <a:xfrm>
            <a:off x="5580185" y="4114800"/>
            <a:ext cx="973015" cy="20391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D8CFB0-E3D0-4B39-90EF-B0A40E1EFB15}"/>
              </a:ext>
            </a:extLst>
          </p:cNvPr>
          <p:cNvSpPr/>
          <p:nvPr/>
        </p:nvSpPr>
        <p:spPr>
          <a:xfrm>
            <a:off x="5580185" y="2772544"/>
            <a:ext cx="2362200" cy="9781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67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8305800" cy="4785995"/>
          </a:xfrm>
        </p:spPr>
        <p:txBody>
          <a:bodyPr>
            <a:normAutofit/>
          </a:bodyPr>
          <a:lstStyle/>
          <a:p>
            <a:r>
              <a:rPr lang="en-US" sz="2400" dirty="0"/>
              <a:t>In addition to modal needs analysis, the current Plan includes 80 strategies for the Iowa DOT and Commission</a:t>
            </a:r>
          </a:p>
          <a:p>
            <a:r>
              <a:rPr lang="en-US" sz="2400" dirty="0"/>
              <a:t>Categorized across 12 modal/subject areas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9E9D5E-CCCF-4110-B84F-323D07A012AB}"/>
              </a:ext>
            </a:extLst>
          </p:cNvPr>
          <p:cNvSpPr txBox="1">
            <a:spLocks/>
          </p:cNvSpPr>
          <p:nvPr/>
        </p:nvSpPr>
        <p:spPr>
          <a:xfrm>
            <a:off x="419100" y="3232150"/>
            <a:ext cx="8305800" cy="3124200"/>
          </a:xfrm>
          <a:prstGeom prst="rect">
            <a:avLst/>
          </a:prstGeom>
        </p:spPr>
        <p:txBody>
          <a:bodyPr vert="horz" numCol="2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/>
              <a:t>Asset management</a:t>
            </a:r>
          </a:p>
          <a:p>
            <a:pPr lvl="1"/>
            <a:r>
              <a:rPr lang="en-US" sz="2200" dirty="0"/>
              <a:t>Aviation</a:t>
            </a:r>
          </a:p>
          <a:p>
            <a:pPr lvl="1"/>
            <a:r>
              <a:rPr lang="en-US" sz="2200" dirty="0"/>
              <a:t>Bicycle/pedestrian</a:t>
            </a:r>
          </a:p>
          <a:p>
            <a:pPr lvl="1"/>
            <a:r>
              <a:rPr lang="en-US" sz="2200" dirty="0"/>
              <a:t>Bridge</a:t>
            </a:r>
          </a:p>
          <a:p>
            <a:pPr lvl="1"/>
            <a:r>
              <a:rPr lang="en-US" sz="2200" dirty="0"/>
              <a:t>Energy</a:t>
            </a:r>
          </a:p>
          <a:p>
            <a:pPr lvl="1"/>
            <a:r>
              <a:rPr lang="en-US" sz="2200" dirty="0"/>
              <a:t>Freight</a:t>
            </a:r>
          </a:p>
          <a:p>
            <a:pPr lvl="1"/>
            <a:r>
              <a:rPr lang="en-US" sz="2200" dirty="0"/>
              <a:t>Highway</a:t>
            </a:r>
          </a:p>
          <a:p>
            <a:pPr lvl="1"/>
            <a:r>
              <a:rPr lang="en-US" sz="2200" dirty="0"/>
              <a:t>Public transit</a:t>
            </a:r>
          </a:p>
          <a:p>
            <a:pPr lvl="1"/>
            <a:r>
              <a:rPr lang="en-US" sz="2200" dirty="0"/>
              <a:t>Rail</a:t>
            </a:r>
          </a:p>
          <a:p>
            <a:pPr lvl="1"/>
            <a:r>
              <a:rPr lang="en-US" sz="2200" dirty="0"/>
              <a:t>Safety</a:t>
            </a:r>
          </a:p>
          <a:p>
            <a:pPr lvl="1"/>
            <a:r>
              <a:rPr lang="en-US" sz="2200" dirty="0"/>
              <a:t>Technology</a:t>
            </a:r>
          </a:p>
          <a:p>
            <a:pPr lvl="1"/>
            <a:r>
              <a:rPr lang="en-US" sz="2200" dirty="0"/>
              <a:t>Transportation system management and operation (TSMO)</a:t>
            </a:r>
          </a:p>
        </p:txBody>
      </p:sp>
    </p:spTree>
    <p:extLst>
      <p:ext uri="{BB962C8B-B14F-4D97-AF65-F5344CB8AC3E}">
        <p14:creationId xmlns:p14="http://schemas.microsoft.com/office/powerpoint/2010/main" val="182062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Aviation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5715000" cy="4922521"/>
          </a:xfrm>
        </p:spPr>
        <p:txBody>
          <a:bodyPr>
            <a:normAutofit/>
          </a:bodyPr>
          <a:lstStyle/>
          <a:p>
            <a:r>
              <a:rPr lang="en-US" sz="2100" dirty="0"/>
              <a:t>Starting development of an aviation system plan update</a:t>
            </a:r>
          </a:p>
          <a:p>
            <a:r>
              <a:rPr lang="en-US" sz="2100" dirty="0"/>
              <a:t>Consultant under contract</a:t>
            </a:r>
          </a:p>
          <a:p>
            <a:r>
              <a:rPr lang="en-US" sz="2100" dirty="0"/>
              <a:t>Technical Advisory Committee began meeting in December</a:t>
            </a:r>
          </a:p>
          <a:p>
            <a:r>
              <a:rPr lang="en-US" sz="2100" dirty="0"/>
              <a:t>Plan components</a:t>
            </a:r>
          </a:p>
          <a:p>
            <a:pPr lvl="1"/>
            <a:r>
              <a:rPr lang="en-US" sz="1900" dirty="0"/>
              <a:t>Update airport data inventory</a:t>
            </a:r>
          </a:p>
          <a:p>
            <a:pPr lvl="1"/>
            <a:r>
              <a:rPr lang="en-US" sz="1900" dirty="0"/>
              <a:t>Identify system issues </a:t>
            </a:r>
          </a:p>
          <a:p>
            <a:pPr lvl="1"/>
            <a:r>
              <a:rPr lang="en-US" sz="1900" dirty="0"/>
              <a:t>Forecast system demand</a:t>
            </a:r>
          </a:p>
          <a:p>
            <a:pPr lvl="1"/>
            <a:r>
              <a:rPr lang="en-US" sz="1900" dirty="0"/>
              <a:t>Evaluate system performance</a:t>
            </a:r>
          </a:p>
          <a:p>
            <a:pPr lvl="1"/>
            <a:r>
              <a:rPr lang="en-US" sz="1900" dirty="0"/>
              <a:t>Review airport roles</a:t>
            </a:r>
          </a:p>
          <a:p>
            <a:pPr lvl="1"/>
            <a:r>
              <a:rPr lang="en-US" sz="1900" dirty="0"/>
              <a:t>Recommendations and implementation</a:t>
            </a:r>
          </a:p>
          <a:p>
            <a:r>
              <a:rPr lang="en-US" sz="2100" dirty="0"/>
              <a:t>April 2021 completion</a:t>
            </a:r>
          </a:p>
          <a:p>
            <a:pPr lvl="2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BCE0D-1F12-44BE-96CE-6181DF17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702889"/>
            <a:ext cx="2825728" cy="3657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0190F-F538-4E3A-90D9-F1FE62AA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928" y="1047713"/>
            <a:ext cx="1905000" cy="15420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111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Bicycle/Pedestrian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41910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Completed first Bicycle and Pedestrian Long Range Plan</a:t>
            </a:r>
          </a:p>
          <a:p>
            <a:r>
              <a:rPr lang="en-US" sz="2100" dirty="0"/>
              <a:t>Complete Streets policy adopted</a:t>
            </a:r>
          </a:p>
          <a:p>
            <a:pPr lvl="1"/>
            <a:r>
              <a:rPr lang="en-US" sz="1900" dirty="0"/>
              <a:t>Policy effective January 1, 2020</a:t>
            </a:r>
          </a:p>
          <a:p>
            <a:pPr lvl="1"/>
            <a:r>
              <a:rPr lang="en-US" sz="1900" dirty="0"/>
              <a:t>Implementation began informally in 2019</a:t>
            </a:r>
          </a:p>
          <a:p>
            <a:r>
              <a:rPr lang="en-US" sz="2100" dirty="0"/>
              <a:t>Design guidelines updated</a:t>
            </a:r>
          </a:p>
          <a:p>
            <a:pPr lvl="2"/>
            <a:endParaRPr lang="en-US" sz="1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7C46C-62A3-4951-B37D-F16AB80CB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"/>
          <a:stretch/>
        </p:blipFill>
        <p:spPr>
          <a:xfrm>
            <a:off x="4876800" y="2183063"/>
            <a:ext cx="3300984" cy="2545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A88C6-092E-4D45-8755-5F5485051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024" y="4973881"/>
            <a:ext cx="3304760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F560B-840B-44D1-B320-93A7A173D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242" y="4973881"/>
            <a:ext cx="3031958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523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Public Transit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43434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Development of Public Transit Long Range Plan underway</a:t>
            </a:r>
          </a:p>
          <a:p>
            <a:pPr lvl="1"/>
            <a:r>
              <a:rPr lang="en-US" sz="1900" dirty="0"/>
              <a:t>Meeting with internal and external steering committees</a:t>
            </a:r>
          </a:p>
          <a:p>
            <a:pPr lvl="1"/>
            <a:r>
              <a:rPr lang="en-US" sz="1900" dirty="0"/>
              <a:t>Collected information on needs from Iowa’s 35 public transit agencies</a:t>
            </a:r>
          </a:p>
          <a:p>
            <a:pPr lvl="1"/>
            <a:r>
              <a:rPr lang="en-US" sz="1900" dirty="0"/>
              <a:t>Conducted public input survey on plan strategies – 583 responses</a:t>
            </a:r>
          </a:p>
          <a:p>
            <a:pPr lvl="1"/>
            <a:r>
              <a:rPr lang="en-US" sz="1900" dirty="0"/>
              <a:t>Analyzing transit dependency across the state</a:t>
            </a:r>
          </a:p>
          <a:p>
            <a:pPr lvl="1"/>
            <a:r>
              <a:rPr lang="en-US" sz="1900" dirty="0"/>
              <a:t>Forecasting costs and revenues</a:t>
            </a:r>
          </a:p>
          <a:p>
            <a:r>
              <a:rPr lang="en-US" sz="2100" dirty="0"/>
              <a:t>June 2020 completion</a:t>
            </a:r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635200-EB3A-4C3A-B161-E0CEAB527FCD}"/>
              </a:ext>
            </a:extLst>
          </p:cNvPr>
          <p:cNvGrpSpPr/>
          <p:nvPr/>
        </p:nvGrpSpPr>
        <p:grpSpPr>
          <a:xfrm>
            <a:off x="5029200" y="990600"/>
            <a:ext cx="3657600" cy="2624106"/>
            <a:chOff x="4876800" y="704088"/>
            <a:chExt cx="3657600" cy="2624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8C6A67-8263-469F-AB0E-9530E507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800" y="704088"/>
              <a:ext cx="3657600" cy="2624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6DEBB3-C720-4E58-A823-08B624B5BB20}"/>
                </a:ext>
              </a:extLst>
            </p:cNvPr>
            <p:cNvSpPr/>
            <p:nvPr/>
          </p:nvSpPr>
          <p:spPr>
            <a:xfrm>
              <a:off x="6248400" y="778255"/>
              <a:ext cx="10668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D24860-E78F-467F-B94E-D43891FF5AB2}"/>
                </a:ext>
              </a:extLst>
            </p:cNvPr>
            <p:cNvSpPr txBox="1"/>
            <p:nvPr/>
          </p:nvSpPr>
          <p:spPr>
            <a:xfrm>
              <a:off x="6004985" y="723650"/>
              <a:ext cx="15536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 Black" panose="020B0A04020102020204" pitchFamily="34" charset="0"/>
                </a:rPr>
                <a:t>Survey responses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2B8D109-498D-417D-9117-9B1038A2E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04956"/>
            <a:ext cx="3657600" cy="27062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214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Strategy implementation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Rail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4572000" cy="4785995"/>
          </a:xfrm>
        </p:spPr>
        <p:txBody>
          <a:bodyPr>
            <a:normAutofit/>
          </a:bodyPr>
          <a:lstStyle/>
          <a:p>
            <a:r>
              <a:rPr lang="en-US" sz="2100" dirty="0"/>
              <a:t>Rail system plan completed in 2017</a:t>
            </a:r>
          </a:p>
          <a:p>
            <a:r>
              <a:rPr lang="en-US" sz="2100" dirty="0"/>
              <a:t>Reviewing potential project amendments</a:t>
            </a:r>
          </a:p>
          <a:p>
            <a:r>
              <a:rPr lang="en-US" sz="2100" dirty="0"/>
              <a:t>Starting plan update – due in February 2021</a:t>
            </a:r>
          </a:p>
          <a:p>
            <a:pPr lvl="1"/>
            <a:r>
              <a:rPr lang="en-US" sz="1900" dirty="0"/>
              <a:t>Update rail system data</a:t>
            </a:r>
          </a:p>
          <a:p>
            <a:pPr lvl="1"/>
            <a:r>
              <a:rPr lang="en-US" sz="1900" dirty="0"/>
              <a:t>Update rail bottlenecks and projects</a:t>
            </a:r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A237-FB6C-4BC8-BB60-855EFF801F6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5B79C-9E78-46FD-8C90-8BAAD9AF8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" t="1111" r="1612" b="1111"/>
          <a:stretch/>
        </p:blipFill>
        <p:spPr>
          <a:xfrm>
            <a:off x="5448300" y="1975612"/>
            <a:ext cx="3238500" cy="4191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5D206A-ADA8-46C0-BEFD-F462FE3B7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21962"/>
            <a:ext cx="4800600" cy="1644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24929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1A147B3-0C3C-47F2-A356-46C921C0D379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35959624-F598-4F7D-81BD-8227FC57FB5B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E4E04CB9-E786-4C62-9843-DF2CF3846FF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19AC3DAF-F704-49BF-A165-CD944AA29747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5AAB085-9713-4B41-9569-80F1F6ABC65E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10E1CED9-DBCC-4C48-99CE-1460B025142B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ED349FD-0EC0-4736-9C7B-BED633525CFE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02CB7C23-E370-4627-83C8-BB5F35118770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58C2A195-DFA6-4315-A44E-F6C0CCBDC279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AA0F217D-8AE7-440A-A97D-270FBAFA369E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ECD34FDF-B2DC-446C-8998-6441339A309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0A9FDB7-D69B-4658-A597-255D1B968E7B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E12112AD-5F5A-438F-82F5-BBED99EBB889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8984DC54-01ED-409A-925E-3CB44041272A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5321B091-3C62-4D1E-BB04-2F59C69AC7DE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2A50A5D1-15F8-4B13-A64F-29DA3B869A79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8D4C6E87-7F2D-4489-9B50-AD300EDA8172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89B30975-C44D-4006-BBA3-9103570DF337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B8EA669D-3776-4051-826D-2EE78ADFEEA3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4CEBB580-E243-4AD5-AC0F-F34CCA08ACC0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D97D2E3C-EF10-4AAB-858F-D700E2350691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500EBB04-569B-420C-87CE-CF7122E50EE5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02FA31D8-7CB6-42E2-B221-C05921D13E66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BAD68966-2122-4283-B9A8-0FDDF67DA22E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047F3DBB-DB4B-4D21-963E-D123694533E0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6071B0B9-425D-4C95-A2BA-C2D1312F05FA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94C5DF46-3F07-48F8-9795-050B2ABA4F32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AE591AA4-EA35-439C-A777-E0E649BF44E3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92BC34B3-09C7-4A24-9B4B-D00BF7B886DC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449EEDC8-0981-4006-9A67-7995F897A68B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C04E8169-BCA6-4406-AECB-2C99D3DE9AB2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698CEC19-95A7-460A-87F5-D8169208C4BC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DFF79531-43AE-4D2E-AABF-CD74DBDCAC1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821CDED-EE68-41BC-9243-63BFFEBD6831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07D5E7CA-B45F-428C-9003-43FA6066F743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C163E602-CC0F-4AB8-91F9-C3AEE37B2132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272B1F85-CADB-4A53-A804-DC1B53CF2D8A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3CCF7464-3230-4774-AB8A-1B16BA31D4A9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A18DAE0F-A885-49A7-9904-932A5393E3B7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079905D0-776D-45C5-9461-72CB7FFC0ABE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BD6D55A1-5990-4217-99D2-254E2BAA2FE5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5A5F3A13-F1D3-4C7D-A67A-44A782562EE3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F2B2C3BF-E206-436E-AA6D-342CB3D1CA63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8EAA2435-E7E0-4D29-B388-32B46C77E248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D284EA1-508E-4AD2-91D3-AD29BD5A5B2F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53AF9300-BF2A-490B-A137-379B1A5300CB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E8DE9FFE-4BB3-4281-A7BB-AA433CC44303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6FCE34DE-A14B-428C-A52F-FF92E306696E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FAA1B71B-042E-4615-BA1A-4AA96A05A377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4D94FE02-5B28-4B7E-86A9-5EDD23D84DA3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AC27F01A-DE89-4892-A279-A8C4566CDBF6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4B8BE3D0-AA90-4202-B274-45697F89263F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84FB2633-D3B0-4E83-8B38-27822D242546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9CD78E65-11EE-49F3-B1D6-5EF3B743C058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9735448F-E1C2-43C3-994C-ADA4AEAB487E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6B1F82CD-7570-4DDB-9137-913BD1E39EF2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AB70E62F-99BD-43C6-8575-124B1FA30C28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60772A55-6166-49A4-B619-D099025F5028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A4F2F880-C8BC-4A2C-B11B-43C500457020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7F345700-5F91-4267-B929-A7AACBA287D1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4FF11EE5-0F48-46C9-AAB6-05F506ED892F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6B4D3460-65F6-431E-A7FC-9CE61FFF9929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EFB071C0-4E7B-4082-9719-D670C6DFD57B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F499CD82-EC7C-4B7A-BBEE-8C46E484019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D4631A7-6304-4BBE-A2D8-4C5EC2204254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A93F8BD7-D699-48C5-B265-1DFC9B6F5C19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16206</TotalTime>
  <Words>735</Words>
  <Application>Microsoft Office PowerPoint</Application>
  <PresentationFormat>On-screen Show (4:3)</PresentationFormat>
  <Paragraphs>179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 Black</vt:lpstr>
      <vt:lpstr>Calibri</vt:lpstr>
      <vt:lpstr>Cambria</vt:lpstr>
      <vt:lpstr>Wingdings 2</vt:lpstr>
      <vt:lpstr>Theme1</vt:lpstr>
      <vt:lpstr>State Transportation Plan  Implementation Update</vt:lpstr>
      <vt:lpstr>Discussion overview</vt:lpstr>
      <vt:lpstr>Background</vt:lpstr>
      <vt:lpstr>Continuous planning</vt:lpstr>
      <vt:lpstr>Strategies</vt:lpstr>
      <vt:lpstr>Strategy implementation Aviation</vt:lpstr>
      <vt:lpstr>Strategy implementation Bicycle/Pedestrian</vt:lpstr>
      <vt:lpstr>Strategy implementation Public Transit</vt:lpstr>
      <vt:lpstr>Strategy implementation Rail</vt:lpstr>
      <vt:lpstr>Strategy implementation Bridge</vt:lpstr>
      <vt:lpstr>Strategy implementation Energy</vt:lpstr>
      <vt:lpstr>Strategy implementation Freight</vt:lpstr>
      <vt:lpstr>Strategy implementation Safety</vt:lpstr>
      <vt:lpstr>Strategy implementation Technology</vt:lpstr>
      <vt:lpstr>Strategy implementation TSMO</vt:lpstr>
      <vt:lpstr>Strategy implementation Asset Management/Highway</vt:lpstr>
      <vt:lpstr>Strategy implementation Highway – Super-2 corridors</vt:lpstr>
      <vt:lpstr>2022 Iowa in Motion update</vt:lpstr>
      <vt:lpstr>Questions?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In Motion</dc:title>
  <dc:creator>White, Andrea</dc:creator>
  <cp:lastModifiedBy>Pedersen, Garrett</cp:lastModifiedBy>
  <cp:revision>1265</cp:revision>
  <cp:lastPrinted>2019-12-18T17:55:00Z</cp:lastPrinted>
  <dcterms:created xsi:type="dcterms:W3CDTF">2011-02-22T16:27:22Z</dcterms:created>
  <dcterms:modified xsi:type="dcterms:W3CDTF">2019-12-23T14:39:27Z</dcterms:modified>
</cp:coreProperties>
</file>