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99" r:id="rId6"/>
    <p:sldMasterId id="2147483716" r:id="rId7"/>
  </p:sldMasterIdLst>
  <p:notesMasterIdLst>
    <p:notesMasterId r:id="rId30"/>
  </p:notesMasterIdLst>
  <p:sldIdLst>
    <p:sldId id="257" r:id="rId8"/>
    <p:sldId id="336" r:id="rId9"/>
    <p:sldId id="337" r:id="rId10"/>
    <p:sldId id="322" r:id="rId11"/>
    <p:sldId id="271" r:id="rId12"/>
    <p:sldId id="339" r:id="rId13"/>
    <p:sldId id="321" r:id="rId14"/>
    <p:sldId id="325" r:id="rId15"/>
    <p:sldId id="330" r:id="rId16"/>
    <p:sldId id="329" r:id="rId17"/>
    <p:sldId id="324" r:id="rId18"/>
    <p:sldId id="341" r:id="rId19"/>
    <p:sldId id="323" r:id="rId20"/>
    <p:sldId id="338" r:id="rId21"/>
    <p:sldId id="328" r:id="rId22"/>
    <p:sldId id="305" r:id="rId23"/>
    <p:sldId id="331" r:id="rId24"/>
    <p:sldId id="342" r:id="rId25"/>
    <p:sldId id="332" r:id="rId26"/>
    <p:sldId id="340" r:id="rId27"/>
    <p:sldId id="334" r:id="rId28"/>
    <p:sldId id="31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brich, Matthew" initials="HM" lastIdx="1" clrIdx="0">
    <p:extLst>
      <p:ext uri="{19B8F6BF-5375-455C-9EA6-DF929625EA0E}">
        <p15:presenceInfo xmlns:p15="http://schemas.microsoft.com/office/powerpoint/2012/main" userId="S-1-5-21-133048727-1090477886-634672238-36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335" autoAdjust="0"/>
  </p:normalViewPr>
  <p:slideViewPr>
    <p:cSldViewPr snapToGrid="0">
      <p:cViewPr varScale="1">
        <p:scale>
          <a:sx n="89" d="100"/>
          <a:sy n="89" d="100"/>
        </p:scale>
        <p:origin x="586" y="82"/>
      </p:cViewPr>
      <p:guideLst/>
    </p:cSldViewPr>
  </p:slideViewPr>
  <p:notesTextViewPr>
    <p:cViewPr>
      <p:scale>
        <a:sx n="1" d="1"/>
        <a:sy n="1" d="1"/>
      </p:scale>
      <p:origin x="0" y="0"/>
    </p:cViewPr>
  </p:notesTextViewPr>
  <p:sorterViewPr>
    <p:cViewPr>
      <p:scale>
        <a:sx n="100" d="100"/>
        <a:sy n="100" d="100"/>
      </p:scale>
      <p:origin x="0" y="-68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Lane Miles by Decade of Original Construction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703427908935173E-2"/>
          <c:y val="8.6929210053942718E-2"/>
          <c:w val="0.90536641076073865"/>
          <c:h val="0.79223620289787344"/>
        </c:manualLayout>
      </c:layout>
      <c:barChart>
        <c:barDir val="col"/>
        <c:grouping val="stacked"/>
        <c:varyColors val="0"/>
        <c:ser>
          <c:idx val="0"/>
          <c:order val="0"/>
          <c:tx>
            <c:strRef>
              <c:f>Sheet1!$B$1</c:f>
              <c:strCache>
                <c:ptCount val="1"/>
                <c:pt idx="0">
                  <c:v>0</c:v>
                </c:pt>
              </c:strCache>
            </c:strRef>
          </c:tx>
          <c:spPr>
            <a:solidFill>
              <a:schemeClr val="accent1">
                <a:tint val="46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Sheet1!$B$2:$B$11</c:f>
              <c:numCache>
                <c:formatCode>General</c:formatCode>
                <c:ptCount val="10"/>
                <c:pt idx="0">
                  <c:v>20.420000000000002</c:v>
                </c:pt>
                <c:pt idx="1">
                  <c:v>32.36</c:v>
                </c:pt>
                <c:pt idx="2">
                  <c:v>11.09</c:v>
                </c:pt>
                <c:pt idx="3">
                  <c:v>292.49</c:v>
                </c:pt>
                <c:pt idx="4">
                  <c:v>363.49</c:v>
                </c:pt>
                <c:pt idx="5">
                  <c:v>532.49</c:v>
                </c:pt>
                <c:pt idx="6">
                  <c:v>810.68000000000006</c:v>
                </c:pt>
                <c:pt idx="7">
                  <c:v>2035.69</c:v>
                </c:pt>
                <c:pt idx="8">
                  <c:v>2033.14</c:v>
                </c:pt>
                <c:pt idx="9">
                  <c:v>1200.77</c:v>
                </c:pt>
              </c:numCache>
            </c:numRef>
          </c:val>
          <c:extLst>
            <c:ext xmlns:c16="http://schemas.microsoft.com/office/drawing/2014/chart" uri="{C3380CC4-5D6E-409C-BE32-E72D297353CC}">
              <c16:uniqueId val="{00000000-AB48-48CD-869C-ED86FFBD5C86}"/>
            </c:ext>
          </c:extLst>
        </c:ser>
        <c:ser>
          <c:idx val="1"/>
          <c:order val="1"/>
          <c:tx>
            <c:strRef>
              <c:f>Sheet1!$C$1</c:f>
              <c:strCache>
                <c:ptCount val="1"/>
                <c:pt idx="0">
                  <c:v>1</c:v>
                </c:pt>
              </c:strCache>
            </c:strRef>
          </c:tx>
          <c:spPr>
            <a:solidFill>
              <a:schemeClr val="accent1">
                <a:tint val="62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Sheet1!$C$2:$C$11</c:f>
              <c:numCache>
                <c:formatCode>General</c:formatCode>
                <c:ptCount val="10"/>
                <c:pt idx="0">
                  <c:v>259.28999999999996</c:v>
                </c:pt>
                <c:pt idx="1">
                  <c:v>1348.03</c:v>
                </c:pt>
                <c:pt idx="2">
                  <c:v>488.83</c:v>
                </c:pt>
                <c:pt idx="3">
                  <c:v>1478.59</c:v>
                </c:pt>
                <c:pt idx="4">
                  <c:v>1090.32</c:v>
                </c:pt>
                <c:pt idx="5">
                  <c:v>1465.5499999999997</c:v>
                </c:pt>
                <c:pt idx="6">
                  <c:v>831.13</c:v>
                </c:pt>
                <c:pt idx="7">
                  <c:v>502.72</c:v>
                </c:pt>
                <c:pt idx="8">
                  <c:v>67.55</c:v>
                </c:pt>
                <c:pt idx="9">
                  <c:v>81.77000000000001</c:v>
                </c:pt>
              </c:numCache>
            </c:numRef>
          </c:val>
          <c:extLst>
            <c:ext xmlns:c16="http://schemas.microsoft.com/office/drawing/2014/chart" uri="{C3380CC4-5D6E-409C-BE32-E72D297353CC}">
              <c16:uniqueId val="{00000001-AB48-48CD-869C-ED86FFBD5C86}"/>
            </c:ext>
          </c:extLst>
        </c:ser>
        <c:ser>
          <c:idx val="2"/>
          <c:order val="2"/>
          <c:tx>
            <c:strRef>
              <c:f>Sheet1!$D$1</c:f>
              <c:strCache>
                <c:ptCount val="1"/>
                <c:pt idx="0">
                  <c:v>2</c:v>
                </c:pt>
              </c:strCache>
            </c:strRef>
          </c:tx>
          <c:spPr>
            <a:solidFill>
              <a:schemeClr val="accent1">
                <a:tint val="77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Sheet1!$D$2:$D$11</c:f>
              <c:numCache>
                <c:formatCode>General</c:formatCode>
                <c:ptCount val="10"/>
                <c:pt idx="0">
                  <c:v>231.67000000000002</c:v>
                </c:pt>
                <c:pt idx="1">
                  <c:v>794.04</c:v>
                </c:pt>
                <c:pt idx="2">
                  <c:v>592.81000000000006</c:v>
                </c:pt>
                <c:pt idx="3">
                  <c:v>891.86</c:v>
                </c:pt>
                <c:pt idx="4">
                  <c:v>907.96999999999991</c:v>
                </c:pt>
                <c:pt idx="5">
                  <c:v>745.15</c:v>
                </c:pt>
                <c:pt idx="6">
                  <c:v>89.87</c:v>
                </c:pt>
                <c:pt idx="7">
                  <c:v>54.41</c:v>
                </c:pt>
              </c:numCache>
            </c:numRef>
          </c:val>
          <c:extLst>
            <c:ext xmlns:c16="http://schemas.microsoft.com/office/drawing/2014/chart" uri="{C3380CC4-5D6E-409C-BE32-E72D297353CC}">
              <c16:uniqueId val="{00000002-AB48-48CD-869C-ED86FFBD5C86}"/>
            </c:ext>
          </c:extLst>
        </c:ser>
        <c:ser>
          <c:idx val="3"/>
          <c:order val="3"/>
          <c:tx>
            <c:strRef>
              <c:f>Sheet1!$E$1</c:f>
              <c:strCache>
                <c:ptCount val="1"/>
                <c:pt idx="0">
                  <c:v>3</c:v>
                </c:pt>
              </c:strCache>
            </c:strRef>
          </c:tx>
          <c:spPr>
            <a:solidFill>
              <a:schemeClr val="accent1">
                <a:tint val="93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Sheet1!$E$2:$E$11</c:f>
              <c:numCache>
                <c:formatCode>General</c:formatCode>
                <c:ptCount val="10"/>
                <c:pt idx="0">
                  <c:v>544.18000000000006</c:v>
                </c:pt>
                <c:pt idx="1">
                  <c:v>1200.6399999999999</c:v>
                </c:pt>
                <c:pt idx="2">
                  <c:v>131.79000000000002</c:v>
                </c:pt>
                <c:pt idx="3">
                  <c:v>482.82</c:v>
                </c:pt>
                <c:pt idx="4">
                  <c:v>452.08999999999992</c:v>
                </c:pt>
                <c:pt idx="5">
                  <c:v>156.77000000000001</c:v>
                </c:pt>
                <c:pt idx="6">
                  <c:v>11.57</c:v>
                </c:pt>
              </c:numCache>
            </c:numRef>
          </c:val>
          <c:extLst>
            <c:ext xmlns:c16="http://schemas.microsoft.com/office/drawing/2014/chart" uri="{C3380CC4-5D6E-409C-BE32-E72D297353CC}">
              <c16:uniqueId val="{00000003-AB48-48CD-869C-ED86FFBD5C86}"/>
            </c:ext>
          </c:extLst>
        </c:ser>
        <c:ser>
          <c:idx val="4"/>
          <c:order val="4"/>
          <c:tx>
            <c:strRef>
              <c:f>Sheet1!$F$1</c:f>
              <c:strCache>
                <c:ptCount val="1"/>
                <c:pt idx="0">
                  <c:v>4</c:v>
                </c:pt>
              </c:strCache>
            </c:strRef>
          </c:tx>
          <c:spPr>
            <a:solidFill>
              <a:schemeClr val="accent1">
                <a:shade val="92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Sheet1!$F$2:$F$11</c:f>
              <c:numCache>
                <c:formatCode>General</c:formatCode>
                <c:ptCount val="10"/>
                <c:pt idx="0">
                  <c:v>343.83</c:v>
                </c:pt>
                <c:pt idx="1">
                  <c:v>392.65</c:v>
                </c:pt>
                <c:pt idx="2">
                  <c:v>81.95</c:v>
                </c:pt>
                <c:pt idx="3">
                  <c:v>163.38</c:v>
                </c:pt>
                <c:pt idx="4">
                  <c:v>44.8</c:v>
                </c:pt>
                <c:pt idx="5">
                  <c:v>29.029999999999998</c:v>
                </c:pt>
              </c:numCache>
            </c:numRef>
          </c:val>
          <c:extLst>
            <c:ext xmlns:c16="http://schemas.microsoft.com/office/drawing/2014/chart" uri="{C3380CC4-5D6E-409C-BE32-E72D297353CC}">
              <c16:uniqueId val="{00000004-AB48-48CD-869C-ED86FFBD5C86}"/>
            </c:ext>
          </c:extLst>
        </c:ser>
        <c:ser>
          <c:idx val="5"/>
          <c:order val="5"/>
          <c:tx>
            <c:strRef>
              <c:f>Sheet1!$G$1</c:f>
              <c:strCache>
                <c:ptCount val="1"/>
                <c:pt idx="0">
                  <c:v>5</c:v>
                </c:pt>
              </c:strCache>
            </c:strRef>
          </c:tx>
          <c:spPr>
            <a:solidFill>
              <a:schemeClr val="accent1">
                <a:shade val="76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Sheet1!$G$2:$G$11</c:f>
              <c:numCache>
                <c:formatCode>General</c:formatCode>
                <c:ptCount val="10"/>
                <c:pt idx="0">
                  <c:v>81.489999999999995</c:v>
                </c:pt>
                <c:pt idx="1">
                  <c:v>103.72</c:v>
                </c:pt>
                <c:pt idx="2">
                  <c:v>12.13</c:v>
                </c:pt>
                <c:pt idx="3">
                  <c:v>17.41</c:v>
                </c:pt>
                <c:pt idx="5">
                  <c:v>26.220000000000002</c:v>
                </c:pt>
              </c:numCache>
            </c:numRef>
          </c:val>
          <c:extLst>
            <c:ext xmlns:c16="http://schemas.microsoft.com/office/drawing/2014/chart" uri="{C3380CC4-5D6E-409C-BE32-E72D297353CC}">
              <c16:uniqueId val="{00000005-AB48-48CD-869C-ED86FFBD5C86}"/>
            </c:ext>
          </c:extLst>
        </c:ser>
        <c:ser>
          <c:idx val="6"/>
          <c:order val="6"/>
          <c:tx>
            <c:strRef>
              <c:f>Sheet1!$H$1</c:f>
              <c:strCache>
                <c:ptCount val="1"/>
                <c:pt idx="0">
                  <c:v>6</c:v>
                </c:pt>
              </c:strCache>
            </c:strRef>
          </c:tx>
          <c:spPr>
            <a:solidFill>
              <a:schemeClr val="accent1">
                <a:shade val="61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Sheet1!$H$2:$H$11</c:f>
              <c:numCache>
                <c:formatCode>General</c:formatCode>
                <c:ptCount val="10"/>
                <c:pt idx="0">
                  <c:v>19.529999999999998</c:v>
                </c:pt>
                <c:pt idx="1">
                  <c:v>31.5</c:v>
                </c:pt>
                <c:pt idx="3">
                  <c:v>4.0199999999999996</c:v>
                </c:pt>
              </c:numCache>
            </c:numRef>
          </c:val>
          <c:extLst>
            <c:ext xmlns:c16="http://schemas.microsoft.com/office/drawing/2014/chart" uri="{C3380CC4-5D6E-409C-BE32-E72D297353CC}">
              <c16:uniqueId val="{00000006-AB48-48CD-869C-ED86FFBD5C86}"/>
            </c:ext>
          </c:extLst>
        </c:ser>
        <c:dLbls>
          <c:showLegendKey val="0"/>
          <c:showVal val="0"/>
          <c:showCatName val="0"/>
          <c:showSerName val="0"/>
          <c:showPercent val="0"/>
          <c:showBubbleSize val="0"/>
        </c:dLbls>
        <c:gapWidth val="20"/>
        <c:overlap val="100"/>
        <c:axId val="767509352"/>
        <c:axId val="767508040"/>
      </c:barChart>
      <c:lineChart>
        <c:grouping val="standard"/>
        <c:varyColors val="0"/>
        <c:ser>
          <c:idx val="7"/>
          <c:order val="7"/>
          <c:tx>
            <c:strRef>
              <c:f>Sheet1!$J$1</c:f>
              <c:strCache>
                <c:ptCount val="1"/>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Sheet1!$I$2:$I$11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Sheet1!$J$2:$J$11</c:f>
              <c:numCache>
                <c:formatCode>General</c:formatCode>
                <c:ptCount val="10"/>
                <c:pt idx="0">
                  <c:v>1500.4099999999999</c:v>
                </c:pt>
                <c:pt idx="1">
                  <c:v>3902.9399999999996</c:v>
                </c:pt>
                <c:pt idx="2">
                  <c:v>1318.6000000000001</c:v>
                </c:pt>
                <c:pt idx="3">
                  <c:v>3330.57</c:v>
                </c:pt>
                <c:pt idx="4">
                  <c:v>2858.67</c:v>
                </c:pt>
                <c:pt idx="5">
                  <c:v>2955.2099999999996</c:v>
                </c:pt>
                <c:pt idx="6">
                  <c:v>1743.2499999999998</c:v>
                </c:pt>
                <c:pt idx="7">
                  <c:v>2592.8199999999997</c:v>
                </c:pt>
                <c:pt idx="8">
                  <c:v>2100.69</c:v>
                </c:pt>
                <c:pt idx="9">
                  <c:v>1282.54</c:v>
                </c:pt>
              </c:numCache>
            </c:numRef>
          </c:val>
          <c:smooth val="0"/>
          <c:extLst>
            <c:ext xmlns:c16="http://schemas.microsoft.com/office/drawing/2014/chart" uri="{C3380CC4-5D6E-409C-BE32-E72D297353CC}">
              <c16:uniqueId val="{00000007-AB48-48CD-869C-ED86FFBD5C86}"/>
            </c:ext>
          </c:extLst>
        </c:ser>
        <c:dLbls>
          <c:showLegendKey val="0"/>
          <c:showVal val="0"/>
          <c:showCatName val="0"/>
          <c:showSerName val="0"/>
          <c:showPercent val="0"/>
          <c:showBubbleSize val="0"/>
        </c:dLbls>
        <c:marker val="1"/>
        <c:smooth val="0"/>
        <c:axId val="767509352"/>
        <c:axId val="767508040"/>
      </c:lineChart>
      <c:catAx>
        <c:axId val="76750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508040"/>
        <c:crosses val="autoZero"/>
        <c:auto val="1"/>
        <c:lblAlgn val="ctr"/>
        <c:lblOffset val="100"/>
        <c:noMultiLvlLbl val="0"/>
      </c:catAx>
      <c:valAx>
        <c:axId val="767508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509352"/>
        <c:crosses val="autoZero"/>
        <c:crossBetween val="between"/>
      </c:valAx>
      <c:spPr>
        <a:noFill/>
        <a:ln>
          <a:noFill/>
        </a:ln>
        <a:effectLst/>
      </c:spPr>
    </c:plotArea>
    <c:legend>
      <c:legendPos val="b"/>
      <c:layout>
        <c:manualLayout>
          <c:xMode val="edge"/>
          <c:yMode val="edge"/>
          <c:x val="0.71730531634471739"/>
          <c:y val="0.94574828139735123"/>
          <c:w val="0.2114835814524921"/>
          <c:h val="3.40651213270128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History</a:t>
            </a:r>
            <a:r>
              <a:rPr lang="en-US" baseline="0"/>
              <a:t> of Non-Interstate Pavement Condition and</a:t>
            </a:r>
            <a:r>
              <a:rPr lang="en-US"/>
              <a:t> 3R Program</a:t>
            </a:r>
            <a:r>
              <a:rPr lang="en-US" baseline="0"/>
              <a:t> Expenditures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3"/>
          <c:tx>
            <c:strRef>
              <c:f>Sheet1!$A$1</c:f>
              <c:strCache>
                <c:ptCount val="1"/>
                <c:pt idx="0">
                  <c:v>Expenditures</c:v>
                </c:pt>
              </c:strCache>
            </c:strRef>
          </c:tx>
          <c:spPr>
            <a:solidFill>
              <a:schemeClr val="bg1">
                <a:lumMod val="75000"/>
              </a:schemeClr>
            </a:solidFill>
            <a:ln>
              <a:noFill/>
            </a:ln>
            <a:effectLst/>
          </c:spPr>
          <c:invertIfNegative val="0"/>
          <c:val>
            <c:numRef>
              <c:f>Sheet1!$A$2:$A$14</c:f>
              <c:numCache>
                <c:formatCode>"$"0,,</c:formatCode>
                <c:ptCount val="13"/>
                <c:pt idx="0">
                  <c:v>70711000</c:v>
                </c:pt>
                <c:pt idx="1">
                  <c:v>83644000</c:v>
                </c:pt>
                <c:pt idx="2">
                  <c:v>90543000</c:v>
                </c:pt>
                <c:pt idx="3">
                  <c:v>221461000</c:v>
                </c:pt>
                <c:pt idx="4">
                  <c:v>83834000</c:v>
                </c:pt>
                <c:pt idx="5">
                  <c:v>137009000</c:v>
                </c:pt>
                <c:pt idx="6">
                  <c:v>172922000</c:v>
                </c:pt>
                <c:pt idx="7">
                  <c:v>172358000</c:v>
                </c:pt>
                <c:pt idx="8">
                  <c:v>170627000</c:v>
                </c:pt>
                <c:pt idx="9">
                  <c:v>145086000</c:v>
                </c:pt>
                <c:pt idx="10">
                  <c:v>112512000</c:v>
                </c:pt>
                <c:pt idx="11">
                  <c:v>89621000</c:v>
                </c:pt>
                <c:pt idx="12">
                  <c:v>93564847.899999991</c:v>
                </c:pt>
              </c:numCache>
            </c:numRef>
          </c:val>
          <c:extLst>
            <c:ext xmlns:c16="http://schemas.microsoft.com/office/drawing/2014/chart" uri="{C3380CC4-5D6E-409C-BE32-E72D297353CC}">
              <c16:uniqueId val="{00000000-C9E7-4127-92A9-67F4009D2D38}"/>
            </c:ext>
          </c:extLst>
        </c:ser>
        <c:dLbls>
          <c:showLegendKey val="0"/>
          <c:showVal val="0"/>
          <c:showCatName val="0"/>
          <c:showSerName val="0"/>
          <c:showPercent val="0"/>
          <c:showBubbleSize val="0"/>
        </c:dLbls>
        <c:gapWidth val="50"/>
        <c:axId val="176149832"/>
        <c:axId val="176150816"/>
      </c:barChart>
      <c:lineChart>
        <c:grouping val="standard"/>
        <c:varyColors val="0"/>
        <c:ser>
          <c:idx val="4"/>
          <c:order val="0"/>
          <c:tx>
            <c:strRef>
              <c:f>Sheet1!$C$1</c:f>
              <c:strCache>
                <c:ptCount val="1"/>
                <c:pt idx="0">
                  <c:v>% Poor</c:v>
                </c:pt>
              </c:strCache>
            </c:strRef>
          </c:tx>
          <c:spPr>
            <a:ln w="28575" cap="rnd">
              <a:solidFill>
                <a:srgbClr val="FF0000"/>
              </a:solidFill>
              <a:prstDash val="solid"/>
              <a:round/>
            </a:ln>
            <a:effectLst/>
          </c:spPr>
          <c:marker>
            <c:symbol val="none"/>
          </c:marker>
          <c:cat>
            <c:numRef>
              <c:f>Sheet1!$B$2:$B$14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General</c:formatCode>
                <c:ptCount val="13"/>
                <c:pt idx="0">
                  <c:v>1.4</c:v>
                </c:pt>
                <c:pt idx="1">
                  <c:v>1.6</c:v>
                </c:pt>
                <c:pt idx="2">
                  <c:v>2.2999999999999998</c:v>
                </c:pt>
                <c:pt idx="3">
                  <c:v>2.8</c:v>
                </c:pt>
                <c:pt idx="4">
                  <c:v>2.9</c:v>
                </c:pt>
                <c:pt idx="5">
                  <c:v>4.9000000000000004</c:v>
                </c:pt>
                <c:pt idx="6">
                  <c:v>4.3</c:v>
                </c:pt>
                <c:pt idx="7">
                  <c:v>4.7</c:v>
                </c:pt>
                <c:pt idx="8">
                  <c:v>4.9000000000000004</c:v>
                </c:pt>
                <c:pt idx="9">
                  <c:v>4.2</c:v>
                </c:pt>
                <c:pt idx="10">
                  <c:v>3.5</c:v>
                </c:pt>
                <c:pt idx="11">
                  <c:v>2.7</c:v>
                </c:pt>
                <c:pt idx="12">
                  <c:v>2.2000000000000002</c:v>
                </c:pt>
              </c:numCache>
            </c:numRef>
          </c:val>
          <c:smooth val="0"/>
          <c:extLst>
            <c:ext xmlns:c16="http://schemas.microsoft.com/office/drawing/2014/chart" uri="{C3380CC4-5D6E-409C-BE32-E72D297353CC}">
              <c16:uniqueId val="{00000001-C9E7-4127-92A9-67F4009D2D38}"/>
            </c:ext>
          </c:extLst>
        </c:ser>
        <c:ser>
          <c:idx val="5"/>
          <c:order val="1"/>
          <c:tx>
            <c:strRef>
              <c:f>Sheet1!$D$1</c:f>
              <c:strCache>
                <c:ptCount val="1"/>
                <c:pt idx="0">
                  <c:v>% Fair</c:v>
                </c:pt>
              </c:strCache>
            </c:strRef>
          </c:tx>
          <c:spPr>
            <a:ln w="28575" cap="rnd">
              <a:solidFill>
                <a:srgbClr val="FFC000"/>
              </a:solidFill>
              <a:prstDash val="solid"/>
              <a:round/>
            </a:ln>
            <a:effectLst/>
          </c:spPr>
          <c:marker>
            <c:symbol val="none"/>
          </c:marker>
          <c:cat>
            <c:numRef>
              <c:f>Sheet1!$B$2:$B$14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Sheet1!$D$2:$D$14</c:f>
              <c:numCache>
                <c:formatCode>General</c:formatCode>
                <c:ptCount val="13"/>
                <c:pt idx="0">
                  <c:v>24.5</c:v>
                </c:pt>
                <c:pt idx="1">
                  <c:v>26.9</c:v>
                </c:pt>
                <c:pt idx="2">
                  <c:v>30.6</c:v>
                </c:pt>
                <c:pt idx="3">
                  <c:v>29.9</c:v>
                </c:pt>
                <c:pt idx="4">
                  <c:v>28.6</c:v>
                </c:pt>
                <c:pt idx="5">
                  <c:v>29.2</c:v>
                </c:pt>
                <c:pt idx="6">
                  <c:v>27.1</c:v>
                </c:pt>
                <c:pt idx="7">
                  <c:v>25.5</c:v>
                </c:pt>
                <c:pt idx="8">
                  <c:v>25.3</c:v>
                </c:pt>
                <c:pt idx="9">
                  <c:v>25.6</c:v>
                </c:pt>
                <c:pt idx="10">
                  <c:v>25.5</c:v>
                </c:pt>
                <c:pt idx="11">
                  <c:v>25.3</c:v>
                </c:pt>
                <c:pt idx="12">
                  <c:v>26</c:v>
                </c:pt>
              </c:numCache>
            </c:numRef>
          </c:val>
          <c:smooth val="0"/>
          <c:extLst>
            <c:ext xmlns:c16="http://schemas.microsoft.com/office/drawing/2014/chart" uri="{C3380CC4-5D6E-409C-BE32-E72D297353CC}">
              <c16:uniqueId val="{00000002-C9E7-4127-92A9-67F4009D2D38}"/>
            </c:ext>
          </c:extLst>
        </c:ser>
        <c:ser>
          <c:idx val="6"/>
          <c:order val="2"/>
          <c:tx>
            <c:strRef>
              <c:f>Sheet1!$E$1</c:f>
              <c:strCache>
                <c:ptCount val="1"/>
                <c:pt idx="0">
                  <c:v>% Good</c:v>
                </c:pt>
              </c:strCache>
            </c:strRef>
          </c:tx>
          <c:spPr>
            <a:ln w="28575" cap="rnd">
              <a:solidFill>
                <a:srgbClr val="00B050"/>
              </a:solidFill>
              <a:prstDash val="solid"/>
              <a:round/>
            </a:ln>
            <a:effectLst/>
          </c:spPr>
          <c:marker>
            <c:symbol val="none"/>
          </c:marker>
          <c:cat>
            <c:numRef>
              <c:f>Sheet1!$B$2:$B$14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Sheet1!$E$2:$E$14</c:f>
              <c:numCache>
                <c:formatCode>General</c:formatCode>
                <c:ptCount val="13"/>
                <c:pt idx="0">
                  <c:v>74.2</c:v>
                </c:pt>
                <c:pt idx="1">
                  <c:v>71.5</c:v>
                </c:pt>
                <c:pt idx="2">
                  <c:v>67.099999999999994</c:v>
                </c:pt>
                <c:pt idx="3">
                  <c:v>67.3</c:v>
                </c:pt>
                <c:pt idx="4">
                  <c:v>68.400000000000006</c:v>
                </c:pt>
                <c:pt idx="5">
                  <c:v>66</c:v>
                </c:pt>
                <c:pt idx="6">
                  <c:v>68.599999999999994</c:v>
                </c:pt>
                <c:pt idx="7">
                  <c:v>69.8</c:v>
                </c:pt>
                <c:pt idx="8">
                  <c:v>69.8</c:v>
                </c:pt>
                <c:pt idx="9">
                  <c:v>70.2</c:v>
                </c:pt>
                <c:pt idx="10">
                  <c:v>71</c:v>
                </c:pt>
                <c:pt idx="11">
                  <c:v>72</c:v>
                </c:pt>
                <c:pt idx="12">
                  <c:v>71.7</c:v>
                </c:pt>
              </c:numCache>
            </c:numRef>
          </c:val>
          <c:smooth val="0"/>
          <c:extLst>
            <c:ext xmlns:c16="http://schemas.microsoft.com/office/drawing/2014/chart" uri="{C3380CC4-5D6E-409C-BE32-E72D297353CC}">
              <c16:uniqueId val="{00000003-C9E7-4127-92A9-67F4009D2D38}"/>
            </c:ext>
          </c:extLst>
        </c:ser>
        <c:dLbls>
          <c:showLegendKey val="0"/>
          <c:showVal val="0"/>
          <c:showCatName val="0"/>
          <c:showSerName val="0"/>
          <c:showPercent val="0"/>
          <c:showBubbleSize val="0"/>
        </c:dLbls>
        <c:marker val="1"/>
        <c:smooth val="0"/>
        <c:axId val="718209656"/>
        <c:axId val="718209328"/>
      </c:lineChart>
      <c:catAx>
        <c:axId val="718209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09328"/>
        <c:crosses val="autoZero"/>
        <c:auto val="1"/>
        <c:lblAlgn val="ctr"/>
        <c:lblOffset val="100"/>
        <c:noMultiLvlLbl val="0"/>
      </c:catAx>
      <c:valAx>
        <c:axId val="7182093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09656"/>
        <c:crosses val="autoZero"/>
        <c:crossBetween val="between"/>
      </c:valAx>
      <c:valAx>
        <c:axId val="17615081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49832"/>
        <c:crosses val="max"/>
        <c:crossBetween val="between"/>
        <c:dispUnits>
          <c:builtInUnit val="millions"/>
        </c:dispUnits>
      </c:valAx>
      <c:catAx>
        <c:axId val="176149832"/>
        <c:scaling>
          <c:orientation val="minMax"/>
        </c:scaling>
        <c:delete val="1"/>
        <c:axPos val="b"/>
        <c:majorTickMark val="out"/>
        <c:minorTickMark val="none"/>
        <c:tickLblPos val="nextTo"/>
        <c:crossAx val="17615081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Pavement Condition Index and Funding</a:t>
            </a:r>
          </a:p>
          <a:p>
            <a:pPr>
              <a:defRPr sz="2000"/>
            </a:pPr>
            <a:r>
              <a:rPr lang="en-US" sz="2000" dirty="0"/>
              <a:t>Non-Interstate Pavement Modernization</a:t>
            </a:r>
            <a:r>
              <a:rPr lang="en-US" sz="2000" baseline="0" dirty="0"/>
              <a:t> Program</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2"/>
          <c:order val="2"/>
          <c:tx>
            <c:strRef>
              <c:f>Sheet1!$B$1</c:f>
              <c:strCache>
                <c:ptCount val="1"/>
                <c:pt idx="0">
                  <c:v>Expenditures</c:v>
                </c:pt>
              </c:strCache>
            </c:strRef>
          </c:tx>
          <c:spPr>
            <a:solidFill>
              <a:schemeClr val="accent3">
                <a:lumMod val="50000"/>
              </a:schemeClr>
            </a:solidFill>
            <a:ln>
              <a:noFill/>
            </a:ln>
            <a:effectLst/>
          </c:spPr>
          <c:invertIfNegative val="0"/>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Sheet1!$B$2:$B$27</c:f>
              <c:numCache>
                <c:formatCode>"$"0,,</c:formatCode>
                <c:ptCount val="26"/>
                <c:pt idx="0">
                  <c:v>61277000</c:v>
                </c:pt>
                <c:pt idx="1">
                  <c:v>70711000</c:v>
                </c:pt>
                <c:pt idx="2">
                  <c:v>83644000</c:v>
                </c:pt>
                <c:pt idx="3">
                  <c:v>90543000</c:v>
                </c:pt>
                <c:pt idx="4">
                  <c:v>221461000</c:v>
                </c:pt>
                <c:pt idx="5">
                  <c:v>83834000</c:v>
                </c:pt>
                <c:pt idx="6">
                  <c:v>137009000</c:v>
                </c:pt>
                <c:pt idx="7">
                  <c:v>172922000</c:v>
                </c:pt>
                <c:pt idx="8">
                  <c:v>172358000</c:v>
                </c:pt>
                <c:pt idx="9">
                  <c:v>170627000</c:v>
                </c:pt>
                <c:pt idx="10">
                  <c:v>145086000</c:v>
                </c:pt>
                <c:pt idx="11">
                  <c:v>112512000</c:v>
                </c:pt>
                <c:pt idx="12">
                  <c:v>89621000</c:v>
                </c:pt>
                <c:pt idx="13">
                  <c:v>93564847.899999991</c:v>
                </c:pt>
                <c:pt idx="14">
                  <c:v>96900000</c:v>
                </c:pt>
                <c:pt idx="15">
                  <c:v>137400000</c:v>
                </c:pt>
              </c:numCache>
            </c:numRef>
          </c:val>
          <c:extLst>
            <c:ext xmlns:c16="http://schemas.microsoft.com/office/drawing/2014/chart" uri="{C3380CC4-5D6E-409C-BE32-E72D297353CC}">
              <c16:uniqueId val="{00000000-8298-4D10-84D7-F6BB96242AD1}"/>
            </c:ext>
          </c:extLst>
        </c:ser>
        <c:ser>
          <c:idx val="3"/>
          <c:order val="3"/>
          <c:tx>
            <c:strRef>
              <c:f>Sheet1!$C$1</c:f>
              <c:strCache>
                <c:ptCount val="1"/>
                <c:pt idx="0">
                  <c:v>Baseline Budget</c:v>
                </c:pt>
              </c:strCache>
            </c:strRef>
          </c:tx>
          <c:spPr>
            <a:solidFill>
              <a:schemeClr val="bg1">
                <a:lumMod val="65000"/>
              </a:schemeClr>
            </a:solidFill>
            <a:ln>
              <a:noFill/>
            </a:ln>
            <a:effectLst/>
          </c:spPr>
          <c:invertIfNegative val="0"/>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Sheet1!$C$2:$C$27</c:f>
              <c:numCache>
                <c:formatCode>General</c:formatCode>
                <c:ptCount val="26"/>
                <c:pt idx="16" formatCode="&quot;$&quot;0,,">
                  <c:v>105000000</c:v>
                </c:pt>
                <c:pt idx="17" formatCode="&quot;$&quot;0,,">
                  <c:v>115000000</c:v>
                </c:pt>
                <c:pt idx="18" formatCode="&quot;$&quot;0,,">
                  <c:v>125000000</c:v>
                </c:pt>
                <c:pt idx="19" formatCode="&quot;$&quot;0,,">
                  <c:v>130000000</c:v>
                </c:pt>
                <c:pt idx="20" formatCode="&quot;$&quot;0,,">
                  <c:v>135000000</c:v>
                </c:pt>
                <c:pt idx="21" formatCode="&quot;$&quot;0,,">
                  <c:v>140000000</c:v>
                </c:pt>
                <c:pt idx="22" formatCode="&quot;$&quot;0,,">
                  <c:v>150000000</c:v>
                </c:pt>
                <c:pt idx="23" formatCode="&quot;$&quot;0,,">
                  <c:v>160000000</c:v>
                </c:pt>
                <c:pt idx="24" formatCode="&quot;$&quot;0,,">
                  <c:v>170000000</c:v>
                </c:pt>
                <c:pt idx="25" formatCode="&quot;$&quot;0,,">
                  <c:v>180000000</c:v>
                </c:pt>
              </c:numCache>
            </c:numRef>
          </c:val>
          <c:extLst>
            <c:ext xmlns:c16="http://schemas.microsoft.com/office/drawing/2014/chart" uri="{C3380CC4-5D6E-409C-BE32-E72D297353CC}">
              <c16:uniqueId val="{00000001-8298-4D10-84D7-F6BB96242AD1}"/>
            </c:ext>
          </c:extLst>
        </c:ser>
        <c:ser>
          <c:idx val="4"/>
          <c:order val="4"/>
          <c:tx>
            <c:strRef>
              <c:f>Sheet1!$D$1</c:f>
              <c:strCache>
                <c:ptCount val="1"/>
                <c:pt idx="0">
                  <c:v>Added funds</c:v>
                </c:pt>
              </c:strCache>
            </c:strRef>
          </c:tx>
          <c:spPr>
            <a:solidFill>
              <a:schemeClr val="bg1">
                <a:lumMod val="85000"/>
              </a:schemeClr>
            </a:solidFill>
            <a:ln>
              <a:noFill/>
            </a:ln>
            <a:effectLst/>
          </c:spPr>
          <c:invertIfNegative val="0"/>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Sheet1!$D$2:$D$27</c:f>
              <c:numCache>
                <c:formatCode>General</c:formatCode>
                <c:ptCount val="26"/>
                <c:pt idx="16" formatCode="&quot;$&quot;0,,">
                  <c:v>0</c:v>
                </c:pt>
                <c:pt idx="17" formatCode="&quot;$&quot;0,,">
                  <c:v>0</c:v>
                </c:pt>
                <c:pt idx="18" formatCode="&quot;$&quot;0,,">
                  <c:v>0</c:v>
                </c:pt>
                <c:pt idx="19" formatCode="&quot;$&quot;0,,">
                  <c:v>0</c:v>
                </c:pt>
                <c:pt idx="20" formatCode="&quot;$&quot;0,,">
                  <c:v>0</c:v>
                </c:pt>
                <c:pt idx="21" formatCode="&quot;$&quot;0,,">
                  <c:v>0</c:v>
                </c:pt>
                <c:pt idx="22" formatCode="&quot;$&quot;0,,">
                  <c:v>0</c:v>
                </c:pt>
                <c:pt idx="23" formatCode="&quot;$&quot;0,,">
                  <c:v>0</c:v>
                </c:pt>
                <c:pt idx="24" formatCode="&quot;$&quot;0,,">
                  <c:v>0</c:v>
                </c:pt>
                <c:pt idx="25" formatCode="&quot;$&quot;0,,">
                  <c:v>0</c:v>
                </c:pt>
              </c:numCache>
            </c:numRef>
          </c:val>
          <c:extLst>
            <c:ext xmlns:c16="http://schemas.microsoft.com/office/drawing/2014/chart" uri="{C3380CC4-5D6E-409C-BE32-E72D297353CC}">
              <c16:uniqueId val="{00000002-8298-4D10-84D7-F6BB96242AD1}"/>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1"/>
          <c:order val="0"/>
          <c:tx>
            <c:strRef>
              <c:f>Sheet1!$F$1</c:f>
              <c:strCache>
                <c:ptCount val="1"/>
                <c:pt idx="0">
                  <c:v>PCI</c:v>
                </c:pt>
              </c:strCache>
            </c:strRef>
          </c:tx>
          <c:spPr>
            <a:ln w="28575" cap="rnd">
              <a:solidFill>
                <a:schemeClr val="tx1"/>
              </a:solidFill>
              <a:round/>
            </a:ln>
            <a:effectLst/>
          </c:spPr>
          <c:marker>
            <c:symbol val="none"/>
          </c:marker>
          <c:cat>
            <c:numRef>
              <c:f>Sheet1!$E$2:$E$27</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Sheet1!$F$2:$F$27</c:f>
              <c:numCache>
                <c:formatCode>General</c:formatCode>
                <c:ptCount val="26"/>
                <c:pt idx="0">
                  <c:v>74.900000000000006</c:v>
                </c:pt>
                <c:pt idx="1">
                  <c:v>75.099999999999994</c:v>
                </c:pt>
                <c:pt idx="2">
                  <c:v>73.8</c:v>
                </c:pt>
                <c:pt idx="3">
                  <c:v>72</c:v>
                </c:pt>
                <c:pt idx="4">
                  <c:v>71.8</c:v>
                </c:pt>
                <c:pt idx="5">
                  <c:v>71.3</c:v>
                </c:pt>
                <c:pt idx="6">
                  <c:v>70.400000000000006</c:v>
                </c:pt>
                <c:pt idx="7">
                  <c:v>72</c:v>
                </c:pt>
                <c:pt idx="8">
                  <c:v>72.3</c:v>
                </c:pt>
                <c:pt idx="9">
                  <c:v>72.5</c:v>
                </c:pt>
                <c:pt idx="10">
                  <c:v>72.599999999999994</c:v>
                </c:pt>
                <c:pt idx="11">
                  <c:v>73.400000000000006</c:v>
                </c:pt>
                <c:pt idx="12">
                  <c:v>74.3</c:v>
                </c:pt>
                <c:pt idx="13">
                  <c:v>74.900000000000006</c:v>
                </c:pt>
              </c:numCache>
            </c:numRef>
          </c:val>
          <c:smooth val="0"/>
          <c:extLst>
            <c:ext xmlns:c16="http://schemas.microsoft.com/office/drawing/2014/chart" uri="{C3380CC4-5D6E-409C-BE32-E72D297353CC}">
              <c16:uniqueId val="{00000003-8298-4D10-84D7-F6BB96242AD1}"/>
            </c:ext>
          </c:extLst>
        </c:ser>
        <c:ser>
          <c:idx val="0"/>
          <c:order val="1"/>
          <c:tx>
            <c:strRef>
              <c:f>Sheet1!$G$1</c:f>
              <c:strCache>
                <c:ptCount val="1"/>
                <c:pt idx="0">
                  <c:v>Forecast PCI</c:v>
                </c:pt>
              </c:strCache>
            </c:strRef>
          </c:tx>
          <c:spPr>
            <a:ln w="28575" cap="rnd">
              <a:solidFill>
                <a:schemeClr val="accent6"/>
              </a:solidFill>
              <a:round/>
            </a:ln>
            <a:effectLst/>
          </c:spPr>
          <c:marker>
            <c:symbol val="none"/>
          </c:marker>
          <c:cat>
            <c:numRef>
              <c:f>Sheet1!$E$2:$E$27</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Sheet1!$G$2:$G$27</c:f>
              <c:numCache>
                <c:formatCode>General</c:formatCode>
                <c:ptCount val="26"/>
                <c:pt idx="13" formatCode="0.0">
                  <c:v>75.040000000000006</c:v>
                </c:pt>
                <c:pt idx="14" formatCode="0.0">
                  <c:v>75.59</c:v>
                </c:pt>
                <c:pt idx="15" formatCode="0.0">
                  <c:v>73.8</c:v>
                </c:pt>
                <c:pt idx="16" formatCode="0.0">
                  <c:v>73.760000000000005</c:v>
                </c:pt>
                <c:pt idx="17" formatCode="0.0">
                  <c:v>73.11</c:v>
                </c:pt>
                <c:pt idx="18" formatCode="0.0">
                  <c:v>72.97</c:v>
                </c:pt>
                <c:pt idx="19" formatCode="0.0">
                  <c:v>72.83</c:v>
                </c:pt>
                <c:pt idx="20" formatCode="0.0">
                  <c:v>72.67</c:v>
                </c:pt>
                <c:pt idx="21" formatCode="0.0">
                  <c:v>72.55</c:v>
                </c:pt>
                <c:pt idx="22" formatCode="0.0">
                  <c:v>72.430000000000007</c:v>
                </c:pt>
                <c:pt idx="23" formatCode="0.0">
                  <c:v>72.33</c:v>
                </c:pt>
                <c:pt idx="24" formatCode="0.0">
                  <c:v>72.19</c:v>
                </c:pt>
                <c:pt idx="25" formatCode="0.0">
                  <c:v>72.09</c:v>
                </c:pt>
              </c:numCache>
            </c:numRef>
          </c:val>
          <c:smooth val="0"/>
          <c:extLst>
            <c:ext xmlns:c16="http://schemas.microsoft.com/office/drawing/2014/chart" uri="{C3380CC4-5D6E-409C-BE32-E72D297353CC}">
              <c16:uniqueId val="{00000004-8298-4D10-84D7-F6BB96242AD1}"/>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5"/>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Pavement Condition Index at 150% Funding Scenario</a:t>
            </a:r>
            <a:endParaRPr lang="en-US">
              <a:effectLst/>
            </a:endParaRPr>
          </a:p>
          <a:p>
            <a:pPr>
              <a:defRPr/>
            </a:pPr>
            <a:r>
              <a:rPr lang="en-US" sz="1800" b="0" i="0" baseline="0">
                <a:effectLst/>
              </a:rPr>
              <a:t>Non-Interstate Pavement Modernization Program</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1"/>
          <c:tx>
            <c:strRef>
              <c:f>Sheet1!$B$1</c:f>
              <c:strCache>
                <c:ptCount val="1"/>
                <c:pt idx="0">
                  <c:v>Baseline</c:v>
                </c:pt>
              </c:strCache>
            </c:strRef>
          </c:tx>
          <c:spPr>
            <a:solidFill>
              <a:schemeClr val="bg1">
                <a:lumMod val="65000"/>
              </a:schemeClr>
            </a:solidFill>
            <a:ln>
              <a:noFill/>
            </a:ln>
            <a:effectLst/>
          </c:spPr>
          <c:invertIfNegative val="0"/>
          <c:cat>
            <c:numRef>
              <c:f>Sheet1!$A$2:$A$11</c:f>
              <c:numCache>
                <c:formatCode>General</c:formatCode>
                <c:ptCount val="10"/>
                <c:pt idx="0">
                  <c:v>15</c:v>
                </c:pt>
                <c:pt idx="1">
                  <c:v>16</c:v>
                </c:pt>
                <c:pt idx="2">
                  <c:v>17</c:v>
                </c:pt>
                <c:pt idx="3">
                  <c:v>18</c:v>
                </c:pt>
                <c:pt idx="4">
                  <c:v>19</c:v>
                </c:pt>
                <c:pt idx="5">
                  <c:v>20</c:v>
                </c:pt>
                <c:pt idx="6">
                  <c:v>21</c:v>
                </c:pt>
                <c:pt idx="7">
                  <c:v>22</c:v>
                </c:pt>
                <c:pt idx="8">
                  <c:v>23</c:v>
                </c:pt>
                <c:pt idx="9">
                  <c:v>24</c:v>
                </c:pt>
              </c:numCache>
            </c:numRef>
          </c:cat>
          <c:val>
            <c:numRef>
              <c:f>Sheet1!$B$2:$B$13</c:f>
              <c:numCache>
                <c:formatCode>"$"0,,</c:formatCode>
                <c:ptCount val="12"/>
                <c:pt idx="0">
                  <c:v>96900000</c:v>
                </c:pt>
                <c:pt idx="1">
                  <c:v>137400000</c:v>
                </c:pt>
                <c:pt idx="2">
                  <c:v>105000000</c:v>
                </c:pt>
                <c:pt idx="3">
                  <c:v>115000000</c:v>
                </c:pt>
                <c:pt idx="4">
                  <c:v>125000000</c:v>
                </c:pt>
                <c:pt idx="5">
                  <c:v>130000000</c:v>
                </c:pt>
                <c:pt idx="6">
                  <c:v>135000000</c:v>
                </c:pt>
                <c:pt idx="7">
                  <c:v>140000000</c:v>
                </c:pt>
                <c:pt idx="8">
                  <c:v>150000000</c:v>
                </c:pt>
                <c:pt idx="9">
                  <c:v>160000000</c:v>
                </c:pt>
                <c:pt idx="10">
                  <c:v>170000000</c:v>
                </c:pt>
                <c:pt idx="11">
                  <c:v>180000000</c:v>
                </c:pt>
              </c:numCache>
            </c:numRef>
          </c:val>
          <c:extLst>
            <c:ext xmlns:c16="http://schemas.microsoft.com/office/drawing/2014/chart" uri="{C3380CC4-5D6E-409C-BE32-E72D297353CC}">
              <c16:uniqueId val="{00000000-B316-48D7-BC12-6D4DE19CB7AC}"/>
            </c:ext>
          </c:extLst>
        </c:ser>
        <c:ser>
          <c:idx val="4"/>
          <c:order val="2"/>
          <c:tx>
            <c:strRef>
              <c:f>Sheet1!$C$1</c:f>
              <c:strCache>
                <c:ptCount val="1"/>
                <c:pt idx="0">
                  <c:v>Added funds</c:v>
                </c:pt>
              </c:strCache>
            </c:strRef>
          </c:tx>
          <c:spPr>
            <a:solidFill>
              <a:schemeClr val="bg1">
                <a:lumMod val="85000"/>
              </a:schemeClr>
            </a:solidFill>
            <a:ln>
              <a:noFill/>
            </a:ln>
            <a:effectLst/>
          </c:spPr>
          <c:invertIfNegative val="0"/>
          <c:cat>
            <c:numRef>
              <c:f>Sheet1!$A$2:$A$11</c:f>
              <c:numCache>
                <c:formatCode>General</c:formatCode>
                <c:ptCount val="10"/>
                <c:pt idx="0">
                  <c:v>15</c:v>
                </c:pt>
                <c:pt idx="1">
                  <c:v>16</c:v>
                </c:pt>
                <c:pt idx="2">
                  <c:v>17</c:v>
                </c:pt>
                <c:pt idx="3">
                  <c:v>18</c:v>
                </c:pt>
                <c:pt idx="4">
                  <c:v>19</c:v>
                </c:pt>
                <c:pt idx="5">
                  <c:v>20</c:v>
                </c:pt>
                <c:pt idx="6">
                  <c:v>21</c:v>
                </c:pt>
                <c:pt idx="7">
                  <c:v>22</c:v>
                </c:pt>
                <c:pt idx="8">
                  <c:v>23</c:v>
                </c:pt>
                <c:pt idx="9">
                  <c:v>24</c:v>
                </c:pt>
              </c:numCache>
            </c:numRef>
          </c:cat>
          <c:val>
            <c:numRef>
              <c:f>Sheet1!$C$2:$C$13</c:f>
              <c:numCache>
                <c:formatCode>"$"0,,</c:formatCode>
                <c:ptCount val="12"/>
                <c:pt idx="0">
                  <c:v>0</c:v>
                </c:pt>
                <c:pt idx="1">
                  <c:v>0</c:v>
                </c:pt>
                <c:pt idx="2">
                  <c:v>0</c:v>
                </c:pt>
                <c:pt idx="3">
                  <c:v>0</c:v>
                </c:pt>
                <c:pt idx="4">
                  <c:v>0</c:v>
                </c:pt>
                <c:pt idx="5">
                  <c:v>0</c:v>
                </c:pt>
                <c:pt idx="6">
                  <c:v>67500000</c:v>
                </c:pt>
                <c:pt idx="7">
                  <c:v>70000000</c:v>
                </c:pt>
                <c:pt idx="8">
                  <c:v>75000000</c:v>
                </c:pt>
                <c:pt idx="9">
                  <c:v>80000000</c:v>
                </c:pt>
                <c:pt idx="10">
                  <c:v>85000000</c:v>
                </c:pt>
                <c:pt idx="11">
                  <c:v>90000000</c:v>
                </c:pt>
              </c:numCache>
            </c:numRef>
          </c:val>
          <c:extLst>
            <c:ext xmlns:c16="http://schemas.microsoft.com/office/drawing/2014/chart" uri="{C3380CC4-5D6E-409C-BE32-E72D297353CC}">
              <c16:uniqueId val="{00000001-B316-48D7-BC12-6D4DE19CB7AC}"/>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0"/>
          <c:order val="0"/>
          <c:tx>
            <c:strRef>
              <c:f>Sheet1!$E$1</c:f>
              <c:strCache>
                <c:ptCount val="1"/>
                <c:pt idx="0">
                  <c:v>Forecast PCI</c:v>
                </c:pt>
              </c:strCache>
            </c:strRef>
          </c:tx>
          <c:spPr>
            <a:ln w="28575" cap="rnd">
              <a:solidFill>
                <a:schemeClr val="accent2"/>
              </a:solidFill>
              <a:round/>
            </a:ln>
            <a:effectLst/>
          </c:spPr>
          <c:marker>
            <c:symbol val="none"/>
          </c:marker>
          <c:cat>
            <c:numRef>
              <c:f>Sheet1!$D$2:$D$13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Sheet1!$E$2:$E$13</c:f>
              <c:numCache>
                <c:formatCode>0.0</c:formatCode>
                <c:ptCount val="12"/>
                <c:pt idx="0">
                  <c:v>75.59</c:v>
                </c:pt>
                <c:pt idx="1">
                  <c:v>73.8</c:v>
                </c:pt>
                <c:pt idx="2">
                  <c:v>73.760000000000005</c:v>
                </c:pt>
                <c:pt idx="3">
                  <c:v>73.11</c:v>
                </c:pt>
                <c:pt idx="4">
                  <c:v>72.97</c:v>
                </c:pt>
                <c:pt idx="5">
                  <c:v>72.83</c:v>
                </c:pt>
                <c:pt idx="6">
                  <c:v>72.67</c:v>
                </c:pt>
                <c:pt idx="7">
                  <c:v>73.05</c:v>
                </c:pt>
                <c:pt idx="8">
                  <c:v>73.34</c:v>
                </c:pt>
                <c:pt idx="9">
                  <c:v>73.64</c:v>
                </c:pt>
                <c:pt idx="10">
                  <c:v>73.91</c:v>
                </c:pt>
                <c:pt idx="11">
                  <c:v>74.180000000000007</c:v>
                </c:pt>
              </c:numCache>
            </c:numRef>
          </c:val>
          <c:smooth val="0"/>
          <c:extLst>
            <c:ext xmlns:c16="http://schemas.microsoft.com/office/drawing/2014/chart" uri="{C3380CC4-5D6E-409C-BE32-E72D297353CC}">
              <c16:uniqueId val="{00000002-B316-48D7-BC12-6D4DE19CB7AC}"/>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majorUnit val="5"/>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majorUnit val="100000000"/>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Pavement Condition Index at 200% Funding Scenario</a:t>
            </a:r>
            <a:endParaRPr lang="en-US">
              <a:effectLst/>
            </a:endParaRPr>
          </a:p>
          <a:p>
            <a:pPr>
              <a:defRPr/>
            </a:pPr>
            <a:r>
              <a:rPr lang="en-US" sz="1800" b="0" i="0" baseline="0">
                <a:effectLst/>
              </a:rPr>
              <a:t>Non-Interstate Pavement Modernization Program</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1"/>
          <c:tx>
            <c:strRef>
              <c:f>Sheet1!$B$1</c:f>
              <c:strCache>
                <c:ptCount val="1"/>
                <c:pt idx="0">
                  <c:v>Baseline</c:v>
                </c:pt>
              </c:strCache>
            </c:strRef>
          </c:tx>
          <c:spPr>
            <a:solidFill>
              <a:schemeClr val="bg1">
                <a:lumMod val="65000"/>
              </a:schemeClr>
            </a:solidFill>
            <a:ln>
              <a:noFill/>
            </a:ln>
            <a:effectLst/>
          </c:spPr>
          <c:invertIfNegative val="0"/>
          <c:cat>
            <c:numRef>
              <c:f>Sheet1!$A$2:$A$11</c:f>
              <c:numCache>
                <c:formatCode>General</c:formatCode>
                <c:ptCount val="10"/>
                <c:pt idx="0">
                  <c:v>15</c:v>
                </c:pt>
                <c:pt idx="1">
                  <c:v>16</c:v>
                </c:pt>
                <c:pt idx="2">
                  <c:v>17</c:v>
                </c:pt>
                <c:pt idx="3">
                  <c:v>18</c:v>
                </c:pt>
                <c:pt idx="4">
                  <c:v>19</c:v>
                </c:pt>
                <c:pt idx="5">
                  <c:v>20</c:v>
                </c:pt>
                <c:pt idx="6">
                  <c:v>21</c:v>
                </c:pt>
                <c:pt idx="7">
                  <c:v>22</c:v>
                </c:pt>
                <c:pt idx="8">
                  <c:v>23</c:v>
                </c:pt>
                <c:pt idx="9">
                  <c:v>24</c:v>
                </c:pt>
              </c:numCache>
            </c:numRef>
          </c:cat>
          <c:val>
            <c:numRef>
              <c:f>Sheet1!$B$2:$B$13</c:f>
              <c:numCache>
                <c:formatCode>"$"0,,</c:formatCode>
                <c:ptCount val="12"/>
                <c:pt idx="0">
                  <c:v>96900000</c:v>
                </c:pt>
                <c:pt idx="1">
                  <c:v>137400000</c:v>
                </c:pt>
                <c:pt idx="2">
                  <c:v>105000000</c:v>
                </c:pt>
                <c:pt idx="3">
                  <c:v>115000000</c:v>
                </c:pt>
                <c:pt idx="4">
                  <c:v>125000000</c:v>
                </c:pt>
                <c:pt idx="5">
                  <c:v>130000000</c:v>
                </c:pt>
                <c:pt idx="6">
                  <c:v>135000000</c:v>
                </c:pt>
                <c:pt idx="7">
                  <c:v>140000000</c:v>
                </c:pt>
                <c:pt idx="8">
                  <c:v>150000000</c:v>
                </c:pt>
                <c:pt idx="9">
                  <c:v>160000000</c:v>
                </c:pt>
                <c:pt idx="10">
                  <c:v>170000000</c:v>
                </c:pt>
                <c:pt idx="11">
                  <c:v>180000000</c:v>
                </c:pt>
              </c:numCache>
            </c:numRef>
          </c:val>
          <c:extLst>
            <c:ext xmlns:c16="http://schemas.microsoft.com/office/drawing/2014/chart" uri="{C3380CC4-5D6E-409C-BE32-E72D297353CC}">
              <c16:uniqueId val="{00000000-F51B-45E4-8871-8D30D9A362D6}"/>
            </c:ext>
          </c:extLst>
        </c:ser>
        <c:ser>
          <c:idx val="4"/>
          <c:order val="2"/>
          <c:tx>
            <c:strRef>
              <c:f>Sheet1!$C$1</c:f>
              <c:strCache>
                <c:ptCount val="1"/>
                <c:pt idx="0">
                  <c:v>Added funds</c:v>
                </c:pt>
              </c:strCache>
            </c:strRef>
          </c:tx>
          <c:spPr>
            <a:solidFill>
              <a:schemeClr val="bg1">
                <a:lumMod val="85000"/>
              </a:schemeClr>
            </a:solidFill>
            <a:ln>
              <a:noFill/>
            </a:ln>
            <a:effectLst/>
          </c:spPr>
          <c:invertIfNegative val="0"/>
          <c:cat>
            <c:numRef>
              <c:f>Sheet1!$A$2:$A$11</c:f>
              <c:numCache>
                <c:formatCode>General</c:formatCode>
                <c:ptCount val="10"/>
                <c:pt idx="0">
                  <c:v>15</c:v>
                </c:pt>
                <c:pt idx="1">
                  <c:v>16</c:v>
                </c:pt>
                <c:pt idx="2">
                  <c:v>17</c:v>
                </c:pt>
                <c:pt idx="3">
                  <c:v>18</c:v>
                </c:pt>
                <c:pt idx="4">
                  <c:v>19</c:v>
                </c:pt>
                <c:pt idx="5">
                  <c:v>20</c:v>
                </c:pt>
                <c:pt idx="6">
                  <c:v>21</c:v>
                </c:pt>
                <c:pt idx="7">
                  <c:v>22</c:v>
                </c:pt>
                <c:pt idx="8">
                  <c:v>23</c:v>
                </c:pt>
                <c:pt idx="9">
                  <c:v>24</c:v>
                </c:pt>
              </c:numCache>
            </c:numRef>
          </c:cat>
          <c:val>
            <c:numRef>
              <c:f>Sheet1!$C$2:$C$13</c:f>
              <c:numCache>
                <c:formatCode>"$"0,,</c:formatCode>
                <c:ptCount val="12"/>
                <c:pt idx="0">
                  <c:v>0</c:v>
                </c:pt>
                <c:pt idx="1">
                  <c:v>0</c:v>
                </c:pt>
                <c:pt idx="2">
                  <c:v>0</c:v>
                </c:pt>
                <c:pt idx="3">
                  <c:v>0</c:v>
                </c:pt>
                <c:pt idx="4">
                  <c:v>0</c:v>
                </c:pt>
                <c:pt idx="5">
                  <c:v>0</c:v>
                </c:pt>
                <c:pt idx="6">
                  <c:v>135000000</c:v>
                </c:pt>
                <c:pt idx="7">
                  <c:v>140000000</c:v>
                </c:pt>
                <c:pt idx="8">
                  <c:v>150000000</c:v>
                </c:pt>
                <c:pt idx="9">
                  <c:v>160000000</c:v>
                </c:pt>
                <c:pt idx="10">
                  <c:v>170000000</c:v>
                </c:pt>
                <c:pt idx="11">
                  <c:v>180000000</c:v>
                </c:pt>
              </c:numCache>
            </c:numRef>
          </c:val>
          <c:extLst>
            <c:ext xmlns:c16="http://schemas.microsoft.com/office/drawing/2014/chart" uri="{C3380CC4-5D6E-409C-BE32-E72D297353CC}">
              <c16:uniqueId val="{00000001-F51B-45E4-8871-8D30D9A362D6}"/>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0"/>
          <c:order val="0"/>
          <c:tx>
            <c:strRef>
              <c:f>Sheet1!$E$1</c:f>
              <c:strCache>
                <c:ptCount val="1"/>
                <c:pt idx="0">
                  <c:v>Forecast PCI</c:v>
                </c:pt>
              </c:strCache>
            </c:strRef>
          </c:tx>
          <c:spPr>
            <a:ln w="28575" cap="rnd">
              <a:solidFill>
                <a:schemeClr val="accent4"/>
              </a:solidFill>
              <a:round/>
            </a:ln>
            <a:effectLst/>
          </c:spPr>
          <c:marker>
            <c:symbol val="none"/>
          </c:marker>
          <c:cat>
            <c:numRef>
              <c:f>Sheet1!$D$2:$D$13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Sheet1!$E$2:$E$13</c:f>
              <c:numCache>
                <c:formatCode>0.0</c:formatCode>
                <c:ptCount val="12"/>
                <c:pt idx="0">
                  <c:v>75.59</c:v>
                </c:pt>
                <c:pt idx="1">
                  <c:v>73.8</c:v>
                </c:pt>
                <c:pt idx="2">
                  <c:v>73.760000000000005</c:v>
                </c:pt>
                <c:pt idx="3">
                  <c:v>73.11</c:v>
                </c:pt>
                <c:pt idx="4">
                  <c:v>72.97</c:v>
                </c:pt>
                <c:pt idx="5">
                  <c:v>72.83</c:v>
                </c:pt>
                <c:pt idx="6">
                  <c:v>72.67</c:v>
                </c:pt>
                <c:pt idx="7">
                  <c:v>73.52</c:v>
                </c:pt>
                <c:pt idx="8">
                  <c:v>74.19</c:v>
                </c:pt>
                <c:pt idx="9">
                  <c:v>74.87</c:v>
                </c:pt>
                <c:pt idx="10">
                  <c:v>75.489999999999995</c:v>
                </c:pt>
                <c:pt idx="11">
                  <c:v>76.069999999999993</c:v>
                </c:pt>
              </c:numCache>
            </c:numRef>
          </c:val>
          <c:smooth val="0"/>
          <c:extLst>
            <c:ext xmlns:c16="http://schemas.microsoft.com/office/drawing/2014/chart" uri="{C3380CC4-5D6E-409C-BE32-E72D297353CC}">
              <c16:uniqueId val="{00000002-F51B-45E4-8871-8D30D9A362D6}"/>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majorUnit val="5"/>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a:t>Non-Interstate Pavement Modernization Budget Scenario Comparison</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41907261592303E-2"/>
          <c:y val="0.1122904458772598"/>
          <c:w val="0.92198031496062993"/>
          <c:h val="0.7488743267530743"/>
        </c:manualLayout>
      </c:layout>
      <c:lineChart>
        <c:grouping val="standard"/>
        <c:varyColors val="0"/>
        <c:ser>
          <c:idx val="4"/>
          <c:order val="0"/>
          <c:tx>
            <c:strRef>
              <c:f>Sheet1!$B$1</c:f>
              <c:strCache>
                <c:ptCount val="1"/>
                <c:pt idx="0">
                  <c:v>75% Current Funding</c:v>
                </c:pt>
              </c:strCache>
            </c:strRef>
          </c:tx>
          <c:spPr>
            <a:ln w="28575" cap="rnd">
              <a:solidFill>
                <a:schemeClr val="accent5"/>
              </a:solidFill>
              <a:round/>
            </a:ln>
            <a:effectLst/>
          </c:spPr>
          <c:marker>
            <c:symbol val="none"/>
          </c:marker>
          <c:cat>
            <c:numRef>
              <c:f>Sheet1!$A$2:$A$13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Sheet1!$B$2:$B$13</c:f>
              <c:numCache>
                <c:formatCode>General</c:formatCode>
                <c:ptCount val="12"/>
                <c:pt idx="0">
                  <c:v>75.59</c:v>
                </c:pt>
                <c:pt idx="1">
                  <c:v>73.8</c:v>
                </c:pt>
                <c:pt idx="2">
                  <c:v>73.760000000000005</c:v>
                </c:pt>
                <c:pt idx="3">
                  <c:v>72.819999999999993</c:v>
                </c:pt>
                <c:pt idx="4">
                  <c:v>72.45</c:v>
                </c:pt>
                <c:pt idx="5">
                  <c:v>72.099999999999994</c:v>
                </c:pt>
                <c:pt idx="6">
                  <c:v>71.739999999999995</c:v>
                </c:pt>
                <c:pt idx="7">
                  <c:v>71.400000000000006</c:v>
                </c:pt>
                <c:pt idx="8">
                  <c:v>71.09</c:v>
                </c:pt>
                <c:pt idx="9">
                  <c:v>70.8</c:v>
                </c:pt>
                <c:pt idx="10">
                  <c:v>70.489999999999995</c:v>
                </c:pt>
                <c:pt idx="11">
                  <c:v>70.2</c:v>
                </c:pt>
              </c:numCache>
            </c:numRef>
          </c:val>
          <c:smooth val="0"/>
          <c:extLst>
            <c:ext xmlns:c16="http://schemas.microsoft.com/office/drawing/2014/chart" uri="{C3380CC4-5D6E-409C-BE32-E72D297353CC}">
              <c16:uniqueId val="{00000000-FB98-4882-B4D0-9D887D5587A3}"/>
            </c:ext>
          </c:extLst>
        </c:ser>
        <c:ser>
          <c:idx val="5"/>
          <c:order val="1"/>
          <c:tx>
            <c:strRef>
              <c:f>Sheet1!$C$1</c:f>
              <c:strCache>
                <c:ptCount val="1"/>
                <c:pt idx="0">
                  <c:v>100% Current Funding</c:v>
                </c:pt>
              </c:strCache>
            </c:strRef>
          </c:tx>
          <c:spPr>
            <a:ln w="28575" cap="rnd">
              <a:solidFill>
                <a:schemeClr val="accent6"/>
              </a:solidFill>
              <a:round/>
            </a:ln>
            <a:effectLst/>
          </c:spPr>
          <c:marker>
            <c:symbol val="none"/>
          </c:marker>
          <c:cat>
            <c:numRef>
              <c:f>Sheet1!$A$2:$A$13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Sheet1!$C$2:$C$13</c:f>
              <c:numCache>
                <c:formatCode>General</c:formatCode>
                <c:ptCount val="12"/>
                <c:pt idx="0">
                  <c:v>75.59</c:v>
                </c:pt>
                <c:pt idx="1">
                  <c:v>73.8</c:v>
                </c:pt>
                <c:pt idx="2">
                  <c:v>73.760000000000005</c:v>
                </c:pt>
                <c:pt idx="3">
                  <c:v>73.11</c:v>
                </c:pt>
                <c:pt idx="4">
                  <c:v>72.97</c:v>
                </c:pt>
                <c:pt idx="5">
                  <c:v>72.83</c:v>
                </c:pt>
                <c:pt idx="6">
                  <c:v>72.67</c:v>
                </c:pt>
                <c:pt idx="7">
                  <c:v>72.55</c:v>
                </c:pt>
                <c:pt idx="8">
                  <c:v>72.430000000000007</c:v>
                </c:pt>
                <c:pt idx="9">
                  <c:v>72.33</c:v>
                </c:pt>
                <c:pt idx="10">
                  <c:v>72.19</c:v>
                </c:pt>
                <c:pt idx="11">
                  <c:v>72.09</c:v>
                </c:pt>
              </c:numCache>
            </c:numRef>
          </c:val>
          <c:smooth val="0"/>
          <c:extLst>
            <c:ext xmlns:c16="http://schemas.microsoft.com/office/drawing/2014/chart" uri="{C3380CC4-5D6E-409C-BE32-E72D297353CC}">
              <c16:uniqueId val="{00000001-FB98-4882-B4D0-9D887D5587A3}"/>
            </c:ext>
          </c:extLst>
        </c:ser>
        <c:ser>
          <c:idx val="0"/>
          <c:order val="2"/>
          <c:tx>
            <c:strRef>
              <c:f>Sheet1!$D$1</c:f>
              <c:strCache>
                <c:ptCount val="1"/>
                <c:pt idx="0">
                  <c:v>125% Current Funding</c:v>
                </c:pt>
              </c:strCache>
            </c:strRef>
          </c:tx>
          <c:spPr>
            <a:ln w="28575" cap="rnd">
              <a:solidFill>
                <a:schemeClr val="accent1"/>
              </a:solidFill>
              <a:round/>
            </a:ln>
            <a:effectLst/>
          </c:spPr>
          <c:marker>
            <c:symbol val="none"/>
          </c:marker>
          <c:cat>
            <c:numRef>
              <c:f>Sheet1!$A$2:$A$13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Sheet1!$D$2:$D$13</c:f>
              <c:numCache>
                <c:formatCode>General</c:formatCode>
                <c:ptCount val="12"/>
                <c:pt idx="0">
                  <c:v>75.59</c:v>
                </c:pt>
                <c:pt idx="1">
                  <c:v>73.8</c:v>
                </c:pt>
                <c:pt idx="2">
                  <c:v>73.760000000000005</c:v>
                </c:pt>
                <c:pt idx="3">
                  <c:v>73.11</c:v>
                </c:pt>
                <c:pt idx="4">
                  <c:v>72.97</c:v>
                </c:pt>
                <c:pt idx="5">
                  <c:v>72.83</c:v>
                </c:pt>
                <c:pt idx="6">
                  <c:v>72.67</c:v>
                </c:pt>
                <c:pt idx="7">
                  <c:v>72.8</c:v>
                </c:pt>
                <c:pt idx="8">
                  <c:v>72.89</c:v>
                </c:pt>
                <c:pt idx="9">
                  <c:v>72.98</c:v>
                </c:pt>
                <c:pt idx="10">
                  <c:v>73.069999999999993</c:v>
                </c:pt>
                <c:pt idx="11">
                  <c:v>73.16</c:v>
                </c:pt>
              </c:numCache>
            </c:numRef>
          </c:val>
          <c:smooth val="0"/>
          <c:extLst>
            <c:ext xmlns:c16="http://schemas.microsoft.com/office/drawing/2014/chart" uri="{C3380CC4-5D6E-409C-BE32-E72D297353CC}">
              <c16:uniqueId val="{00000002-FB98-4882-B4D0-9D887D5587A3}"/>
            </c:ext>
          </c:extLst>
        </c:ser>
        <c:ser>
          <c:idx val="1"/>
          <c:order val="3"/>
          <c:tx>
            <c:strRef>
              <c:f>Sheet1!$E$1</c:f>
              <c:strCache>
                <c:ptCount val="1"/>
                <c:pt idx="0">
                  <c:v>150% Current Funding</c:v>
                </c:pt>
              </c:strCache>
            </c:strRef>
          </c:tx>
          <c:spPr>
            <a:ln w="28575" cap="rnd">
              <a:solidFill>
                <a:schemeClr val="accent2"/>
              </a:solidFill>
              <a:round/>
            </a:ln>
            <a:effectLst/>
          </c:spPr>
          <c:marker>
            <c:symbol val="none"/>
          </c:marker>
          <c:cat>
            <c:numRef>
              <c:f>Sheet1!$A$2:$A$13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Sheet1!$E$2:$E$13</c:f>
              <c:numCache>
                <c:formatCode>General</c:formatCode>
                <c:ptCount val="12"/>
                <c:pt idx="0">
                  <c:v>75.59</c:v>
                </c:pt>
                <c:pt idx="1">
                  <c:v>73.8</c:v>
                </c:pt>
                <c:pt idx="2">
                  <c:v>73.760000000000005</c:v>
                </c:pt>
                <c:pt idx="3">
                  <c:v>73.11</c:v>
                </c:pt>
                <c:pt idx="4">
                  <c:v>72.97</c:v>
                </c:pt>
                <c:pt idx="5">
                  <c:v>72.83</c:v>
                </c:pt>
                <c:pt idx="6">
                  <c:v>72.67</c:v>
                </c:pt>
                <c:pt idx="7">
                  <c:v>73.05</c:v>
                </c:pt>
                <c:pt idx="8">
                  <c:v>73.34</c:v>
                </c:pt>
                <c:pt idx="9">
                  <c:v>73.64</c:v>
                </c:pt>
                <c:pt idx="10">
                  <c:v>73.91</c:v>
                </c:pt>
                <c:pt idx="11">
                  <c:v>74.180000000000007</c:v>
                </c:pt>
              </c:numCache>
            </c:numRef>
          </c:val>
          <c:smooth val="0"/>
          <c:extLst>
            <c:ext xmlns:c16="http://schemas.microsoft.com/office/drawing/2014/chart" uri="{C3380CC4-5D6E-409C-BE32-E72D297353CC}">
              <c16:uniqueId val="{00000003-FB98-4882-B4D0-9D887D5587A3}"/>
            </c:ext>
          </c:extLst>
        </c:ser>
        <c:ser>
          <c:idx val="2"/>
          <c:order val="4"/>
          <c:tx>
            <c:strRef>
              <c:f>Sheet1!$F$1</c:f>
              <c:strCache>
                <c:ptCount val="1"/>
                <c:pt idx="0">
                  <c:v>175% Current Funding</c:v>
                </c:pt>
              </c:strCache>
            </c:strRef>
          </c:tx>
          <c:spPr>
            <a:ln w="28575" cap="rnd">
              <a:solidFill>
                <a:schemeClr val="accent3"/>
              </a:solidFill>
              <a:round/>
            </a:ln>
            <a:effectLst/>
          </c:spPr>
          <c:marker>
            <c:symbol val="none"/>
          </c:marker>
          <c:cat>
            <c:numRef>
              <c:f>Sheet1!$A$2:$A$13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Sheet1!$F$2:$F$13</c:f>
              <c:numCache>
                <c:formatCode>General</c:formatCode>
                <c:ptCount val="12"/>
                <c:pt idx="0">
                  <c:v>75.59</c:v>
                </c:pt>
                <c:pt idx="1">
                  <c:v>73.8</c:v>
                </c:pt>
                <c:pt idx="2">
                  <c:v>73.760000000000005</c:v>
                </c:pt>
                <c:pt idx="3">
                  <c:v>73.11</c:v>
                </c:pt>
                <c:pt idx="4">
                  <c:v>72.97</c:v>
                </c:pt>
                <c:pt idx="5">
                  <c:v>72.83</c:v>
                </c:pt>
                <c:pt idx="6">
                  <c:v>72.67</c:v>
                </c:pt>
                <c:pt idx="7">
                  <c:v>73.28</c:v>
                </c:pt>
                <c:pt idx="8">
                  <c:v>73.78</c:v>
                </c:pt>
                <c:pt idx="9">
                  <c:v>74.25</c:v>
                </c:pt>
                <c:pt idx="10">
                  <c:v>74.72</c:v>
                </c:pt>
                <c:pt idx="11">
                  <c:v>75.12</c:v>
                </c:pt>
              </c:numCache>
            </c:numRef>
          </c:val>
          <c:smooth val="0"/>
          <c:extLst>
            <c:ext xmlns:c16="http://schemas.microsoft.com/office/drawing/2014/chart" uri="{C3380CC4-5D6E-409C-BE32-E72D297353CC}">
              <c16:uniqueId val="{00000004-FB98-4882-B4D0-9D887D5587A3}"/>
            </c:ext>
          </c:extLst>
        </c:ser>
        <c:ser>
          <c:idx val="3"/>
          <c:order val="5"/>
          <c:tx>
            <c:strRef>
              <c:f>Sheet1!$G$1</c:f>
              <c:strCache>
                <c:ptCount val="1"/>
                <c:pt idx="0">
                  <c:v>200% Current Funding</c:v>
                </c:pt>
              </c:strCache>
            </c:strRef>
          </c:tx>
          <c:spPr>
            <a:ln w="28575" cap="rnd">
              <a:solidFill>
                <a:schemeClr val="accent4"/>
              </a:solidFill>
              <a:round/>
            </a:ln>
            <a:effectLst/>
          </c:spPr>
          <c:marker>
            <c:symbol val="none"/>
          </c:marker>
          <c:cat>
            <c:numRef>
              <c:f>Sheet1!$A$2:$A$13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Sheet1!$G$2:$G$13</c:f>
              <c:numCache>
                <c:formatCode>General</c:formatCode>
                <c:ptCount val="12"/>
                <c:pt idx="0">
                  <c:v>75.59</c:v>
                </c:pt>
                <c:pt idx="1">
                  <c:v>73.8</c:v>
                </c:pt>
                <c:pt idx="2">
                  <c:v>73.760000000000005</c:v>
                </c:pt>
                <c:pt idx="3">
                  <c:v>73.11</c:v>
                </c:pt>
                <c:pt idx="4">
                  <c:v>72.97</c:v>
                </c:pt>
                <c:pt idx="5">
                  <c:v>72.83</c:v>
                </c:pt>
                <c:pt idx="6">
                  <c:v>72.67</c:v>
                </c:pt>
                <c:pt idx="7">
                  <c:v>73.52</c:v>
                </c:pt>
                <c:pt idx="8">
                  <c:v>74.19</c:v>
                </c:pt>
                <c:pt idx="9">
                  <c:v>74.87</c:v>
                </c:pt>
                <c:pt idx="10">
                  <c:v>75.489999999999995</c:v>
                </c:pt>
                <c:pt idx="11">
                  <c:v>76.069999999999993</c:v>
                </c:pt>
              </c:numCache>
            </c:numRef>
          </c:val>
          <c:smooth val="0"/>
          <c:extLst>
            <c:ext xmlns:c16="http://schemas.microsoft.com/office/drawing/2014/chart" uri="{C3380CC4-5D6E-409C-BE32-E72D297353CC}">
              <c16:uniqueId val="{00000005-FB98-4882-B4D0-9D887D5587A3}"/>
            </c:ext>
          </c:extLst>
        </c:ser>
        <c:dLbls>
          <c:showLegendKey val="0"/>
          <c:showVal val="0"/>
          <c:showCatName val="0"/>
          <c:showSerName val="0"/>
          <c:showPercent val="0"/>
          <c:showBubbleSize val="0"/>
        </c:dLbls>
        <c:smooth val="0"/>
        <c:axId val="648211880"/>
        <c:axId val="648212864"/>
        <c:extLst>
          <c:ext xmlns:c15="http://schemas.microsoft.com/office/drawing/2012/chart" uri="{02D57815-91ED-43cb-92C2-25804820EDAC}">
            <c15:filteredLineSeries>
              <c15:ser>
                <c:idx val="6"/>
                <c:order val="6"/>
                <c:tx>
                  <c:strRef>
                    <c:extLst>
                      <c:ext uri="{02D57815-91ED-43cb-92C2-25804820EDAC}">
                        <c15:formulaRef>
                          <c15:sqref>Sheet1!$H$1</c15:sqref>
                        </c15:formulaRef>
                      </c:ext>
                    </c:extLst>
                    <c:strCache>
                      <c:ptCount val="1"/>
                      <c:pt idx="0">
                        <c:v>Network - Do Nothing</c:v>
                      </c:pt>
                    </c:strCache>
                  </c:strRef>
                </c:tx>
                <c:spPr>
                  <a:ln w="28575" cap="rnd">
                    <a:solidFill>
                      <a:schemeClr val="accent1">
                        <a:lumMod val="60000"/>
                      </a:schemeClr>
                    </a:solidFill>
                    <a:round/>
                  </a:ln>
                  <a:effectLst/>
                </c:spPr>
                <c:marker>
                  <c:symbol val="none"/>
                </c:marker>
                <c:cat>
                  <c:numRef>
                    <c:extLst>
                      <c:ext uri="{02D57815-91ED-43cb-92C2-25804820EDAC}">
                        <c15:formulaRef>
                          <c15:sqref>Sheet1!$A$2:$A$13</c15:sqref>
                        </c15:formulaRef>
                      </c:ext>
                    </c:extLst>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extLst>
                      <c:ext uri="{02D57815-91ED-43cb-92C2-25804820EDAC}">
                        <c15:formulaRef>
                          <c15:sqref>Sheet1!$H$2:$H$13</c15:sqref>
                        </c15:formulaRef>
                      </c:ext>
                    </c:extLst>
                    <c:numCache>
                      <c:formatCode>General</c:formatCode>
                      <c:ptCount val="12"/>
                      <c:pt idx="0">
                        <c:v>75.59</c:v>
                      </c:pt>
                      <c:pt idx="1">
                        <c:v>73.8</c:v>
                      </c:pt>
                      <c:pt idx="2">
                        <c:v>73.760000000000005</c:v>
                      </c:pt>
                      <c:pt idx="3">
                        <c:v>72.37</c:v>
                      </c:pt>
                      <c:pt idx="4">
                        <c:v>71.010000000000005</c:v>
                      </c:pt>
                      <c:pt idx="5">
                        <c:v>69.72</c:v>
                      </c:pt>
                      <c:pt idx="6">
                        <c:v>68.47</c:v>
                      </c:pt>
                      <c:pt idx="7">
                        <c:v>67.239999999999995</c:v>
                      </c:pt>
                      <c:pt idx="8">
                        <c:v>66.02</c:v>
                      </c:pt>
                      <c:pt idx="9">
                        <c:v>64.819999999999993</c:v>
                      </c:pt>
                      <c:pt idx="10">
                        <c:v>63.64</c:v>
                      </c:pt>
                      <c:pt idx="11">
                        <c:v>62.46</c:v>
                      </c:pt>
                    </c:numCache>
                  </c:numRef>
                </c:val>
                <c:smooth val="0"/>
                <c:extLst>
                  <c:ext xmlns:c16="http://schemas.microsoft.com/office/drawing/2014/chart" uri="{C3380CC4-5D6E-409C-BE32-E72D297353CC}">
                    <c16:uniqueId val="{00000006-069E-45EC-B9C0-4392AE85B314}"/>
                  </c:ext>
                </c:extLst>
              </c15:ser>
            </c15:filteredLineSeries>
          </c:ext>
        </c:extLst>
      </c:lineChart>
      <c:catAx>
        <c:axId val="648211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212864"/>
        <c:crosses val="autoZero"/>
        <c:auto val="1"/>
        <c:lblAlgn val="ctr"/>
        <c:lblOffset val="100"/>
        <c:noMultiLvlLbl val="0"/>
      </c:catAx>
      <c:valAx>
        <c:axId val="648212864"/>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21188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0.56417</cdr:x>
      <cdr:y>0.93735</cdr:y>
    </cdr:from>
    <cdr:to>
      <cdr:x>0.71099</cdr:x>
      <cdr:y>0.97837</cdr:y>
    </cdr:to>
    <cdr:sp macro="" textlink="">
      <cdr:nvSpPr>
        <cdr:cNvPr id="2" name="TextBox 1">
          <a:extLst xmlns:a="http://schemas.openxmlformats.org/drawingml/2006/main">
            <a:ext uri="{FF2B5EF4-FFF2-40B4-BE49-F238E27FC236}">
              <a16:creationId xmlns:a16="http://schemas.microsoft.com/office/drawing/2014/main" id="{4F745AAF-A69B-4983-B515-4869F348EBE5}"/>
            </a:ext>
          </a:extLst>
        </cdr:cNvPr>
        <cdr:cNvSpPr txBox="1"/>
      </cdr:nvSpPr>
      <cdr:spPr>
        <a:xfrm xmlns:a="http://schemas.openxmlformats.org/drawingml/2006/main">
          <a:off x="4890568" y="5897176"/>
          <a:ext cx="1272668" cy="2580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Number of Overlays</a:t>
          </a:r>
        </a:p>
      </cdr:txBody>
    </cdr:sp>
  </cdr:relSizeAnchor>
</c:userShapes>
</file>

<file path=ppt/drawings/drawing2.xml><?xml version="1.0" encoding="utf-8"?>
<c:userShapes xmlns:c="http://schemas.openxmlformats.org/drawingml/2006/chart">
  <cdr:relSizeAnchor xmlns:cdr="http://schemas.openxmlformats.org/drawingml/2006/chartDrawing">
    <cdr:from>
      <cdr:x>0.12624</cdr:x>
      <cdr:y>0.30453</cdr:y>
    </cdr:from>
    <cdr:to>
      <cdr:x>0.92199</cdr:x>
      <cdr:y>0.30664</cdr:y>
    </cdr:to>
    <cdr:cxnSp macro="">
      <cdr:nvCxnSpPr>
        <cdr:cNvPr id="2" name="Straight Connector 1">
          <a:extLst xmlns:a="http://schemas.openxmlformats.org/drawingml/2006/main">
            <a:ext uri="{FF2B5EF4-FFF2-40B4-BE49-F238E27FC236}">
              <a16:creationId xmlns:a16="http://schemas.microsoft.com/office/drawing/2014/main" id="{70A1E975-6D51-45C9-BE97-AFBCC7CF349F}"/>
            </a:ext>
          </a:extLst>
        </cdr:cNvPr>
        <cdr:cNvCxnSpPr/>
      </cdr:nvCxnSpPr>
      <cdr:spPr>
        <a:xfrm xmlns:a="http://schemas.openxmlformats.org/drawingml/2006/main">
          <a:off x="1154348" y="1874195"/>
          <a:ext cx="7276289" cy="12970"/>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0.39066</cdr:x>
      <cdr:y>0.23586</cdr:y>
    </cdr:from>
    <cdr:to>
      <cdr:x>0.55378</cdr:x>
      <cdr:y>0.27907</cdr:y>
    </cdr:to>
    <cdr:sp macro="" textlink="">
      <cdr:nvSpPr>
        <cdr:cNvPr id="3" name="Line Callout 2 2"/>
        <cdr:cNvSpPr/>
      </cdr:nvSpPr>
      <cdr:spPr>
        <a:xfrm xmlns:a="http://schemas.openxmlformats.org/drawingml/2006/main">
          <a:off x="3572212" y="1451583"/>
          <a:ext cx="1491575" cy="265889"/>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Target Condition Index</a:t>
          </a:r>
        </a:p>
      </cdr:txBody>
    </cdr:sp>
  </cdr:relSizeAnchor>
</c:userShapes>
</file>

<file path=ppt/drawings/drawing3.xml><?xml version="1.0" encoding="utf-8"?>
<c:userShapes xmlns:c="http://schemas.openxmlformats.org/drawingml/2006/chart">
  <cdr:relSizeAnchor xmlns:cdr="http://schemas.openxmlformats.org/drawingml/2006/chartDrawing">
    <cdr:from>
      <cdr:x>0.13191</cdr:x>
      <cdr:y>0.30591</cdr:y>
    </cdr:from>
    <cdr:to>
      <cdr:x>0.92553</cdr:x>
      <cdr:y>0.30696</cdr:y>
    </cdr:to>
    <cdr:cxnSp macro="">
      <cdr:nvCxnSpPr>
        <cdr:cNvPr id="2" name="Straight Connector 1">
          <a:extLst xmlns:a="http://schemas.openxmlformats.org/drawingml/2006/main">
            <a:ext uri="{FF2B5EF4-FFF2-40B4-BE49-F238E27FC236}">
              <a16:creationId xmlns:a16="http://schemas.microsoft.com/office/drawing/2014/main" id="{5697A5D3-20E3-4F1E-83D3-F209AACF4D04}"/>
            </a:ext>
          </a:extLst>
        </cdr:cNvPr>
        <cdr:cNvCxnSpPr/>
      </cdr:nvCxnSpPr>
      <cdr:spPr>
        <a:xfrm xmlns:a="http://schemas.openxmlformats.org/drawingml/2006/main">
          <a:off x="1206230" y="1880681"/>
          <a:ext cx="7256834" cy="6485"/>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0.39066</cdr:x>
      <cdr:y>0.23611</cdr:y>
    </cdr:from>
    <cdr:to>
      <cdr:x>0.55378</cdr:x>
      <cdr:y>0.27936</cdr:y>
    </cdr:to>
    <cdr:sp macro="" textlink="">
      <cdr:nvSpPr>
        <cdr:cNvPr id="3" name="Line Callout 2 2"/>
        <cdr:cNvSpPr/>
      </cdr:nvSpPr>
      <cdr:spPr>
        <a:xfrm xmlns:a="http://schemas.openxmlformats.org/drawingml/2006/main">
          <a:off x="3572212" y="1451583"/>
          <a:ext cx="1491575" cy="265889"/>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Target Condition Index</a:t>
          </a:r>
        </a:p>
      </cdr:txBody>
    </cdr:sp>
  </cdr:relSizeAnchor>
</c:userShapes>
</file>

<file path=ppt/drawings/drawing4.xml><?xml version="1.0" encoding="utf-8"?>
<c:userShapes xmlns:c="http://schemas.openxmlformats.org/drawingml/2006/chart">
  <cdr:relSizeAnchor xmlns:cdr="http://schemas.openxmlformats.org/drawingml/2006/chartDrawing">
    <cdr:from>
      <cdr:x>0.06028</cdr:x>
      <cdr:y>0.30032</cdr:y>
    </cdr:from>
    <cdr:to>
      <cdr:x>0.98231</cdr:x>
      <cdr:y>0.30137</cdr:y>
    </cdr:to>
    <cdr:cxnSp macro="">
      <cdr:nvCxnSpPr>
        <cdr:cNvPr id="3" name="Straight Connector 2">
          <a:extLst xmlns:a="http://schemas.openxmlformats.org/drawingml/2006/main">
            <a:ext uri="{FF2B5EF4-FFF2-40B4-BE49-F238E27FC236}">
              <a16:creationId xmlns:a16="http://schemas.microsoft.com/office/drawing/2014/main" id="{9DD15714-A902-4850-B16E-AB854CDDAB65}"/>
            </a:ext>
          </a:extLst>
        </cdr:cNvPr>
        <cdr:cNvCxnSpPr/>
      </cdr:nvCxnSpPr>
      <cdr:spPr>
        <a:xfrm xmlns:a="http://schemas.openxmlformats.org/drawingml/2006/main">
          <a:off x="551234" y="1848255"/>
          <a:ext cx="8431044" cy="6485"/>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0.38511</cdr:x>
      <cdr:y>0.22761</cdr:y>
    </cdr:from>
    <cdr:to>
      <cdr:x>0.54823</cdr:x>
      <cdr:y>0.27081</cdr:y>
    </cdr:to>
    <cdr:sp macro="" textlink="">
      <cdr:nvSpPr>
        <cdr:cNvPr id="5" name="Line Callout 2 4"/>
        <cdr:cNvSpPr/>
      </cdr:nvSpPr>
      <cdr:spPr>
        <a:xfrm xmlns:a="http://schemas.openxmlformats.org/drawingml/2006/main">
          <a:off x="3521412" y="1400783"/>
          <a:ext cx="1491575" cy="265889"/>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Target Condition Index</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7BAC9-E3E8-484D-B82F-8598440F3133}" type="datetimeFigureOut">
              <a:rPr lang="en-US" smtClean="0"/>
              <a:t>1/9/2020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64418-ABC8-4147-8823-9716920390BF}" type="slidenum">
              <a:rPr lang="en-US" smtClean="0"/>
              <a:t>‹#›</a:t>
            </a:fld>
            <a:endParaRPr lang="en-US" dirty="0"/>
          </a:p>
        </p:txBody>
      </p:sp>
    </p:spTree>
    <p:extLst>
      <p:ext uri="{BB962C8B-B14F-4D97-AF65-F5344CB8AC3E}">
        <p14:creationId xmlns:p14="http://schemas.microsoft.com/office/powerpoint/2010/main" val="272160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1</a:t>
            </a:fld>
            <a:endParaRPr lang="en-US" dirty="0"/>
          </a:p>
        </p:txBody>
      </p:sp>
    </p:spTree>
    <p:extLst>
      <p:ext uri="{BB962C8B-B14F-4D97-AF65-F5344CB8AC3E}">
        <p14:creationId xmlns:p14="http://schemas.microsoft.com/office/powerpoint/2010/main" val="78222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11</a:t>
            </a:fld>
            <a:endParaRPr lang="en-US" dirty="0"/>
          </a:p>
        </p:txBody>
      </p:sp>
    </p:spTree>
    <p:extLst>
      <p:ext uri="{BB962C8B-B14F-4D97-AF65-F5344CB8AC3E}">
        <p14:creationId xmlns:p14="http://schemas.microsoft.com/office/powerpoint/2010/main" val="126757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12</a:t>
            </a:fld>
            <a:endParaRPr lang="en-US" dirty="0"/>
          </a:p>
        </p:txBody>
      </p:sp>
    </p:spTree>
    <p:extLst>
      <p:ext uri="{BB962C8B-B14F-4D97-AF65-F5344CB8AC3E}">
        <p14:creationId xmlns:p14="http://schemas.microsoft.com/office/powerpoint/2010/main" val="3347134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13</a:t>
            </a:fld>
            <a:endParaRPr lang="en-US" dirty="0"/>
          </a:p>
        </p:txBody>
      </p:sp>
    </p:spTree>
    <p:extLst>
      <p:ext uri="{BB962C8B-B14F-4D97-AF65-F5344CB8AC3E}">
        <p14:creationId xmlns:p14="http://schemas.microsoft.com/office/powerpoint/2010/main" val="1055724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Costs (from TAMP):  </a:t>
            </a:r>
            <a:r>
              <a:rPr lang="en-US" baseline="0" dirty="0" err="1"/>
              <a:t>Maint</a:t>
            </a:r>
            <a:r>
              <a:rPr lang="en-US" baseline="0" dirty="0"/>
              <a:t>/Pres </a:t>
            </a:r>
            <a:r>
              <a:rPr lang="en-US" baseline="0" dirty="0" err="1"/>
              <a:t>Tx</a:t>
            </a:r>
            <a:r>
              <a:rPr lang="en-US" baseline="0" dirty="0"/>
              <a:t> $20k - $50k per lane mile; Rehab </a:t>
            </a:r>
            <a:r>
              <a:rPr lang="en-US" baseline="0" dirty="0" err="1"/>
              <a:t>Tx</a:t>
            </a:r>
            <a:r>
              <a:rPr lang="en-US" baseline="0" dirty="0"/>
              <a:t> $220k - $500k per LM; Recon </a:t>
            </a:r>
            <a:r>
              <a:rPr lang="en-US" baseline="0" dirty="0" err="1"/>
              <a:t>Tx</a:t>
            </a:r>
            <a:r>
              <a:rPr lang="en-US" baseline="0" dirty="0"/>
              <a:t> $600k - $750k per LM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64418-ABC8-4147-8823-971692039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38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15</a:t>
            </a:fld>
            <a:endParaRPr lang="en-US" dirty="0"/>
          </a:p>
        </p:txBody>
      </p:sp>
    </p:spTree>
    <p:extLst>
      <p:ext uri="{BB962C8B-B14F-4D97-AF65-F5344CB8AC3E}">
        <p14:creationId xmlns:p14="http://schemas.microsoft.com/office/powerpoint/2010/main" val="2184678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past expenditures in the 3R program (Non-Interstate</a:t>
            </a:r>
            <a:r>
              <a:rPr lang="en-US" baseline="0" dirty="0"/>
              <a:t> Pavement Modernization) and pavement condition.  It is important to note there is about a 3-year lag in the condition measurement – projects in FY19 might not be complete until the fall of 2019, and often those won’t be evaluated again for another year or two so we might not see their condition reflected until the 2021 data.  This lag is why we see the unexpected relationship between expenditures and condition.</a:t>
            </a:r>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17</a:t>
            </a:fld>
            <a:endParaRPr lang="en-US" dirty="0"/>
          </a:p>
        </p:txBody>
      </p:sp>
    </p:spTree>
    <p:extLst>
      <p:ext uri="{BB962C8B-B14F-4D97-AF65-F5344CB8AC3E}">
        <p14:creationId xmlns:p14="http://schemas.microsoft.com/office/powerpoint/2010/main" val="252415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19</a:t>
            </a:fld>
            <a:endParaRPr lang="en-US" dirty="0"/>
          </a:p>
        </p:txBody>
      </p:sp>
    </p:spTree>
    <p:extLst>
      <p:ext uri="{BB962C8B-B14F-4D97-AF65-F5344CB8AC3E}">
        <p14:creationId xmlns:p14="http://schemas.microsoft.com/office/powerpoint/2010/main" val="426773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20</a:t>
            </a:fld>
            <a:endParaRPr lang="en-US" dirty="0"/>
          </a:p>
        </p:txBody>
      </p:sp>
    </p:spTree>
    <p:extLst>
      <p:ext uri="{BB962C8B-B14F-4D97-AF65-F5344CB8AC3E}">
        <p14:creationId xmlns:p14="http://schemas.microsoft.com/office/powerpoint/2010/main" val="79324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21</a:t>
            </a:fld>
            <a:endParaRPr lang="en-US" dirty="0"/>
          </a:p>
        </p:txBody>
      </p:sp>
    </p:spTree>
    <p:extLst>
      <p:ext uri="{BB962C8B-B14F-4D97-AF65-F5344CB8AC3E}">
        <p14:creationId xmlns:p14="http://schemas.microsoft.com/office/powerpoint/2010/main" val="128430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64418-ABC8-4147-8823-971692039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81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4</a:t>
            </a:fld>
            <a:endParaRPr lang="en-US" dirty="0"/>
          </a:p>
        </p:txBody>
      </p:sp>
    </p:spTree>
    <p:extLst>
      <p:ext uri="{BB962C8B-B14F-4D97-AF65-F5344CB8AC3E}">
        <p14:creationId xmlns:p14="http://schemas.microsoft.com/office/powerpoint/2010/main" val="3036813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mileages are based on the LRS data, not PMIS.</a:t>
            </a:r>
          </a:p>
        </p:txBody>
      </p:sp>
      <p:sp>
        <p:nvSpPr>
          <p:cNvPr id="4" name="Slide Number Placeholder 3"/>
          <p:cNvSpPr>
            <a:spLocks noGrp="1"/>
          </p:cNvSpPr>
          <p:nvPr>
            <p:ph type="sldNum" sz="quarter" idx="10"/>
          </p:nvPr>
        </p:nvSpPr>
        <p:spPr/>
        <p:txBody>
          <a:bodyPr/>
          <a:lstStyle/>
          <a:p>
            <a:fld id="{38464418-ABC8-4147-8823-9716920390BF}" type="slidenum">
              <a:rPr lang="en-US" smtClean="0"/>
              <a:t>5</a:t>
            </a:fld>
            <a:endParaRPr lang="en-US" dirty="0"/>
          </a:p>
        </p:txBody>
      </p:sp>
    </p:spTree>
    <p:extLst>
      <p:ext uri="{BB962C8B-B14F-4D97-AF65-F5344CB8AC3E}">
        <p14:creationId xmlns:p14="http://schemas.microsoft.com/office/powerpoint/2010/main" val="216480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includes 23,391 lane</a:t>
            </a:r>
            <a:r>
              <a:rPr lang="en-US" baseline="0" dirty="0"/>
              <a:t> miles of </a:t>
            </a:r>
            <a:r>
              <a:rPr lang="en-US" b="1" baseline="0" dirty="0"/>
              <a:t>mainline</a:t>
            </a:r>
            <a:r>
              <a:rPr lang="en-US" baseline="0" dirty="0"/>
              <a:t> pavement on the Primary system (includes Interstates).  The median pavement construction year is 1965 (50% were built prior to 1965) based on PMIS 2017.  Using 2019 as our starting point, 55.2% of lane miles are at least 50 years old (CONYR = 1969 or older), and 29% are more than 70 years old.</a:t>
            </a:r>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6</a:t>
            </a:fld>
            <a:endParaRPr lang="en-US" dirty="0"/>
          </a:p>
        </p:txBody>
      </p:sp>
    </p:spTree>
    <p:extLst>
      <p:ext uri="{BB962C8B-B14F-4D97-AF65-F5344CB8AC3E}">
        <p14:creationId xmlns:p14="http://schemas.microsoft.com/office/powerpoint/2010/main" val="173568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7</a:t>
            </a:fld>
            <a:endParaRPr lang="en-US" dirty="0"/>
          </a:p>
        </p:txBody>
      </p:sp>
    </p:spTree>
    <p:extLst>
      <p:ext uri="{BB962C8B-B14F-4D97-AF65-F5344CB8AC3E}">
        <p14:creationId xmlns:p14="http://schemas.microsoft.com/office/powerpoint/2010/main" val="224797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8</a:t>
            </a:fld>
            <a:endParaRPr lang="en-US" dirty="0"/>
          </a:p>
        </p:txBody>
      </p:sp>
    </p:spTree>
    <p:extLst>
      <p:ext uri="{BB962C8B-B14F-4D97-AF65-F5344CB8AC3E}">
        <p14:creationId xmlns:p14="http://schemas.microsoft.com/office/powerpoint/2010/main" val="242296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that there is a lag in the measurement of condition relative to the investment year.  Typically condition lags investment by about three years (highlight how 2009 spike didn’t really show up until 2012).</a:t>
            </a:r>
          </a:p>
        </p:txBody>
      </p:sp>
      <p:sp>
        <p:nvSpPr>
          <p:cNvPr id="4" name="Slide Number Placeholder 3"/>
          <p:cNvSpPr>
            <a:spLocks noGrp="1"/>
          </p:cNvSpPr>
          <p:nvPr>
            <p:ph type="sldNum" sz="quarter" idx="10"/>
          </p:nvPr>
        </p:nvSpPr>
        <p:spPr/>
        <p:txBody>
          <a:bodyPr/>
          <a:lstStyle/>
          <a:p>
            <a:fld id="{38464418-ABC8-4147-8823-9716920390BF}" type="slidenum">
              <a:rPr lang="en-US" smtClean="0"/>
              <a:t>9</a:t>
            </a:fld>
            <a:endParaRPr lang="en-US" dirty="0"/>
          </a:p>
        </p:txBody>
      </p:sp>
    </p:spTree>
    <p:extLst>
      <p:ext uri="{BB962C8B-B14F-4D97-AF65-F5344CB8AC3E}">
        <p14:creationId xmlns:p14="http://schemas.microsoft.com/office/powerpoint/2010/main" val="347188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10</a:t>
            </a:fld>
            <a:endParaRPr lang="en-US" dirty="0"/>
          </a:p>
        </p:txBody>
      </p:sp>
    </p:spTree>
    <p:extLst>
      <p:ext uri="{BB962C8B-B14F-4D97-AF65-F5344CB8AC3E}">
        <p14:creationId xmlns:p14="http://schemas.microsoft.com/office/powerpoint/2010/main" val="159195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05-May-17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202114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05-May-17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208419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05-May-17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20078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1" y="617538"/>
            <a:ext cx="6124575" cy="1143000"/>
          </a:xfrm>
        </p:spPr>
        <p:txBody>
          <a:bodyPr/>
          <a:lstStyle/>
          <a:p>
            <a:r>
              <a:rPr lang="en-US"/>
              <a:t>Click to edit Master title style</a:t>
            </a:r>
          </a:p>
        </p:txBody>
      </p:sp>
      <p:sp>
        <p:nvSpPr>
          <p:cNvPr id="3" name="Chart Placeholder 2"/>
          <p:cNvSpPr>
            <a:spLocks noGrp="1"/>
          </p:cNvSpPr>
          <p:nvPr>
            <p:ph type="chart" idx="1"/>
          </p:nvPr>
        </p:nvSpPr>
        <p:spPr>
          <a:xfrm>
            <a:off x="1182688" y="2017713"/>
            <a:ext cx="7772400" cy="4078287"/>
          </a:xfrm>
        </p:spPr>
        <p:txBody>
          <a:bodyPr/>
          <a:lstStyle/>
          <a:p>
            <a:pPr lvl="0"/>
            <a:endParaRPr lang="en-US" noProof="0" dirty="0"/>
          </a:p>
        </p:txBody>
      </p:sp>
      <p:sp>
        <p:nvSpPr>
          <p:cNvPr id="4" name="Rectangle 10"/>
          <p:cNvSpPr>
            <a:spLocks noGrp="1" noChangeArrowheads="1"/>
          </p:cNvSpPr>
          <p:nvPr>
            <p:ph type="ftr" sz="quarter" idx="10"/>
          </p:nvPr>
        </p:nvSpPr>
        <p:spPr>
          <a:ln/>
        </p:spPr>
        <p:txBody>
          <a:bodyPr/>
          <a:lstStyle>
            <a:lvl1pPr>
              <a:defRPr/>
            </a:lvl1pPr>
          </a:lstStyle>
          <a:p>
            <a:pPr>
              <a:defRPr/>
            </a:pPr>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pPr>
              <a:defRPr/>
            </a:pPr>
            <a:fld id="{62F144AC-43F9-4529-B1FD-7C0D12AC06C2}" type="slidenum">
              <a:rPr lang="en-US" altLang="en-US"/>
              <a:pPr>
                <a:defRPr/>
              </a:pPr>
              <a:t>‹#›</a:t>
            </a:fld>
            <a:endParaRPr lang="en-US" altLang="en-US" dirty="0"/>
          </a:p>
        </p:txBody>
      </p:sp>
    </p:spTree>
    <p:extLst>
      <p:ext uri="{BB962C8B-B14F-4D97-AF65-F5344CB8AC3E}">
        <p14:creationId xmlns:p14="http://schemas.microsoft.com/office/powerpoint/2010/main" val="262975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1" y="617538"/>
            <a:ext cx="6124575"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07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07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pPr>
              <a:defRPr/>
            </a:pPr>
            <a:fld id="{70122D58-1E06-4DCE-8889-825802168C8B}" type="slidenum">
              <a:rPr lang="en-US" altLang="en-US"/>
              <a:pPr>
                <a:defRPr/>
              </a:pPr>
              <a:t>‹#›</a:t>
            </a:fld>
            <a:endParaRPr lang="en-US" altLang="en-US" dirty="0"/>
          </a:p>
        </p:txBody>
      </p:sp>
    </p:spTree>
    <p:extLst>
      <p:ext uri="{BB962C8B-B14F-4D97-AF65-F5344CB8AC3E}">
        <p14:creationId xmlns:p14="http://schemas.microsoft.com/office/powerpoint/2010/main" val="279757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8DFB-531F-4F92-B36D-9EC2A8079540}"/>
              </a:ext>
            </a:extLst>
          </p:cNvPr>
          <p:cNvSpPr>
            <a:spLocks noGrp="1"/>
          </p:cNvSpPr>
          <p:nvPr>
            <p:ph type="title"/>
          </p:nvPr>
        </p:nvSpPr>
        <p:spPr>
          <a:xfrm>
            <a:off x="6338656" y="435006"/>
            <a:ext cx="2433800" cy="1036468"/>
          </a:xfrm>
        </p:spPr>
        <p:txBody>
          <a:bodyPr anchor="b">
            <a:normAutofit/>
          </a:bodyPr>
          <a:lstStyle>
            <a:lvl1pPr>
              <a:defRPr sz="1800" b="1"/>
            </a:lvl1pPr>
          </a:lstStyle>
          <a:p>
            <a:r>
              <a:rPr lang="en-US" dirty="0"/>
              <a:t>Click to edit Master title style</a:t>
            </a:r>
          </a:p>
        </p:txBody>
      </p:sp>
      <p:sp>
        <p:nvSpPr>
          <p:cNvPr id="4" name="Text Placeholder 3">
            <a:extLst>
              <a:ext uri="{FF2B5EF4-FFF2-40B4-BE49-F238E27FC236}">
                <a16:creationId xmlns:a16="http://schemas.microsoft.com/office/drawing/2014/main" id="{CF706EA2-574B-40D2-800A-405E00343795}"/>
              </a:ext>
            </a:extLst>
          </p:cNvPr>
          <p:cNvSpPr>
            <a:spLocks noGrp="1"/>
          </p:cNvSpPr>
          <p:nvPr>
            <p:ph type="body" sz="half" idx="2"/>
          </p:nvPr>
        </p:nvSpPr>
        <p:spPr>
          <a:xfrm>
            <a:off x="6338656" y="1471474"/>
            <a:ext cx="2433800" cy="5026980"/>
          </a:xfrm>
        </p:spPr>
        <p:txBody>
          <a:bodyPr/>
          <a:lstStyle>
            <a:lvl1pPr marL="214313" indent="-214313">
              <a:buFont typeface="Arial" panose="020B0604020202020204" pitchFamily="34" charset="0"/>
              <a:buChar char="•"/>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51566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r>
              <a:rPr lang="en-US" sz="1350" kern="0" dirty="0">
                <a:solidFill>
                  <a:sysClr val="windowText" lastClr="000000"/>
                </a:solidFill>
              </a:rPr>
              <a:t>05-May-17</a:t>
            </a:r>
          </a:p>
        </p:txBody>
      </p:sp>
      <p:sp>
        <p:nvSpPr>
          <p:cNvPr id="5" name="Footer Placeholder 4"/>
          <p:cNvSpPr>
            <a:spLocks noGrp="1"/>
          </p:cNvSpPr>
          <p:nvPr>
            <p:ph type="ftr" sz="quarter" idx="11"/>
          </p:nvPr>
        </p:nvSpPr>
        <p:spPr/>
        <p:txBody>
          <a:bodyPr/>
          <a:lstStyle/>
          <a:p>
            <a:pPr defTabSz="685800"/>
            <a:endParaRPr lang="en-US" sz="1350" kern="0" dirty="0">
              <a:solidFill>
                <a:sysClr val="windowText" lastClr="000000"/>
              </a:solidFill>
            </a:endParaRPr>
          </a:p>
        </p:txBody>
      </p:sp>
      <p:sp>
        <p:nvSpPr>
          <p:cNvPr id="6" name="Slide Number Placeholder 5"/>
          <p:cNvSpPr>
            <a:spLocks noGrp="1"/>
          </p:cNvSpPr>
          <p:nvPr>
            <p:ph type="sldNum" sz="quarter" idx="12"/>
          </p:nvPr>
        </p:nvSpPr>
        <p:spPr/>
        <p:txBody>
          <a:bodyPr/>
          <a:lstStyle/>
          <a:p>
            <a:pPr defTabSz="685800"/>
            <a:fld id="{2B5A6398-5B92-4880-B42C-2D0285FB01C7}" type="slidenum">
              <a:rPr lang="en-US" sz="1350" kern="0" smtClean="0">
                <a:solidFill>
                  <a:sysClr val="windowText" lastClr="000000"/>
                </a:solidFill>
              </a:rPr>
              <a:pPr defTabSz="685800"/>
              <a:t>‹#›</a:t>
            </a:fld>
            <a:endParaRPr lang="en-US" sz="1350" kern="0" dirty="0">
              <a:solidFill>
                <a:sysClr val="windowText" lastClr="000000"/>
              </a:solidFill>
            </a:endParaRPr>
          </a:p>
        </p:txBody>
      </p:sp>
    </p:spTree>
    <p:extLst>
      <p:ext uri="{BB962C8B-B14F-4D97-AF65-F5344CB8AC3E}">
        <p14:creationId xmlns:p14="http://schemas.microsoft.com/office/powerpoint/2010/main" val="106723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F8A7B-0E4C-4796-AB21-F798B9811061}" type="datetimeFigureOut">
              <a:rPr lang="en-US" smtClean="0"/>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27FB1-D260-40EE-9882-1B475E730012}" type="slidenum">
              <a:rPr lang="en-US" smtClean="0"/>
              <a:t>‹#›</a:t>
            </a:fld>
            <a:endParaRPr lang="en-US"/>
          </a:p>
        </p:txBody>
      </p:sp>
    </p:spTree>
    <p:extLst>
      <p:ext uri="{BB962C8B-B14F-4D97-AF65-F5344CB8AC3E}">
        <p14:creationId xmlns:p14="http://schemas.microsoft.com/office/powerpoint/2010/main" val="459188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5D288-A16D-4725-828E-6BECD18D3E23}" type="datetime1">
              <a:rPr lang="en-US" smtClean="0"/>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EC4E4-9DE0-41F4-BF4B-2176B0C8B996}" type="slidenum">
              <a:rPr lang="en-US" smtClean="0"/>
              <a:t>‹#›</a:t>
            </a:fld>
            <a:endParaRPr lang="en-US" dirty="0"/>
          </a:p>
        </p:txBody>
      </p:sp>
    </p:spTree>
    <p:extLst>
      <p:ext uri="{BB962C8B-B14F-4D97-AF65-F5344CB8AC3E}">
        <p14:creationId xmlns:p14="http://schemas.microsoft.com/office/powerpoint/2010/main" val="3976007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A72096-3324-42B4-8C8A-23D965488B66}"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46619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72096-3324-42B4-8C8A-23D965488B66}"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142365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05-May-17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1999937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72096-3324-42B4-8C8A-23D965488B66}"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35361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A72096-3324-42B4-8C8A-23D965488B66}"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936455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A72096-3324-42B4-8C8A-23D965488B66}" type="datetimeFigureOut">
              <a:rPr lang="en-US" smtClean="0"/>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30616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A72096-3324-42B4-8C8A-23D965488B66}" type="datetimeFigureOut">
              <a:rPr lang="en-US" smtClean="0"/>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3667314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72096-3324-42B4-8C8A-23D965488B66}" type="datetimeFigureOut">
              <a:rPr lang="en-US" smtClean="0"/>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146141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A72096-3324-42B4-8C8A-23D965488B66}"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3959073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A72096-3324-42B4-8C8A-23D965488B66}"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901526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72096-3324-42B4-8C8A-23D965488B66}"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1816649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72096-3324-42B4-8C8A-23D965488B66}"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108310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05-May-17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310003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05-May-17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323606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05-May-17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36803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05-May-17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239602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05-May-17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227054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05-May-17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15659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05-May-17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1475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05-May-17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6398-5B92-4880-B42C-2D0285FB01C7}" type="slidenum">
              <a:rPr lang="en-US" smtClean="0"/>
              <a:t>‹#›</a:t>
            </a:fld>
            <a:endParaRPr lang="en-US" dirty="0"/>
          </a:p>
        </p:txBody>
      </p:sp>
    </p:spTree>
    <p:extLst>
      <p:ext uri="{BB962C8B-B14F-4D97-AF65-F5344CB8AC3E}">
        <p14:creationId xmlns:p14="http://schemas.microsoft.com/office/powerpoint/2010/main" val="3108351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05-May-17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5A6398-5B92-4880-B42C-2D0285FB01C7}" type="slidenum">
              <a:rPr lang="en-US" smtClean="0"/>
              <a:t>‹#›</a:t>
            </a:fld>
            <a:endParaRPr lang="en-US" dirty="0"/>
          </a:p>
        </p:txBody>
      </p:sp>
    </p:spTree>
    <p:extLst>
      <p:ext uri="{BB962C8B-B14F-4D97-AF65-F5344CB8AC3E}">
        <p14:creationId xmlns:p14="http://schemas.microsoft.com/office/powerpoint/2010/main" val="3426176213"/>
      </p:ext>
    </p:extLst>
  </p:cSld>
  <p:clrMap bg1="lt1" tx1="dk1" bg2="lt2" tx2="dk2" accent1="accent1" accent2="accent2" accent3="accent3" accent4="accent4" accent5="accent5" accent6="accent6" hlink="hlink" folHlink="folHlink"/>
  <p:sldLayoutIdLst>
    <p:sldLayoutId id="2147483700" r:id="rId1"/>
    <p:sldLayoutId id="2147483714" r:id="rId2"/>
    <p:sldLayoutId id="2147483715"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72096-3324-42B4-8C8A-23D965488B66}" type="datetimeFigureOut">
              <a:rPr lang="en-US" smtClean="0"/>
              <a:t>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15267-F6F0-44CE-BCFA-963D2DCB0098}" type="slidenum">
              <a:rPr lang="en-US" smtClean="0"/>
              <a:t>‹#›</a:t>
            </a:fld>
            <a:endParaRPr lang="en-US"/>
          </a:p>
        </p:txBody>
      </p:sp>
    </p:spTree>
    <p:extLst>
      <p:ext uri="{BB962C8B-B14F-4D97-AF65-F5344CB8AC3E}">
        <p14:creationId xmlns:p14="http://schemas.microsoft.com/office/powerpoint/2010/main" val="290453737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45668"/>
            <a:ext cx="9144000" cy="1712067"/>
          </a:xfrm>
        </p:spPr>
        <p:txBody>
          <a:bodyPr>
            <a:normAutofit/>
          </a:bodyPr>
          <a:lstStyle/>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Transportation Commission Workshop</a:t>
            </a: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January 14, 2020</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773" y="1006576"/>
            <a:ext cx="6262455" cy="2630786"/>
          </a:xfrm>
          <a:prstGeom prst="rect">
            <a:avLst/>
          </a:prstGeom>
        </p:spPr>
      </p:pic>
      <p:pic>
        <p:nvPicPr>
          <p:cNvPr id="4" name="Picture 3">
            <a:extLst>
              <a:ext uri="{FF2B5EF4-FFF2-40B4-BE49-F238E27FC236}">
                <a16:creationId xmlns:a16="http://schemas.microsoft.com/office/drawing/2014/main" id="{3CB182BB-62CC-4A1C-B2CC-B5F30AC44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832" y="5703158"/>
            <a:ext cx="1926336" cy="533400"/>
          </a:xfrm>
          <a:prstGeom prst="rect">
            <a:avLst/>
          </a:prstGeom>
        </p:spPr>
      </p:pic>
    </p:spTree>
    <p:extLst>
      <p:ext uri="{BB962C8B-B14F-4D97-AF65-F5344CB8AC3E}">
        <p14:creationId xmlns:p14="http://schemas.microsoft.com/office/powerpoint/2010/main" val="209533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Deterioration</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smtClean="0">
                <a:solidFill>
                  <a:sysClr val="windowText" lastClr="000000"/>
                </a:solidFill>
              </a:rPr>
              <a:pPr defTabSz="685800"/>
              <a:t>10</a:t>
            </a:fld>
            <a:endParaRPr lang="en-US" sz="1350" kern="0" dirty="0">
              <a:solidFill>
                <a:sysClr val="windowText" lastClr="000000"/>
              </a:solidFill>
            </a:endParaRPr>
          </a:p>
        </p:txBody>
      </p:sp>
      <p:sp>
        <p:nvSpPr>
          <p:cNvPr id="5" name="Content Placeholder 4"/>
          <p:cNvSpPr>
            <a:spLocks noGrp="1"/>
          </p:cNvSpPr>
          <p:nvPr>
            <p:ph idx="1"/>
          </p:nvPr>
        </p:nvSpPr>
        <p:spPr>
          <a:xfrm>
            <a:off x="628650" y="1521304"/>
            <a:ext cx="5849788" cy="4305464"/>
          </a:xfrm>
        </p:spPr>
        <p:txBody>
          <a:bodyPr>
            <a:no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Pavement layers are designed for the anticipated truck loadings and for the environmental conditions</a:t>
            </a: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Pavements deteriorate after they are built due to many factors:</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Iowa has one of the harshest environments</a:t>
            </a:r>
          </a:p>
          <a:p>
            <a:pPr lvl="2"/>
            <a:r>
              <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rPr>
              <a:t>Year long moisture</a:t>
            </a:r>
          </a:p>
          <a:p>
            <a:pPr lvl="2"/>
            <a:r>
              <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rPr>
              <a:t>Temperature extremes</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Increased truck traffic or heavier trucks</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Subgrade inconsistency</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Drainage issues</a:t>
            </a:r>
          </a:p>
          <a:p>
            <a:pPr marL="0" indent="0">
              <a:buNone/>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Picture 8">
            <a:extLst>
              <a:ext uri="{FF2B5EF4-FFF2-40B4-BE49-F238E27FC236}">
                <a16:creationId xmlns:a16="http://schemas.microsoft.com/office/drawing/2014/main" id="{A898ED48-A5A9-41E5-BCED-5E0CEBF39D8B}"/>
              </a:ext>
            </a:extLst>
          </p:cNvPr>
          <p:cNvPicPr>
            <a:picLocks noChangeAspect="1"/>
          </p:cNvPicPr>
          <p:nvPr/>
        </p:nvPicPr>
        <p:blipFill>
          <a:blip r:embed="rId4"/>
          <a:stretch>
            <a:fillRect/>
          </a:stretch>
        </p:blipFill>
        <p:spPr>
          <a:xfrm>
            <a:off x="6478438" y="3845936"/>
            <a:ext cx="2577514" cy="2646937"/>
          </a:xfrm>
          <a:prstGeom prst="rect">
            <a:avLst/>
          </a:prstGeom>
          <a:effectLst>
            <a:softEdge rad="127000"/>
          </a:effectLst>
        </p:spPr>
      </p:pic>
      <p:pic>
        <p:nvPicPr>
          <p:cNvPr id="8" name="Picture 7">
            <a:extLst>
              <a:ext uri="{FF2B5EF4-FFF2-40B4-BE49-F238E27FC236}">
                <a16:creationId xmlns:a16="http://schemas.microsoft.com/office/drawing/2014/main" id="{A7D49024-A651-4890-B761-38D45C6163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9946" y="979082"/>
            <a:ext cx="2596069" cy="3253347"/>
          </a:xfrm>
          <a:prstGeom prst="rect">
            <a:avLst/>
          </a:prstGeom>
          <a:effectLst>
            <a:softEdge rad="127000"/>
          </a:effectLst>
        </p:spPr>
      </p:pic>
      <p:pic>
        <p:nvPicPr>
          <p:cNvPr id="19" name="Picture 11" descr="DSC00215">
            <a:extLst>
              <a:ext uri="{FF2B5EF4-FFF2-40B4-BE49-F238E27FC236}">
                <a16:creationId xmlns:a16="http://schemas.microsoft.com/office/drawing/2014/main" id="{45E3E471-E141-40A0-924C-0256FE9F51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6634" y="0"/>
            <a:ext cx="2610888" cy="195816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19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Deterioration</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457950" y="6356351"/>
            <a:ext cx="2057400" cy="365125"/>
          </a:xfrm>
        </p:spPr>
        <p:txBody>
          <a:bodyPr/>
          <a:lstStyle/>
          <a:p>
            <a:pPr defTabSz="685800"/>
            <a:fld id="{2B5A6398-5B92-4880-B42C-2D0285FB01C7}" type="slidenum">
              <a:rPr lang="en-US" sz="1350" kern="0" smtClean="0">
                <a:solidFill>
                  <a:sysClr val="windowText" lastClr="000000"/>
                </a:solidFill>
              </a:rPr>
              <a:pPr defTabSz="685800"/>
              <a:t>11</a:t>
            </a:fld>
            <a:endParaRPr lang="en-US" sz="1350" kern="0" dirty="0">
              <a:solidFill>
                <a:sysClr val="windowText" lastClr="000000"/>
              </a:solidFill>
            </a:endParaRPr>
          </a:p>
        </p:txBody>
      </p:sp>
      <p:pic>
        <p:nvPicPr>
          <p:cNvPr id="4" name="Picture 3"/>
          <p:cNvPicPr>
            <a:picLocks noChangeAspect="1"/>
          </p:cNvPicPr>
          <p:nvPr/>
        </p:nvPicPr>
        <p:blipFill rotWithShape="1">
          <a:blip r:embed="rId4"/>
          <a:srcRect l="4185" t="12285"/>
          <a:stretch/>
        </p:blipFill>
        <p:spPr>
          <a:xfrm>
            <a:off x="584553" y="1634246"/>
            <a:ext cx="7541530" cy="4186336"/>
          </a:xfrm>
          <a:prstGeom prst="rect">
            <a:avLst/>
          </a:prstGeom>
        </p:spPr>
      </p:pic>
    </p:spTree>
    <p:extLst>
      <p:ext uri="{BB962C8B-B14F-4D97-AF65-F5344CB8AC3E}">
        <p14:creationId xmlns:p14="http://schemas.microsoft.com/office/powerpoint/2010/main" val="92239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7104"/>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Slowing down the deterioration</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12</a:t>
            </a:fld>
            <a:endParaRPr lang="en-US" sz="1350" kern="0" dirty="0">
              <a:solidFill>
                <a:sysClr val="windowText" lastClr="000000"/>
              </a:solidFill>
            </a:endParaRPr>
          </a:p>
        </p:txBody>
      </p:sp>
      <p:sp>
        <p:nvSpPr>
          <p:cNvPr id="5" name="Content Placeholder 4"/>
          <p:cNvSpPr>
            <a:spLocks noGrp="1"/>
          </p:cNvSpPr>
          <p:nvPr>
            <p:ph idx="1"/>
          </p:nvPr>
        </p:nvSpPr>
        <p:spPr>
          <a:xfrm>
            <a:off x="628650" y="1357402"/>
            <a:ext cx="7886700" cy="4305464"/>
          </a:xfrm>
        </p:spPr>
        <p:txBody>
          <a:bodyPr>
            <a:no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Reactive Maintenance</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Necessary but not the best approach</a:t>
            </a:r>
          </a:p>
          <a:p>
            <a:pPr lvl="2"/>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Patching potholes</a:t>
            </a:r>
          </a:p>
          <a:p>
            <a:pPr lvl="2"/>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Spot overlays</a:t>
            </a:r>
          </a:p>
          <a:p>
            <a:pPr lvl="2"/>
            <a:endPar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Preventive Maintenance/Preservation</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Treatments applied to pavements in relatively good condition to extend pavement life and/or improve performance.</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Begin early in pavement life</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Very cost effective</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Treatments may be repeated on a schedule</a:t>
            </a:r>
          </a:p>
          <a:p>
            <a:endParaRPr lang="en-U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58249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7104"/>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Maintaining Good Condition Costs Less</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13</a:t>
            </a:fld>
            <a:endParaRPr lang="en-US" sz="1350" kern="0" dirty="0">
              <a:solidFill>
                <a:sysClr val="windowText" lastClr="000000"/>
              </a:solidFill>
            </a:endParaRPr>
          </a:p>
        </p:txBody>
      </p:sp>
      <p:sp>
        <p:nvSpPr>
          <p:cNvPr id="5" name="Content Placeholder 4"/>
          <p:cNvSpPr>
            <a:spLocks noGrp="1"/>
          </p:cNvSpPr>
          <p:nvPr>
            <p:ph idx="1"/>
          </p:nvPr>
        </p:nvSpPr>
        <p:spPr>
          <a:xfrm>
            <a:off x="628650" y="1357402"/>
            <a:ext cx="7886700" cy="4305464"/>
          </a:xfrm>
        </p:spPr>
        <p:txBody>
          <a:bodyPr>
            <a:no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Just like your car or home, routine and preventative maintenance can help extend the life.</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Eventually things wear out and more extensive rehabilitation or replacement is required.</a:t>
            </a:r>
          </a:p>
          <a:p>
            <a:pPr lvl="1"/>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Over the life of a pavement, preservation treatments are like sealing the deck on your house – it can help extend the life, but eventually it will need rehabilitation or replacement.</a:t>
            </a: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We use pavement management data and tools to help us determine the optimal mix of treatments to get the most life at the least cost.</a:t>
            </a:r>
          </a:p>
        </p:txBody>
      </p:sp>
    </p:spTree>
    <p:extLst>
      <p:ext uri="{BB962C8B-B14F-4D97-AF65-F5344CB8AC3E}">
        <p14:creationId xmlns:p14="http://schemas.microsoft.com/office/powerpoint/2010/main" val="17455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9"/>
            <a:ext cx="7886700" cy="575213"/>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Treatments</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4"/>
          <p:cNvSpPr>
            <a:spLocks noGrp="1"/>
          </p:cNvSpPr>
          <p:nvPr>
            <p:ph idx="1"/>
          </p:nvPr>
        </p:nvSpPr>
        <p:spPr>
          <a:xfrm>
            <a:off x="628650" y="1039564"/>
            <a:ext cx="7886700" cy="4555687"/>
          </a:xfrm>
        </p:spPr>
        <p:txBody>
          <a:bodyPr>
            <a:noAutofit/>
          </a:bodyPr>
          <a:lstStyle/>
          <a:p>
            <a:r>
              <a:rPr lang="en-US" sz="2100" u="sng" dirty="0"/>
              <a:t>Maintenance/Preservation treatments</a:t>
            </a:r>
          </a:p>
          <a:p>
            <a:pPr lvl="1"/>
            <a:r>
              <a:rPr lang="en-US" sz="1800" dirty="0">
                <a:solidFill>
                  <a:prstClr val="black"/>
                </a:solidFill>
              </a:rPr>
              <a:t>Crack &amp; joint sealing/filling  </a:t>
            </a:r>
            <a:endParaRPr lang="en-US" sz="1800" dirty="0"/>
          </a:p>
          <a:p>
            <a:pPr lvl="1"/>
            <a:r>
              <a:rPr lang="en-US" sz="1800" dirty="0"/>
              <a:t>Diamond grinding</a:t>
            </a:r>
          </a:p>
          <a:p>
            <a:pPr lvl="1"/>
            <a:r>
              <a:rPr lang="en-US" sz="1800" dirty="0"/>
              <a:t>Thin surface treatments</a:t>
            </a:r>
          </a:p>
          <a:p>
            <a:pPr lvl="2"/>
            <a:r>
              <a:rPr lang="en-US" sz="1500" dirty="0"/>
              <a:t>Chip seals</a:t>
            </a:r>
          </a:p>
          <a:p>
            <a:pPr lvl="2"/>
            <a:r>
              <a:rPr lang="en-US" sz="1500" dirty="0"/>
              <a:t>Slurry seals</a:t>
            </a:r>
          </a:p>
          <a:p>
            <a:pPr lvl="2"/>
            <a:r>
              <a:rPr lang="en-US" sz="1500" dirty="0" err="1">
                <a:solidFill>
                  <a:prstClr val="black"/>
                </a:solidFill>
              </a:rPr>
              <a:t>Microsurfacing</a:t>
            </a:r>
            <a:endParaRPr lang="en-US" sz="1500" dirty="0"/>
          </a:p>
          <a:p>
            <a:pPr lvl="2"/>
            <a:r>
              <a:rPr lang="en-US" sz="1500" dirty="0"/>
              <a:t>Thin lift asphalt overlays</a:t>
            </a:r>
          </a:p>
          <a:p>
            <a:r>
              <a:rPr lang="en-US" sz="2100" u="sng" dirty="0"/>
              <a:t>Rehabilitations</a:t>
            </a:r>
          </a:p>
          <a:p>
            <a:pPr lvl="1"/>
            <a:r>
              <a:rPr lang="en-US" sz="1800" dirty="0"/>
              <a:t>Functional overlays (to address ride)</a:t>
            </a:r>
          </a:p>
          <a:p>
            <a:pPr lvl="1"/>
            <a:r>
              <a:rPr lang="en-US" sz="1800" dirty="0">
                <a:solidFill>
                  <a:prstClr val="black"/>
                </a:solidFill>
              </a:rPr>
              <a:t>Cold-in-Place recycling</a:t>
            </a:r>
            <a:endParaRPr lang="en-US" sz="1800" dirty="0"/>
          </a:p>
          <a:p>
            <a:pPr lvl="1"/>
            <a:r>
              <a:rPr lang="en-US" sz="1800" dirty="0"/>
              <a:t>Structural overlays (asphalt and concrete)</a:t>
            </a:r>
          </a:p>
          <a:p>
            <a:pPr lvl="1"/>
            <a:r>
              <a:rPr lang="en-US" sz="1800" dirty="0" err="1"/>
              <a:t>Rubblization</a:t>
            </a:r>
            <a:r>
              <a:rPr lang="en-US" sz="1800" dirty="0"/>
              <a:t>/crack &amp; seat</a:t>
            </a:r>
          </a:p>
          <a:p>
            <a:r>
              <a:rPr lang="en-US" sz="2100" u="sng" dirty="0"/>
              <a:t>Reconstruction</a:t>
            </a:r>
          </a:p>
          <a:p>
            <a:pPr lvl="1"/>
            <a:r>
              <a:rPr lang="en-US" sz="1800" dirty="0"/>
              <a:t>Completely replacing the pavement and sometimes the subgrade</a:t>
            </a:r>
            <a:endPar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B5A6398-5B92-4880-B42C-2D0285FB01C7}" type="slidenum">
              <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14</a:t>
            </a:fld>
            <a:endParaRPr kumimoji="0" lang="en-US" sz="1351"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Down Arrow 6"/>
          <p:cNvSpPr/>
          <p:nvPr/>
        </p:nvSpPr>
        <p:spPr>
          <a:xfrm>
            <a:off x="7556243" y="1367752"/>
            <a:ext cx="573024" cy="4122496"/>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alpha val="96000"/>
              </a:schemeClr>
            </a:solidFill>
          </a:ln>
          <a:effectLst/>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37022CE-4076-4E34-8E9A-C05713B0BBEF}"/>
              </a:ext>
            </a:extLst>
          </p:cNvPr>
          <p:cNvSpPr txBox="1"/>
          <p:nvPr/>
        </p:nvSpPr>
        <p:spPr>
          <a:xfrm>
            <a:off x="5385121" y="1499477"/>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$3,000/mile/year</a:t>
            </a:r>
          </a:p>
        </p:txBody>
      </p:sp>
      <p:sp>
        <p:nvSpPr>
          <p:cNvPr id="12" name="TextBox 11">
            <a:extLst>
              <a:ext uri="{FF2B5EF4-FFF2-40B4-BE49-F238E27FC236}">
                <a16:creationId xmlns:a16="http://schemas.microsoft.com/office/drawing/2014/main" id="{903FA5EF-3CFC-4958-88D0-2785FF48107A}"/>
              </a:ext>
            </a:extLst>
          </p:cNvPr>
          <p:cNvSpPr txBox="1"/>
          <p:nvPr/>
        </p:nvSpPr>
        <p:spPr>
          <a:xfrm>
            <a:off x="5385121" y="2214982"/>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$9,000/mile/year</a:t>
            </a:r>
          </a:p>
        </p:txBody>
      </p:sp>
      <p:sp>
        <p:nvSpPr>
          <p:cNvPr id="13" name="TextBox 12">
            <a:extLst>
              <a:ext uri="{FF2B5EF4-FFF2-40B4-BE49-F238E27FC236}">
                <a16:creationId xmlns:a16="http://schemas.microsoft.com/office/drawing/2014/main" id="{F39A94B8-8D03-4068-80DB-ECB67CE215D8}"/>
              </a:ext>
            </a:extLst>
          </p:cNvPr>
          <p:cNvSpPr txBox="1"/>
          <p:nvPr/>
        </p:nvSpPr>
        <p:spPr>
          <a:xfrm>
            <a:off x="5364423" y="3022283"/>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$10,000/mile/year</a:t>
            </a:r>
          </a:p>
        </p:txBody>
      </p:sp>
      <p:sp>
        <p:nvSpPr>
          <p:cNvPr id="14" name="TextBox 13">
            <a:extLst>
              <a:ext uri="{FF2B5EF4-FFF2-40B4-BE49-F238E27FC236}">
                <a16:creationId xmlns:a16="http://schemas.microsoft.com/office/drawing/2014/main" id="{744CD775-C60B-4079-A24A-210F063D090A}"/>
              </a:ext>
            </a:extLst>
          </p:cNvPr>
          <p:cNvSpPr txBox="1"/>
          <p:nvPr/>
        </p:nvSpPr>
        <p:spPr>
          <a:xfrm>
            <a:off x="5364423" y="4164241"/>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$25,000/mile/year</a:t>
            </a:r>
          </a:p>
        </p:txBody>
      </p:sp>
      <p:sp>
        <p:nvSpPr>
          <p:cNvPr id="15" name="TextBox 14">
            <a:extLst>
              <a:ext uri="{FF2B5EF4-FFF2-40B4-BE49-F238E27FC236}">
                <a16:creationId xmlns:a16="http://schemas.microsoft.com/office/drawing/2014/main" id="{D3B10006-FBB0-4B6D-9702-CC8ACB419561}"/>
              </a:ext>
            </a:extLst>
          </p:cNvPr>
          <p:cNvSpPr txBox="1"/>
          <p:nvPr/>
        </p:nvSpPr>
        <p:spPr>
          <a:xfrm>
            <a:off x="5385121" y="5173857"/>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$35,000/mile/year</a:t>
            </a:r>
          </a:p>
        </p:txBody>
      </p:sp>
      <p:sp>
        <p:nvSpPr>
          <p:cNvPr id="16" name="Rectangle 15">
            <a:extLst>
              <a:ext uri="{FF2B5EF4-FFF2-40B4-BE49-F238E27FC236}">
                <a16:creationId xmlns:a16="http://schemas.microsoft.com/office/drawing/2014/main" id="{B07BFAF9-D4AF-425A-8A15-7F25745BAB89}"/>
              </a:ext>
            </a:extLst>
          </p:cNvPr>
          <p:cNvSpPr/>
          <p:nvPr/>
        </p:nvSpPr>
        <p:spPr>
          <a:xfrm>
            <a:off x="6644055" y="449442"/>
            <a:ext cx="2349410" cy="830997"/>
          </a:xfrm>
          <a:prstGeom prst="rect">
            <a:avLst/>
          </a:prstGeom>
          <a:noFill/>
          <a:effectLst/>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9525">
                  <a:solidFill>
                    <a:prstClr val="white"/>
                  </a:solidFill>
                  <a:prstDash val="solid"/>
                </a:ln>
                <a:solidFill>
                  <a:srgbClr val="5B9BD5"/>
                </a:solidFill>
                <a:effectLst/>
                <a:uLnTx/>
                <a:uFillTx/>
                <a:latin typeface="Calibri" panose="020F0502020204030204"/>
                <a:ea typeface="+mn-ea"/>
                <a:cs typeface="+mn-cs"/>
              </a:rPr>
              <a:t>Increasing Annualized Cost</a:t>
            </a:r>
          </a:p>
        </p:txBody>
      </p:sp>
    </p:spTree>
    <p:extLst>
      <p:ext uri="{BB962C8B-B14F-4D97-AF65-F5344CB8AC3E}">
        <p14:creationId xmlns:p14="http://schemas.microsoft.com/office/powerpoint/2010/main" val="2008417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61610"/>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Management</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15</a:t>
            </a:fld>
            <a:endParaRPr lang="en-US" sz="1350" kern="0" dirty="0">
              <a:solidFill>
                <a:sysClr val="windowText" lastClr="000000"/>
              </a:solidFill>
            </a:endParaRPr>
          </a:p>
        </p:txBody>
      </p:sp>
      <p:sp>
        <p:nvSpPr>
          <p:cNvPr id="5" name="Content Placeholder 4"/>
          <p:cNvSpPr>
            <a:spLocks noGrp="1"/>
          </p:cNvSpPr>
          <p:nvPr>
            <p:ph idx="1"/>
          </p:nvPr>
        </p:nvSpPr>
        <p:spPr>
          <a:xfrm>
            <a:off x="628650" y="1424199"/>
            <a:ext cx="7886700" cy="4305464"/>
          </a:xfrm>
        </p:spPr>
        <p:txBody>
          <a:bodyPr>
            <a:no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Which treatment to use depends on the condition of the pavement and the life that is needed.  </a:t>
            </a:r>
            <a:r>
              <a:rPr lang="en-US" u="sng" dirty="0">
                <a:latin typeface="Microsoft Sans Serif" panose="020B0604020202020204" pitchFamily="34" charset="0"/>
                <a:ea typeface="Microsoft Sans Serif" panose="020B0604020202020204" pitchFamily="34" charset="0"/>
                <a:cs typeface="Microsoft Sans Serif" panose="020B0604020202020204" pitchFamily="34" charset="0"/>
              </a:rPr>
              <a:t>A minimal treatment is not the right choice for every pavement</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The right treatment is cost effective because it has the lowest cost and will perform for the desired timeframe.</a:t>
            </a:r>
          </a:p>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Some pavements require a higher cost treatment, but it will still be cost effective because it will provide a longer life or a higher level of performance.</a:t>
            </a:r>
          </a:p>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The treatment cost and effectiveness are incorporated into the models used to predict pavement needs into the future.</a:t>
            </a:r>
          </a:p>
        </p:txBody>
      </p:sp>
    </p:spTree>
    <p:extLst>
      <p:ext uri="{BB962C8B-B14F-4D97-AF65-F5344CB8AC3E}">
        <p14:creationId xmlns:p14="http://schemas.microsoft.com/office/powerpoint/2010/main" val="244663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Condition Forecast Process</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16</a:t>
            </a:fld>
            <a:endParaRPr lang="en-US" sz="1350" kern="0" dirty="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a:normAutofit/>
          </a:bodyPr>
          <a:lstStyle/>
          <a:p>
            <a:pPr marL="0" indent="0">
              <a:lnSpc>
                <a:spcPct val="120000"/>
              </a:lnSpc>
              <a:buNone/>
            </a:pPr>
            <a:r>
              <a:rPr lang="en-US" u="sng" dirty="0">
                <a:latin typeface="Microsoft Sans Serif" panose="020B0604020202020204" pitchFamily="34" charset="0"/>
                <a:ea typeface="Microsoft Sans Serif" panose="020B0604020202020204" pitchFamily="34" charset="0"/>
                <a:cs typeface="Microsoft Sans Serif" panose="020B0604020202020204" pitchFamily="34" charset="0"/>
              </a:rPr>
              <a:t>Modeling software predicts the system-wide pavement condition under any given funding scenario.</a:t>
            </a:r>
          </a:p>
          <a:p>
            <a:pPr lvl="1">
              <a:lnSpc>
                <a:spcPct val="120000"/>
              </a:lnSpc>
            </a:pPr>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Models are developed based on past pavement performance to predict future performance.</a:t>
            </a:r>
          </a:p>
          <a:p>
            <a:pPr lvl="1">
              <a:lnSpc>
                <a:spcPct val="120000"/>
              </a:lnSpc>
            </a:pPr>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The tool evaluates all viable treatment alternatives for each pavement.</a:t>
            </a:r>
          </a:p>
          <a:p>
            <a:pPr lvl="1">
              <a:lnSpc>
                <a:spcPct val="120000"/>
              </a:lnSpc>
            </a:pPr>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Optimization is used to select the mix of candidates that maximizes network condition.</a:t>
            </a:r>
          </a:p>
        </p:txBody>
      </p:sp>
    </p:spTree>
    <p:extLst>
      <p:ext uri="{BB962C8B-B14F-4D97-AF65-F5344CB8AC3E}">
        <p14:creationId xmlns:p14="http://schemas.microsoft.com/office/powerpoint/2010/main" val="4075056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17</a:t>
            </a:fld>
            <a:endParaRPr lang="en-US" sz="1350" kern="0" dirty="0">
              <a:solidFill>
                <a:sysClr val="windowText" lastClr="000000"/>
              </a:solidFill>
            </a:endParaRPr>
          </a:p>
        </p:txBody>
      </p:sp>
      <p:graphicFrame>
        <p:nvGraphicFramePr>
          <p:cNvPr id="8" name="Chart 7">
            <a:extLst>
              <a:ext uri="{FF2B5EF4-FFF2-40B4-BE49-F238E27FC236}">
                <a16:creationId xmlns:a16="http://schemas.microsoft.com/office/drawing/2014/main" id="{14545BE9-6874-4147-A40C-A42D80388367}"/>
              </a:ext>
            </a:extLst>
          </p:cNvPr>
          <p:cNvGraphicFramePr>
            <a:graphicFrameLocks/>
          </p:cNvGraphicFramePr>
          <p:nvPr>
            <p:extLst/>
          </p:nvPr>
        </p:nvGraphicFramePr>
        <p:xfrm>
          <a:off x="264126" y="0"/>
          <a:ext cx="8602777" cy="616085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1582164" y="2404354"/>
            <a:ext cx="6595556" cy="162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Line Callout 2 4"/>
          <p:cNvSpPr/>
          <p:nvPr/>
        </p:nvSpPr>
        <p:spPr>
          <a:xfrm>
            <a:off x="4519915" y="1939385"/>
            <a:ext cx="1491575" cy="265889"/>
          </a:xfrm>
          <a:prstGeom prst="borderCallout2">
            <a:avLst>
              <a:gd name="adj1" fmla="val 45579"/>
              <a:gd name="adj2" fmla="val 102102"/>
              <a:gd name="adj3" fmla="val 87043"/>
              <a:gd name="adj4" fmla="val 122463"/>
              <a:gd name="adj5" fmla="val 163242"/>
              <a:gd name="adj6" fmla="val 132497"/>
            </a:avLst>
          </a:prstGeom>
          <a:ln>
            <a:tailEnd type="triangle"/>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dirty="0"/>
              <a:t>Target Condition Index</a:t>
            </a:r>
          </a:p>
        </p:txBody>
      </p:sp>
    </p:spTree>
    <p:extLst>
      <p:ext uri="{BB962C8B-B14F-4D97-AF65-F5344CB8AC3E}">
        <p14:creationId xmlns:p14="http://schemas.microsoft.com/office/powerpoint/2010/main" val="182596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3D18489-01E8-4210-B219-637579AF6EF9}"/>
              </a:ext>
            </a:extLst>
          </p:cNvPr>
          <p:cNvSpPr>
            <a:spLocks noGrp="1"/>
          </p:cNvSpPr>
          <p:nvPr>
            <p:ph type="sldNum" sz="quarter" idx="12"/>
          </p:nvPr>
        </p:nvSpPr>
        <p:spPr>
          <a:xfrm>
            <a:off x="6457950" y="6356350"/>
            <a:ext cx="2057400" cy="365125"/>
          </a:xfrm>
        </p:spPr>
        <p:txBody>
          <a:bodyPr>
            <a:normAutofit/>
          </a:bodyPr>
          <a:lstStyle/>
          <a:p>
            <a:pPr>
              <a:spcAft>
                <a:spcPts val="600"/>
              </a:spcAft>
            </a:pPr>
            <a:fld id="{EB827FB1-D260-40EE-9882-1B475E730012}" type="slidenum">
              <a:rPr lang="en-US">
                <a:solidFill>
                  <a:schemeClr val="tx1"/>
                </a:solidFill>
              </a:rPr>
              <a:pPr>
                <a:spcAft>
                  <a:spcPts val="600"/>
                </a:spcAft>
              </a:pPr>
              <a:t>18</a:t>
            </a:fld>
            <a:endParaRPr lang="en-US">
              <a:solidFill>
                <a:schemeClr val="tx1"/>
              </a:solidFill>
            </a:endParaRPr>
          </a:p>
        </p:txBody>
      </p:sp>
      <p:sp>
        <p:nvSpPr>
          <p:cNvPr id="17" name="Rectangle 16">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3C4B62F-75AF-41BD-8486-385627906968}"/>
              </a:ext>
            </a:extLst>
          </p:cNvPr>
          <p:cNvPicPr>
            <a:picLocks noChangeAspect="1"/>
          </p:cNvPicPr>
          <p:nvPr/>
        </p:nvPicPr>
        <p:blipFill rotWithShape="1">
          <a:blip r:embed="rId2"/>
          <a:srcRect r="7289" b="3"/>
          <a:stretch/>
        </p:blipFill>
        <p:spPr>
          <a:xfrm>
            <a:off x="458253" y="3511653"/>
            <a:ext cx="3009765" cy="2702558"/>
          </a:xfrm>
          <a:prstGeom prst="rect">
            <a:avLst/>
          </a:prstGeom>
        </p:spPr>
      </p:pic>
      <p:pic>
        <p:nvPicPr>
          <p:cNvPr id="4" name="Content Placeholder 4">
            <a:extLst>
              <a:ext uri="{FF2B5EF4-FFF2-40B4-BE49-F238E27FC236}">
                <a16:creationId xmlns:a16="http://schemas.microsoft.com/office/drawing/2014/main" id="{789D05E3-13FB-4718-B5F5-82FBD196C663}"/>
              </a:ext>
            </a:extLst>
          </p:cNvPr>
          <p:cNvPicPr>
            <a:picLocks noChangeAspect="1"/>
          </p:cNvPicPr>
          <p:nvPr/>
        </p:nvPicPr>
        <p:blipFill rotWithShape="1">
          <a:blip r:embed="rId3"/>
          <a:srcRect r="8534" b="-2"/>
          <a:stretch/>
        </p:blipFill>
        <p:spPr>
          <a:xfrm>
            <a:off x="476510" y="653303"/>
            <a:ext cx="3008122" cy="2705099"/>
          </a:xfrm>
          <a:prstGeom prst="rect">
            <a:avLst/>
          </a:prstGeom>
        </p:spPr>
      </p:pic>
      <p:pic>
        <p:nvPicPr>
          <p:cNvPr id="10" name="Picture 9">
            <a:extLst>
              <a:ext uri="{FF2B5EF4-FFF2-40B4-BE49-F238E27FC236}">
                <a16:creationId xmlns:a16="http://schemas.microsoft.com/office/drawing/2014/main" id="{94CE82E9-91CB-426E-9AEC-D056D4B169C3}"/>
              </a:ext>
            </a:extLst>
          </p:cNvPr>
          <p:cNvPicPr>
            <a:picLocks noChangeAspect="1"/>
          </p:cNvPicPr>
          <p:nvPr/>
        </p:nvPicPr>
        <p:blipFill rotWithShape="1">
          <a:blip r:embed="rId4">
            <a:extLst>
              <a:ext uri="{28A0092B-C50C-407E-A947-70E740481C1C}">
                <a14:useLocalDpi xmlns:a14="http://schemas.microsoft.com/office/drawing/2010/main" val="0"/>
              </a:ext>
            </a:extLst>
          </a:blip>
          <a:srcRect r="30856" b="1"/>
          <a:stretch/>
        </p:blipFill>
        <p:spPr>
          <a:xfrm>
            <a:off x="3609474" y="643467"/>
            <a:ext cx="5051925" cy="5571066"/>
          </a:xfrm>
          <a:prstGeom prst="rect">
            <a:avLst/>
          </a:prstGeom>
        </p:spPr>
      </p:pic>
      <p:sp>
        <p:nvSpPr>
          <p:cNvPr id="6" name="TextBox 5">
            <a:extLst>
              <a:ext uri="{FF2B5EF4-FFF2-40B4-BE49-F238E27FC236}">
                <a16:creationId xmlns:a16="http://schemas.microsoft.com/office/drawing/2014/main" id="{8DA0F80B-1853-4AC4-889D-CE65D29537E2}"/>
              </a:ext>
            </a:extLst>
          </p:cNvPr>
          <p:cNvSpPr txBox="1"/>
          <p:nvPr/>
        </p:nvSpPr>
        <p:spPr>
          <a:xfrm>
            <a:off x="6304112" y="775511"/>
            <a:ext cx="1613139" cy="523220"/>
          </a:xfrm>
          <a:prstGeom prst="rect">
            <a:avLst/>
          </a:prstGeom>
          <a:noFill/>
        </p:spPr>
        <p:txBody>
          <a:bodyPr wrap="square" rtlCol="0">
            <a:spAutoFit/>
          </a:bodyPr>
          <a:lstStyle/>
          <a:p>
            <a:pPr>
              <a:spcAft>
                <a:spcPts val="600"/>
              </a:spcAft>
            </a:pPr>
            <a:r>
              <a:rPr lang="en-US" sz="2800" dirty="0">
                <a:solidFill>
                  <a:srgbClr val="FF0000"/>
                </a:solidFill>
              </a:rPr>
              <a:t>PCI = 75</a:t>
            </a:r>
          </a:p>
        </p:txBody>
      </p:sp>
      <p:sp>
        <p:nvSpPr>
          <p:cNvPr id="7" name="TextBox 6">
            <a:extLst>
              <a:ext uri="{FF2B5EF4-FFF2-40B4-BE49-F238E27FC236}">
                <a16:creationId xmlns:a16="http://schemas.microsoft.com/office/drawing/2014/main" id="{A16F8879-30B6-41C7-9059-0B30F803A628}"/>
              </a:ext>
            </a:extLst>
          </p:cNvPr>
          <p:cNvSpPr txBox="1"/>
          <p:nvPr/>
        </p:nvSpPr>
        <p:spPr>
          <a:xfrm>
            <a:off x="1532268" y="775511"/>
            <a:ext cx="1613139" cy="523220"/>
          </a:xfrm>
          <a:prstGeom prst="rect">
            <a:avLst/>
          </a:prstGeom>
          <a:noFill/>
        </p:spPr>
        <p:txBody>
          <a:bodyPr wrap="square" rtlCol="0">
            <a:spAutoFit/>
          </a:bodyPr>
          <a:lstStyle/>
          <a:p>
            <a:pPr>
              <a:spcAft>
                <a:spcPts val="600"/>
              </a:spcAft>
            </a:pPr>
            <a:r>
              <a:rPr lang="en-US" sz="2800" dirty="0">
                <a:solidFill>
                  <a:srgbClr val="FF0000"/>
                </a:solidFill>
              </a:rPr>
              <a:t>PCI = 33</a:t>
            </a:r>
          </a:p>
        </p:txBody>
      </p:sp>
      <p:sp>
        <p:nvSpPr>
          <p:cNvPr id="8" name="TextBox 7">
            <a:extLst>
              <a:ext uri="{FF2B5EF4-FFF2-40B4-BE49-F238E27FC236}">
                <a16:creationId xmlns:a16="http://schemas.microsoft.com/office/drawing/2014/main" id="{5816FC9B-D8B9-401C-8093-F6B178976935}"/>
              </a:ext>
            </a:extLst>
          </p:cNvPr>
          <p:cNvSpPr txBox="1"/>
          <p:nvPr/>
        </p:nvSpPr>
        <p:spPr>
          <a:xfrm>
            <a:off x="1532268" y="3620367"/>
            <a:ext cx="1613139" cy="523220"/>
          </a:xfrm>
          <a:prstGeom prst="rect">
            <a:avLst/>
          </a:prstGeom>
          <a:noFill/>
        </p:spPr>
        <p:txBody>
          <a:bodyPr wrap="square" rtlCol="0">
            <a:spAutoFit/>
          </a:bodyPr>
          <a:lstStyle/>
          <a:p>
            <a:pPr>
              <a:spcAft>
                <a:spcPts val="600"/>
              </a:spcAft>
            </a:pPr>
            <a:r>
              <a:rPr lang="en-US" sz="2800" dirty="0">
                <a:solidFill>
                  <a:srgbClr val="FF0000"/>
                </a:solidFill>
              </a:rPr>
              <a:t>PCI = 67</a:t>
            </a:r>
          </a:p>
        </p:txBody>
      </p:sp>
    </p:spTree>
    <p:extLst>
      <p:ext uri="{BB962C8B-B14F-4D97-AF65-F5344CB8AC3E}">
        <p14:creationId xmlns:p14="http://schemas.microsoft.com/office/powerpoint/2010/main" val="272600369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19</a:t>
            </a:fld>
            <a:endParaRPr lang="en-US" sz="1350" kern="0" dirty="0">
              <a:solidFill>
                <a:sysClr val="windowText" lastClr="000000"/>
              </a:solidFill>
            </a:endParaRPr>
          </a:p>
        </p:txBody>
      </p:sp>
      <p:graphicFrame>
        <p:nvGraphicFramePr>
          <p:cNvPr id="3" name="Chart 2">
            <a:extLst>
              <a:ext uri="{FF2B5EF4-FFF2-40B4-BE49-F238E27FC236}">
                <a16:creationId xmlns:a16="http://schemas.microsoft.com/office/drawing/2014/main" id="{EA24CF27-4CF8-405F-A44C-A08FC42306E8}"/>
              </a:ext>
            </a:extLst>
          </p:cNvPr>
          <p:cNvGraphicFramePr>
            <a:graphicFrameLocks/>
          </p:cNvGraphicFramePr>
          <p:nvPr>
            <p:extLst/>
          </p:nvPr>
        </p:nvGraphicFramePr>
        <p:xfrm>
          <a:off x="1" y="1"/>
          <a:ext cx="9144000" cy="6154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24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0" y="2023857"/>
            <a:ext cx="3793787" cy="118652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Pavement Management</a:t>
            </a:r>
          </a:p>
        </p:txBody>
      </p:sp>
      <p:sp>
        <p:nvSpPr>
          <p:cNvPr id="7" name="Content Placeholder 2"/>
          <p:cNvSpPr txBox="1">
            <a:spLocks/>
          </p:cNvSpPr>
          <p:nvPr/>
        </p:nvSpPr>
        <p:spPr>
          <a:xfrm>
            <a:off x="4511842" y="4377446"/>
            <a:ext cx="4578818" cy="16263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Rectangle 1"/>
          <p:cNvSpPr/>
          <p:nvPr/>
        </p:nvSpPr>
        <p:spPr>
          <a:xfrm>
            <a:off x="4572000" y="4728936"/>
            <a:ext cx="4572000" cy="923330"/>
          </a:xfrm>
          <a:prstGeom prst="rect">
            <a:avLst/>
          </a:prstGeom>
        </p:spPr>
        <p:txBody>
          <a:bodyPr>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Chris Brakke, PE</a:t>
            </a: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Iowa DOT Office of Construction and Materials</a:t>
            </a:r>
          </a:p>
        </p:txBody>
      </p:sp>
    </p:spTree>
    <p:extLst>
      <p:ext uri="{BB962C8B-B14F-4D97-AF65-F5344CB8AC3E}">
        <p14:creationId xmlns:p14="http://schemas.microsoft.com/office/powerpoint/2010/main" val="3002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20</a:t>
            </a:fld>
            <a:endParaRPr lang="en-US" sz="1350" kern="0" dirty="0">
              <a:solidFill>
                <a:sysClr val="windowText" lastClr="000000"/>
              </a:solidFill>
            </a:endParaRPr>
          </a:p>
        </p:txBody>
      </p:sp>
      <p:graphicFrame>
        <p:nvGraphicFramePr>
          <p:cNvPr id="4" name="Chart 3">
            <a:extLst>
              <a:ext uri="{FF2B5EF4-FFF2-40B4-BE49-F238E27FC236}">
                <a16:creationId xmlns:a16="http://schemas.microsoft.com/office/drawing/2014/main" id="{FB2E54A6-A9EB-418C-A732-5CAED911965A}"/>
              </a:ext>
            </a:extLst>
          </p:cNvPr>
          <p:cNvGraphicFramePr>
            <a:graphicFrameLocks/>
          </p:cNvGraphicFramePr>
          <p:nvPr>
            <p:extLst/>
          </p:nvPr>
        </p:nvGraphicFramePr>
        <p:xfrm>
          <a:off x="0" y="0"/>
          <a:ext cx="9144000" cy="6147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78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21</a:t>
            </a:fld>
            <a:endParaRPr lang="en-US" sz="1350" kern="0" dirty="0">
              <a:solidFill>
                <a:sysClr val="windowText" lastClr="000000"/>
              </a:solidFill>
            </a:endParaRPr>
          </a:p>
        </p:txBody>
      </p:sp>
      <p:graphicFrame>
        <p:nvGraphicFramePr>
          <p:cNvPr id="5" name="Chart 4">
            <a:extLst>
              <a:ext uri="{FF2B5EF4-FFF2-40B4-BE49-F238E27FC236}">
                <a16:creationId xmlns:a16="http://schemas.microsoft.com/office/drawing/2014/main" id="{BEA3CCAB-97E6-4EAB-A1D0-B4BF936B3BB6}"/>
              </a:ext>
            </a:extLst>
          </p:cNvPr>
          <p:cNvGraphicFramePr>
            <a:graphicFrameLocks noGrp="1"/>
          </p:cNvGraphicFramePr>
          <p:nvPr>
            <p:extLst/>
          </p:nvPr>
        </p:nvGraphicFramePr>
        <p:xfrm>
          <a:off x="0" y="0"/>
          <a:ext cx="9144000" cy="6154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3545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Key Take-</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aways</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22</a:t>
            </a:fld>
            <a:endParaRPr lang="en-US" sz="1350" kern="0" dirty="0">
              <a:solidFill>
                <a:sysClr val="windowText" lastClr="000000"/>
              </a:solidFill>
            </a:endParaRPr>
          </a:p>
        </p:txBody>
      </p:sp>
      <p:sp>
        <p:nvSpPr>
          <p:cNvPr id="5" name="Content Placeholder 4"/>
          <p:cNvSpPr>
            <a:spLocks noGrp="1"/>
          </p:cNvSpPr>
          <p:nvPr>
            <p:ph idx="1"/>
          </p:nvPr>
        </p:nvSpPr>
        <p:spPr>
          <a:xfrm>
            <a:off x="628650" y="1355387"/>
            <a:ext cx="7886700" cy="4623881"/>
          </a:xfrm>
        </p:spPr>
        <p:txBody>
          <a:bodyPr>
            <a:normAutofit/>
          </a:bodyPr>
          <a:lstStyle/>
          <a:p>
            <a:pPr marL="285750" lvl="0" indent="-285750">
              <a:lnSpc>
                <a:spcPct val="100000"/>
              </a:lnSpc>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Continuing at recent levels of funding for reconstruction will require our pavements to last at least 100 years.</a:t>
            </a:r>
          </a:p>
          <a:p>
            <a:pPr marL="285750" indent="-285750">
              <a:lnSpc>
                <a:spcPct val="100000"/>
              </a:lnSpc>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Half of the system’s original pavement is more than 55 years old.</a:t>
            </a:r>
          </a:p>
          <a:p>
            <a:pPr marL="628650" lvl="1" indent="-285750">
              <a:lnSpc>
                <a:spcPct val="120000"/>
              </a:lnSpc>
            </a:pPr>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29% (6,792 miles) is 70+ years old</a:t>
            </a:r>
          </a:p>
          <a:p>
            <a:pPr marL="285750" indent="-285750">
              <a:lnSpc>
                <a:spcPct val="100000"/>
              </a:lnSpc>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Iowa’s highway system has been built up over the past 100 years to the size it is today.  At this point, current projected funding is not adequate to sustain a system of this size in a state of good repair.</a:t>
            </a:r>
          </a:p>
        </p:txBody>
      </p:sp>
    </p:spTree>
    <p:extLst>
      <p:ext uri="{BB962C8B-B14F-4D97-AF65-F5344CB8AC3E}">
        <p14:creationId xmlns:p14="http://schemas.microsoft.com/office/powerpoint/2010/main" val="272530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129223"/>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system components</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4"/>
          <p:cNvSpPr>
            <a:spLocks noGrp="1"/>
          </p:cNvSpPr>
          <p:nvPr>
            <p:ph idx="1"/>
          </p:nvPr>
        </p:nvSpPr>
        <p:spPr>
          <a:xfrm>
            <a:off x="628651" y="3918021"/>
            <a:ext cx="7886700" cy="2175653"/>
          </a:xfrm>
        </p:spPr>
        <p:txBody>
          <a:bodyPr>
            <a:noAutofit/>
          </a:bodyPr>
          <a:lstStyle/>
          <a:p>
            <a:pPr lvl="0"/>
            <a:r>
              <a:rPr lang="en-US" sz="21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Pavement</a:t>
            </a:r>
          </a:p>
          <a:p>
            <a:pPr lvl="1"/>
            <a:r>
              <a:rPr lang="en-US" sz="1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Concrete (rigid), Asphalt (flexible), or Composite</a:t>
            </a:r>
          </a:p>
          <a:p>
            <a:pPr lvl="0"/>
            <a:r>
              <a:rPr lang="en-US" sz="21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Subbase</a:t>
            </a:r>
          </a:p>
          <a:p>
            <a:pPr lvl="1"/>
            <a:r>
              <a:rPr lang="en-US" sz="1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Rock layer for support and drainage</a:t>
            </a:r>
            <a:endPar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Subgrade</a:t>
            </a:r>
          </a:p>
          <a:p>
            <a:pPr lvl="1"/>
            <a:r>
              <a:rPr 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Improved soil layer to provide support</a:t>
            </a:r>
          </a:p>
        </p:txBody>
      </p:sp>
      <p:sp>
        <p:nvSpPr>
          <p:cNvPr id="6" name="Slide Number Placeholder 3"/>
          <p:cNvSpPr>
            <a:spLocks noGrp="1"/>
          </p:cNvSpPr>
          <p:nvPr>
            <p:ph type="sldNum" sz="quarter" idx="12"/>
          </p:nvPr>
        </p:nvSpPr>
        <p:spPr>
          <a:xfrm>
            <a:off x="6936065" y="6506487"/>
            <a:ext cx="2057400" cy="273844"/>
          </a:xfrm>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B5A6398-5B92-4880-B42C-2D0285FB01C7}" type="slidenum">
              <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3</a:t>
            </a:fld>
            <a:endParaRPr kumimoji="0" lang="en-US" sz="1351"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 name="TextBox 9"/>
          <p:cNvSpPr txBox="1"/>
          <p:nvPr/>
        </p:nvSpPr>
        <p:spPr>
          <a:xfrm>
            <a:off x="1293114" y="1585786"/>
            <a:ext cx="1463803"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Pavement</a:t>
            </a:r>
          </a:p>
        </p:txBody>
      </p:sp>
      <p:sp>
        <p:nvSpPr>
          <p:cNvPr id="11" name="TextBox 10"/>
          <p:cNvSpPr txBox="1"/>
          <p:nvPr/>
        </p:nvSpPr>
        <p:spPr>
          <a:xfrm>
            <a:off x="1293115" y="2188467"/>
            <a:ext cx="1121665"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Subbase</a:t>
            </a:r>
          </a:p>
        </p:txBody>
      </p:sp>
      <p:sp>
        <p:nvSpPr>
          <p:cNvPr id="12" name="TextBox 11"/>
          <p:cNvSpPr txBox="1"/>
          <p:nvPr/>
        </p:nvSpPr>
        <p:spPr>
          <a:xfrm>
            <a:off x="1293115" y="2916325"/>
            <a:ext cx="1121665"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Subgrade</a:t>
            </a:r>
          </a:p>
        </p:txBody>
      </p:sp>
      <p:grpSp>
        <p:nvGrpSpPr>
          <p:cNvPr id="4" name="Group 3">
            <a:extLst>
              <a:ext uri="{FF2B5EF4-FFF2-40B4-BE49-F238E27FC236}">
                <a16:creationId xmlns:a16="http://schemas.microsoft.com/office/drawing/2014/main" id="{C38CF974-C45A-4244-9DE7-F8B29C466CE7}"/>
              </a:ext>
            </a:extLst>
          </p:cNvPr>
          <p:cNvGrpSpPr/>
          <p:nvPr/>
        </p:nvGrpSpPr>
        <p:grpSpPr>
          <a:xfrm>
            <a:off x="2338271" y="1735133"/>
            <a:ext cx="2999232" cy="2180820"/>
            <a:chOff x="4098638" y="1859874"/>
            <a:chExt cx="2999232" cy="2180820"/>
          </a:xfrm>
        </p:grpSpPr>
        <p:sp>
          <p:nvSpPr>
            <p:cNvPr id="7" name="Rectangle 6"/>
            <p:cNvSpPr/>
            <p:nvPr/>
          </p:nvSpPr>
          <p:spPr>
            <a:xfrm>
              <a:off x="4098638" y="2963180"/>
              <a:ext cx="2999232" cy="1077514"/>
            </a:xfrm>
            <a:prstGeom prst="rect">
              <a:avLst/>
            </a:prstGeom>
            <a:blipFill>
              <a:blip r:embed="rId4">
                <a:extLst>
                  <a:ext uri="{BEBA8EAE-BF5A-486C-A8C5-ECC9F3942E4B}">
                    <a14:imgProps xmlns:a14="http://schemas.microsoft.com/office/drawing/2010/main">
                      <a14:imgLayer r:embed="rId5">
                        <a14:imgEffect>
                          <a14:artisticGlass/>
                        </a14:imgEffect>
                      </a14:imgLayer>
                    </a14:imgProps>
                  </a:ext>
                </a:extLst>
              </a:blip>
              <a:tile tx="0" ty="0" sx="100000" sy="100000" flip="none" algn="tl"/>
            </a:blipFill>
            <a:ln>
              <a:solidFill>
                <a:schemeClr val="bg2">
                  <a:alpha val="0"/>
                </a:schemeClr>
              </a:solidFill>
            </a:ln>
            <a:scene3d>
              <a:camera prst="isometricOffAxis2Left"/>
              <a:lightRig rig="threePt" dir="t"/>
            </a:scene3d>
            <a:sp3d extrusionH="1524000">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4098638" y="2529281"/>
              <a:ext cx="2999232" cy="431086"/>
            </a:xfrm>
            <a:prstGeom prst="rect">
              <a:avLst/>
            </a:prstGeom>
            <a:blipFill dpi="0" rotWithShape="1">
              <a:blip r:embed="rId6">
                <a:extLst>
                  <a:ext uri="{BEBA8EAE-BF5A-486C-A8C5-ECC9F3942E4B}">
                    <a14:imgProps xmlns:a14="http://schemas.microsoft.com/office/drawing/2010/main">
                      <a14:imgLayer r:embed="rId7">
                        <a14:imgEffect>
                          <a14:artisticCement crackSpacing="28"/>
                        </a14:imgEffect>
                      </a14:imgLayer>
                    </a14:imgProps>
                  </a:ext>
                </a:extLst>
              </a:blip>
              <a:srcRect/>
              <a:tile tx="0" ty="0" sx="100000" sy="100000" flip="none" algn="tl"/>
            </a:blipFill>
            <a:ln>
              <a:solidFill>
                <a:schemeClr val="bg2">
                  <a:alpha val="1000"/>
                </a:schemeClr>
              </a:solidFill>
            </a:ln>
            <a:scene3d>
              <a:camera prst="isometricOffAxis2Left"/>
              <a:lightRig rig="threePt" dir="t"/>
            </a:scene3d>
            <a:sp3d extrusionH="1524000">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4098638" y="1859874"/>
              <a:ext cx="2999232" cy="675453"/>
            </a:xfrm>
            <a:prstGeom prst="rect">
              <a:avLst/>
            </a:prstGeom>
            <a:blipFill dpi="0" rotWithShape="1">
              <a:blip r:embed="rId8">
                <a:extLst>
                  <a:ext uri="{BEBA8EAE-BF5A-486C-A8C5-ECC9F3942E4B}">
                    <a14:imgProps xmlns:a14="http://schemas.microsoft.com/office/drawing/2010/main">
                      <a14:imgLayer r:embed="rId7">
                        <a14:imgEffect>
                          <a14:artisticChalkSketch trans="45000"/>
                        </a14:imgEffect>
                      </a14:imgLayer>
                    </a14:imgProps>
                  </a:ext>
                </a:extLst>
              </a:blip>
              <a:srcRect/>
              <a:tile tx="0" ty="0" sx="100000" sy="100000" flip="none" algn="tl"/>
            </a:blipFill>
            <a:ln>
              <a:solidFill>
                <a:schemeClr val="bg2">
                  <a:alpha val="65000"/>
                </a:schemeClr>
              </a:solidFill>
            </a:ln>
            <a:scene3d>
              <a:camera prst="isometricOffAxis2Left"/>
              <a:lightRig rig="threePt" dir="t"/>
            </a:scene3d>
            <a:sp3d extrusionH="1524000" contourW="12700">
              <a:bevelT w="203200"/>
              <a:bevelB w="203200"/>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654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265" y="194508"/>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system</a:t>
            </a:r>
            <a:r>
              <a:rPr lang="en-US" sz="32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components</a:t>
            </a:r>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smtClean="0">
                <a:solidFill>
                  <a:sysClr val="windowText" lastClr="000000"/>
                </a:solidFill>
              </a:rPr>
              <a:pPr defTabSz="685800"/>
              <a:t>4</a:t>
            </a:fld>
            <a:endParaRPr lang="en-US" sz="1350" kern="0" dirty="0">
              <a:solidFill>
                <a:sysClr val="windowText" lastClr="000000"/>
              </a:solidFill>
            </a:endParaRPr>
          </a:p>
        </p:txBody>
      </p:sp>
      <p:sp>
        <p:nvSpPr>
          <p:cNvPr id="5" name="Content Placeholder 4"/>
          <p:cNvSpPr>
            <a:spLocks noGrp="1"/>
          </p:cNvSpPr>
          <p:nvPr>
            <p:ph idx="1"/>
          </p:nvPr>
        </p:nvSpPr>
        <p:spPr>
          <a:xfrm>
            <a:off x="568265" y="2972407"/>
            <a:ext cx="7886700" cy="2175653"/>
          </a:xfrm>
        </p:spPr>
        <p:txBody>
          <a:bodyPr>
            <a:noAutofit/>
          </a:bodyPr>
          <a:lstStyle/>
          <a:p>
            <a:pPr lvl="0"/>
            <a:r>
              <a:rPr lang="en-US" sz="24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Pavement design life is 40 years. </a:t>
            </a:r>
          </a:p>
          <a:p>
            <a:pPr lvl="1"/>
            <a:r>
              <a:rPr lang="en-US" sz="24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Can be extended with proper maintenance and rehabilitation, but not indefinitely.</a:t>
            </a:r>
          </a:p>
          <a:p>
            <a:pPr lvl="1"/>
            <a:endParaRPr lang="en-US" sz="25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Many factors influence the design</a:t>
            </a:r>
          </a:p>
          <a:p>
            <a:pPr lvl="1"/>
            <a:r>
              <a:rPr lang="en-US" sz="24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Truck traffic</a:t>
            </a:r>
          </a:p>
          <a:p>
            <a:pPr lvl="1"/>
            <a:r>
              <a:rPr lang="en-US" sz="24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Subgrade soil</a:t>
            </a:r>
          </a:p>
          <a:p>
            <a:pPr lvl="1"/>
            <a:r>
              <a:rPr lang="en-US" sz="24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Climate</a:t>
            </a:r>
          </a:p>
          <a:p>
            <a:pPr lvl="0"/>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3">
            <a:extLst>
              <a:ext uri="{FF2B5EF4-FFF2-40B4-BE49-F238E27FC236}">
                <a16:creationId xmlns:a16="http://schemas.microsoft.com/office/drawing/2014/main" id="{64178A5E-FB90-427F-9971-1AC28DA8A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35" y="1015031"/>
            <a:ext cx="3719064" cy="1862485"/>
          </a:xfrm>
          <a:prstGeom prst="rect">
            <a:avLst/>
          </a:prstGeom>
        </p:spPr>
      </p:pic>
      <p:pic>
        <p:nvPicPr>
          <p:cNvPr id="7" name="Picture 6">
            <a:extLst>
              <a:ext uri="{FF2B5EF4-FFF2-40B4-BE49-F238E27FC236}">
                <a16:creationId xmlns:a16="http://schemas.microsoft.com/office/drawing/2014/main" id="{5FB9B5BB-410B-43B9-A107-90A76CED7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903" y="1015030"/>
            <a:ext cx="2697184" cy="1862485"/>
          </a:xfrm>
          <a:prstGeom prst="rect">
            <a:avLst/>
          </a:prstGeom>
        </p:spPr>
      </p:pic>
    </p:spTree>
    <p:extLst>
      <p:ext uri="{BB962C8B-B14F-4D97-AF65-F5344CB8AC3E}">
        <p14:creationId xmlns:p14="http://schemas.microsoft.com/office/powerpoint/2010/main" val="217484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Inventory</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5</a:t>
            </a:fld>
            <a:endParaRPr lang="en-US" sz="1350" kern="0" dirty="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a:norm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Primary system includes 24,534 lane miles of pavement.</a:t>
            </a:r>
          </a:p>
          <a:p>
            <a:pPr lvl="1"/>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3,848 or about 16% on the Interstate</a:t>
            </a:r>
          </a:p>
          <a:p>
            <a:pPr lvl="1"/>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758 lane miles of ramps</a:t>
            </a:r>
          </a:p>
          <a:p>
            <a:pPr lvl="1"/>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If we had to replace the pavement on all of these roads today, the cost would exceed </a:t>
            </a:r>
            <a:r>
              <a:rPr lang="en-US" sz="2800" u="sng" dirty="0">
                <a:latin typeface="Microsoft Sans Serif" panose="020B0604020202020204" pitchFamily="34" charset="0"/>
                <a:ea typeface="Microsoft Sans Serif" panose="020B0604020202020204" pitchFamily="34" charset="0"/>
                <a:cs typeface="Microsoft Sans Serif" panose="020B0604020202020204" pitchFamily="34" charset="0"/>
              </a:rPr>
              <a:t>$14.2 billion.</a:t>
            </a:r>
          </a:p>
        </p:txBody>
      </p:sp>
    </p:spTree>
    <p:extLst>
      <p:ext uri="{BB962C8B-B14F-4D97-AF65-F5344CB8AC3E}">
        <p14:creationId xmlns:p14="http://schemas.microsoft.com/office/powerpoint/2010/main" val="241098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199A571-64F2-404D-8AC1-E8E09BE7ABEC}"/>
              </a:ext>
            </a:extLst>
          </p:cNvPr>
          <p:cNvGraphicFramePr>
            <a:graphicFrameLocks noGrp="1"/>
          </p:cNvGraphicFramePr>
          <p:nvPr>
            <p:extLst/>
          </p:nvPr>
        </p:nvGraphicFramePr>
        <p:xfrm>
          <a:off x="337226" y="752272"/>
          <a:ext cx="8567868" cy="581919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28650" y="201038"/>
            <a:ext cx="7886700" cy="551235"/>
          </a:xfrm>
        </p:spPr>
        <p:txBody>
          <a:bodyPr>
            <a:noAutofit/>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Inventory</a:t>
            </a:r>
          </a:p>
        </p:txBody>
      </p:sp>
      <p:sp>
        <p:nvSpPr>
          <p:cNvPr id="6" name="Slide Number Placeholder 3"/>
          <p:cNvSpPr>
            <a:spLocks noGrp="1"/>
          </p:cNvSpPr>
          <p:nvPr>
            <p:ph type="sldNum" sz="quarter" idx="12"/>
          </p:nvPr>
        </p:nvSpPr>
        <p:spPr/>
        <p:txBody>
          <a:bodyPr/>
          <a:lstStyle/>
          <a:p>
            <a:pPr defTabSz="685800"/>
            <a:fld id="{2B5A6398-5B92-4880-B42C-2D0285FB01C7}" type="slidenum">
              <a:rPr lang="en-US" sz="1350" kern="0">
                <a:solidFill>
                  <a:sysClr val="windowText" lastClr="000000"/>
                </a:solidFill>
              </a:rPr>
              <a:pPr defTabSz="685800"/>
              <a:t>6</a:t>
            </a:fld>
            <a:endParaRPr lang="en-US" sz="1350" kern="0" dirty="0">
              <a:solidFill>
                <a:sysClr val="windowText" lastClr="000000"/>
              </a:solidFill>
            </a:endParaRPr>
          </a:p>
        </p:txBody>
      </p:sp>
    </p:spTree>
    <p:extLst>
      <p:ext uri="{BB962C8B-B14F-4D97-AF65-F5344CB8AC3E}">
        <p14:creationId xmlns:p14="http://schemas.microsoft.com/office/powerpoint/2010/main" val="403308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Inventory</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7</a:t>
            </a:fld>
            <a:endParaRPr lang="en-US" sz="1350" kern="0" dirty="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a:no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Half of the system’s original pavement is more than 55 years old.</a:t>
            </a: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29% (6,792 miles) is 70+ years old</a:t>
            </a: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If we only build/replace 2,000 miles per decade as we did in the first decade of the 2000’s, we would need original pavements to last at least 110 years.</a:t>
            </a:r>
          </a:p>
        </p:txBody>
      </p:sp>
    </p:spTree>
    <p:extLst>
      <p:ext uri="{BB962C8B-B14F-4D97-AF65-F5344CB8AC3E}">
        <p14:creationId xmlns:p14="http://schemas.microsoft.com/office/powerpoint/2010/main" val="374058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Condition</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a:xfrm>
            <a:off x="628650" y="1580444"/>
            <a:ext cx="7886700" cy="4351338"/>
          </a:xfrm>
        </p:spPr>
        <p:txBody>
          <a:bodyPr>
            <a:normAutofit fontScale="92500" lnSpcReduction="10000"/>
          </a:bodyPr>
          <a:lstStyle/>
          <a:p>
            <a:r>
              <a:rPr lang="en-US" sz="2400" u="sng" dirty="0">
                <a:latin typeface="Microsoft Sans Serif" panose="020B0604020202020204" pitchFamily="34" charset="0"/>
                <a:ea typeface="Microsoft Sans Serif" panose="020B0604020202020204" pitchFamily="34" charset="0"/>
                <a:cs typeface="Microsoft Sans Serif" panose="020B0604020202020204" pitchFamily="34" charset="0"/>
              </a:rPr>
              <a:t>Tracking the condition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of pavements on the system is the key</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Pavements deteriorate at different rates and for different reasons</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Knowing the reason helps in making decisions on how to maintain pavements</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We assess the condition of all pavements on a periodic basis.</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Key indicators such as roughness and cracking are evaluated at least biennially.</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Other indicators such as friction and structure are also evaluated on a 2 to 5 year cycle.</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condition information as well as details of construction and rehabilitation activities are all tracked in our Pavement Management Information System (PMIS). </a:t>
            </a:r>
          </a:p>
        </p:txBody>
      </p:sp>
      <p:sp>
        <p:nvSpPr>
          <p:cNvPr id="6" name="Slide Number Placeholder 3"/>
          <p:cNvSpPr>
            <a:spLocks noGrp="1"/>
          </p:cNvSpPr>
          <p:nvPr>
            <p:ph type="sldNum" sz="quarter" idx="12"/>
          </p:nvPr>
        </p:nvSpPr>
        <p:spPr/>
        <p:txBody>
          <a:bodyPr/>
          <a:lstStyle/>
          <a:p>
            <a:pPr defTabSz="685800"/>
            <a:fld id="{2B5A6398-5B92-4880-B42C-2D0285FB01C7}" type="slidenum">
              <a:rPr lang="en-US" sz="1350" kern="0">
                <a:solidFill>
                  <a:sysClr val="windowText" lastClr="000000"/>
                </a:solidFill>
              </a:rPr>
              <a:pPr defTabSz="685800"/>
              <a:t>8</a:t>
            </a:fld>
            <a:endParaRPr lang="en-US" sz="1350" kern="0" dirty="0">
              <a:solidFill>
                <a:sysClr val="windowText" lastClr="000000"/>
              </a:solidFill>
            </a:endParaRPr>
          </a:p>
        </p:txBody>
      </p:sp>
    </p:spTree>
    <p:extLst>
      <p:ext uri="{BB962C8B-B14F-4D97-AF65-F5344CB8AC3E}">
        <p14:creationId xmlns:p14="http://schemas.microsoft.com/office/powerpoint/2010/main" val="229772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3464"/>
            <a:ext cx="7886700" cy="466927"/>
          </a:xfrm>
        </p:spPr>
        <p:txBody>
          <a:bodyPr>
            <a:normAutofit fontScale="90000"/>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Condition</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9</a:t>
            </a:fld>
            <a:endParaRPr lang="en-US" sz="1350" kern="0" dirty="0">
              <a:solidFill>
                <a:sysClr val="windowText" lastClr="000000"/>
              </a:solidFill>
            </a:endParaRPr>
          </a:p>
        </p:txBody>
      </p:sp>
      <p:graphicFrame>
        <p:nvGraphicFramePr>
          <p:cNvPr id="7" name="Chart 6">
            <a:extLst>
              <a:ext uri="{FF2B5EF4-FFF2-40B4-BE49-F238E27FC236}">
                <a16:creationId xmlns:a16="http://schemas.microsoft.com/office/drawing/2014/main" id="{94C0DCCE-44CD-42E0-A058-296051F9F33A}"/>
              </a:ext>
            </a:extLst>
          </p:cNvPr>
          <p:cNvGraphicFramePr>
            <a:graphicFrameLocks/>
          </p:cNvGraphicFramePr>
          <p:nvPr>
            <p:extLst/>
          </p:nvPr>
        </p:nvGraphicFramePr>
        <p:xfrm>
          <a:off x="740568" y="869156"/>
          <a:ext cx="7662863" cy="5119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397925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007ABF27E634043BC3159C0C962F820" ma:contentTypeVersion="10" ma:contentTypeDescription="Create a new document." ma:contentTypeScope="" ma:versionID="0d61204d368e594be8b5885d77c6f184">
  <xsd:schema xmlns:xsd="http://www.w3.org/2001/XMLSchema" xmlns:xs="http://www.w3.org/2001/XMLSchema" xmlns:p="http://schemas.microsoft.com/office/2006/metadata/properties" xmlns:ns2="0ec8087e-16c8-40ed-aaba-ed07fce527d9" targetNamespace="http://schemas.microsoft.com/office/2006/metadata/properties" ma:root="true" ma:fieldsID="ca60c52d56bd4c45e22b2b5d05bdd972" ns2:_="">
    <xsd:import namespace="0ec8087e-16c8-40ed-aaba-ed07fce527d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8087e-16c8-40ed-aaba-ed07fce527d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ec8087e-16c8-40ed-aaba-ed07fce527d9">X5DPHAHSQADM-1859-123</_dlc_DocId>
    <_dlc_DocIdUrl xmlns="0ec8087e-16c8-40ed-aaba-ed07fce527d9">
      <Url>http://portal/xdiv/TAM/_layouts/15/DocIdRedir.aspx?ID=X5DPHAHSQADM-1859-123</Url>
      <Description>X5DPHAHSQADM-1859-123</Description>
    </_dlc_DocIdUrl>
  </documentManagement>
</p:properties>
</file>

<file path=customXml/itemProps1.xml><?xml version="1.0" encoding="utf-8"?>
<ds:datastoreItem xmlns:ds="http://schemas.openxmlformats.org/officeDocument/2006/customXml" ds:itemID="{515CE887-A13D-474C-95F1-77E42537E76C}">
  <ds:schemaRefs>
    <ds:schemaRef ds:uri="http://schemas.microsoft.com/sharepoint/v3/contenttype/forms"/>
  </ds:schemaRefs>
</ds:datastoreItem>
</file>

<file path=customXml/itemProps2.xml><?xml version="1.0" encoding="utf-8"?>
<ds:datastoreItem xmlns:ds="http://schemas.openxmlformats.org/officeDocument/2006/customXml" ds:itemID="{6D0E6FCE-CCBD-4D68-817B-50C79CE0C995}">
  <ds:schemaRefs>
    <ds:schemaRef ds:uri="http://schemas.microsoft.com/sharepoint/events"/>
    <ds:schemaRef ds:uri="http://www.w3.org/2000/xmlns/"/>
  </ds:schemaRefs>
</ds:datastoreItem>
</file>

<file path=customXml/itemProps3.xml><?xml version="1.0" encoding="utf-8"?>
<ds:datastoreItem xmlns:ds="http://schemas.openxmlformats.org/officeDocument/2006/customXml" ds:itemID="{AD217508-AC75-4357-A129-863DD16984D1}">
  <ds:schemaRefs>
    <ds:schemaRef ds:uri="http://schemas.microsoft.com/office/2006/metadata/contentType"/>
    <ds:schemaRef ds:uri="http://schemas.microsoft.com/office/2006/metadata/properties/metaAttributes"/>
    <ds:schemaRef ds:uri="http://www.w3.org/2000/xmlns/"/>
    <ds:schemaRef ds:uri="http://www.w3.org/2001/XMLSchema"/>
    <ds:schemaRef ds:uri="0ec8087e-16c8-40ed-aaba-ed07fce527d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8FC743A-3234-4614-AC5D-316F823B12EB}">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0ec8087e-16c8-40ed-aaba-ed07fce527d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3088</TotalTime>
  <Words>1215</Words>
  <Application>Microsoft Office PowerPoint</Application>
  <PresentationFormat>On-screen Show (4:3)</PresentationFormat>
  <Paragraphs>190</Paragraphs>
  <Slides>22</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Microsoft Sans Serif</vt:lpstr>
      <vt:lpstr>1_Office Theme</vt:lpstr>
      <vt:lpstr>Office Theme</vt:lpstr>
      <vt:lpstr>2_Office Theme</vt:lpstr>
      <vt:lpstr>PowerPoint Presentation</vt:lpstr>
      <vt:lpstr>PowerPoint Presentation</vt:lpstr>
      <vt:lpstr>Pavement system components</vt:lpstr>
      <vt:lpstr>Pavement system components </vt:lpstr>
      <vt:lpstr>Pavement Inventory</vt:lpstr>
      <vt:lpstr>Pavement Inventory</vt:lpstr>
      <vt:lpstr>Pavement Inventory</vt:lpstr>
      <vt:lpstr>Pavement Condition</vt:lpstr>
      <vt:lpstr>Pavement Condition</vt:lpstr>
      <vt:lpstr>Pavement Deterioration</vt:lpstr>
      <vt:lpstr>Pavement Deterioration</vt:lpstr>
      <vt:lpstr>Slowing down the deterioration</vt:lpstr>
      <vt:lpstr>Maintaining Good Condition Costs Less</vt:lpstr>
      <vt:lpstr>Pavement Treatments</vt:lpstr>
      <vt:lpstr>Pavement Management</vt:lpstr>
      <vt:lpstr>Condition Forecast Process</vt:lpstr>
      <vt:lpstr>PowerPoint Presentation</vt:lpstr>
      <vt:lpstr>PowerPoint Presentation</vt:lpstr>
      <vt:lpstr>PowerPoint Presentation</vt:lpstr>
      <vt:lpstr>PowerPoint Presentation</vt:lpstr>
      <vt:lpstr>PowerPoint Presentation</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Neubauer, Scott</dc:creator>
  <cp:lastModifiedBy>Brakke, Chris</cp:lastModifiedBy>
  <cp:revision>159</cp:revision>
  <dcterms:created xsi:type="dcterms:W3CDTF">2017-11-22T13:15:27Z</dcterms:created>
  <dcterms:modified xsi:type="dcterms:W3CDTF">2020-01-09T21:12:19Z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0x0101002007ABF27E634043BC3159C0C962F820</vt:lpwstr>
  </property>
  <property fmtid="{D5CDD505-2E9C-101B-9397-08002B2CF9AE}" pid="3" name="_dlc_DocIdItemGuid">
    <vt:lpwstr>5e519d89-9d1d-432a-bd73-ff7dd666682b</vt:lpwstr>
  </property>
</Properties>
</file>