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 r:id="rId2"/>
    <p:sldId id="332" r:id="rId3"/>
    <p:sldId id="334" r:id="rId4"/>
    <p:sldId id="333" r:id="rId5"/>
    <p:sldId id="364" r:id="rId6"/>
    <p:sldId id="365" r:id="rId7"/>
    <p:sldId id="366" r:id="rId8"/>
    <p:sldId id="353" r:id="rId9"/>
    <p:sldId id="343" r:id="rId10"/>
    <p:sldId id="349" r:id="rId11"/>
    <p:sldId id="287"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5574" autoAdjust="0"/>
  </p:normalViewPr>
  <p:slideViewPr>
    <p:cSldViewPr>
      <p:cViewPr varScale="1">
        <p:scale>
          <a:sx n="133" d="100"/>
          <a:sy n="133" d="100"/>
        </p:scale>
        <p:origin x="96"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1/4/2021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a:solidFill>
                  <a:schemeClr val="bg1"/>
                </a:solidFill>
                <a:latin typeface="PT Sans" panose="020B0503020203020204" pitchFamily="34" charset="0"/>
              </a:rPr>
              <a:t>January 13,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Cedar Rapids</a:t>
            </a:r>
          </a:p>
          <a:p>
            <a:pPr marL="0" indent="0">
              <a:spcBef>
                <a:spcPts val="0"/>
              </a:spcBef>
              <a:buClr>
                <a:schemeClr val="tx1"/>
              </a:buClr>
              <a:buNone/>
              <a:defRPr/>
            </a:pPr>
            <a:r>
              <a:rPr lang="en-US" sz="1800" b="1" dirty="0">
                <a:latin typeface="PT Sans" panose="020B0503020203020204"/>
                <a:cs typeface="Arial" pitchFamily="34" charset="0"/>
              </a:rPr>
              <a:t>(Immediate Opportunity)</a:t>
            </a:r>
          </a:p>
          <a:p>
            <a:pPr marL="0" indent="0">
              <a:buNone/>
            </a:pPr>
            <a:r>
              <a:rPr lang="en-US" sz="1800" dirty="0">
                <a:latin typeface="PT Sans" panose="020B0503020203020204"/>
              </a:rPr>
              <a:t>Construction of turn lanes and a roundabout on 6th Street SW located on the southwest side of town. This improvement is necessary to provide improved access to the proposed site of BAE Systems Inc., an international defense, aerospace and security company.</a:t>
            </a:r>
          </a:p>
          <a:p>
            <a:pPr marL="0" indent="0">
              <a:buNone/>
            </a:pPr>
            <a:r>
              <a:rPr lang="en-US" sz="1800" dirty="0">
                <a:latin typeface="PT Sans" panose="020B0503020203020204"/>
                <a:cs typeface="Arial" pitchFamily="34" charset="0"/>
              </a:rPr>
              <a:t>Total Cost:  $3,766,856</a:t>
            </a:r>
          </a:p>
          <a:p>
            <a:pPr marL="0" indent="0">
              <a:buNone/>
            </a:pPr>
            <a:r>
              <a:rPr lang="en-US" sz="1800" dirty="0">
                <a:latin typeface="PT Sans" panose="020B0503020203020204"/>
                <a:cs typeface="Arial" pitchFamily="34" charset="0"/>
              </a:rPr>
              <a:t>Requested: $3,013,485 (80%)</a:t>
            </a:r>
          </a:p>
          <a:p>
            <a:pPr marL="0" indent="0">
              <a:spcBef>
                <a:spcPts val="0"/>
              </a:spcBef>
              <a:buClr>
                <a:schemeClr val="tx1"/>
              </a:buClr>
              <a:buNone/>
              <a:defRPr/>
            </a:pPr>
            <a:r>
              <a:rPr lang="en-US" sz="1800">
                <a:latin typeface="PT Sans" panose="020B0503020203020204"/>
                <a:cs typeface="Arial" pitchFamily="34" charset="0"/>
              </a:rPr>
              <a:t>Jobs Retained:  </a:t>
            </a:r>
            <a:r>
              <a:rPr lang="en-US" sz="1800" dirty="0">
                <a:latin typeface="PT Sans" panose="020B0503020203020204"/>
                <a:cs typeface="Arial" pitchFamily="34" charset="0"/>
              </a:rPr>
              <a:t>232</a:t>
            </a:r>
          </a:p>
          <a:p>
            <a:pPr marL="0" indent="0">
              <a:spcBef>
                <a:spcPts val="0"/>
              </a:spcBef>
              <a:buClr>
                <a:schemeClr val="tx1"/>
              </a:buClr>
              <a:buNone/>
              <a:defRPr/>
            </a:pPr>
            <a:r>
              <a:rPr lang="en-US" sz="1800" dirty="0">
                <a:latin typeface="PT Sans" panose="020B0503020203020204"/>
                <a:cs typeface="Arial" pitchFamily="34" charset="0"/>
              </a:rPr>
              <a:t>RISE Cost/Job Assisted: $12,989.16                                                                                           (225% of </a:t>
            </a:r>
            <a:r>
              <a:rPr lang="en-US" sz="1800" dirty="0" err="1">
                <a:latin typeface="PT Sans" panose="020B0503020203020204"/>
                <a:cs typeface="Arial" pitchFamily="34" charset="0"/>
              </a:rPr>
              <a:t>laborshed</a:t>
            </a:r>
            <a:r>
              <a:rPr lang="en-US" sz="1800" dirty="0">
                <a:latin typeface="PT Sans" panose="020B0503020203020204"/>
                <a:cs typeface="Arial" pitchFamily="34" charset="0"/>
              </a:rPr>
              <a:t>) </a:t>
            </a:r>
          </a:p>
          <a:p>
            <a:pPr marL="0" indent="0">
              <a:spcBef>
                <a:spcPts val="0"/>
              </a:spcBef>
              <a:buClr>
                <a:schemeClr val="tx1"/>
              </a:buClr>
              <a:buNone/>
              <a:defRPr/>
            </a:pPr>
            <a:r>
              <a:rPr lang="en-US" sz="1800" dirty="0">
                <a:latin typeface="PT Sans" panose="020B0503020203020204"/>
                <a:cs typeface="Arial" pitchFamily="34" charset="0"/>
              </a:rPr>
              <a:t>Capital Investment/RISE $: $58.85</a:t>
            </a:r>
          </a:p>
          <a:p>
            <a:pPr marL="0" indent="0">
              <a:spcBef>
                <a:spcPts val="0"/>
              </a:spcBef>
              <a:buClr>
                <a:schemeClr val="tx1"/>
              </a:buClr>
              <a:buNone/>
              <a:defRPr/>
            </a:pPr>
            <a:r>
              <a:rPr lang="en-US" sz="1800" dirty="0">
                <a:latin typeface="PT Sans" panose="020B0503020203020204"/>
                <a:cs typeface="Arial" pitchFamily="34" charset="0"/>
              </a:rPr>
              <a:t>Company Average Wages: $52.21                       	</a:t>
            </a:r>
            <a:endParaRPr lang="en-US" sz="2400" dirty="0">
              <a:latin typeface="PT Sans" panose="020B0503020203020204"/>
              <a:cs typeface="Arial" pitchFamily="34" charset="0"/>
            </a:endParaRPr>
          </a:p>
        </p:txBody>
      </p:sp>
      <p:cxnSp>
        <p:nvCxnSpPr>
          <p:cNvPr id="19" name="Straight Connector 18">
            <a:extLst>
              <a:ext uri="{FF2B5EF4-FFF2-40B4-BE49-F238E27FC236}">
                <a16:creationId xmlns:a16="http://schemas.microsoft.com/office/drawing/2014/main" id="{1B5FD876-DAF7-4407-8F04-17B626FB81E3}"/>
              </a:ext>
            </a:extLst>
          </p:cNvPr>
          <p:cNvCxnSpPr/>
          <p:nvPr/>
        </p:nvCxnSpPr>
        <p:spPr>
          <a:xfrm>
            <a:off x="827584" y="375614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B5D091F-B07B-4F62-BDD9-8148D378AC2A}"/>
              </a:ext>
            </a:extLst>
          </p:cNvPr>
          <p:cNvSpPr/>
          <p:nvPr/>
        </p:nvSpPr>
        <p:spPr>
          <a:xfrm>
            <a:off x="3946446" y="4293096"/>
            <a:ext cx="40953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7A58EA-9D4A-4A0E-93FF-714AA2C55794}"/>
              </a:ext>
            </a:extLst>
          </p:cNvPr>
          <p:cNvPicPr>
            <a:picLocks noChangeAspect="1"/>
          </p:cNvPicPr>
          <p:nvPr/>
        </p:nvPicPr>
        <p:blipFill rotWithShape="1">
          <a:blip r:embed="rId2"/>
          <a:srcRect l="36613" t="12201" r="24800" b="3932"/>
          <a:stretch/>
        </p:blipFill>
        <p:spPr>
          <a:xfrm>
            <a:off x="5076056" y="1850373"/>
            <a:ext cx="3240360" cy="4695215"/>
          </a:xfrm>
          <a:prstGeom prst="rect">
            <a:avLst/>
          </a:prstGeom>
        </p:spPr>
      </p:pic>
      <p:cxnSp>
        <p:nvCxnSpPr>
          <p:cNvPr id="7" name="Straight Connector 6">
            <a:extLst>
              <a:ext uri="{FF2B5EF4-FFF2-40B4-BE49-F238E27FC236}">
                <a16:creationId xmlns:a16="http://schemas.microsoft.com/office/drawing/2014/main" id="{C38096BC-5DD8-40BD-A3D2-6A71263D5C56}"/>
              </a:ext>
            </a:extLst>
          </p:cNvPr>
          <p:cNvCxnSpPr/>
          <p:nvPr/>
        </p:nvCxnSpPr>
        <p:spPr>
          <a:xfrm>
            <a:off x="6804248" y="2348880"/>
            <a:ext cx="72008" cy="40324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36D7973-0236-48F7-AE69-8F06A375F518}"/>
              </a:ext>
            </a:extLst>
          </p:cNvPr>
          <p:cNvSpPr/>
          <p:nvPr/>
        </p:nvSpPr>
        <p:spPr>
          <a:xfrm>
            <a:off x="6660232" y="4806455"/>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49128B9-4773-442D-A0C6-55A16053E6D3}"/>
              </a:ext>
            </a:extLst>
          </p:cNvPr>
          <p:cNvPicPr>
            <a:picLocks noChangeAspect="1"/>
          </p:cNvPicPr>
          <p:nvPr/>
        </p:nvPicPr>
        <p:blipFill rotWithShape="1">
          <a:blip r:embed="rId3"/>
          <a:srcRect l="17713" t="8657" r="19288" b="3931"/>
          <a:stretch/>
        </p:blipFill>
        <p:spPr>
          <a:xfrm>
            <a:off x="1020203" y="4105700"/>
            <a:ext cx="2759710" cy="2552732"/>
          </a:xfrm>
          <a:prstGeom prst="rect">
            <a:avLst/>
          </a:prstGeom>
          <a:ln>
            <a:solidFill>
              <a:schemeClr val="tx1"/>
            </a:solidFill>
          </a:ln>
        </p:spPr>
      </p:pic>
      <p:sp>
        <p:nvSpPr>
          <p:cNvPr id="13" name="Oval 12">
            <a:extLst>
              <a:ext uri="{FF2B5EF4-FFF2-40B4-BE49-F238E27FC236}">
                <a16:creationId xmlns:a16="http://schemas.microsoft.com/office/drawing/2014/main" id="{5F6AB6BE-75DE-400A-AA8A-B507FDC9009B}"/>
              </a:ext>
            </a:extLst>
          </p:cNvPr>
          <p:cNvSpPr>
            <a:spLocks noChangeAspect="1"/>
          </p:cNvSpPr>
          <p:nvPr/>
        </p:nvSpPr>
        <p:spPr>
          <a:xfrm>
            <a:off x="2145393" y="6165304"/>
            <a:ext cx="136525" cy="1285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4809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2</a:t>
            </a:r>
          </a:p>
          <a:p>
            <a:pPr lvl="1">
              <a:spcAft>
                <a:spcPts val="1200"/>
              </a:spcAft>
            </a:pPr>
            <a:r>
              <a:rPr lang="en-US" dirty="0"/>
              <a:t>Total project costs: $3,472,219</a:t>
            </a:r>
          </a:p>
          <a:p>
            <a:pPr lvl="1">
              <a:spcAft>
                <a:spcPts val="1200"/>
              </a:spcAft>
            </a:pPr>
            <a:r>
              <a:rPr lang="en-US" dirty="0"/>
              <a:t>Total amount awarded: $1,736,110</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19598013"/>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2020 current Road Use Tax Revenue (as of  11/23/2020)</a:t>
                      </a:r>
                    </a:p>
                  </a:txBody>
                  <a:tcPr>
                    <a:solidFill>
                      <a:schemeClr val="tx1"/>
                    </a:solidFill>
                  </a:tcPr>
                </a:tc>
                <a:tc>
                  <a:txBody>
                    <a:bodyPr/>
                    <a:lstStyle/>
                    <a:p>
                      <a:pPr algn="ctr"/>
                      <a:r>
                        <a:rPr lang="en-US" sz="1500" dirty="0">
                          <a:latin typeface="PT Sans" panose="020B0503020203020204"/>
                        </a:rPr>
                        <a:t>$4,472,080.82</a:t>
                      </a:r>
                    </a:p>
                  </a:txBody>
                  <a:tcPr/>
                </a:tc>
                <a:tc>
                  <a:txBody>
                    <a:bodyPr/>
                    <a:lstStyle/>
                    <a:p>
                      <a:pPr algn="ctr"/>
                      <a:r>
                        <a:rPr lang="en-US" sz="1500" dirty="0">
                          <a:latin typeface="PT Sans" panose="020B0503020203020204"/>
                        </a:rPr>
                        <a:t>$2,236,040.41</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11/23/2020)</a:t>
                      </a:r>
                    </a:p>
                  </a:txBody>
                  <a:tcPr>
                    <a:solidFill>
                      <a:schemeClr val="tx1"/>
                    </a:solidFill>
                  </a:tcPr>
                </a:tc>
                <a:tc>
                  <a:txBody>
                    <a:bodyPr/>
                    <a:lstStyle/>
                    <a:p>
                      <a:pPr algn="ctr"/>
                      <a:r>
                        <a:rPr lang="en-US" sz="1500" dirty="0">
                          <a:latin typeface="PT Sans" panose="020B0503020203020204"/>
                        </a:rPr>
                        <a:t>$11,896,797.99</a:t>
                      </a:r>
                    </a:p>
                  </a:txBody>
                  <a:tcPr/>
                </a:tc>
                <a:tc>
                  <a:txBody>
                    <a:bodyPr/>
                    <a:lstStyle/>
                    <a:p>
                      <a:pPr algn="ctr"/>
                      <a:r>
                        <a:rPr lang="en-US" sz="1500">
                          <a:latin typeface="PT Sans" panose="020B0503020203020204"/>
                        </a:rPr>
                        <a:t>$2,236,040.41</a:t>
                      </a:r>
                      <a:endParaRPr lang="en-US" sz="1500" dirty="0">
                        <a:latin typeface="PT Sans" panose="020B0503020203020204"/>
                      </a:endParaRP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085184"/>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654810" y="6014367"/>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745105099"/>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1,680 feet of Ziegler Drive.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Altoona</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$2,116,081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$1,058,041</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2" name="Table 1">
            <a:extLst>
              <a:ext uri="{FF2B5EF4-FFF2-40B4-BE49-F238E27FC236}">
                <a16:creationId xmlns:a16="http://schemas.microsoft.com/office/drawing/2014/main" id="{DEBC46B2-B18F-4548-8C85-1692E79C0837}"/>
              </a:ext>
            </a:extLst>
          </p:cNvPr>
          <p:cNvGraphicFramePr>
            <a:graphicFrameLocks noGrp="1"/>
          </p:cNvGraphicFramePr>
          <p:nvPr>
            <p:extLst>
              <p:ext uri="{D42A27DB-BD31-4B8C-83A1-F6EECF244321}">
                <p14:modId xmlns:p14="http://schemas.microsoft.com/office/powerpoint/2010/main" val="1663319243"/>
              </p:ext>
            </p:extLst>
          </p:nvPr>
        </p:nvGraphicFramePr>
        <p:xfrm>
          <a:off x="68331" y="3251216"/>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3239644126"/>
                    </a:ext>
                  </a:extLst>
                </a:gridCol>
                <a:gridCol w="1440160">
                  <a:extLst>
                    <a:ext uri="{9D8B030D-6E8A-4147-A177-3AD203B41FA5}">
                      <a16:colId xmlns:a16="http://schemas.microsoft.com/office/drawing/2014/main" val="2017251616"/>
                    </a:ext>
                  </a:extLst>
                </a:gridCol>
                <a:gridCol w="648072">
                  <a:extLst>
                    <a:ext uri="{9D8B030D-6E8A-4147-A177-3AD203B41FA5}">
                      <a16:colId xmlns:a16="http://schemas.microsoft.com/office/drawing/2014/main" val="4171870897"/>
                    </a:ext>
                  </a:extLst>
                </a:gridCol>
                <a:gridCol w="1296144">
                  <a:extLst>
                    <a:ext uri="{9D8B030D-6E8A-4147-A177-3AD203B41FA5}">
                      <a16:colId xmlns:a16="http://schemas.microsoft.com/office/drawing/2014/main" val="2636800708"/>
                    </a:ext>
                  </a:extLst>
                </a:gridCol>
                <a:gridCol w="1368152">
                  <a:extLst>
                    <a:ext uri="{9D8B030D-6E8A-4147-A177-3AD203B41FA5}">
                      <a16:colId xmlns:a16="http://schemas.microsoft.com/office/drawing/2014/main" val="4211151696"/>
                    </a:ext>
                  </a:extLst>
                </a:gridCol>
                <a:gridCol w="1451374">
                  <a:extLst>
                    <a:ext uri="{9D8B030D-6E8A-4147-A177-3AD203B41FA5}">
                      <a16:colId xmlns:a16="http://schemas.microsoft.com/office/drawing/2014/main" val="2695417228"/>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1,514 feet of 9th Avenue NW (Revised)</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Farley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$762,179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$381,089</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10182"/>
                  </a:ext>
                </a:extLst>
              </a:tr>
            </a:tbl>
          </a:graphicData>
        </a:graphic>
      </p:graphicFrame>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Altoona</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1,680 feet of Ziegler Drive located on the northwest side of town. This project is necessary to provide access to four lots totaling more than 34 acres for light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$2,116,081</a:t>
            </a:r>
          </a:p>
          <a:p>
            <a:pPr marL="0" indent="0">
              <a:spcBef>
                <a:spcPts val="0"/>
              </a:spcBef>
              <a:buClr>
                <a:schemeClr val="tx1"/>
              </a:buClr>
              <a:buNone/>
              <a:defRPr/>
            </a:pPr>
            <a:r>
              <a:rPr lang="en-US" sz="1800" dirty="0">
                <a:latin typeface="PT Sans" panose="020B0503020203020204"/>
                <a:cs typeface="Arial" pitchFamily="34" charset="0"/>
              </a:rPr>
              <a:t>Requested:    $1,058,041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7" name="Picture 6">
            <a:extLst>
              <a:ext uri="{FF2B5EF4-FFF2-40B4-BE49-F238E27FC236}">
                <a16:creationId xmlns:a16="http://schemas.microsoft.com/office/drawing/2014/main" id="{D162A1BC-5785-4C7F-B19B-AB653F8993A8}"/>
              </a:ext>
            </a:extLst>
          </p:cNvPr>
          <p:cNvPicPr>
            <a:picLocks noChangeAspect="1"/>
          </p:cNvPicPr>
          <p:nvPr/>
        </p:nvPicPr>
        <p:blipFill rotWithShape="1">
          <a:blip r:embed="rId2"/>
          <a:srcRect l="12201" t="14721" r="12988" b="12201"/>
          <a:stretch/>
        </p:blipFill>
        <p:spPr>
          <a:xfrm>
            <a:off x="4211960" y="2132856"/>
            <a:ext cx="4608512" cy="2813617"/>
          </a:xfrm>
          <a:prstGeom prst="rect">
            <a:avLst/>
          </a:prstGeom>
          <a:ln>
            <a:solidFill>
              <a:schemeClr val="tx1"/>
            </a:solidFill>
          </a:ln>
        </p:spPr>
      </p:pic>
      <p:pic>
        <p:nvPicPr>
          <p:cNvPr id="3" name="Picture 2">
            <a:extLst>
              <a:ext uri="{FF2B5EF4-FFF2-40B4-BE49-F238E27FC236}">
                <a16:creationId xmlns:a16="http://schemas.microsoft.com/office/drawing/2014/main" id="{4526425F-C47F-4CA2-8899-DCC67C7DDD8D}"/>
              </a:ext>
            </a:extLst>
          </p:cNvPr>
          <p:cNvPicPr>
            <a:picLocks noChangeAspect="1"/>
          </p:cNvPicPr>
          <p:nvPr/>
        </p:nvPicPr>
        <p:blipFill rotWithShape="1">
          <a:blip r:embed="rId3"/>
          <a:srcRect l="71751" t="38254" r="14031" b="36742"/>
          <a:stretch/>
        </p:blipFill>
        <p:spPr>
          <a:xfrm>
            <a:off x="234012" y="3507632"/>
            <a:ext cx="4366836" cy="3008716"/>
          </a:xfrm>
          <a:prstGeom prst="rect">
            <a:avLst/>
          </a:prstGeom>
          <a:ln>
            <a:solidFill>
              <a:schemeClr val="tx1"/>
            </a:solidFill>
          </a:ln>
        </p:spPr>
      </p:pic>
    </p:spTree>
    <p:extLst>
      <p:ext uri="{BB962C8B-B14F-4D97-AF65-F5344CB8AC3E}">
        <p14:creationId xmlns:p14="http://schemas.microsoft.com/office/powerpoint/2010/main" val="265076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Farley - Revised</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1,514 feet of 9th Avenue NW located on the northwest side of town. This project is necessary to provide access to eight lots totaling more than 24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$762,179</a:t>
            </a:r>
          </a:p>
          <a:p>
            <a:pPr marL="0" indent="0">
              <a:spcBef>
                <a:spcPts val="0"/>
              </a:spcBef>
              <a:buClr>
                <a:schemeClr val="tx1"/>
              </a:buClr>
              <a:buNone/>
              <a:defRPr/>
            </a:pPr>
            <a:r>
              <a:rPr lang="en-US" sz="1800" dirty="0">
                <a:latin typeface="PT Sans" panose="020B0503020203020204"/>
                <a:cs typeface="Arial" pitchFamily="34" charset="0"/>
              </a:rPr>
              <a:t>Requested:    $381,089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99802856-6A9D-4EC7-8DEE-DDB977203CDB}"/>
              </a:ext>
            </a:extLst>
          </p:cNvPr>
          <p:cNvPicPr>
            <a:picLocks noChangeAspect="1"/>
          </p:cNvPicPr>
          <p:nvPr/>
        </p:nvPicPr>
        <p:blipFill>
          <a:blip r:embed="rId2"/>
          <a:stretch>
            <a:fillRect/>
          </a:stretch>
        </p:blipFill>
        <p:spPr>
          <a:xfrm>
            <a:off x="4976259" y="1904868"/>
            <a:ext cx="3694496" cy="3048264"/>
          </a:xfrm>
          <a:prstGeom prst="rect">
            <a:avLst/>
          </a:prstGeom>
        </p:spPr>
      </p:pic>
      <p:sp>
        <p:nvSpPr>
          <p:cNvPr id="8" name="Oval 7">
            <a:extLst>
              <a:ext uri="{FF2B5EF4-FFF2-40B4-BE49-F238E27FC236}">
                <a16:creationId xmlns:a16="http://schemas.microsoft.com/office/drawing/2014/main" id="{073660FE-164B-4B92-B87D-D44BE8D37C1E}"/>
              </a:ext>
            </a:extLst>
          </p:cNvPr>
          <p:cNvSpPr>
            <a:spLocks noChangeAspect="1"/>
          </p:cNvSpPr>
          <p:nvPr/>
        </p:nvSpPr>
        <p:spPr>
          <a:xfrm>
            <a:off x="7020272" y="2564904"/>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2C0E13DD-E950-4D49-9E0E-2A24CC0919FF}"/>
              </a:ext>
            </a:extLst>
          </p:cNvPr>
          <p:cNvPicPr>
            <a:picLocks noChangeAspect="1"/>
          </p:cNvPicPr>
          <p:nvPr/>
        </p:nvPicPr>
        <p:blipFill rotWithShape="1">
          <a:blip r:embed="rId3"/>
          <a:srcRect l="68460" t="27654" r="9280" b="38607"/>
          <a:stretch/>
        </p:blipFill>
        <p:spPr>
          <a:xfrm>
            <a:off x="611560" y="3429000"/>
            <a:ext cx="4608512" cy="2736304"/>
          </a:xfrm>
          <a:prstGeom prst="rect">
            <a:avLst/>
          </a:prstGeom>
          <a:ln>
            <a:solidFill>
              <a:schemeClr val="tx1"/>
            </a:solidFill>
          </a:ln>
        </p:spPr>
      </p:pic>
      <p:cxnSp>
        <p:nvCxnSpPr>
          <p:cNvPr id="7" name="Straight Connector 6">
            <a:extLst>
              <a:ext uri="{FF2B5EF4-FFF2-40B4-BE49-F238E27FC236}">
                <a16:creationId xmlns:a16="http://schemas.microsoft.com/office/drawing/2014/main" id="{552532E8-F87A-4B07-9E2F-3C42FB8DB64A}"/>
              </a:ext>
            </a:extLst>
          </p:cNvPr>
          <p:cNvCxnSpPr>
            <a:cxnSpLocks/>
          </p:cNvCxnSpPr>
          <p:nvPr/>
        </p:nvCxnSpPr>
        <p:spPr>
          <a:xfrm>
            <a:off x="1259632" y="4797152"/>
            <a:ext cx="360040" cy="720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D6EBCD-DE65-4963-B69A-B8DE637D2477}"/>
              </a:ext>
            </a:extLst>
          </p:cNvPr>
          <p:cNvCxnSpPr/>
          <p:nvPr/>
        </p:nvCxnSpPr>
        <p:spPr>
          <a:xfrm flipH="1">
            <a:off x="1619672" y="4797152"/>
            <a:ext cx="1800200" cy="720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8A9DA7-9CB0-49B8-9CE7-D742789C7BDC}"/>
              </a:ext>
            </a:extLst>
          </p:cNvPr>
          <p:cNvCxnSpPr/>
          <p:nvPr/>
        </p:nvCxnSpPr>
        <p:spPr>
          <a:xfrm flipH="1">
            <a:off x="3419872" y="4797152"/>
            <a:ext cx="72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07D7A52-F9E3-4FF7-8B0B-47A8D936B3CE}"/>
              </a:ext>
            </a:extLst>
          </p:cNvPr>
          <p:cNvSpPr/>
          <p:nvPr/>
        </p:nvSpPr>
        <p:spPr>
          <a:xfrm>
            <a:off x="1259632" y="4437116"/>
            <a:ext cx="1440160" cy="360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77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fontScale="92500" lnSpcReduction="10000"/>
          </a:bodyPr>
          <a:lstStyle/>
          <a:p>
            <a:pPr marL="457200" indent="-457200">
              <a:spcBef>
                <a:spcPts val="0"/>
              </a:spcBef>
              <a:spcAft>
                <a:spcPts val="1200"/>
              </a:spcAft>
              <a:buClr>
                <a:schemeClr val="tx1"/>
              </a:buClr>
              <a:buFontTx/>
              <a:buChar char="•"/>
              <a:defRPr/>
            </a:pPr>
            <a:r>
              <a:rPr lang="en-US" sz="2400" dirty="0">
                <a:cs typeface="Arial" pitchFamily="34" charset="0"/>
              </a:rPr>
              <a:t>Growth Potential</a:t>
            </a:r>
          </a:p>
          <a:p>
            <a:pPr marL="457200" indent="-457200">
              <a:spcBef>
                <a:spcPts val="0"/>
              </a:spcBef>
              <a:spcAft>
                <a:spcPts val="1200"/>
              </a:spcAft>
              <a:buClr>
                <a:schemeClr val="tx1"/>
              </a:buClr>
              <a:buFontTx/>
              <a:buChar char="•"/>
              <a:defRPr/>
            </a:pPr>
            <a:r>
              <a:rPr lang="en-US" sz="2400" dirty="0">
                <a:cs typeface="Arial" pitchFamily="34" charset="0"/>
              </a:rPr>
              <a:t>Average wages meet at least 100% </a:t>
            </a:r>
            <a:r>
              <a:rPr lang="en-US" sz="2400" dirty="0" err="1">
                <a:cs typeface="Arial" pitchFamily="34" charset="0"/>
              </a:rPr>
              <a:t>laborshed</a:t>
            </a:r>
            <a:r>
              <a:rPr lang="en-US" sz="2400" dirty="0">
                <a:cs typeface="Arial" pitchFamily="34" charset="0"/>
              </a:rPr>
              <a:t> wage</a:t>
            </a:r>
          </a:p>
          <a:p>
            <a:pPr marL="457200" indent="-457200">
              <a:spcBef>
                <a:spcPts val="0"/>
              </a:spcBef>
              <a:spcAft>
                <a:spcPts val="1200"/>
              </a:spcAft>
              <a:buClr>
                <a:schemeClr val="tx1"/>
              </a:buClr>
              <a:buFontTx/>
              <a:buChar char="•"/>
              <a:defRPr/>
            </a:pPr>
            <a:r>
              <a:rPr lang="en-US" sz="2400" dirty="0">
                <a:cs typeface="Arial" pitchFamily="34" charset="0"/>
              </a:rPr>
              <a:t>Quality of Jobs</a:t>
            </a:r>
          </a:p>
          <a:p>
            <a:pPr marL="457200" indent="-457200">
              <a:spcBef>
                <a:spcPts val="0"/>
              </a:spcBef>
              <a:spcAft>
                <a:spcPts val="1200"/>
              </a:spcAft>
              <a:buClr>
                <a:schemeClr val="tx1"/>
              </a:buClr>
              <a:buFontTx/>
              <a:buChar char="•"/>
              <a:defRPr/>
            </a:pPr>
            <a:r>
              <a:rPr lang="en-US" sz="2400" dirty="0">
                <a:cs typeface="Arial" pitchFamily="34" charset="0"/>
              </a:rPr>
              <a:t>No pattern of violations</a:t>
            </a:r>
          </a:p>
          <a:p>
            <a:pPr marL="457200" indent="-457200">
              <a:spcBef>
                <a:spcPts val="0"/>
              </a:spcBef>
              <a:spcAft>
                <a:spcPts val="1200"/>
              </a:spcAft>
              <a:buClr>
                <a:schemeClr val="tx1"/>
              </a:buClr>
              <a:buFontTx/>
              <a:buChar char="•"/>
              <a:defRPr/>
            </a:pPr>
            <a:r>
              <a:rPr lang="en-US" sz="2400" dirty="0">
                <a:cs typeface="Arial" pitchFamily="34" charset="0"/>
              </a:rPr>
              <a:t>In-state suppliers</a:t>
            </a:r>
          </a:p>
          <a:p>
            <a:pPr marL="457200" indent="-457200">
              <a:spcBef>
                <a:spcPts val="0"/>
              </a:spcBef>
              <a:spcAft>
                <a:spcPts val="1200"/>
              </a:spcAft>
              <a:buClr>
                <a:schemeClr val="tx1"/>
              </a:buClr>
              <a:buFontTx/>
              <a:buChar char="•"/>
              <a:defRPr/>
            </a:pPr>
            <a:r>
              <a:rPr lang="en-US" sz="2400" dirty="0">
                <a:cs typeface="Arial" pitchFamily="34" charset="0"/>
              </a:rPr>
              <a:t>Impact on import substitution</a:t>
            </a:r>
          </a:p>
          <a:p>
            <a:pPr marL="457200" indent="-457200">
              <a:spcBef>
                <a:spcPts val="0"/>
              </a:spcBef>
              <a:spcAft>
                <a:spcPts val="1200"/>
              </a:spcAft>
              <a:buClr>
                <a:schemeClr val="tx1"/>
              </a:buClr>
              <a:buFontTx/>
              <a:buChar char="•"/>
              <a:defRPr/>
            </a:pPr>
            <a:r>
              <a:rPr lang="en-US" sz="2400" dirty="0">
                <a:cs typeface="Arial" pitchFamily="34" charset="0"/>
              </a:rPr>
              <a:t>Few Iowa competitors</a:t>
            </a:r>
          </a:p>
          <a:p>
            <a:pPr marL="457200" indent="-457200">
              <a:spcBef>
                <a:spcPts val="0"/>
              </a:spcBef>
              <a:spcAft>
                <a:spcPts val="1200"/>
              </a:spcAft>
              <a:buClr>
                <a:schemeClr val="tx1"/>
              </a:buClr>
              <a:buFontTx/>
              <a:buChar char="•"/>
              <a:defRPr/>
            </a:pPr>
            <a:r>
              <a:rPr lang="en-US" sz="2400" dirty="0">
                <a:cs typeface="Arial" pitchFamily="34" charset="0"/>
              </a:rPr>
              <a:t>Operating expenditures spent in Iowa</a:t>
            </a:r>
          </a:p>
          <a:p>
            <a:pPr marL="457200" indent="-457200">
              <a:spcBef>
                <a:spcPts val="0"/>
              </a:spcBef>
              <a:spcAft>
                <a:spcPts val="1200"/>
              </a:spcAft>
              <a:buClr>
                <a:schemeClr val="tx1"/>
              </a:buClr>
              <a:buFontTx/>
              <a:buChar char="•"/>
              <a:defRPr/>
            </a:pPr>
            <a:r>
              <a:rPr lang="en-US" sz="2400" dirty="0">
                <a:cs typeface="Arial" pitchFamily="34" charset="0"/>
              </a:rPr>
              <a:t>Out-of-state sales</a:t>
            </a:r>
          </a:p>
          <a:p>
            <a:pPr marL="457200" indent="-457200">
              <a:spcBef>
                <a:spcPts val="0"/>
              </a:spcBef>
              <a:spcAft>
                <a:spcPts val="1200"/>
              </a:spcAft>
              <a:buClr>
                <a:schemeClr val="tx1"/>
              </a:buClr>
              <a:buFontTx/>
              <a:buChar char="•"/>
              <a:defRPr/>
            </a:pPr>
            <a:r>
              <a:rPr lang="en-US" sz="2400" dirty="0">
                <a:cs typeface="Arial" pitchFamily="34" charset="0"/>
              </a:rPr>
              <a:t>Hiring preferences to Iowa residents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Immediate Opportunity Project Evaluation Criteria</a:t>
            </a:r>
          </a:p>
        </p:txBody>
      </p:sp>
    </p:spTree>
    <p:extLst>
      <p:ext uri="{BB962C8B-B14F-4D97-AF65-F5344CB8AC3E}">
        <p14:creationId xmlns:p14="http://schemas.microsoft.com/office/powerpoint/2010/main" val="201062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graphicFrame>
        <p:nvGraphicFramePr>
          <p:cNvPr id="64" name="Table 63">
            <a:extLst>
              <a:ext uri="{FF2B5EF4-FFF2-40B4-BE49-F238E27FC236}">
                <a16:creationId xmlns:a16="http://schemas.microsoft.com/office/drawing/2014/main" id="{09CF8E64-2BCD-4821-9B8A-7369BB1A87D5}"/>
              </a:ext>
            </a:extLst>
          </p:cNvPr>
          <p:cNvGraphicFramePr>
            <a:graphicFrameLocks noGrp="1"/>
          </p:cNvGraphicFramePr>
          <p:nvPr>
            <p:extLst>
              <p:ext uri="{D42A27DB-BD31-4B8C-83A1-F6EECF244321}">
                <p14:modId xmlns:p14="http://schemas.microsoft.com/office/powerpoint/2010/main" val="1358839948"/>
              </p:ext>
            </p:extLst>
          </p:nvPr>
        </p:nvGraphicFramePr>
        <p:xfrm>
          <a:off x="136142" y="2833451"/>
          <a:ext cx="8896156" cy="774292"/>
        </p:xfrm>
        <a:graphic>
          <a:graphicData uri="http://schemas.openxmlformats.org/drawingml/2006/table">
            <a:tbl>
              <a:tblPr firstRow="1" bandRow="1">
                <a:tableStyleId>{9D7B26C5-4107-4FEC-AEDC-1716B250A1EF}</a:tableStyleId>
              </a:tblPr>
              <a:tblGrid>
                <a:gridCol w="2543840">
                  <a:extLst>
                    <a:ext uri="{9D8B030D-6E8A-4147-A177-3AD203B41FA5}">
                      <a16:colId xmlns:a16="http://schemas.microsoft.com/office/drawing/2014/main" val="2346649935"/>
                    </a:ext>
                  </a:extLst>
                </a:gridCol>
                <a:gridCol w="1243946">
                  <a:extLst>
                    <a:ext uri="{9D8B030D-6E8A-4147-A177-3AD203B41FA5}">
                      <a16:colId xmlns:a16="http://schemas.microsoft.com/office/drawing/2014/main" val="736485009"/>
                    </a:ext>
                  </a:extLst>
                </a:gridCol>
                <a:gridCol w="772278">
                  <a:extLst>
                    <a:ext uri="{9D8B030D-6E8A-4147-A177-3AD203B41FA5}">
                      <a16:colId xmlns:a16="http://schemas.microsoft.com/office/drawing/2014/main" val="321046396"/>
                    </a:ext>
                  </a:extLst>
                </a:gridCol>
                <a:gridCol w="1440160">
                  <a:extLst>
                    <a:ext uri="{9D8B030D-6E8A-4147-A177-3AD203B41FA5}">
                      <a16:colId xmlns:a16="http://schemas.microsoft.com/office/drawing/2014/main" val="718421099"/>
                    </a:ext>
                  </a:extLst>
                </a:gridCol>
                <a:gridCol w="1413239">
                  <a:extLst>
                    <a:ext uri="{9D8B030D-6E8A-4147-A177-3AD203B41FA5}">
                      <a16:colId xmlns:a16="http://schemas.microsoft.com/office/drawing/2014/main" val="2695416265"/>
                    </a:ext>
                  </a:extLst>
                </a:gridCol>
                <a:gridCol w="1482693">
                  <a:extLst>
                    <a:ext uri="{9D8B030D-6E8A-4147-A177-3AD203B41FA5}">
                      <a16:colId xmlns:a16="http://schemas.microsoft.com/office/drawing/2014/main" val="1928966016"/>
                    </a:ext>
                  </a:extLst>
                </a:gridCol>
              </a:tblGrid>
              <a:tr h="774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turn lanes and a roundabout on 6th Street SW.</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Cedar Rapids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232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$3,766,856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$3,013,485</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
        <p:nvSpPr>
          <p:cNvPr id="19" name="Title 10">
            <a:extLst>
              <a:ext uri="{FF2B5EF4-FFF2-40B4-BE49-F238E27FC236}">
                <a16:creationId xmlns:a16="http://schemas.microsoft.com/office/drawing/2014/main" id="{31665C7D-5068-47C1-AE72-60DCFB88CD4A}"/>
              </a:ext>
            </a:extLst>
          </p:cNvPr>
          <p:cNvSpPr txBox="1">
            <a:spLocks/>
          </p:cNvSpPr>
          <p:nvPr/>
        </p:nvSpPr>
        <p:spPr>
          <a:xfrm>
            <a:off x="539552" y="784410"/>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Immediate Opportunity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2" y="1988840"/>
            <a:ext cx="8871715" cy="844612"/>
            <a:chOff x="172362" y="2033593"/>
            <a:chExt cx="8871715"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2" y="2033593"/>
              <a:ext cx="8871715" cy="844612"/>
              <a:chOff x="173244" y="2962504"/>
              <a:chExt cx="8871715"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4" y="2962504"/>
                <a:ext cx="2538980"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717085" y="2962504"/>
                <a:ext cx="1238856"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3960801" y="2962504"/>
                <a:ext cx="755049"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2813405" y="3212976"/>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3941221" y="3215697"/>
                <a:ext cx="764909"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JOBS</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729689" y="2033593"/>
              <a:ext cx="1438038"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734549" y="2209677"/>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523" y="4864696"/>
            <a:ext cx="2545024" cy="170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a:extLst>
              <a:ext uri="{FF2B5EF4-FFF2-40B4-BE49-F238E27FC236}">
                <a16:creationId xmlns:a16="http://schemas.microsoft.com/office/drawing/2014/main" id="{E00859C6-12D3-4D0F-B8C7-2B1B23B99576}"/>
              </a:ext>
            </a:extLst>
          </p:cNvPr>
          <p:cNvSpPr>
            <a:spLocks noChangeAspect="1"/>
          </p:cNvSpPr>
          <p:nvPr/>
        </p:nvSpPr>
        <p:spPr>
          <a:xfrm>
            <a:off x="5148064" y="5613675"/>
            <a:ext cx="136525" cy="1285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95600023"/>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14289</TotalTime>
  <Words>532</Words>
  <Application>Microsoft Office PowerPoint</Application>
  <PresentationFormat>On-screen Show (4:3)</PresentationFormat>
  <Paragraphs>108</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Immediate Opportunity Project Evaluation Criteria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Markley, Craig</cp:lastModifiedBy>
  <cp:revision>377</cp:revision>
  <cp:lastPrinted>2020-11-02T13:28:55Z</cp:lastPrinted>
  <dcterms:created xsi:type="dcterms:W3CDTF">2014-05-10T08:44:16Z</dcterms:created>
  <dcterms:modified xsi:type="dcterms:W3CDTF">2021-01-04T17:52:44Z</dcterms:modified>
</cp:coreProperties>
</file>