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32" r:id="rId3"/>
    <p:sldId id="334" r:id="rId4"/>
    <p:sldId id="335" r:id="rId5"/>
    <p:sldId id="333" r:id="rId6"/>
    <p:sldId id="336" r:id="rId7"/>
    <p:sldId id="337" r:id="rId8"/>
    <p:sldId id="338" r:id="rId9"/>
    <p:sldId id="340" r:id="rId10"/>
    <p:sldId id="341" r:id="rId11"/>
    <p:sldId id="28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65A"/>
    <a:srgbClr val="69686D"/>
    <a:srgbClr val="34495E"/>
    <a:srgbClr val="00717F"/>
    <a:srgbClr val="B55813"/>
    <a:srgbClr val="B1B3B3"/>
    <a:srgbClr val="871721"/>
    <a:srgbClr val="FF9966"/>
    <a:srgbClr val="FF0066"/>
    <a:srgbClr val="C34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10" autoAdjust="0"/>
    <p:restoredTop sz="95574" autoAdjust="0"/>
  </p:normalViewPr>
  <p:slideViewPr>
    <p:cSldViewPr>
      <p:cViewPr varScale="1">
        <p:scale>
          <a:sx n="133" d="100"/>
          <a:sy n="133" d="100"/>
        </p:scale>
        <p:origin x="5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notesViewPr>
    <p:cSldViewPr>
      <p:cViewPr varScale="1">
        <p:scale>
          <a:sx n="62" d="100"/>
          <a:sy n="62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162EEB-4B10-49FF-8F2C-0AA227A2A9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D052-4091-41F6-9925-0069266F78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985F6-270D-4F70-9E10-FCBAC348023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B3A6-7390-4E05-81C4-8E18BFF7F3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ACC3E-4800-4F15-A6CB-63B3241B1A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B4AA4-C194-4822-91D4-B4FECE21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3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7D8D79-94B8-46B0-BEA5-ADFB594F66F5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  <a:lvl2pPr>
              <a:defRPr>
                <a:latin typeface="PT Sans" panose="020B0503020203020204" pitchFamily="34" charset="0"/>
              </a:defRPr>
            </a:lvl2pPr>
            <a:lvl3pPr>
              <a:defRPr>
                <a:latin typeface="PT Sans" panose="020B0503020203020204" pitchFamily="34" charset="0"/>
              </a:defRPr>
            </a:lvl3pPr>
            <a:lvl4pPr>
              <a:defRPr>
                <a:latin typeface="PT Sans" panose="020B0503020203020204" pitchFamily="34" charset="0"/>
              </a:defRPr>
            </a:lvl4pPr>
            <a:lvl5pPr>
              <a:defRPr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2" r:id="rId7"/>
    <p:sldLayoutId id="2147483653" r:id="rId8"/>
    <p:sldLayoutId id="2147483656" r:id="rId9"/>
    <p:sldLayoutId id="2147483658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raig.markley@iowadot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EEC4D6-EA04-4B21-A205-B47603995269}"/>
              </a:ext>
            </a:extLst>
          </p:cNvPr>
          <p:cNvSpPr txBox="1"/>
          <p:nvPr/>
        </p:nvSpPr>
        <p:spPr>
          <a:xfrm>
            <a:off x="179512" y="5013176"/>
            <a:ext cx="56886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PT Sans" panose="020B0503020203020204" pitchFamily="34" charset="0"/>
              </a:rPr>
              <a:t>Revitalize Iowa’s Sound Economy Program</a:t>
            </a:r>
          </a:p>
          <a:p>
            <a:r>
              <a:rPr lang="en-US" b="1" dirty="0">
                <a:solidFill>
                  <a:schemeClr val="bg1"/>
                </a:solidFill>
                <a:latin typeface="PT Sans" panose="020B0503020203020204" pitchFamily="34" charset="0"/>
              </a:rPr>
              <a:t>Past Survey Results and Potential Empower Rural Iowa Housing Related Policy Next Steps</a:t>
            </a:r>
          </a:p>
          <a:p>
            <a:r>
              <a:rPr lang="en-US" b="1" dirty="0">
                <a:solidFill>
                  <a:schemeClr val="bg1"/>
                </a:solidFill>
                <a:latin typeface="PT Sans" panose="020B0503020203020204" pitchFamily="34" charset="0"/>
              </a:rPr>
              <a:t>January 13, 2021</a:t>
            </a:r>
            <a:endParaRPr lang="en-US" dirty="0">
              <a:solidFill>
                <a:schemeClr val="bg1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2856"/>
            <a:ext cx="78867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en-US" sz="2400" dirty="0">
                <a:cs typeface="Arial" pitchFamily="34" charset="0"/>
              </a:rPr>
              <a:t>Continue working with Iowa Economic Development Authority Empower Rural Iowa staff and their statewide advisory committees on potential RISE policy concepts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en-US" sz="2400" dirty="0">
                <a:cs typeface="Arial" pitchFamily="34" charset="0"/>
              </a:rPr>
              <a:t>Continue working with Iowa State University Extension staff and their pilot communities in assessing how their housing needs may be assisted by a potential RISE policy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en-US" sz="2400" dirty="0">
                <a:cs typeface="Arial" pitchFamily="34" charset="0"/>
              </a:rPr>
              <a:t>Review draft policy concepts at future Transportation Commission workshops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Potential Empower Rural Iowa RISE Housing Policy Next Steps</a:t>
            </a:r>
          </a:p>
        </p:txBody>
      </p:sp>
    </p:spTree>
    <p:extLst>
      <p:ext uri="{BB962C8B-B14F-4D97-AF65-F5344CB8AC3E}">
        <p14:creationId xmlns:p14="http://schemas.microsoft.com/office/powerpoint/2010/main" val="184112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1864" y="4066456"/>
            <a:ext cx="2286000" cy="370656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4066456"/>
            <a:ext cx="2286000" cy="370656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3864" y="4066456"/>
            <a:ext cx="2286000" cy="370656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83768" y="5445224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Craig Markley, Systems Planning Bureau</a:t>
            </a:r>
          </a:p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craig.markley@iowadot.us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515-239-1027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B11247-CDAF-4DD5-BE81-B56FBF4D67D9}"/>
              </a:ext>
            </a:extLst>
          </p:cNvPr>
          <p:cNvSpPr txBox="1"/>
          <p:nvPr/>
        </p:nvSpPr>
        <p:spPr>
          <a:xfrm>
            <a:off x="107504" y="3573016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748D6-E5EE-44F0-BED6-59197E46CA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93" y="983876"/>
            <a:ext cx="2471142" cy="202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1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625812"/>
            <a:ext cx="7776864" cy="5085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March 2018 – Initiated discussion of proposal from former Transportation Commissioner Rose</a:t>
            </a:r>
          </a:p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April 2018 – Continued discussion, provided RISE award information, and proposed doing a survey</a:t>
            </a:r>
          </a:p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May 2018 – Survey conducted</a:t>
            </a:r>
          </a:p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July 2018 – Presented survey results to Commission</a:t>
            </a:r>
          </a:p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August 2019 – Discussions with IEDA concerning Empower Rural Iowa</a:t>
            </a:r>
          </a:p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February 2020 – Met with IEDA and ISU Extension on Rural Iowa Housing Program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24744"/>
            <a:ext cx="8712967" cy="36004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162698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38796"/>
            <a:ext cx="7776864" cy="5117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1" indent="0">
              <a:spcAft>
                <a:spcPts val="1200"/>
              </a:spcAft>
              <a:buNone/>
            </a:pPr>
            <a:endParaRPr lang="en-US" sz="3000" dirty="0"/>
          </a:p>
          <a:p>
            <a:pPr lvl="1">
              <a:spcAft>
                <a:spcPts val="1200"/>
              </a:spcAft>
            </a:pPr>
            <a:endParaRPr lang="en-US" sz="3000" dirty="0"/>
          </a:p>
          <a:p>
            <a:pPr lvl="1">
              <a:spcAft>
                <a:spcPts val="1200"/>
              </a:spcAft>
            </a:pPr>
            <a:endParaRPr lang="en-US" sz="3000" dirty="0"/>
          </a:p>
          <a:p>
            <a:pPr marL="457200" lvl="1" indent="0">
              <a:spcAft>
                <a:spcPts val="1200"/>
              </a:spcAft>
              <a:buNone/>
            </a:pPr>
            <a:endParaRPr lang="en-US" sz="3000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869429"/>
            <a:ext cx="8928991" cy="36004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RISE Grants Awarded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FC807EE-3E0A-428A-9B5E-8F0F75B43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07496"/>
              </p:ext>
            </p:extLst>
          </p:nvPr>
        </p:nvGraphicFramePr>
        <p:xfrm>
          <a:off x="611560" y="1398913"/>
          <a:ext cx="8100902" cy="5069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32781368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8046468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85281358"/>
                    </a:ext>
                  </a:extLst>
                </a:gridCol>
                <a:gridCol w="1650657">
                  <a:extLst>
                    <a:ext uri="{9D8B030D-6E8A-4147-A177-3AD203B41FA5}">
                      <a16:colId xmlns:a16="http://schemas.microsoft.com/office/drawing/2014/main" val="3439179378"/>
                    </a:ext>
                  </a:extLst>
                </a:gridCol>
                <a:gridCol w="1697717">
                  <a:extLst>
                    <a:ext uri="{9D8B030D-6E8A-4147-A177-3AD203B41FA5}">
                      <a16:colId xmlns:a16="http://schemas.microsoft.com/office/drawing/2014/main" val="3985616061"/>
                    </a:ext>
                  </a:extLst>
                </a:gridCol>
              </a:tblGrid>
              <a:tr h="103117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Projects Awarded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All Projects Awarded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Grant Dollars Awarded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All Grant Dollars Awarded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52003"/>
                  </a:ext>
                </a:extLst>
              </a:tr>
              <a:tr h="55524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ALL RISE PROJECTS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$513,471,441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328967"/>
                  </a:ext>
                </a:extLst>
              </a:tr>
              <a:tr h="46119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495855"/>
                  </a:ext>
                </a:extLst>
              </a:tr>
              <a:tr h="55524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Cities over 30,000 pop.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$231,321,136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912474"/>
                  </a:ext>
                </a:extLst>
              </a:tr>
              <a:tr h="55524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Cities under 30,000 pop.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$199,600,462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391262"/>
                  </a:ext>
                </a:extLst>
              </a:tr>
              <a:tr h="46119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164277"/>
                  </a:ext>
                </a:extLst>
              </a:tr>
              <a:tr h="55524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Counties over 50,000 pop.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$23,655,588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337127"/>
                  </a:ext>
                </a:extLst>
              </a:tr>
              <a:tr h="55524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Counties under 50,000 pop.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$58,894,255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746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06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600" dirty="0">
                <a:cs typeface="Arial" pitchFamily="34" charset="0"/>
              </a:rPr>
              <a:t>Cities (mostly city clerks), county engineers and economic developers participated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600" dirty="0">
                <a:cs typeface="Arial" pitchFamily="34" charset="0"/>
              </a:rPr>
              <a:t>Series of 17 questions asking if aware of the RISE program, do they have adequate RISE-eligible vacant lots, are there barriers in applying for RISE, should RISE eligibility be expanded for other types of development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600" dirty="0">
                <a:cs typeface="Arial" pitchFamily="34" charset="0"/>
              </a:rPr>
              <a:t>185 responses with about 136 completing the full survey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600" dirty="0">
                <a:cs typeface="Arial" pitchFamily="34" charset="0"/>
              </a:rPr>
              <a:t>Many respondents from very small towns: Half of the city responses came from cities with less than 845 population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600" dirty="0">
                <a:cs typeface="Arial" pitchFamily="34" charset="0"/>
              </a:rPr>
              <a:t>55% of the respondents were aware of the RISE program (100% counties; 48% of cities)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RISE Survey Response</a:t>
            </a:r>
          </a:p>
        </p:txBody>
      </p:sp>
    </p:spTree>
    <p:extLst>
      <p:ext uri="{BB962C8B-B14F-4D97-AF65-F5344CB8AC3E}">
        <p14:creationId xmlns:p14="http://schemas.microsoft.com/office/powerpoint/2010/main" val="136217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88840"/>
            <a:ext cx="7831782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59% felt their community does not have an adequate number of vacant lots available for development (33% counties; 64% cities)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The biggest barriers to developing lots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Willing sellers of land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Lack of private developers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Cost of new roads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RISE Survey - Development</a:t>
            </a:r>
          </a:p>
        </p:txBody>
      </p:sp>
    </p:spTree>
    <p:extLst>
      <p:ext uri="{BB962C8B-B14F-4D97-AF65-F5344CB8AC3E}">
        <p14:creationId xmlns:p14="http://schemas.microsoft.com/office/powerpoint/2010/main" val="373714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88840"/>
            <a:ext cx="7831782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8% answered that they did not apply for funding even though they had a RISE opportunity (10% counties; 8% cities)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Reasons cited were: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Project was not RISE-eligible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Lack of matching funds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Used other financing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Project did not proceed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RISE Survey - Program</a:t>
            </a:r>
          </a:p>
        </p:txBody>
      </p:sp>
    </p:spTree>
    <p:extLst>
      <p:ext uri="{BB962C8B-B14F-4D97-AF65-F5344CB8AC3E}">
        <p14:creationId xmlns:p14="http://schemas.microsoft.com/office/powerpoint/2010/main" val="403284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81% felt RISE is effective in promoting economic development in Iowa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Ineffectiveness reasons cited by the other 19% were: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Unsure due to unfamiliarity with program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Good for larger towns, but not for small towns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Difficult to find business to fit the program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Program requirements are difficult (match requirements, company disclosures, etc.)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RISE Survey - Program</a:t>
            </a:r>
          </a:p>
        </p:txBody>
      </p:sp>
    </p:spTree>
    <p:extLst>
      <p:ext uri="{BB962C8B-B14F-4D97-AF65-F5344CB8AC3E}">
        <p14:creationId xmlns:p14="http://schemas.microsoft.com/office/powerpoint/2010/main" val="211543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36% felt there were barriers to applying to the RISE program (43% counties; 35% cities)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Such as: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Application process is hard without professional help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Lack of available development land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Lack of business opportunities that qualify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Reluctance of business to commit to jobs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Local match requirements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Reimbursement for costs versus up-front cash payments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RISE Survey - Program</a:t>
            </a:r>
          </a:p>
        </p:txBody>
      </p:sp>
    </p:spTree>
    <p:extLst>
      <p:ext uri="{BB962C8B-B14F-4D97-AF65-F5344CB8AC3E}">
        <p14:creationId xmlns:p14="http://schemas.microsoft.com/office/powerpoint/2010/main" val="153785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en-US" sz="2400" dirty="0">
                <a:cs typeface="Arial" pitchFamily="34" charset="0"/>
              </a:rPr>
              <a:t>20% suggested the following expansion of eligible development opportunities (24% counties; 20% cities)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en-US" sz="2400" dirty="0">
                <a:cs typeface="Arial" pitchFamily="34" charset="0"/>
              </a:rPr>
              <a:t>Suggestions included: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Street resurfacing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Local business development (vs statewide)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Downtown redevelopment supporting residential and commercial development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Residential, commercial development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Schools, assisted living facilities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cs typeface="Arial" pitchFamily="34" charset="0"/>
              </a:rPr>
              <a:t>Regional medical facility parking lots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endParaRPr lang="en-US" sz="2400" dirty="0"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RISE Survey - Program</a:t>
            </a:r>
          </a:p>
        </p:txBody>
      </p:sp>
    </p:spTree>
    <p:extLst>
      <p:ext uri="{BB962C8B-B14F-4D97-AF65-F5344CB8AC3E}">
        <p14:creationId xmlns:p14="http://schemas.microsoft.com/office/powerpoint/2010/main" val="2306188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14884</TotalTime>
  <Words>630</Words>
  <Application>Microsoft Office PowerPoint</Application>
  <PresentationFormat>On-screen Show (4:3)</PresentationFormat>
  <Paragraphs>96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PT Sans</vt:lpstr>
      <vt:lpstr>Office Theme</vt:lpstr>
      <vt:lpstr>PowerPoint Presentation</vt:lpstr>
      <vt:lpstr>History</vt:lpstr>
      <vt:lpstr>RISE Grants Awarded</vt:lpstr>
      <vt:lpstr>RISE Survey Response</vt:lpstr>
      <vt:lpstr>RISE Survey - Development</vt:lpstr>
      <vt:lpstr>RISE Survey - Program</vt:lpstr>
      <vt:lpstr>RISE Survey - Program</vt:lpstr>
      <vt:lpstr>RISE Survey - Program</vt:lpstr>
      <vt:lpstr>RISE Survey - Program</vt:lpstr>
      <vt:lpstr>Potential Empower Rural Iowa RISE Housing Policy 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Mihalchev</dc:creator>
  <cp:lastModifiedBy>Markley, Craig</cp:lastModifiedBy>
  <cp:revision>367</cp:revision>
  <cp:lastPrinted>2020-12-29T13:05:27Z</cp:lastPrinted>
  <dcterms:created xsi:type="dcterms:W3CDTF">2014-05-10T08:44:16Z</dcterms:created>
  <dcterms:modified xsi:type="dcterms:W3CDTF">2021-01-04T18:00:16Z</dcterms:modified>
</cp:coreProperties>
</file>