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257" r:id="rId2"/>
    <p:sldId id="332" r:id="rId3"/>
    <p:sldId id="334" r:id="rId4"/>
    <p:sldId id="335" r:id="rId5"/>
    <p:sldId id="333" r:id="rId6"/>
    <p:sldId id="336" r:id="rId7"/>
    <p:sldId id="337" r:id="rId8"/>
    <p:sldId id="338" r:id="rId9"/>
    <p:sldId id="340" r:id="rId10"/>
    <p:sldId id="341" r:id="rId11"/>
    <p:sldId id="287" r:id="rId12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3565A"/>
    <a:srgbClr val="69686D"/>
    <a:srgbClr val="34495E"/>
    <a:srgbClr val="00717F"/>
    <a:srgbClr val="B55813"/>
    <a:srgbClr val="B1B3B3"/>
    <a:srgbClr val="871721"/>
    <a:srgbClr val="FF9966"/>
    <a:srgbClr val="FF0066"/>
    <a:srgbClr val="C34B5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3810" autoAdjust="0"/>
    <p:restoredTop sz="95574" autoAdjust="0"/>
  </p:normalViewPr>
  <p:slideViewPr>
    <p:cSldViewPr>
      <p:cViewPr varScale="1">
        <p:scale>
          <a:sx n="133" d="100"/>
          <a:sy n="133" d="100"/>
        </p:scale>
        <p:origin x="504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2994"/>
    </p:cViewPr>
  </p:sorterViewPr>
  <p:notesViewPr>
    <p:cSldViewPr>
      <p:cViewPr varScale="1">
        <p:scale>
          <a:sx n="62" d="100"/>
          <a:sy n="62" d="100"/>
        </p:scale>
        <p:origin x="3125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7D162EEB-4B10-49FF-8F2C-0AA227A2A94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53AD052-4091-41F6-9925-0069266F7870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C2985F6-270D-4F70-9E10-FCBAC348023D}" type="datetimeFigureOut">
              <a:rPr lang="en-US" smtClean="0"/>
              <a:t>1/4/2021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CB7B3A6-7390-4E05-81C4-8E18BFF7F303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45ACC3E-4800-4F15-A6CB-63B3241B1A55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6B4AA4-C194-4822-91D4-B4FECE21AD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403402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9BA43C6D-E55F-4BE5-8554-C22BB859EDE9}" type="datetimeFigureOut">
              <a:rPr lang="en-US" smtClean="0"/>
              <a:t>1/4/2021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50B73208-77F4-453B-8852-C4844F8BB3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56237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0B73208-77F4-453B-8852-C4844F8BB3D9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294839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0B73208-77F4-453B-8852-C4844F8BB3D9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26527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:a16="http://schemas.microsoft.com/office/drawing/2014/main" id="{2F3753E7-0F11-4D0E-8960-9E1C8FCC4C52}"/>
              </a:ext>
            </a:extLst>
          </p:cNvPr>
          <p:cNvSpPr/>
          <p:nvPr userDrawn="1"/>
        </p:nvSpPr>
        <p:spPr>
          <a:xfrm>
            <a:off x="0" y="0"/>
            <a:ext cx="9144000" cy="953344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95000"/>
                  <a:shade val="67500"/>
                  <a:satMod val="115000"/>
                </a:schemeClr>
              </a:gs>
              <a:gs pos="52000">
                <a:schemeClr val="bg1"/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5C18299-3EBF-4651-B028-9D1F61A7FE89}"/>
              </a:ext>
            </a:extLst>
          </p:cNvPr>
          <p:cNvSpPr/>
          <p:nvPr userDrawn="1"/>
        </p:nvSpPr>
        <p:spPr>
          <a:xfrm>
            <a:off x="0" y="953344"/>
            <a:ext cx="9144000" cy="45719"/>
          </a:xfrm>
          <a:prstGeom prst="rect">
            <a:avLst/>
          </a:prstGeom>
          <a:solidFill>
            <a:schemeClr val="tx1">
              <a:lumMod val="95000"/>
              <a:lumOff val="5000"/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62933723-4C4E-4953-9B73-759969B5897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75742" y="147581"/>
            <a:ext cx="2488746" cy="689131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6D07DB7A-A277-47F1-B420-6EB252894AE4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38273" y="4651364"/>
            <a:ext cx="3427833" cy="1657956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2C9ED19C-16BB-4E11-A2E2-5E3DE3CF1B18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70" y="4651364"/>
            <a:ext cx="5758220" cy="16579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9843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119409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CE0F805B-ABC8-4A8B-B9D4-5845341EB6C9}"/>
              </a:ext>
            </a:extLst>
          </p:cNvPr>
          <p:cNvSpPr txBox="1"/>
          <p:nvPr userDrawn="1"/>
        </p:nvSpPr>
        <p:spPr>
          <a:xfrm>
            <a:off x="827584" y="667435"/>
            <a:ext cx="373856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Revitalize Iowa’s Sound Economy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245A3183-73DB-40B2-B6C8-E0DE1DE1D6DB}"/>
              </a:ext>
            </a:extLst>
          </p:cNvPr>
          <p:cNvSpPr/>
          <p:nvPr userDrawn="1"/>
        </p:nvSpPr>
        <p:spPr>
          <a:xfrm>
            <a:off x="0" y="764704"/>
            <a:ext cx="792088" cy="45719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36ABBA2-AA3C-4D81-BF82-C5B05E586B69}"/>
              </a:ext>
            </a:extLst>
          </p:cNvPr>
          <p:cNvSpPr/>
          <p:nvPr userDrawn="1"/>
        </p:nvSpPr>
        <p:spPr>
          <a:xfrm>
            <a:off x="0" y="836712"/>
            <a:ext cx="792088" cy="45719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E2792F5-6345-4BA3-96B5-3BBA9D667573}"/>
              </a:ext>
            </a:extLst>
          </p:cNvPr>
          <p:cNvSpPr/>
          <p:nvPr userDrawn="1"/>
        </p:nvSpPr>
        <p:spPr>
          <a:xfrm>
            <a:off x="0" y="908720"/>
            <a:ext cx="792088" cy="457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087D8D79-94B8-46B0-BEA5-ADFB594F66F5}"/>
              </a:ext>
            </a:extLst>
          </p:cNvPr>
          <p:cNvSpPr txBox="1"/>
          <p:nvPr userDrawn="1"/>
        </p:nvSpPr>
        <p:spPr>
          <a:xfrm>
            <a:off x="8460432" y="6457890"/>
            <a:ext cx="7920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5EF72394-20AE-4583-8A01-A144B1C77253}" type="slidenum">
              <a:rPr lang="en-US" sz="1800">
                <a:solidFill>
                  <a:schemeClr val="bg2"/>
                </a:solidFill>
                <a:latin typeface="PT Sans" panose="020B0503020203020204" pitchFamily="34" charset="0"/>
              </a:rPr>
              <a:pPr algn="ctr"/>
              <a:t>‹#›</a:t>
            </a:fld>
            <a:endParaRPr lang="en-US" sz="2000" dirty="0">
              <a:solidFill>
                <a:schemeClr val="bg2"/>
              </a:solidFill>
              <a:latin typeface="PT Sans" panose="020B05030202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82811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CE0F805B-ABC8-4A8B-B9D4-5845341EB6C9}"/>
              </a:ext>
            </a:extLst>
          </p:cNvPr>
          <p:cNvSpPr txBox="1"/>
          <p:nvPr userDrawn="1"/>
        </p:nvSpPr>
        <p:spPr>
          <a:xfrm>
            <a:off x="827584" y="260648"/>
            <a:ext cx="373856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Revitalize Iowa’s Sound Economy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245A3183-73DB-40B2-B6C8-E0DE1DE1D6DB}"/>
              </a:ext>
            </a:extLst>
          </p:cNvPr>
          <p:cNvSpPr/>
          <p:nvPr userDrawn="1"/>
        </p:nvSpPr>
        <p:spPr>
          <a:xfrm>
            <a:off x="0" y="357917"/>
            <a:ext cx="792088" cy="45719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36ABBA2-AA3C-4D81-BF82-C5B05E586B69}"/>
              </a:ext>
            </a:extLst>
          </p:cNvPr>
          <p:cNvSpPr/>
          <p:nvPr userDrawn="1"/>
        </p:nvSpPr>
        <p:spPr>
          <a:xfrm>
            <a:off x="0" y="429925"/>
            <a:ext cx="792088" cy="45719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E2792F5-6345-4BA3-96B5-3BBA9D667573}"/>
              </a:ext>
            </a:extLst>
          </p:cNvPr>
          <p:cNvSpPr/>
          <p:nvPr userDrawn="1"/>
        </p:nvSpPr>
        <p:spPr>
          <a:xfrm>
            <a:off x="0" y="501933"/>
            <a:ext cx="792088" cy="457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DC9BAE6B-4BEF-472C-8DFA-A9B7788CA52B}"/>
              </a:ext>
            </a:extLst>
          </p:cNvPr>
          <p:cNvSpPr txBox="1"/>
          <p:nvPr userDrawn="1"/>
        </p:nvSpPr>
        <p:spPr>
          <a:xfrm>
            <a:off x="8460432" y="6457890"/>
            <a:ext cx="7920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5EF72394-20AE-4583-8A01-A144B1C77253}" type="slidenum">
              <a:rPr lang="en-US" sz="1800">
                <a:solidFill>
                  <a:schemeClr val="bg2"/>
                </a:solidFill>
                <a:latin typeface="PT Sans" panose="020B0503020203020204" pitchFamily="34" charset="0"/>
              </a:rPr>
              <a:pPr algn="ctr"/>
              <a:t>‹#›</a:t>
            </a:fld>
            <a:endParaRPr lang="en-US" sz="2000" dirty="0">
              <a:solidFill>
                <a:schemeClr val="bg2"/>
              </a:solidFill>
              <a:latin typeface="PT Sans" panose="020B0503020203020204" pitchFamily="34" charset="0"/>
            </a:endParaRPr>
          </a:p>
        </p:txBody>
      </p:sp>
      <p:sp>
        <p:nvSpPr>
          <p:cNvPr id="12" name="Title Placeholder 1">
            <a:extLst>
              <a:ext uri="{FF2B5EF4-FFF2-40B4-BE49-F238E27FC236}">
                <a16:creationId xmlns:a16="http://schemas.microsoft.com/office/drawing/2014/main" id="{54EF32B2-C520-493E-859D-A9D077D086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7544" y="1340768"/>
            <a:ext cx="7886700" cy="96552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>
                <a:latin typeface="PT Sans" panose="020B0503020203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3" name="Text Placeholder 2">
            <a:extLst>
              <a:ext uri="{FF2B5EF4-FFF2-40B4-BE49-F238E27FC236}">
                <a16:creationId xmlns:a16="http://schemas.microsoft.com/office/drawing/2014/main" id="{BFB340FD-E5C8-40FB-8FFA-E3B74A3978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7544" y="2441228"/>
            <a:ext cx="7886700" cy="422813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>
              <a:defRPr>
                <a:latin typeface="PT Sans" panose="020B0503020203020204" pitchFamily="34" charset="0"/>
              </a:defRPr>
            </a:lvl1pPr>
            <a:lvl2pPr>
              <a:defRPr>
                <a:latin typeface="PT Sans" panose="020B0503020203020204" pitchFamily="34" charset="0"/>
              </a:defRPr>
            </a:lvl2pPr>
            <a:lvl3pPr>
              <a:defRPr>
                <a:latin typeface="PT Sans" panose="020B0503020203020204" pitchFamily="34" charset="0"/>
              </a:defRPr>
            </a:lvl3pPr>
            <a:lvl4pPr>
              <a:defRPr>
                <a:latin typeface="PT Sans" panose="020B0503020203020204" pitchFamily="34" charset="0"/>
              </a:defRPr>
            </a:lvl4pPr>
            <a:lvl5pPr>
              <a:defRPr>
                <a:latin typeface="PT Sans" panose="020B050302020302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996413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F7253131-A3D1-4BD2-B372-CE94B7CC9DC2}"/>
              </a:ext>
            </a:extLst>
          </p:cNvPr>
          <p:cNvSpPr/>
          <p:nvPr userDrawn="1"/>
        </p:nvSpPr>
        <p:spPr>
          <a:xfrm>
            <a:off x="0" y="0"/>
            <a:ext cx="4716016" cy="6858000"/>
          </a:xfrm>
          <a:prstGeom prst="rect">
            <a:avLst/>
          </a:prstGeom>
          <a:solidFill>
            <a:srgbClr val="871721">
              <a:alpha val="9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27636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F7253131-A3D1-4BD2-B372-CE94B7CC9DC2}"/>
              </a:ext>
            </a:extLst>
          </p:cNvPr>
          <p:cNvSpPr/>
          <p:nvPr userDrawn="1"/>
        </p:nvSpPr>
        <p:spPr>
          <a:xfrm>
            <a:off x="0" y="0"/>
            <a:ext cx="4716016" cy="6858000"/>
          </a:xfrm>
          <a:prstGeom prst="rect">
            <a:avLst/>
          </a:prstGeom>
          <a:solidFill>
            <a:schemeClr val="tx1"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00075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F7253131-A3D1-4BD2-B372-CE94B7CC9DC2}"/>
              </a:ext>
            </a:extLst>
          </p:cNvPr>
          <p:cNvSpPr/>
          <p:nvPr userDrawn="1"/>
        </p:nvSpPr>
        <p:spPr>
          <a:xfrm>
            <a:off x="0" y="0"/>
            <a:ext cx="4716016" cy="6858000"/>
          </a:xfrm>
          <a:prstGeom prst="rect">
            <a:avLst/>
          </a:prstGeom>
          <a:solidFill>
            <a:schemeClr val="bg2"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76676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F7253131-A3D1-4BD2-B372-CE94B7CC9DC2}"/>
              </a:ext>
            </a:extLst>
          </p:cNvPr>
          <p:cNvSpPr/>
          <p:nvPr userDrawn="1"/>
        </p:nvSpPr>
        <p:spPr>
          <a:xfrm>
            <a:off x="0" y="0"/>
            <a:ext cx="4716016" cy="6858000"/>
          </a:xfrm>
          <a:prstGeom prst="rect">
            <a:avLst/>
          </a:prstGeom>
          <a:solidFill>
            <a:schemeClr val="accent1">
              <a:lumMod val="75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22210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F7253131-A3D1-4BD2-B372-CE94B7CC9DC2}"/>
              </a:ext>
            </a:extLst>
          </p:cNvPr>
          <p:cNvSpPr/>
          <p:nvPr userDrawn="1"/>
        </p:nvSpPr>
        <p:spPr>
          <a:xfrm>
            <a:off x="0" y="0"/>
            <a:ext cx="4716016" cy="6858000"/>
          </a:xfrm>
          <a:prstGeom prst="rect">
            <a:avLst/>
          </a:prstGeom>
          <a:solidFill>
            <a:schemeClr val="accent2">
              <a:lumMod val="75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40783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F7253131-A3D1-4BD2-B372-CE94B7CC9DC2}"/>
              </a:ext>
            </a:extLst>
          </p:cNvPr>
          <p:cNvSpPr/>
          <p:nvPr userDrawn="1"/>
        </p:nvSpPr>
        <p:spPr>
          <a:xfrm>
            <a:off x="0" y="0"/>
            <a:ext cx="4716016" cy="6858000"/>
          </a:xfrm>
          <a:prstGeom prst="rect">
            <a:avLst/>
          </a:prstGeom>
          <a:solidFill>
            <a:schemeClr val="accent5">
              <a:lumMod val="75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33590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272186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7" r:id="rId3"/>
    <p:sldLayoutId id="2147483651" r:id="rId4"/>
    <p:sldLayoutId id="2147483654" r:id="rId5"/>
    <p:sldLayoutId id="2147483655" r:id="rId6"/>
    <p:sldLayoutId id="2147483652" r:id="rId7"/>
    <p:sldLayoutId id="2147483653" r:id="rId8"/>
    <p:sldLayoutId id="2147483656" r:id="rId9"/>
    <p:sldLayoutId id="2147483658" r:id="rId10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mailto:craig.markley@iowadot.us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0.xml"/><Relationship Id="rId4" Type="http://schemas.openxmlformats.org/officeDocument/2006/relationships/image" Target="../media/image6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0" y="0"/>
            <a:ext cx="9144000" cy="953344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95000"/>
                  <a:shade val="67500"/>
                  <a:satMod val="115000"/>
                </a:schemeClr>
              </a:gs>
              <a:gs pos="52000">
                <a:schemeClr val="bg1"/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75742" y="147581"/>
            <a:ext cx="2488746" cy="689131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9EEEC4D6-EA04-4B21-A205-B47603995269}"/>
              </a:ext>
            </a:extLst>
          </p:cNvPr>
          <p:cNvSpPr txBox="1"/>
          <p:nvPr/>
        </p:nvSpPr>
        <p:spPr>
          <a:xfrm>
            <a:off x="179512" y="5013176"/>
            <a:ext cx="5688632" cy="1231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chemeClr val="bg1"/>
                </a:solidFill>
                <a:latin typeface="PT Sans" panose="020B0503020203020204" pitchFamily="34" charset="0"/>
              </a:rPr>
              <a:t>Revitalize Iowa’s Sound Economy Program</a:t>
            </a:r>
          </a:p>
          <a:p>
            <a:r>
              <a:rPr lang="en-US" b="1" dirty="0">
                <a:solidFill>
                  <a:schemeClr val="bg1"/>
                </a:solidFill>
                <a:latin typeface="PT Sans" panose="020B0503020203020204" pitchFamily="34" charset="0"/>
              </a:rPr>
              <a:t>Past Survey Results and Potential Empower Rural Iowa Housing Related Policy Next Steps</a:t>
            </a:r>
          </a:p>
          <a:p>
            <a:r>
              <a:rPr lang="en-US" b="1" dirty="0">
                <a:solidFill>
                  <a:schemeClr val="bg1"/>
                </a:solidFill>
                <a:latin typeface="PT Sans" panose="020B0503020203020204" pitchFamily="34" charset="0"/>
              </a:rPr>
              <a:t>January 13, 2021</a:t>
            </a:r>
            <a:endParaRPr lang="en-US" dirty="0">
              <a:solidFill>
                <a:schemeClr val="bg1"/>
              </a:solidFill>
              <a:latin typeface="PT Sans" panose="020B05030202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3514763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" name="Picture 24">
            <a:extLst>
              <a:ext uri="{FF2B5EF4-FFF2-40B4-BE49-F238E27FC236}">
                <a16:creationId xmlns:a16="http://schemas.microsoft.com/office/drawing/2014/main" id="{4F7A35D9-C957-4396-BEAF-37B42858842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95844" y="147581"/>
            <a:ext cx="1968643" cy="545115"/>
          </a:xfrm>
          <a:prstGeom prst="rect">
            <a:avLst/>
          </a:prstGeom>
        </p:spPr>
      </p:pic>
      <p:sp>
        <p:nvSpPr>
          <p:cNvPr id="13" name="Text Placeholder 2">
            <a:extLst>
              <a:ext uri="{FF2B5EF4-FFF2-40B4-BE49-F238E27FC236}">
                <a16:creationId xmlns:a16="http://schemas.microsoft.com/office/drawing/2014/main" id="{7EFB17E1-6237-4C5B-90C1-F0860AAD46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132856"/>
            <a:ext cx="7886700" cy="4536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>
              <a:spcBef>
                <a:spcPts val="0"/>
              </a:spcBef>
              <a:spcAft>
                <a:spcPts val="1200"/>
              </a:spcAft>
              <a:buClr>
                <a:schemeClr val="tx1"/>
              </a:buClr>
              <a:defRPr/>
            </a:pPr>
            <a:r>
              <a:rPr lang="en-US" sz="2400" dirty="0">
                <a:cs typeface="Arial" pitchFamily="34" charset="0"/>
              </a:rPr>
              <a:t>Continue working with Iowa Economic Development Authority Empower Rural Iowa staff and their statewide advisory committees on potential RISE policy concepts</a:t>
            </a:r>
          </a:p>
          <a:p>
            <a:pPr>
              <a:spcBef>
                <a:spcPts val="0"/>
              </a:spcBef>
              <a:spcAft>
                <a:spcPts val="1200"/>
              </a:spcAft>
              <a:buClr>
                <a:schemeClr val="tx1"/>
              </a:buClr>
              <a:defRPr/>
            </a:pPr>
            <a:r>
              <a:rPr lang="en-US" sz="2400" dirty="0">
                <a:cs typeface="Arial" pitchFamily="34" charset="0"/>
              </a:rPr>
              <a:t>Continue working with Iowa State University Extension staff and their pilot communities in assessing how their housing needs may be assisted by a potential RISE policy</a:t>
            </a:r>
          </a:p>
          <a:p>
            <a:pPr>
              <a:spcBef>
                <a:spcPts val="0"/>
              </a:spcBef>
              <a:spcAft>
                <a:spcPts val="1200"/>
              </a:spcAft>
              <a:buClr>
                <a:schemeClr val="tx1"/>
              </a:buClr>
              <a:defRPr/>
            </a:pPr>
            <a:r>
              <a:rPr lang="en-US" sz="2400" dirty="0">
                <a:cs typeface="Arial" pitchFamily="34" charset="0"/>
              </a:rPr>
              <a:t>Review draft policy concepts at future Transportation Commission workshops</a:t>
            </a:r>
          </a:p>
        </p:txBody>
      </p:sp>
      <p:sp>
        <p:nvSpPr>
          <p:cNvPr id="11" name="Title 10">
            <a:extLst>
              <a:ext uri="{FF2B5EF4-FFF2-40B4-BE49-F238E27FC236}">
                <a16:creationId xmlns:a16="http://schemas.microsoft.com/office/drawing/2014/main" id="{529AD376-841A-42E0-A075-63651BC991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124743"/>
            <a:ext cx="7886700" cy="288033"/>
          </a:xfrm>
        </p:spPr>
        <p:txBody>
          <a:bodyPr>
            <a:noAutofit/>
          </a:bodyPr>
          <a:lstStyle/>
          <a:p>
            <a:r>
              <a:rPr lang="en-US" sz="3400" b="1" dirty="0">
                <a:solidFill>
                  <a:schemeClr val="tx2"/>
                </a:solidFill>
              </a:rPr>
              <a:t>Potential Empower Rural Iowa RISE Housing Policy Next Steps</a:t>
            </a:r>
          </a:p>
        </p:txBody>
      </p:sp>
    </p:spTree>
    <p:extLst>
      <p:ext uri="{BB962C8B-B14F-4D97-AF65-F5344CB8AC3E}">
        <p14:creationId xmlns:p14="http://schemas.microsoft.com/office/powerpoint/2010/main" val="184112502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061864" y="4066456"/>
            <a:ext cx="2286000" cy="370656"/>
          </a:xfrm>
          <a:prstGeom prst="rect">
            <a:avLst/>
          </a:prstGeom>
          <a:solidFill>
            <a:schemeClr val="tx2"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3347864" y="4066456"/>
            <a:ext cx="2286000" cy="370656"/>
          </a:xfrm>
          <a:prstGeom prst="rect">
            <a:avLst/>
          </a:prstGeom>
          <a:solidFill>
            <a:schemeClr val="bg2"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5633864" y="4066456"/>
            <a:ext cx="2286000" cy="370656"/>
          </a:xfrm>
          <a:prstGeom prst="rect">
            <a:avLst/>
          </a:prstGeom>
          <a:solidFill>
            <a:schemeClr val="tx1"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/>
          <p:cNvSpPr txBox="1"/>
          <p:nvPr/>
        </p:nvSpPr>
        <p:spPr>
          <a:xfrm>
            <a:off x="2483768" y="5445224"/>
            <a:ext cx="432048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solidFill>
                  <a:schemeClr val="bg1">
                    <a:lumMod val="50000"/>
                  </a:schemeClr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Craig Markley, Systems Planning Bureau</a:t>
            </a:r>
          </a:p>
          <a:p>
            <a:r>
              <a:rPr lang="en-US" sz="1400" b="1" dirty="0">
                <a:solidFill>
                  <a:schemeClr val="bg1">
                    <a:lumMod val="50000"/>
                  </a:schemeClr>
                </a:solidFill>
                <a:latin typeface="Century Gothic" panose="020B0502020202020204" pitchFamily="34" charset="0"/>
                <a:cs typeface="Arial" panose="020B0604020202020204" pitchFamily="34" charset="0"/>
                <a:hlinkClick r:id="rId3"/>
              </a:rPr>
              <a:t>craig.markley@iowadot.us</a:t>
            </a:r>
            <a:endParaRPr lang="en-US" sz="1400" b="1" dirty="0">
              <a:solidFill>
                <a:schemeClr val="bg1">
                  <a:lumMod val="50000"/>
                </a:schemeClr>
              </a:solidFill>
              <a:latin typeface="Century Gothic" panose="020B0502020202020204" pitchFamily="34" charset="0"/>
              <a:cs typeface="Arial" panose="020B0604020202020204" pitchFamily="34" charset="0"/>
            </a:endParaRPr>
          </a:p>
          <a:p>
            <a:r>
              <a:rPr lang="en-US" sz="1400" b="1" dirty="0">
                <a:solidFill>
                  <a:schemeClr val="bg1">
                    <a:lumMod val="50000"/>
                  </a:schemeClr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515-239-1027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20B11247-CDAF-4DD5-BE81-B56FBF4D67D9}"/>
              </a:ext>
            </a:extLst>
          </p:cNvPr>
          <p:cNvSpPr txBox="1"/>
          <p:nvPr/>
        </p:nvSpPr>
        <p:spPr>
          <a:xfrm>
            <a:off x="107504" y="3573016"/>
            <a:ext cx="90364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Century Gothic" panose="020B0502020202020204" pitchFamily="34" charset="0"/>
                <a:cs typeface="Arial" panose="020B0604020202020204" pitchFamily="34" charset="0"/>
              </a:rPr>
              <a:t>QUESTIONS?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0A748D6-E5EE-44F0-BED6-59197E46CA2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55293" y="983876"/>
            <a:ext cx="2471142" cy="20218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82197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" name="Picture 24">
            <a:extLst>
              <a:ext uri="{FF2B5EF4-FFF2-40B4-BE49-F238E27FC236}">
                <a16:creationId xmlns:a16="http://schemas.microsoft.com/office/drawing/2014/main" id="{4F7A35D9-C957-4396-BEAF-37B42858842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95844" y="147581"/>
            <a:ext cx="1968643" cy="545115"/>
          </a:xfrm>
          <a:prstGeom prst="rect">
            <a:avLst/>
          </a:prstGeom>
        </p:spPr>
      </p:pic>
      <p:sp>
        <p:nvSpPr>
          <p:cNvPr id="13" name="Text Placeholder 2">
            <a:extLst>
              <a:ext uri="{FF2B5EF4-FFF2-40B4-BE49-F238E27FC236}">
                <a16:creationId xmlns:a16="http://schemas.microsoft.com/office/drawing/2014/main" id="{7EFB17E1-6237-4C5B-90C1-F0860AAD46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3568" y="1625812"/>
            <a:ext cx="7776864" cy="50851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>
              <a:spcAft>
                <a:spcPts val="1200"/>
              </a:spcAft>
            </a:pPr>
            <a:r>
              <a:rPr lang="en-US" sz="2400" dirty="0">
                <a:latin typeface="PT Sans" panose="020B0503020203020204"/>
              </a:rPr>
              <a:t>March 2018 – Initiated discussion of proposal from former Transportation Commissioner Rose</a:t>
            </a:r>
          </a:p>
          <a:p>
            <a:pPr lvl="0">
              <a:spcAft>
                <a:spcPts val="1200"/>
              </a:spcAft>
            </a:pPr>
            <a:r>
              <a:rPr lang="en-US" sz="2400" dirty="0">
                <a:latin typeface="PT Sans" panose="020B0503020203020204"/>
              </a:rPr>
              <a:t>April 2018 – Continued discussion, provided RISE award information, and proposed doing a survey</a:t>
            </a:r>
          </a:p>
          <a:p>
            <a:pPr lvl="0">
              <a:spcAft>
                <a:spcPts val="1200"/>
              </a:spcAft>
            </a:pPr>
            <a:r>
              <a:rPr lang="en-US" sz="2400" dirty="0">
                <a:latin typeface="PT Sans" panose="020B0503020203020204"/>
              </a:rPr>
              <a:t>May 2018 – Survey conducted</a:t>
            </a:r>
          </a:p>
          <a:p>
            <a:pPr lvl="0">
              <a:spcAft>
                <a:spcPts val="1200"/>
              </a:spcAft>
            </a:pPr>
            <a:r>
              <a:rPr lang="en-US" sz="2400" dirty="0">
                <a:latin typeface="PT Sans" panose="020B0503020203020204"/>
              </a:rPr>
              <a:t>July 2018 – Presented survey results to Commission</a:t>
            </a:r>
          </a:p>
          <a:p>
            <a:pPr lvl="0">
              <a:spcAft>
                <a:spcPts val="1200"/>
              </a:spcAft>
            </a:pPr>
            <a:r>
              <a:rPr lang="en-US" sz="2400" dirty="0">
                <a:latin typeface="PT Sans" panose="020B0503020203020204"/>
              </a:rPr>
              <a:t>August 2019 – Discussions with IEDA concerning Empower Rural Iowa</a:t>
            </a:r>
          </a:p>
          <a:p>
            <a:pPr lvl="0">
              <a:spcAft>
                <a:spcPts val="1200"/>
              </a:spcAft>
            </a:pPr>
            <a:r>
              <a:rPr lang="en-US" sz="2400" dirty="0">
                <a:latin typeface="PT Sans" panose="020B0503020203020204"/>
              </a:rPr>
              <a:t>February 2020 – Met with IEDA and ISU Extension on Rural Iowa Housing Program</a:t>
            </a:r>
          </a:p>
        </p:txBody>
      </p:sp>
      <p:sp>
        <p:nvSpPr>
          <p:cNvPr id="11" name="Title 10">
            <a:extLst>
              <a:ext uri="{FF2B5EF4-FFF2-40B4-BE49-F238E27FC236}">
                <a16:creationId xmlns:a16="http://schemas.microsoft.com/office/drawing/2014/main" id="{529AD376-841A-42E0-A075-63651BC991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512" y="1124744"/>
            <a:ext cx="8712967" cy="360040"/>
          </a:xfrm>
        </p:spPr>
        <p:txBody>
          <a:bodyPr>
            <a:noAutofit/>
          </a:bodyPr>
          <a:lstStyle/>
          <a:p>
            <a:r>
              <a:rPr lang="en-US" sz="3400" b="1" dirty="0">
                <a:solidFill>
                  <a:schemeClr val="tx2"/>
                </a:solidFill>
              </a:rPr>
              <a:t>History</a:t>
            </a:r>
          </a:p>
        </p:txBody>
      </p:sp>
    </p:spTree>
    <p:extLst>
      <p:ext uri="{BB962C8B-B14F-4D97-AF65-F5344CB8AC3E}">
        <p14:creationId xmlns:p14="http://schemas.microsoft.com/office/powerpoint/2010/main" val="16269820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" name="Picture 24">
            <a:extLst>
              <a:ext uri="{FF2B5EF4-FFF2-40B4-BE49-F238E27FC236}">
                <a16:creationId xmlns:a16="http://schemas.microsoft.com/office/drawing/2014/main" id="{4F7A35D9-C957-4396-BEAF-37B42858842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95844" y="147581"/>
            <a:ext cx="1968643" cy="545115"/>
          </a:xfrm>
          <a:prstGeom prst="rect">
            <a:avLst/>
          </a:prstGeom>
        </p:spPr>
      </p:pic>
      <p:sp>
        <p:nvSpPr>
          <p:cNvPr id="13" name="Text Placeholder 2">
            <a:extLst>
              <a:ext uri="{FF2B5EF4-FFF2-40B4-BE49-F238E27FC236}">
                <a16:creationId xmlns:a16="http://schemas.microsoft.com/office/drawing/2014/main" id="{7EFB17E1-6237-4C5B-90C1-F0860AAD46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3568" y="1738796"/>
            <a:ext cx="7776864" cy="51176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457200" lvl="1" indent="0">
              <a:spcAft>
                <a:spcPts val="1200"/>
              </a:spcAft>
              <a:buNone/>
            </a:pPr>
            <a:endParaRPr lang="en-US" sz="3000" dirty="0"/>
          </a:p>
          <a:p>
            <a:pPr lvl="1">
              <a:spcAft>
                <a:spcPts val="1200"/>
              </a:spcAft>
            </a:pPr>
            <a:endParaRPr lang="en-US" sz="3000" dirty="0"/>
          </a:p>
          <a:p>
            <a:pPr lvl="1">
              <a:spcAft>
                <a:spcPts val="1200"/>
              </a:spcAft>
            </a:pPr>
            <a:endParaRPr lang="en-US" sz="3000" dirty="0"/>
          </a:p>
          <a:p>
            <a:pPr marL="457200" lvl="1" indent="0">
              <a:spcAft>
                <a:spcPts val="1200"/>
              </a:spcAft>
              <a:buNone/>
            </a:pPr>
            <a:endParaRPr lang="en-US" sz="3000" dirty="0"/>
          </a:p>
        </p:txBody>
      </p:sp>
      <p:sp>
        <p:nvSpPr>
          <p:cNvPr id="11" name="Title 10">
            <a:extLst>
              <a:ext uri="{FF2B5EF4-FFF2-40B4-BE49-F238E27FC236}">
                <a16:creationId xmlns:a16="http://schemas.microsoft.com/office/drawing/2014/main" id="{529AD376-841A-42E0-A075-63651BC991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504" y="869429"/>
            <a:ext cx="8928991" cy="360040"/>
          </a:xfrm>
        </p:spPr>
        <p:txBody>
          <a:bodyPr>
            <a:noAutofit/>
          </a:bodyPr>
          <a:lstStyle/>
          <a:p>
            <a:r>
              <a:rPr lang="en-US" sz="3400" b="1" dirty="0">
                <a:solidFill>
                  <a:schemeClr val="tx2"/>
                </a:solidFill>
              </a:rPr>
              <a:t>RISE Grants Awarded</a:t>
            </a:r>
          </a:p>
        </p:txBody>
      </p:sp>
      <p:graphicFrame>
        <p:nvGraphicFramePr>
          <p:cNvPr id="5" name="Table 5">
            <a:extLst>
              <a:ext uri="{FF2B5EF4-FFF2-40B4-BE49-F238E27FC236}">
                <a16:creationId xmlns:a16="http://schemas.microsoft.com/office/drawing/2014/main" id="{1FC807EE-3E0A-428A-9B5E-8F0F75B436C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68007496"/>
              </p:ext>
            </p:extLst>
          </p:nvPr>
        </p:nvGraphicFramePr>
        <p:xfrm>
          <a:off x="611560" y="1398913"/>
          <a:ext cx="8100902" cy="506913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32248">
                  <a:extLst>
                    <a:ext uri="{9D8B030D-6E8A-4147-A177-3AD203B41FA5}">
                      <a16:colId xmlns:a16="http://schemas.microsoft.com/office/drawing/2014/main" val="2327813682"/>
                    </a:ext>
                  </a:extLst>
                </a:gridCol>
                <a:gridCol w="1224136">
                  <a:extLst>
                    <a:ext uri="{9D8B030D-6E8A-4147-A177-3AD203B41FA5}">
                      <a16:colId xmlns:a16="http://schemas.microsoft.com/office/drawing/2014/main" val="1804646800"/>
                    </a:ext>
                  </a:extLst>
                </a:gridCol>
                <a:gridCol w="1296144">
                  <a:extLst>
                    <a:ext uri="{9D8B030D-6E8A-4147-A177-3AD203B41FA5}">
                      <a16:colId xmlns:a16="http://schemas.microsoft.com/office/drawing/2014/main" val="4185281358"/>
                    </a:ext>
                  </a:extLst>
                </a:gridCol>
                <a:gridCol w="1650657">
                  <a:extLst>
                    <a:ext uri="{9D8B030D-6E8A-4147-A177-3AD203B41FA5}">
                      <a16:colId xmlns:a16="http://schemas.microsoft.com/office/drawing/2014/main" val="3439179378"/>
                    </a:ext>
                  </a:extLst>
                </a:gridCol>
                <a:gridCol w="1697717">
                  <a:extLst>
                    <a:ext uri="{9D8B030D-6E8A-4147-A177-3AD203B41FA5}">
                      <a16:colId xmlns:a16="http://schemas.microsoft.com/office/drawing/2014/main" val="3985616061"/>
                    </a:ext>
                  </a:extLst>
                </a:gridCol>
              </a:tblGrid>
              <a:tr h="1031176"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Projects Awarded</a:t>
                      </a:r>
                    </a:p>
                  </a:txBody>
                  <a:tcP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% of All Projects Awarded</a:t>
                      </a:r>
                    </a:p>
                  </a:txBody>
                  <a:tcP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Grant Dollars Awarded</a:t>
                      </a:r>
                    </a:p>
                  </a:txBody>
                  <a:tcP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% of All Grant Dollars Awarded</a:t>
                      </a:r>
                    </a:p>
                  </a:txBody>
                  <a:tcPr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16352003"/>
                  </a:ext>
                </a:extLst>
              </a:tr>
              <a:tr h="555249"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bg1"/>
                          </a:solidFill>
                        </a:rPr>
                        <a:t>ALL RISE PROJECTS</a:t>
                      </a:r>
                    </a:p>
                  </a:txBody>
                  <a:tcP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915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100%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$513,471,441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100%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33328967"/>
                  </a:ext>
                </a:extLst>
              </a:tr>
              <a:tr h="461193"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59495855"/>
                  </a:ext>
                </a:extLst>
              </a:tr>
              <a:tr h="555249"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bg1"/>
                          </a:solidFill>
                        </a:rPr>
                        <a:t>Cities over 30,000 pop.</a:t>
                      </a:r>
                    </a:p>
                  </a:txBody>
                  <a:tcP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183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$231,321,136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45%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12912474"/>
                  </a:ext>
                </a:extLst>
              </a:tr>
              <a:tr h="555249"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bg1"/>
                          </a:solidFill>
                        </a:rPr>
                        <a:t>Cities under 30,000 pop.</a:t>
                      </a:r>
                    </a:p>
                  </a:txBody>
                  <a:tcP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554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61%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$199,600,462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39%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43391262"/>
                  </a:ext>
                </a:extLst>
              </a:tr>
              <a:tr h="461193"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53164277"/>
                  </a:ext>
                </a:extLst>
              </a:tr>
              <a:tr h="555249"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bg1"/>
                          </a:solidFill>
                        </a:rPr>
                        <a:t>Counties over 50,000 pop.</a:t>
                      </a:r>
                    </a:p>
                  </a:txBody>
                  <a:tcP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$23,655,588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5%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25337127"/>
                  </a:ext>
                </a:extLst>
              </a:tr>
              <a:tr h="555249"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bg1"/>
                          </a:solidFill>
                        </a:rPr>
                        <a:t>Counties under 50,000 pop.</a:t>
                      </a:r>
                    </a:p>
                  </a:txBody>
                  <a:tcP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147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16%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$58,894,255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11%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3674655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280610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" name="Picture 24">
            <a:extLst>
              <a:ext uri="{FF2B5EF4-FFF2-40B4-BE49-F238E27FC236}">
                <a16:creationId xmlns:a16="http://schemas.microsoft.com/office/drawing/2014/main" id="{4F7A35D9-C957-4396-BEAF-37B42858842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95844" y="147581"/>
            <a:ext cx="1968643" cy="545115"/>
          </a:xfrm>
          <a:prstGeom prst="rect">
            <a:avLst/>
          </a:prstGeom>
        </p:spPr>
      </p:pic>
      <p:sp>
        <p:nvSpPr>
          <p:cNvPr id="13" name="Text Placeholder 2">
            <a:extLst>
              <a:ext uri="{FF2B5EF4-FFF2-40B4-BE49-F238E27FC236}">
                <a16:creationId xmlns:a16="http://schemas.microsoft.com/office/drawing/2014/main" id="{7EFB17E1-6237-4C5B-90C1-F0860AAD46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700808"/>
            <a:ext cx="7886700" cy="4752528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/>
          <a:p>
            <a:pPr marL="457200" indent="-457200">
              <a:spcBef>
                <a:spcPts val="0"/>
              </a:spcBef>
              <a:spcAft>
                <a:spcPts val="1200"/>
              </a:spcAft>
              <a:buClr>
                <a:schemeClr val="tx1"/>
              </a:buClr>
              <a:buFontTx/>
              <a:buChar char="•"/>
              <a:defRPr/>
            </a:pPr>
            <a:r>
              <a:rPr lang="en-US" sz="2600" dirty="0">
                <a:cs typeface="Arial" pitchFamily="34" charset="0"/>
              </a:rPr>
              <a:t>Cities (mostly city clerks), county engineers and economic developers participated</a:t>
            </a:r>
          </a:p>
          <a:p>
            <a:pPr marL="457200" indent="-457200">
              <a:spcBef>
                <a:spcPts val="0"/>
              </a:spcBef>
              <a:spcAft>
                <a:spcPts val="1200"/>
              </a:spcAft>
              <a:buClr>
                <a:schemeClr val="tx1"/>
              </a:buClr>
              <a:buFontTx/>
              <a:buChar char="•"/>
              <a:defRPr/>
            </a:pPr>
            <a:r>
              <a:rPr lang="en-US" sz="2600" dirty="0">
                <a:cs typeface="Arial" pitchFamily="34" charset="0"/>
              </a:rPr>
              <a:t>Series of 17 questions asking if aware of the RISE program, do they have adequate RISE-eligible vacant lots, are there barriers in applying for RISE, should RISE eligibility be expanded for other types of development</a:t>
            </a:r>
          </a:p>
          <a:p>
            <a:pPr marL="457200" indent="-457200">
              <a:spcBef>
                <a:spcPts val="0"/>
              </a:spcBef>
              <a:spcAft>
                <a:spcPts val="1200"/>
              </a:spcAft>
              <a:buClr>
                <a:schemeClr val="tx1"/>
              </a:buClr>
              <a:buFontTx/>
              <a:buChar char="•"/>
              <a:defRPr/>
            </a:pPr>
            <a:r>
              <a:rPr lang="en-US" sz="2600" dirty="0">
                <a:cs typeface="Arial" pitchFamily="34" charset="0"/>
              </a:rPr>
              <a:t>185 responses with about 136 completing the full survey</a:t>
            </a:r>
          </a:p>
          <a:p>
            <a:pPr marL="457200" indent="-457200">
              <a:spcBef>
                <a:spcPts val="0"/>
              </a:spcBef>
              <a:spcAft>
                <a:spcPts val="1200"/>
              </a:spcAft>
              <a:buClr>
                <a:schemeClr val="tx1"/>
              </a:buClr>
              <a:buFontTx/>
              <a:buChar char="•"/>
              <a:defRPr/>
            </a:pPr>
            <a:r>
              <a:rPr lang="en-US" sz="2600" dirty="0">
                <a:cs typeface="Arial" pitchFamily="34" charset="0"/>
              </a:rPr>
              <a:t>Many respondents from very small towns: Half of the city responses came from cities with less than 845 population</a:t>
            </a:r>
          </a:p>
          <a:p>
            <a:pPr marL="457200" indent="-457200">
              <a:spcBef>
                <a:spcPts val="0"/>
              </a:spcBef>
              <a:spcAft>
                <a:spcPts val="1200"/>
              </a:spcAft>
              <a:buClr>
                <a:schemeClr val="tx1"/>
              </a:buClr>
              <a:buFontTx/>
              <a:buChar char="•"/>
              <a:defRPr/>
            </a:pPr>
            <a:r>
              <a:rPr lang="en-US" sz="2600" dirty="0">
                <a:cs typeface="Arial" pitchFamily="34" charset="0"/>
              </a:rPr>
              <a:t>55% of the respondents were aware of the RISE program (100% counties; 48% of cities)</a:t>
            </a:r>
          </a:p>
          <a:p>
            <a:pPr marL="457200" indent="-457200">
              <a:spcBef>
                <a:spcPts val="0"/>
              </a:spcBef>
              <a:spcAft>
                <a:spcPts val="1200"/>
              </a:spcAft>
              <a:buClr>
                <a:schemeClr val="tx1"/>
              </a:buClr>
              <a:buFontTx/>
              <a:buChar char="•"/>
              <a:defRPr/>
            </a:pPr>
            <a:endParaRPr lang="en-US" sz="2400" dirty="0">
              <a:cs typeface="Arial" pitchFamily="34" charset="0"/>
            </a:endParaRPr>
          </a:p>
          <a:p>
            <a:pPr marL="457200" indent="-457200">
              <a:spcBef>
                <a:spcPts val="0"/>
              </a:spcBef>
              <a:spcAft>
                <a:spcPts val="1200"/>
              </a:spcAft>
              <a:buClr>
                <a:schemeClr val="tx1"/>
              </a:buClr>
              <a:buFontTx/>
              <a:buChar char="•"/>
              <a:defRPr/>
            </a:pPr>
            <a:endParaRPr lang="en-US" sz="2400" dirty="0">
              <a:cs typeface="Arial" pitchFamily="34" charset="0"/>
            </a:endParaRPr>
          </a:p>
        </p:txBody>
      </p:sp>
      <p:sp>
        <p:nvSpPr>
          <p:cNvPr id="11" name="Title 10">
            <a:extLst>
              <a:ext uri="{FF2B5EF4-FFF2-40B4-BE49-F238E27FC236}">
                <a16:creationId xmlns:a16="http://schemas.microsoft.com/office/drawing/2014/main" id="{529AD376-841A-42E0-A075-63651BC991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124743"/>
            <a:ext cx="7886700" cy="288033"/>
          </a:xfrm>
        </p:spPr>
        <p:txBody>
          <a:bodyPr>
            <a:noAutofit/>
          </a:bodyPr>
          <a:lstStyle/>
          <a:p>
            <a:r>
              <a:rPr lang="en-US" sz="3400" b="1" dirty="0">
                <a:solidFill>
                  <a:schemeClr val="tx2"/>
                </a:solidFill>
              </a:rPr>
              <a:t>RISE Survey Response</a:t>
            </a:r>
          </a:p>
        </p:txBody>
      </p:sp>
    </p:spTree>
    <p:extLst>
      <p:ext uri="{BB962C8B-B14F-4D97-AF65-F5344CB8AC3E}">
        <p14:creationId xmlns:p14="http://schemas.microsoft.com/office/powerpoint/2010/main" val="13621764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" name="Picture 24">
            <a:extLst>
              <a:ext uri="{FF2B5EF4-FFF2-40B4-BE49-F238E27FC236}">
                <a16:creationId xmlns:a16="http://schemas.microsoft.com/office/drawing/2014/main" id="{4F7A35D9-C957-4396-BEAF-37B42858842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95844" y="147581"/>
            <a:ext cx="1968643" cy="545115"/>
          </a:xfrm>
          <a:prstGeom prst="rect">
            <a:avLst/>
          </a:prstGeom>
        </p:spPr>
      </p:pic>
      <p:sp>
        <p:nvSpPr>
          <p:cNvPr id="13" name="Text Placeholder 2">
            <a:extLst>
              <a:ext uri="{FF2B5EF4-FFF2-40B4-BE49-F238E27FC236}">
                <a16:creationId xmlns:a16="http://schemas.microsoft.com/office/drawing/2014/main" id="{7EFB17E1-6237-4C5B-90C1-F0860AAD46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3568" y="1988840"/>
            <a:ext cx="7831782" cy="3600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457200" indent="-457200">
              <a:spcBef>
                <a:spcPts val="0"/>
              </a:spcBef>
              <a:spcAft>
                <a:spcPts val="1200"/>
              </a:spcAft>
              <a:buClr>
                <a:schemeClr val="tx1"/>
              </a:buClr>
              <a:buFontTx/>
              <a:buChar char="•"/>
              <a:defRPr/>
            </a:pPr>
            <a:r>
              <a:rPr lang="en-US" sz="2400" dirty="0">
                <a:cs typeface="Arial" pitchFamily="34" charset="0"/>
              </a:rPr>
              <a:t>59% felt their community does not have an adequate number of vacant lots available for development (33% counties; 64% cities)</a:t>
            </a:r>
          </a:p>
          <a:p>
            <a:pPr marL="457200" indent="-457200">
              <a:spcBef>
                <a:spcPts val="0"/>
              </a:spcBef>
              <a:spcAft>
                <a:spcPts val="1200"/>
              </a:spcAft>
              <a:buClr>
                <a:schemeClr val="tx1"/>
              </a:buClr>
              <a:buFontTx/>
              <a:buChar char="•"/>
              <a:defRPr/>
            </a:pPr>
            <a:r>
              <a:rPr lang="en-US" sz="2400" dirty="0">
                <a:cs typeface="Arial" pitchFamily="34" charset="0"/>
              </a:rPr>
              <a:t>The biggest barriers to developing lots</a:t>
            </a:r>
          </a:p>
          <a:p>
            <a:pPr marL="857250" lvl="1" indent="-457200">
              <a:spcBef>
                <a:spcPts val="0"/>
              </a:spcBef>
              <a:spcAft>
                <a:spcPts val="1200"/>
              </a:spcAft>
              <a:buClr>
                <a:schemeClr val="tx1"/>
              </a:buClr>
              <a:buFont typeface="Courier New" panose="02070309020205020404" pitchFamily="49" charset="0"/>
              <a:buChar char="o"/>
              <a:defRPr/>
            </a:pPr>
            <a:r>
              <a:rPr lang="en-US" sz="2000" dirty="0">
                <a:cs typeface="Arial" pitchFamily="34" charset="0"/>
              </a:rPr>
              <a:t>Willing sellers of land</a:t>
            </a:r>
          </a:p>
          <a:p>
            <a:pPr marL="857250" lvl="1" indent="-457200">
              <a:spcBef>
                <a:spcPts val="0"/>
              </a:spcBef>
              <a:spcAft>
                <a:spcPts val="1200"/>
              </a:spcAft>
              <a:buClr>
                <a:schemeClr val="tx1"/>
              </a:buClr>
              <a:buFont typeface="Courier New" panose="02070309020205020404" pitchFamily="49" charset="0"/>
              <a:buChar char="o"/>
              <a:defRPr/>
            </a:pPr>
            <a:r>
              <a:rPr lang="en-US" sz="2000" dirty="0">
                <a:cs typeface="Arial" pitchFamily="34" charset="0"/>
              </a:rPr>
              <a:t>Lack of private developers</a:t>
            </a:r>
          </a:p>
          <a:p>
            <a:pPr marL="857250" lvl="1" indent="-457200">
              <a:spcBef>
                <a:spcPts val="0"/>
              </a:spcBef>
              <a:spcAft>
                <a:spcPts val="1200"/>
              </a:spcAft>
              <a:buClr>
                <a:schemeClr val="tx1"/>
              </a:buClr>
              <a:buFont typeface="Courier New" panose="02070309020205020404" pitchFamily="49" charset="0"/>
              <a:buChar char="o"/>
              <a:defRPr/>
            </a:pPr>
            <a:r>
              <a:rPr lang="en-US" sz="2000" dirty="0">
                <a:cs typeface="Arial" pitchFamily="34" charset="0"/>
              </a:rPr>
              <a:t>Cost of new roads</a:t>
            </a:r>
          </a:p>
        </p:txBody>
      </p:sp>
      <p:sp>
        <p:nvSpPr>
          <p:cNvPr id="11" name="Title 10">
            <a:extLst>
              <a:ext uri="{FF2B5EF4-FFF2-40B4-BE49-F238E27FC236}">
                <a16:creationId xmlns:a16="http://schemas.microsoft.com/office/drawing/2014/main" id="{529AD376-841A-42E0-A075-63651BC991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124743"/>
            <a:ext cx="7886700" cy="288033"/>
          </a:xfrm>
        </p:spPr>
        <p:txBody>
          <a:bodyPr>
            <a:noAutofit/>
          </a:bodyPr>
          <a:lstStyle/>
          <a:p>
            <a:r>
              <a:rPr lang="en-US" sz="3400" b="1" dirty="0">
                <a:solidFill>
                  <a:schemeClr val="tx2"/>
                </a:solidFill>
              </a:rPr>
              <a:t>RISE Survey - Development</a:t>
            </a:r>
          </a:p>
        </p:txBody>
      </p:sp>
    </p:spTree>
    <p:extLst>
      <p:ext uri="{BB962C8B-B14F-4D97-AF65-F5344CB8AC3E}">
        <p14:creationId xmlns:p14="http://schemas.microsoft.com/office/powerpoint/2010/main" val="37371477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" name="Picture 24">
            <a:extLst>
              <a:ext uri="{FF2B5EF4-FFF2-40B4-BE49-F238E27FC236}">
                <a16:creationId xmlns:a16="http://schemas.microsoft.com/office/drawing/2014/main" id="{4F7A35D9-C957-4396-BEAF-37B42858842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95844" y="147581"/>
            <a:ext cx="1968643" cy="545115"/>
          </a:xfrm>
          <a:prstGeom prst="rect">
            <a:avLst/>
          </a:prstGeom>
        </p:spPr>
      </p:pic>
      <p:sp>
        <p:nvSpPr>
          <p:cNvPr id="13" name="Text Placeholder 2">
            <a:extLst>
              <a:ext uri="{FF2B5EF4-FFF2-40B4-BE49-F238E27FC236}">
                <a16:creationId xmlns:a16="http://schemas.microsoft.com/office/drawing/2014/main" id="{7EFB17E1-6237-4C5B-90C1-F0860AAD46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3568" y="1988840"/>
            <a:ext cx="7831782" cy="3600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457200" indent="-457200">
              <a:spcBef>
                <a:spcPts val="0"/>
              </a:spcBef>
              <a:spcAft>
                <a:spcPts val="1200"/>
              </a:spcAft>
              <a:buClr>
                <a:schemeClr val="tx1"/>
              </a:buClr>
              <a:buFontTx/>
              <a:buChar char="•"/>
              <a:defRPr/>
            </a:pPr>
            <a:r>
              <a:rPr lang="en-US" sz="2400" dirty="0">
                <a:cs typeface="Arial" pitchFamily="34" charset="0"/>
              </a:rPr>
              <a:t>8% answered that they did not apply for funding even though they had a RISE opportunity (10% counties; 8% cities)</a:t>
            </a:r>
          </a:p>
          <a:p>
            <a:pPr marL="457200" indent="-457200">
              <a:spcBef>
                <a:spcPts val="0"/>
              </a:spcBef>
              <a:spcAft>
                <a:spcPts val="1200"/>
              </a:spcAft>
              <a:buClr>
                <a:schemeClr val="tx1"/>
              </a:buClr>
              <a:buFontTx/>
              <a:buChar char="•"/>
              <a:defRPr/>
            </a:pPr>
            <a:r>
              <a:rPr lang="en-US" sz="2400" dirty="0">
                <a:cs typeface="Arial" pitchFamily="34" charset="0"/>
              </a:rPr>
              <a:t>Reasons cited were:</a:t>
            </a:r>
          </a:p>
          <a:p>
            <a:pPr marL="857250" lvl="1" indent="-457200">
              <a:spcBef>
                <a:spcPts val="0"/>
              </a:spcBef>
              <a:spcAft>
                <a:spcPts val="1200"/>
              </a:spcAft>
              <a:buClr>
                <a:schemeClr val="tx1"/>
              </a:buClr>
              <a:buFont typeface="Courier New" panose="02070309020205020404" pitchFamily="49" charset="0"/>
              <a:buChar char="o"/>
              <a:defRPr/>
            </a:pPr>
            <a:r>
              <a:rPr lang="en-US" sz="2000" dirty="0">
                <a:cs typeface="Arial" pitchFamily="34" charset="0"/>
              </a:rPr>
              <a:t>Project was not RISE-eligible</a:t>
            </a:r>
          </a:p>
          <a:p>
            <a:pPr marL="857250" lvl="1" indent="-457200">
              <a:spcBef>
                <a:spcPts val="0"/>
              </a:spcBef>
              <a:spcAft>
                <a:spcPts val="1200"/>
              </a:spcAft>
              <a:buClr>
                <a:schemeClr val="tx1"/>
              </a:buClr>
              <a:buFont typeface="Courier New" panose="02070309020205020404" pitchFamily="49" charset="0"/>
              <a:buChar char="o"/>
              <a:defRPr/>
            </a:pPr>
            <a:r>
              <a:rPr lang="en-US" sz="2000" dirty="0">
                <a:cs typeface="Arial" pitchFamily="34" charset="0"/>
              </a:rPr>
              <a:t>Lack of matching funds</a:t>
            </a:r>
          </a:p>
          <a:p>
            <a:pPr marL="857250" lvl="1" indent="-457200">
              <a:spcBef>
                <a:spcPts val="0"/>
              </a:spcBef>
              <a:spcAft>
                <a:spcPts val="1200"/>
              </a:spcAft>
              <a:buClr>
                <a:schemeClr val="tx1"/>
              </a:buClr>
              <a:buFont typeface="Courier New" panose="02070309020205020404" pitchFamily="49" charset="0"/>
              <a:buChar char="o"/>
              <a:defRPr/>
            </a:pPr>
            <a:r>
              <a:rPr lang="en-US" sz="2000" dirty="0">
                <a:cs typeface="Arial" pitchFamily="34" charset="0"/>
              </a:rPr>
              <a:t>Used other financing</a:t>
            </a:r>
          </a:p>
          <a:p>
            <a:pPr marL="857250" lvl="1" indent="-457200">
              <a:spcBef>
                <a:spcPts val="0"/>
              </a:spcBef>
              <a:spcAft>
                <a:spcPts val="1200"/>
              </a:spcAft>
              <a:buClr>
                <a:schemeClr val="tx1"/>
              </a:buClr>
              <a:buFont typeface="Courier New" panose="02070309020205020404" pitchFamily="49" charset="0"/>
              <a:buChar char="o"/>
              <a:defRPr/>
            </a:pPr>
            <a:r>
              <a:rPr lang="en-US" sz="2000" dirty="0">
                <a:cs typeface="Arial" pitchFamily="34" charset="0"/>
              </a:rPr>
              <a:t>Project did not proceed</a:t>
            </a:r>
          </a:p>
        </p:txBody>
      </p:sp>
      <p:sp>
        <p:nvSpPr>
          <p:cNvPr id="11" name="Title 10">
            <a:extLst>
              <a:ext uri="{FF2B5EF4-FFF2-40B4-BE49-F238E27FC236}">
                <a16:creationId xmlns:a16="http://schemas.microsoft.com/office/drawing/2014/main" id="{529AD376-841A-42E0-A075-63651BC991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124743"/>
            <a:ext cx="7886700" cy="288033"/>
          </a:xfrm>
        </p:spPr>
        <p:txBody>
          <a:bodyPr>
            <a:noAutofit/>
          </a:bodyPr>
          <a:lstStyle/>
          <a:p>
            <a:r>
              <a:rPr lang="en-US" sz="3400" b="1" dirty="0">
                <a:solidFill>
                  <a:schemeClr val="tx2"/>
                </a:solidFill>
              </a:rPr>
              <a:t>RISE Survey - Program</a:t>
            </a:r>
          </a:p>
        </p:txBody>
      </p:sp>
    </p:spTree>
    <p:extLst>
      <p:ext uri="{BB962C8B-B14F-4D97-AF65-F5344CB8AC3E}">
        <p14:creationId xmlns:p14="http://schemas.microsoft.com/office/powerpoint/2010/main" val="40328439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" name="Picture 24">
            <a:extLst>
              <a:ext uri="{FF2B5EF4-FFF2-40B4-BE49-F238E27FC236}">
                <a16:creationId xmlns:a16="http://schemas.microsoft.com/office/drawing/2014/main" id="{4F7A35D9-C957-4396-BEAF-37B42858842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95844" y="147581"/>
            <a:ext cx="1968643" cy="545115"/>
          </a:xfrm>
          <a:prstGeom prst="rect">
            <a:avLst/>
          </a:prstGeom>
        </p:spPr>
      </p:pic>
      <p:sp>
        <p:nvSpPr>
          <p:cNvPr id="13" name="Text Placeholder 2">
            <a:extLst>
              <a:ext uri="{FF2B5EF4-FFF2-40B4-BE49-F238E27FC236}">
                <a16:creationId xmlns:a16="http://schemas.microsoft.com/office/drawing/2014/main" id="{7EFB17E1-6237-4C5B-90C1-F0860AAD46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700808"/>
            <a:ext cx="7886700" cy="47525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457200" indent="-457200">
              <a:spcBef>
                <a:spcPts val="0"/>
              </a:spcBef>
              <a:spcAft>
                <a:spcPts val="1200"/>
              </a:spcAft>
              <a:buClr>
                <a:schemeClr val="tx1"/>
              </a:buClr>
              <a:buFontTx/>
              <a:buChar char="•"/>
              <a:defRPr/>
            </a:pPr>
            <a:r>
              <a:rPr lang="en-US" sz="2400" dirty="0">
                <a:cs typeface="Arial" pitchFamily="34" charset="0"/>
              </a:rPr>
              <a:t>81% felt RISE is effective in promoting economic development in Iowa</a:t>
            </a:r>
          </a:p>
          <a:p>
            <a:pPr marL="457200" indent="-457200">
              <a:spcBef>
                <a:spcPts val="0"/>
              </a:spcBef>
              <a:spcAft>
                <a:spcPts val="1200"/>
              </a:spcAft>
              <a:buClr>
                <a:schemeClr val="tx1"/>
              </a:buClr>
              <a:buFontTx/>
              <a:buChar char="•"/>
              <a:defRPr/>
            </a:pPr>
            <a:r>
              <a:rPr lang="en-US" sz="2400" dirty="0">
                <a:cs typeface="Arial" pitchFamily="34" charset="0"/>
              </a:rPr>
              <a:t>Ineffectiveness reasons cited by the other 19% were:</a:t>
            </a:r>
          </a:p>
          <a:p>
            <a:pPr marL="857250" lvl="1" indent="-457200">
              <a:spcBef>
                <a:spcPts val="0"/>
              </a:spcBef>
              <a:spcAft>
                <a:spcPts val="1200"/>
              </a:spcAft>
              <a:buClr>
                <a:schemeClr val="tx1"/>
              </a:buClr>
              <a:buFont typeface="Courier New" panose="02070309020205020404" pitchFamily="49" charset="0"/>
              <a:buChar char="o"/>
              <a:defRPr/>
            </a:pPr>
            <a:r>
              <a:rPr lang="en-US" sz="2000" dirty="0">
                <a:cs typeface="Arial" pitchFamily="34" charset="0"/>
              </a:rPr>
              <a:t>Unsure due to unfamiliarity with program</a:t>
            </a:r>
          </a:p>
          <a:p>
            <a:pPr marL="857250" lvl="1" indent="-457200">
              <a:spcBef>
                <a:spcPts val="0"/>
              </a:spcBef>
              <a:spcAft>
                <a:spcPts val="1200"/>
              </a:spcAft>
              <a:buClr>
                <a:schemeClr val="tx1"/>
              </a:buClr>
              <a:buFont typeface="Courier New" panose="02070309020205020404" pitchFamily="49" charset="0"/>
              <a:buChar char="o"/>
              <a:defRPr/>
            </a:pPr>
            <a:r>
              <a:rPr lang="en-US" sz="2000" dirty="0">
                <a:cs typeface="Arial" pitchFamily="34" charset="0"/>
              </a:rPr>
              <a:t>Good for larger towns, but not for small towns</a:t>
            </a:r>
          </a:p>
          <a:p>
            <a:pPr marL="857250" lvl="1" indent="-457200">
              <a:spcBef>
                <a:spcPts val="0"/>
              </a:spcBef>
              <a:spcAft>
                <a:spcPts val="1200"/>
              </a:spcAft>
              <a:buClr>
                <a:schemeClr val="tx1"/>
              </a:buClr>
              <a:buFont typeface="Courier New" panose="02070309020205020404" pitchFamily="49" charset="0"/>
              <a:buChar char="o"/>
              <a:defRPr/>
            </a:pPr>
            <a:r>
              <a:rPr lang="en-US" sz="2000" dirty="0">
                <a:cs typeface="Arial" pitchFamily="34" charset="0"/>
              </a:rPr>
              <a:t>Difficult to find business to fit the program</a:t>
            </a:r>
          </a:p>
          <a:p>
            <a:pPr marL="857250" lvl="1" indent="-457200">
              <a:spcBef>
                <a:spcPts val="0"/>
              </a:spcBef>
              <a:spcAft>
                <a:spcPts val="1200"/>
              </a:spcAft>
              <a:buClr>
                <a:schemeClr val="tx1"/>
              </a:buClr>
              <a:buFont typeface="Courier New" panose="02070309020205020404" pitchFamily="49" charset="0"/>
              <a:buChar char="o"/>
              <a:defRPr/>
            </a:pPr>
            <a:r>
              <a:rPr lang="en-US" sz="2000" dirty="0">
                <a:cs typeface="Arial" pitchFamily="34" charset="0"/>
              </a:rPr>
              <a:t>Program requirements are difficult (match requirements, company disclosures, etc.)</a:t>
            </a:r>
          </a:p>
          <a:p>
            <a:pPr marL="457200" indent="-457200">
              <a:spcBef>
                <a:spcPts val="0"/>
              </a:spcBef>
              <a:spcAft>
                <a:spcPts val="1200"/>
              </a:spcAft>
              <a:buClr>
                <a:schemeClr val="tx1"/>
              </a:buClr>
              <a:buFontTx/>
              <a:buChar char="•"/>
              <a:defRPr/>
            </a:pPr>
            <a:endParaRPr lang="en-US" sz="2400" dirty="0">
              <a:cs typeface="Arial" pitchFamily="34" charset="0"/>
            </a:endParaRPr>
          </a:p>
          <a:p>
            <a:pPr marL="457200" indent="-457200">
              <a:spcBef>
                <a:spcPts val="0"/>
              </a:spcBef>
              <a:spcAft>
                <a:spcPts val="1200"/>
              </a:spcAft>
              <a:buClr>
                <a:schemeClr val="tx1"/>
              </a:buClr>
              <a:buFontTx/>
              <a:buChar char="•"/>
              <a:defRPr/>
            </a:pPr>
            <a:endParaRPr lang="en-US" sz="2400" dirty="0">
              <a:cs typeface="Arial" pitchFamily="34" charset="0"/>
            </a:endParaRPr>
          </a:p>
        </p:txBody>
      </p:sp>
      <p:sp>
        <p:nvSpPr>
          <p:cNvPr id="11" name="Title 10">
            <a:extLst>
              <a:ext uri="{FF2B5EF4-FFF2-40B4-BE49-F238E27FC236}">
                <a16:creationId xmlns:a16="http://schemas.microsoft.com/office/drawing/2014/main" id="{529AD376-841A-42E0-A075-63651BC991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124743"/>
            <a:ext cx="7886700" cy="288033"/>
          </a:xfrm>
        </p:spPr>
        <p:txBody>
          <a:bodyPr>
            <a:noAutofit/>
          </a:bodyPr>
          <a:lstStyle/>
          <a:p>
            <a:r>
              <a:rPr lang="en-US" sz="3400" b="1" dirty="0">
                <a:solidFill>
                  <a:schemeClr val="tx2"/>
                </a:solidFill>
              </a:rPr>
              <a:t>RISE Survey - Program</a:t>
            </a:r>
          </a:p>
        </p:txBody>
      </p:sp>
    </p:spTree>
    <p:extLst>
      <p:ext uri="{BB962C8B-B14F-4D97-AF65-F5344CB8AC3E}">
        <p14:creationId xmlns:p14="http://schemas.microsoft.com/office/powerpoint/2010/main" val="211543857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" name="Picture 24">
            <a:extLst>
              <a:ext uri="{FF2B5EF4-FFF2-40B4-BE49-F238E27FC236}">
                <a16:creationId xmlns:a16="http://schemas.microsoft.com/office/drawing/2014/main" id="{4F7A35D9-C957-4396-BEAF-37B42858842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95844" y="147581"/>
            <a:ext cx="1968643" cy="545115"/>
          </a:xfrm>
          <a:prstGeom prst="rect">
            <a:avLst/>
          </a:prstGeom>
        </p:spPr>
      </p:pic>
      <p:sp>
        <p:nvSpPr>
          <p:cNvPr id="13" name="Text Placeholder 2">
            <a:extLst>
              <a:ext uri="{FF2B5EF4-FFF2-40B4-BE49-F238E27FC236}">
                <a16:creationId xmlns:a16="http://schemas.microsoft.com/office/drawing/2014/main" id="{7EFB17E1-6237-4C5B-90C1-F0860AAD46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700808"/>
            <a:ext cx="7886700" cy="47525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457200" indent="-457200">
              <a:spcBef>
                <a:spcPts val="0"/>
              </a:spcBef>
              <a:spcAft>
                <a:spcPts val="1200"/>
              </a:spcAft>
              <a:buClr>
                <a:schemeClr val="tx1"/>
              </a:buClr>
              <a:buFontTx/>
              <a:buChar char="•"/>
              <a:defRPr/>
            </a:pPr>
            <a:r>
              <a:rPr lang="en-US" sz="2400" dirty="0">
                <a:cs typeface="Arial" pitchFamily="34" charset="0"/>
              </a:rPr>
              <a:t>36% felt there were barriers to applying to the RISE program (43% counties; 35% cities)</a:t>
            </a:r>
          </a:p>
          <a:p>
            <a:pPr marL="457200" indent="-457200">
              <a:spcBef>
                <a:spcPts val="0"/>
              </a:spcBef>
              <a:spcAft>
                <a:spcPts val="1200"/>
              </a:spcAft>
              <a:buClr>
                <a:schemeClr val="tx1"/>
              </a:buClr>
              <a:buFontTx/>
              <a:buChar char="•"/>
              <a:defRPr/>
            </a:pPr>
            <a:r>
              <a:rPr lang="en-US" sz="2400" dirty="0">
                <a:cs typeface="Arial" pitchFamily="34" charset="0"/>
              </a:rPr>
              <a:t>Such as:</a:t>
            </a:r>
          </a:p>
          <a:p>
            <a:pPr marL="857250" lvl="1" indent="-457200">
              <a:spcBef>
                <a:spcPts val="0"/>
              </a:spcBef>
              <a:spcAft>
                <a:spcPts val="1200"/>
              </a:spcAft>
              <a:buClr>
                <a:schemeClr val="tx1"/>
              </a:buClr>
              <a:buFont typeface="Courier New" panose="02070309020205020404" pitchFamily="49" charset="0"/>
              <a:buChar char="o"/>
              <a:defRPr/>
            </a:pPr>
            <a:r>
              <a:rPr lang="en-US" sz="2000" dirty="0">
                <a:cs typeface="Arial" pitchFamily="34" charset="0"/>
              </a:rPr>
              <a:t>Application process is hard without professional help</a:t>
            </a:r>
          </a:p>
          <a:p>
            <a:pPr marL="857250" lvl="1" indent="-457200">
              <a:spcBef>
                <a:spcPts val="0"/>
              </a:spcBef>
              <a:spcAft>
                <a:spcPts val="1200"/>
              </a:spcAft>
              <a:buClr>
                <a:schemeClr val="tx1"/>
              </a:buClr>
              <a:buFont typeface="Courier New" panose="02070309020205020404" pitchFamily="49" charset="0"/>
              <a:buChar char="o"/>
              <a:defRPr/>
            </a:pPr>
            <a:r>
              <a:rPr lang="en-US" sz="2000" dirty="0">
                <a:cs typeface="Arial" pitchFamily="34" charset="0"/>
              </a:rPr>
              <a:t>Lack of available development land</a:t>
            </a:r>
          </a:p>
          <a:p>
            <a:pPr marL="857250" lvl="1" indent="-457200">
              <a:spcBef>
                <a:spcPts val="0"/>
              </a:spcBef>
              <a:spcAft>
                <a:spcPts val="1200"/>
              </a:spcAft>
              <a:buClr>
                <a:schemeClr val="tx1"/>
              </a:buClr>
              <a:buFont typeface="Courier New" panose="02070309020205020404" pitchFamily="49" charset="0"/>
              <a:buChar char="o"/>
              <a:defRPr/>
            </a:pPr>
            <a:r>
              <a:rPr lang="en-US" sz="2000" dirty="0">
                <a:cs typeface="Arial" pitchFamily="34" charset="0"/>
              </a:rPr>
              <a:t>Lack of business opportunities that qualify</a:t>
            </a:r>
          </a:p>
          <a:p>
            <a:pPr marL="857250" lvl="1" indent="-457200">
              <a:spcBef>
                <a:spcPts val="0"/>
              </a:spcBef>
              <a:spcAft>
                <a:spcPts val="1200"/>
              </a:spcAft>
              <a:buClr>
                <a:schemeClr val="tx1"/>
              </a:buClr>
              <a:buFont typeface="Courier New" panose="02070309020205020404" pitchFamily="49" charset="0"/>
              <a:buChar char="o"/>
              <a:defRPr/>
            </a:pPr>
            <a:r>
              <a:rPr lang="en-US" sz="2000" dirty="0">
                <a:cs typeface="Arial" pitchFamily="34" charset="0"/>
              </a:rPr>
              <a:t>Reluctance of business to commit to jobs</a:t>
            </a:r>
          </a:p>
          <a:p>
            <a:pPr marL="857250" lvl="1" indent="-457200">
              <a:spcBef>
                <a:spcPts val="0"/>
              </a:spcBef>
              <a:spcAft>
                <a:spcPts val="1200"/>
              </a:spcAft>
              <a:buClr>
                <a:schemeClr val="tx1"/>
              </a:buClr>
              <a:buFont typeface="Courier New" panose="02070309020205020404" pitchFamily="49" charset="0"/>
              <a:buChar char="o"/>
              <a:defRPr/>
            </a:pPr>
            <a:r>
              <a:rPr lang="en-US" sz="2000" dirty="0">
                <a:cs typeface="Arial" pitchFamily="34" charset="0"/>
              </a:rPr>
              <a:t>Local match requirements</a:t>
            </a:r>
          </a:p>
          <a:p>
            <a:pPr marL="857250" lvl="1" indent="-457200">
              <a:spcBef>
                <a:spcPts val="0"/>
              </a:spcBef>
              <a:spcAft>
                <a:spcPts val="1200"/>
              </a:spcAft>
              <a:buClr>
                <a:schemeClr val="tx1"/>
              </a:buClr>
              <a:buFont typeface="Courier New" panose="02070309020205020404" pitchFamily="49" charset="0"/>
              <a:buChar char="o"/>
              <a:defRPr/>
            </a:pPr>
            <a:r>
              <a:rPr lang="en-US" sz="2000" dirty="0">
                <a:cs typeface="Arial" pitchFamily="34" charset="0"/>
              </a:rPr>
              <a:t>Reimbursement for costs versus up-front cash payments</a:t>
            </a:r>
          </a:p>
          <a:p>
            <a:pPr marL="457200" indent="-457200">
              <a:spcBef>
                <a:spcPts val="0"/>
              </a:spcBef>
              <a:spcAft>
                <a:spcPts val="1200"/>
              </a:spcAft>
              <a:buClr>
                <a:schemeClr val="tx1"/>
              </a:buClr>
              <a:buFontTx/>
              <a:buChar char="•"/>
              <a:defRPr/>
            </a:pPr>
            <a:endParaRPr lang="en-US" sz="2400" dirty="0">
              <a:cs typeface="Arial" pitchFamily="34" charset="0"/>
            </a:endParaRPr>
          </a:p>
          <a:p>
            <a:pPr marL="457200" indent="-457200">
              <a:spcBef>
                <a:spcPts val="0"/>
              </a:spcBef>
              <a:spcAft>
                <a:spcPts val="1200"/>
              </a:spcAft>
              <a:buClr>
                <a:schemeClr val="tx1"/>
              </a:buClr>
              <a:buFontTx/>
              <a:buChar char="•"/>
              <a:defRPr/>
            </a:pPr>
            <a:endParaRPr lang="en-US" sz="2400" dirty="0">
              <a:cs typeface="Arial" pitchFamily="34" charset="0"/>
            </a:endParaRPr>
          </a:p>
        </p:txBody>
      </p:sp>
      <p:sp>
        <p:nvSpPr>
          <p:cNvPr id="11" name="Title 10">
            <a:extLst>
              <a:ext uri="{FF2B5EF4-FFF2-40B4-BE49-F238E27FC236}">
                <a16:creationId xmlns:a16="http://schemas.microsoft.com/office/drawing/2014/main" id="{529AD376-841A-42E0-A075-63651BC991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124743"/>
            <a:ext cx="7886700" cy="288033"/>
          </a:xfrm>
        </p:spPr>
        <p:txBody>
          <a:bodyPr>
            <a:noAutofit/>
          </a:bodyPr>
          <a:lstStyle/>
          <a:p>
            <a:r>
              <a:rPr lang="en-US" sz="3400" b="1" dirty="0">
                <a:solidFill>
                  <a:schemeClr val="tx2"/>
                </a:solidFill>
              </a:rPr>
              <a:t>RISE Survey - Program</a:t>
            </a:r>
          </a:p>
        </p:txBody>
      </p:sp>
    </p:spTree>
    <p:extLst>
      <p:ext uri="{BB962C8B-B14F-4D97-AF65-F5344CB8AC3E}">
        <p14:creationId xmlns:p14="http://schemas.microsoft.com/office/powerpoint/2010/main" val="153785186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" name="Picture 24">
            <a:extLst>
              <a:ext uri="{FF2B5EF4-FFF2-40B4-BE49-F238E27FC236}">
                <a16:creationId xmlns:a16="http://schemas.microsoft.com/office/drawing/2014/main" id="{4F7A35D9-C957-4396-BEAF-37B42858842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95844" y="147581"/>
            <a:ext cx="1968643" cy="545115"/>
          </a:xfrm>
          <a:prstGeom prst="rect">
            <a:avLst/>
          </a:prstGeom>
        </p:spPr>
      </p:pic>
      <p:sp>
        <p:nvSpPr>
          <p:cNvPr id="13" name="Text Placeholder 2">
            <a:extLst>
              <a:ext uri="{FF2B5EF4-FFF2-40B4-BE49-F238E27FC236}">
                <a16:creationId xmlns:a16="http://schemas.microsoft.com/office/drawing/2014/main" id="{7EFB17E1-6237-4C5B-90C1-F0860AAD46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700808"/>
            <a:ext cx="7886700" cy="47525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>
              <a:spcBef>
                <a:spcPts val="0"/>
              </a:spcBef>
              <a:spcAft>
                <a:spcPts val="1200"/>
              </a:spcAft>
              <a:buClr>
                <a:schemeClr val="tx1"/>
              </a:buClr>
              <a:defRPr/>
            </a:pPr>
            <a:r>
              <a:rPr lang="en-US" sz="2400" dirty="0">
                <a:cs typeface="Arial" pitchFamily="34" charset="0"/>
              </a:rPr>
              <a:t>20% suggested the following expansion of eligible development opportunities (24% counties; 20% cities)</a:t>
            </a:r>
          </a:p>
          <a:p>
            <a:pPr>
              <a:spcBef>
                <a:spcPts val="0"/>
              </a:spcBef>
              <a:spcAft>
                <a:spcPts val="1200"/>
              </a:spcAft>
              <a:buClr>
                <a:schemeClr val="tx1"/>
              </a:buClr>
              <a:defRPr/>
            </a:pPr>
            <a:r>
              <a:rPr lang="en-US" sz="2400" dirty="0">
                <a:cs typeface="Arial" pitchFamily="34" charset="0"/>
              </a:rPr>
              <a:t>Suggestions included:</a:t>
            </a:r>
          </a:p>
          <a:p>
            <a:pPr lvl="1">
              <a:spcBef>
                <a:spcPts val="0"/>
              </a:spcBef>
              <a:spcAft>
                <a:spcPts val="1200"/>
              </a:spcAft>
              <a:buClr>
                <a:schemeClr val="tx1"/>
              </a:buClr>
              <a:buFont typeface="Courier New" panose="02070309020205020404" pitchFamily="49" charset="0"/>
              <a:buChar char="o"/>
              <a:defRPr/>
            </a:pPr>
            <a:r>
              <a:rPr lang="en-US" sz="2000" dirty="0">
                <a:cs typeface="Arial" pitchFamily="34" charset="0"/>
              </a:rPr>
              <a:t>Street resurfacing</a:t>
            </a:r>
          </a:p>
          <a:p>
            <a:pPr lvl="1">
              <a:spcBef>
                <a:spcPts val="0"/>
              </a:spcBef>
              <a:spcAft>
                <a:spcPts val="1200"/>
              </a:spcAft>
              <a:buClr>
                <a:schemeClr val="tx1"/>
              </a:buClr>
              <a:buFont typeface="Courier New" panose="02070309020205020404" pitchFamily="49" charset="0"/>
              <a:buChar char="o"/>
              <a:defRPr/>
            </a:pPr>
            <a:r>
              <a:rPr lang="en-US" sz="2000" dirty="0">
                <a:cs typeface="Arial" pitchFamily="34" charset="0"/>
              </a:rPr>
              <a:t>Local business development (vs statewide)</a:t>
            </a:r>
          </a:p>
          <a:p>
            <a:pPr lvl="1">
              <a:spcBef>
                <a:spcPts val="0"/>
              </a:spcBef>
              <a:spcAft>
                <a:spcPts val="1200"/>
              </a:spcAft>
              <a:buClr>
                <a:schemeClr val="tx1"/>
              </a:buClr>
              <a:buFont typeface="Courier New" panose="02070309020205020404" pitchFamily="49" charset="0"/>
              <a:buChar char="o"/>
              <a:defRPr/>
            </a:pPr>
            <a:r>
              <a:rPr lang="en-US" sz="2000" dirty="0">
                <a:cs typeface="Arial" pitchFamily="34" charset="0"/>
              </a:rPr>
              <a:t>Downtown redevelopment supporting residential and commercial development</a:t>
            </a:r>
          </a:p>
          <a:p>
            <a:pPr lvl="1">
              <a:spcBef>
                <a:spcPts val="0"/>
              </a:spcBef>
              <a:spcAft>
                <a:spcPts val="1200"/>
              </a:spcAft>
              <a:buClr>
                <a:schemeClr val="tx1"/>
              </a:buClr>
              <a:buFont typeface="Courier New" panose="02070309020205020404" pitchFamily="49" charset="0"/>
              <a:buChar char="o"/>
              <a:defRPr/>
            </a:pPr>
            <a:r>
              <a:rPr lang="en-US" sz="2000" dirty="0">
                <a:cs typeface="Arial" pitchFamily="34" charset="0"/>
              </a:rPr>
              <a:t>Residential, commercial development</a:t>
            </a:r>
          </a:p>
          <a:p>
            <a:pPr lvl="1">
              <a:spcBef>
                <a:spcPts val="0"/>
              </a:spcBef>
              <a:spcAft>
                <a:spcPts val="1200"/>
              </a:spcAft>
              <a:buClr>
                <a:schemeClr val="tx1"/>
              </a:buClr>
              <a:buFont typeface="Courier New" panose="02070309020205020404" pitchFamily="49" charset="0"/>
              <a:buChar char="o"/>
              <a:defRPr/>
            </a:pPr>
            <a:r>
              <a:rPr lang="en-US" sz="2000" dirty="0">
                <a:cs typeface="Arial" pitchFamily="34" charset="0"/>
              </a:rPr>
              <a:t>Schools, assisted living facilities</a:t>
            </a:r>
          </a:p>
          <a:p>
            <a:pPr lvl="1">
              <a:spcBef>
                <a:spcPts val="0"/>
              </a:spcBef>
              <a:spcAft>
                <a:spcPts val="1200"/>
              </a:spcAft>
              <a:buClr>
                <a:schemeClr val="tx1"/>
              </a:buClr>
              <a:buFont typeface="Courier New" panose="02070309020205020404" pitchFamily="49" charset="0"/>
              <a:buChar char="o"/>
              <a:defRPr/>
            </a:pPr>
            <a:r>
              <a:rPr lang="en-US" sz="2000" dirty="0">
                <a:cs typeface="Arial" pitchFamily="34" charset="0"/>
              </a:rPr>
              <a:t>Regional medical facility parking lots</a:t>
            </a:r>
          </a:p>
          <a:p>
            <a:pPr marL="0" indent="0">
              <a:spcBef>
                <a:spcPts val="0"/>
              </a:spcBef>
              <a:spcAft>
                <a:spcPts val="1200"/>
              </a:spcAft>
              <a:buClr>
                <a:schemeClr val="tx1"/>
              </a:buClr>
              <a:buNone/>
              <a:defRPr/>
            </a:pPr>
            <a:endParaRPr lang="en-US" sz="2400" dirty="0">
              <a:cs typeface="Arial" pitchFamily="34" charset="0"/>
            </a:endParaRPr>
          </a:p>
          <a:p>
            <a:pPr marL="457200" indent="-457200">
              <a:spcBef>
                <a:spcPts val="0"/>
              </a:spcBef>
              <a:spcAft>
                <a:spcPts val="1200"/>
              </a:spcAft>
              <a:buClr>
                <a:schemeClr val="tx1"/>
              </a:buClr>
              <a:buFontTx/>
              <a:buChar char="•"/>
              <a:defRPr/>
            </a:pPr>
            <a:endParaRPr lang="en-US" sz="2400" dirty="0">
              <a:cs typeface="Arial" pitchFamily="34" charset="0"/>
            </a:endParaRPr>
          </a:p>
        </p:txBody>
      </p:sp>
      <p:sp>
        <p:nvSpPr>
          <p:cNvPr id="11" name="Title 10">
            <a:extLst>
              <a:ext uri="{FF2B5EF4-FFF2-40B4-BE49-F238E27FC236}">
                <a16:creationId xmlns:a16="http://schemas.microsoft.com/office/drawing/2014/main" id="{529AD376-841A-42E0-A075-63651BC991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124743"/>
            <a:ext cx="7886700" cy="288033"/>
          </a:xfrm>
        </p:spPr>
        <p:txBody>
          <a:bodyPr>
            <a:noAutofit/>
          </a:bodyPr>
          <a:lstStyle/>
          <a:p>
            <a:r>
              <a:rPr lang="en-US" sz="3400" b="1" dirty="0">
                <a:solidFill>
                  <a:schemeClr val="tx2"/>
                </a:solidFill>
              </a:rPr>
              <a:t>RISE Survey - Program</a:t>
            </a:r>
          </a:p>
        </p:txBody>
      </p:sp>
    </p:spTree>
    <p:extLst>
      <p:ext uri="{BB962C8B-B14F-4D97-AF65-F5344CB8AC3E}">
        <p14:creationId xmlns:p14="http://schemas.microsoft.com/office/powerpoint/2010/main" val="23061884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5">
      <a:dk1>
        <a:srgbClr val="53565A"/>
      </a:dk1>
      <a:lt1>
        <a:sysClr val="window" lastClr="FFFFFF"/>
      </a:lt1>
      <a:dk2>
        <a:srgbClr val="7C2529"/>
      </a:dk2>
      <a:lt2>
        <a:srgbClr val="B1B3B3"/>
      </a:lt2>
      <a:accent1>
        <a:srgbClr val="0097A9"/>
      </a:accent1>
      <a:accent2>
        <a:srgbClr val="E87722"/>
      </a:accent2>
      <a:accent3>
        <a:srgbClr val="FFC72C"/>
      </a:accent3>
      <a:accent4>
        <a:srgbClr val="5E366E"/>
      </a:accent4>
      <a:accent5>
        <a:srgbClr val="719949"/>
      </a:accent5>
      <a:accent6>
        <a:srgbClr val="4698CB"/>
      </a:accent6>
      <a:hlink>
        <a:srgbClr val="2C739F"/>
      </a:hlink>
      <a:folHlink>
        <a:srgbClr val="53565A"/>
      </a:folHlink>
    </a:clrScheme>
    <a:fontScheme name="Century Gothic">
      <a:maj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tx1">
            <a:lumMod val="95000"/>
            <a:lumOff val="5000"/>
            <a:alpha val="90000"/>
          </a:schemeClr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14884</TotalTime>
  <Words>630</Words>
  <Application>Microsoft Office PowerPoint</Application>
  <PresentationFormat>On-screen Show (4:3)</PresentationFormat>
  <Paragraphs>96</Paragraphs>
  <Slides>11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Arial</vt:lpstr>
      <vt:lpstr>Calibri</vt:lpstr>
      <vt:lpstr>Century Gothic</vt:lpstr>
      <vt:lpstr>Courier New</vt:lpstr>
      <vt:lpstr>PT Sans</vt:lpstr>
      <vt:lpstr>Office Theme</vt:lpstr>
      <vt:lpstr>PowerPoint Presentation</vt:lpstr>
      <vt:lpstr>History</vt:lpstr>
      <vt:lpstr>RISE Grants Awarded</vt:lpstr>
      <vt:lpstr>RISE Survey Response</vt:lpstr>
      <vt:lpstr>RISE Survey - Development</vt:lpstr>
      <vt:lpstr>RISE Survey - Program</vt:lpstr>
      <vt:lpstr>RISE Survey - Program</vt:lpstr>
      <vt:lpstr>RISE Survey - Program</vt:lpstr>
      <vt:lpstr>RISE Survey - Program</vt:lpstr>
      <vt:lpstr>Potential Empower Rural Iowa RISE Housing Policy Next Steps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Mihalchev</dc:creator>
  <cp:lastModifiedBy>Markley, Craig</cp:lastModifiedBy>
  <cp:revision>367</cp:revision>
  <cp:lastPrinted>2020-12-29T13:05:27Z</cp:lastPrinted>
  <dcterms:created xsi:type="dcterms:W3CDTF">2014-05-10T08:44:16Z</dcterms:created>
  <dcterms:modified xsi:type="dcterms:W3CDTF">2021-01-04T18:00:16Z</dcterms:modified>
</cp:coreProperties>
</file>