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9" r:id="rId5"/>
  </p:sldMasterIdLst>
  <p:notesMasterIdLst>
    <p:notesMasterId r:id="rId35"/>
  </p:notesMasterIdLst>
  <p:sldIdLst>
    <p:sldId id="257" r:id="rId6"/>
    <p:sldId id="269" r:id="rId7"/>
    <p:sldId id="324" r:id="rId8"/>
    <p:sldId id="314" r:id="rId9"/>
    <p:sldId id="318" r:id="rId10"/>
    <p:sldId id="315" r:id="rId11"/>
    <p:sldId id="316" r:id="rId12"/>
    <p:sldId id="317" r:id="rId13"/>
    <p:sldId id="319" r:id="rId14"/>
    <p:sldId id="320" r:id="rId15"/>
    <p:sldId id="321" r:id="rId16"/>
    <p:sldId id="323" r:id="rId17"/>
    <p:sldId id="331" r:id="rId18"/>
    <p:sldId id="271" r:id="rId19"/>
    <p:sldId id="297" r:id="rId20"/>
    <p:sldId id="352" r:id="rId21"/>
    <p:sldId id="346" r:id="rId22"/>
    <p:sldId id="325" r:id="rId23"/>
    <p:sldId id="299" r:id="rId24"/>
    <p:sldId id="343" r:id="rId25"/>
    <p:sldId id="326" r:id="rId26"/>
    <p:sldId id="327" r:id="rId27"/>
    <p:sldId id="329" r:id="rId28"/>
    <p:sldId id="307" r:id="rId29"/>
    <p:sldId id="338" r:id="rId30"/>
    <p:sldId id="351" r:id="rId31"/>
    <p:sldId id="348" r:id="rId32"/>
    <p:sldId id="312" r:id="rId33"/>
    <p:sldId id="313" r:id="rId34"/>
  </p:sldIdLst>
  <p:sldSz cx="9144000" cy="6858000" type="screen4x3"/>
  <p:notesSz cx="9601200" cy="731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410640-6AD8-460F-841E-4D0ECD715C7E}" v="1" dt="2021-01-04T14:56:16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29" autoAdjust="0"/>
  </p:normalViewPr>
  <p:slideViewPr>
    <p:cSldViewPr snapToGrid="0">
      <p:cViewPr varScale="1">
        <p:scale>
          <a:sx n="69" d="100"/>
          <a:sy n="69" d="100"/>
        </p:scale>
        <p:origin x="16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52976" cy="2960507"/>
          </a:xfrm>
          <a:prstGeom prst="rect">
            <a:avLst/>
          </a:prstGeom>
        </p:spPr>
        <p:txBody>
          <a:bodyPr vert="horz" lIns="196762" tIns="98382" rIns="196762" bIns="98382" rtlCol="0"/>
          <a:lstStyle>
            <a:lvl1pPr algn="l">
              <a:defRPr sz="25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59313" y="0"/>
            <a:ext cx="4252976" cy="2960507"/>
          </a:xfrm>
          <a:prstGeom prst="rect">
            <a:avLst/>
          </a:prstGeom>
        </p:spPr>
        <p:txBody>
          <a:bodyPr vert="horz" lIns="196762" tIns="98382" rIns="196762" bIns="98382" rtlCol="0"/>
          <a:lstStyle>
            <a:lvl1pPr algn="r">
              <a:defRPr sz="2500"/>
            </a:lvl1pPr>
          </a:lstStyle>
          <a:p>
            <a:fld id="{B9D7BAC9-E3E8-484D-B82F-8598440F3133}" type="datetimeFigureOut">
              <a:rPr lang="en-US" smtClean="0"/>
              <a:t>1/4/2021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8366125" y="7375525"/>
            <a:ext cx="26546175" cy="19910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96762" tIns="98382" rIns="196762" bIns="983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1456" y="28396273"/>
            <a:ext cx="7851648" cy="23233320"/>
          </a:xfrm>
          <a:prstGeom prst="rect">
            <a:avLst/>
          </a:prstGeom>
        </p:spPr>
        <p:txBody>
          <a:bodyPr vert="horz" lIns="196762" tIns="98382" rIns="196762" bIns="983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6044753"/>
            <a:ext cx="4252976" cy="2960500"/>
          </a:xfrm>
          <a:prstGeom prst="rect">
            <a:avLst/>
          </a:prstGeom>
        </p:spPr>
        <p:txBody>
          <a:bodyPr vert="horz" lIns="196762" tIns="98382" rIns="196762" bIns="98382" rtlCol="0" anchor="b"/>
          <a:lstStyle>
            <a:lvl1pPr algn="l">
              <a:defRPr sz="25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59313" y="56044753"/>
            <a:ext cx="4252976" cy="2960500"/>
          </a:xfrm>
          <a:prstGeom prst="rect">
            <a:avLst/>
          </a:prstGeom>
        </p:spPr>
        <p:txBody>
          <a:bodyPr vert="horz" lIns="196762" tIns="98382" rIns="196762" bIns="98382" rtlCol="0" anchor="b"/>
          <a:lstStyle>
            <a:lvl1pPr algn="r">
              <a:defRPr sz="2500"/>
            </a:lvl1pPr>
          </a:lstStyle>
          <a:p>
            <a:fld id="{38464418-ABC8-4147-8823-9716920390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24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5233.0O080 </a:t>
            </a:r>
          </a:p>
          <a:p>
            <a:pPr defTabSz="1930938">
              <a:defRPr/>
            </a:pPr>
            <a:r>
              <a:rPr lang="en-US" dirty="0"/>
              <a:t>8295.9R080</a:t>
            </a:r>
          </a:p>
          <a:p>
            <a:pPr defTabSz="1930938">
              <a:defRPr/>
            </a:pPr>
            <a:r>
              <a:rPr lang="en-US" dirty="0"/>
              <a:t>3190.2S061 Peosta Channel</a:t>
            </a:r>
          </a:p>
          <a:p>
            <a:pPr defTabSz="1930938">
              <a:defRPr/>
            </a:pPr>
            <a:r>
              <a:rPr lang="en-US" dirty="0"/>
              <a:t>0625.7S030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62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Polyester Polymer overlay</a:t>
            </a:r>
          </a:p>
          <a:p>
            <a:pPr defTabSz="1930938">
              <a:defRPr/>
            </a:pPr>
            <a:r>
              <a:rPr lang="en-US" dirty="0"/>
              <a:t>Cedar Rapids over I-380 – 5720.8O380 8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st.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03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2613 bridges</a:t>
            </a:r>
            <a:r>
              <a:rPr lang="en-US" baseline="0" dirty="0"/>
              <a:t> on the NHS.</a:t>
            </a:r>
            <a:r>
              <a:rPr lang="en-US" dirty="0"/>
              <a:t> </a:t>
            </a:r>
            <a:r>
              <a:rPr lang="en-US" baseline="0" dirty="0"/>
              <a:t> </a:t>
            </a:r>
            <a:r>
              <a:rPr lang="en-US" dirty="0"/>
              <a:t>35 total </a:t>
            </a:r>
            <a:r>
              <a:rPr lang="en-US" baseline="0" dirty="0"/>
              <a:t> Poor.</a:t>
            </a:r>
            <a:r>
              <a:rPr lang="en-US" dirty="0"/>
              <a:t>  16 Poor on NHS. 711</a:t>
            </a:r>
            <a:r>
              <a:rPr lang="en-US" baseline="0" dirty="0"/>
              <a:t> interstate bridges.</a:t>
            </a:r>
            <a:r>
              <a:rPr lang="en-US" dirty="0"/>
              <a:t> </a:t>
            </a:r>
            <a:r>
              <a:rPr lang="en-US" baseline="0" dirty="0"/>
              <a:t> </a:t>
            </a:r>
            <a:r>
              <a:rPr lang="en-US" dirty="0"/>
              <a:t>3467</a:t>
            </a:r>
            <a:r>
              <a:rPr lang="en-US" baseline="0" dirty="0"/>
              <a:t> non-interstate bridges. </a:t>
            </a:r>
            <a:r>
              <a:rPr lang="en-US" dirty="0"/>
              <a:t>4178</a:t>
            </a:r>
            <a:r>
              <a:rPr lang="en-US" baseline="0" dirty="0"/>
              <a:t> total bridges.</a:t>
            </a:r>
          </a:p>
          <a:p>
            <a:r>
              <a:rPr lang="en-US" baseline="0" dirty="0"/>
              <a:t>Make comment that there are 24,000 bridges statewide. Iowa’s status as number one state with the most Poor/SD bridges due to local bridges.</a:t>
            </a:r>
          </a:p>
          <a:p>
            <a:r>
              <a:rPr lang="en-US" baseline="0" dirty="0"/>
              <a:t>17.0% of bridges are on the interstate. 24.1% of the total deck area in on the interstate.</a:t>
            </a:r>
          </a:p>
          <a:p>
            <a:r>
              <a:rPr lang="en-US" baseline="0" dirty="0"/>
              <a:t>$9 billion to replace in-kind. $355/ft^2 vs $200/ft^2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05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99 FC bridges. 4161 bridges on state highways. 708 interstate (92 culverts, 28 FC), 3453 non-interstate (716 culverts, 71 FC).</a:t>
            </a:r>
          </a:p>
          <a:p>
            <a:endParaRPr lang="en-US" baseline="0" dirty="0"/>
          </a:p>
          <a:p>
            <a:r>
              <a:rPr lang="en-US" baseline="0" dirty="0"/>
              <a:t>Mention Scour Critical bridge inspection and how we have mitigated the scour critical bridges.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24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43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910 Steel Girder Bridges</a:t>
            </a:r>
          </a:p>
          <a:p>
            <a:r>
              <a:rPr lang="en-US" dirty="0"/>
              <a:t>1832 PPCB bridges</a:t>
            </a:r>
          </a:p>
          <a:p>
            <a:r>
              <a:rPr lang="en-US" dirty="0"/>
              <a:t>561 Slab bridges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825 culverts</a:t>
            </a:r>
          </a:p>
          <a:p>
            <a:r>
              <a:rPr lang="en-US" dirty="0"/>
              <a:t>6 Other types of bridges</a:t>
            </a:r>
          </a:p>
          <a:p>
            <a:r>
              <a:rPr lang="en-US" dirty="0"/>
              <a:t>1 cable stayed</a:t>
            </a:r>
          </a:p>
          <a:p>
            <a:r>
              <a:rPr lang="en-US" dirty="0"/>
              <a:t>2 Concrete Arches</a:t>
            </a:r>
          </a:p>
          <a:p>
            <a:r>
              <a:rPr lang="en-US" dirty="0"/>
              <a:t>4 prestressed tee beams</a:t>
            </a:r>
          </a:p>
          <a:p>
            <a:r>
              <a:rPr lang="en-US" dirty="0"/>
              <a:t>2 prestressed box beams</a:t>
            </a:r>
          </a:p>
          <a:p>
            <a:r>
              <a:rPr lang="en-US" dirty="0"/>
              <a:t>2 prestressed channel beams</a:t>
            </a:r>
          </a:p>
          <a:p>
            <a:r>
              <a:rPr lang="en-US" dirty="0"/>
              <a:t>1 segmental concrete box beam</a:t>
            </a:r>
          </a:p>
          <a:p>
            <a:r>
              <a:rPr lang="en-US" dirty="0"/>
              <a:t>8 steel arches</a:t>
            </a:r>
          </a:p>
          <a:p>
            <a:r>
              <a:rPr lang="en-US" dirty="0"/>
              <a:t>1 steel deck truss</a:t>
            </a:r>
          </a:p>
          <a:p>
            <a:r>
              <a:rPr lang="en-US" dirty="0"/>
              <a:t>9 steel thru trusses</a:t>
            </a:r>
          </a:p>
          <a:p>
            <a:r>
              <a:rPr lang="en-US" dirty="0"/>
              <a:t>3 suspension bridges</a:t>
            </a:r>
          </a:p>
          <a:p>
            <a:r>
              <a:rPr lang="en-US" dirty="0"/>
              <a:t>2 Timber girders</a:t>
            </a:r>
          </a:p>
          <a:p>
            <a:r>
              <a:rPr lang="en-US" dirty="0"/>
              <a:t>1 Timber Slab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113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39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Poor is the same as SD. The SD term was misleading to people who don’t know bridges. It does not mean the bridge is near failure.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42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This is a scenario recommended by our deterioration modeling system for a given bridge. Bridge 3826, IA-28 over Walnut Creek in Polk Co.  Built in 1969. Second overlay in 2020. As bridges age, it is difficult to repair and maintain superstructures and Substructures.</a:t>
            </a:r>
            <a:endParaRPr lang="en-US" dirty="0"/>
          </a:p>
          <a:p>
            <a:r>
              <a:rPr lang="en-US" dirty="0"/>
              <a:t>Non-Interstate Unlimited budget CI42 Corrected.xlsx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80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SIIMS query 3-11-2020.xlsx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4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7834.9S092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86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SIIMS query 3-11-2020.xlsx . We built 43 bridges in FY2020 (30 replacements and 13 new)</a:t>
            </a:r>
          </a:p>
          <a:p>
            <a:r>
              <a:rPr lang="en-US" dirty="0"/>
              <a:t>1384 bridges are over 50 years old. 33.1%% of states bridges and 23.2% of state deck area.</a:t>
            </a:r>
          </a:p>
          <a:p>
            <a:r>
              <a:rPr lang="en-US" dirty="0">
                <a:cs typeface="Calibri"/>
              </a:rPr>
              <a:t>The poor bridge in the 2010’s is the I-29 bridge that sustained damage from a fire and the bridge superstructure had to be replaced only 3 years after it was built.</a:t>
            </a:r>
          </a:p>
          <a:p>
            <a:r>
              <a:rPr lang="en-US" dirty="0">
                <a:cs typeface="Calibri"/>
              </a:rPr>
              <a:t>The 13 fair bridges in the 2010’s are from the deck condition. 7 are on the I-29 corridor project. An issue with deck concrete quality. HPC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93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SIIMS query 3-11-2020.xlsx</a:t>
            </a:r>
          </a:p>
          <a:p>
            <a:r>
              <a:rPr lang="en-US" dirty="0">
                <a:cs typeface="Calibri"/>
              </a:rPr>
              <a:t>Need to discuss minimum condition on NHS required by FHWA. How do I show this without another chart?</a:t>
            </a:r>
          </a:p>
          <a:p>
            <a:r>
              <a:rPr lang="en-US" dirty="0">
                <a:cs typeface="Calibri"/>
              </a:rPr>
              <a:t>2613 bridges on NHS (2571 state owned), 2.2% of the deck area is poor.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6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W:\Highway\Bridge\BridgeInspection\Deterioration Modeling\IDS Project\Phase VII 2020\Non-Interstate\Non-Interstate Current budget 2020.xlsx</a:t>
            </a:r>
          </a:p>
          <a:p>
            <a:r>
              <a:rPr lang="en-US" dirty="0"/>
              <a:t>The 0.3% poor is based on the model spending the FY2021 money on the Poor bridges shown previously as 0.8%.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82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W:\Highway\Bridge\BridgeInspection\Deterioration Modeling\IDS Project\Phase VII 2020\Non-Interstate\Non-Interstate Current Budget 2020.xlsx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86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W:\Highway\Bridge\BridgeInspection\Deterioration Modeling\IDS Project\Phase VII 2020\Non-Interstate\revised runs\</a:t>
            </a:r>
            <a:r>
              <a:rPr lang="sv-SE" dirty="0"/>
              <a:t>2020_NonInterstate_5YR_Budget_CI42.2_Target_Gap.xlsx </a:t>
            </a:r>
          </a:p>
          <a:p>
            <a:r>
              <a:rPr lang="sv-SE" dirty="0"/>
              <a:t>Mention the age of bridge replacements and how these numbers are reasonable for the need to replace 60 or more bridges per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50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W:\Highway\Bridge\BridgeInspection\Deterioration Modeling\IDS Project\Phase VII 2020\Non-Interstate\</a:t>
            </a:r>
            <a:r>
              <a:rPr lang="sv-SE" dirty="0"/>
              <a:t>2020_NonInterstate_5YR_Budget_CI42.2_Target_Gap.xlsx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73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bridges over Mississippi River, 12 bridges over Missouri River and 11 bridges over other waterways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54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Macadam stone – uniform crushed stone.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48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7788.3L035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34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930938">
              <a:defRPr/>
            </a:pPr>
            <a:r>
              <a:rPr lang="en-US" dirty="0"/>
              <a:t>Bridge 032220 </a:t>
            </a:r>
          </a:p>
          <a:p>
            <a:pPr defTabSz="1930938">
              <a:defRPr/>
            </a:pPr>
            <a:r>
              <a:rPr lang="en-US" dirty="0"/>
              <a:t>Three coat paint system for field painting. Epoxy system or Moisture cured Urethane system. The two coat Zinc Silicate is not used in the field. Prime coat, Intermediate coat, </a:t>
            </a:r>
            <a:r>
              <a:rPr lang="en-US"/>
              <a:t>and Finish </a:t>
            </a:r>
            <a:r>
              <a:rPr lang="en-US" dirty="0"/>
              <a:t>coat.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27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7784.2S069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6669.0S218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92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7601.2S003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2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7767.7O035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2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4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9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0782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144AC-43F9-4529-B1FD-7C0D12AC06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75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22D58-1E06-4DCE-8889-825802168C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757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8DFB-531F-4F92-B36D-9EC2A807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656" y="435006"/>
            <a:ext cx="2433800" cy="1036468"/>
          </a:xfrm>
        </p:spPr>
        <p:txBody>
          <a:bodyPr anchor="b">
            <a:normAutofit/>
          </a:bodyPr>
          <a:lstStyle>
            <a:lvl1pPr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06EA2-574B-40D2-800A-405E00343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8656" y="1471474"/>
            <a:ext cx="2433800" cy="5026980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66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</a:rPr>
              <a:pPr defTabSz="685800"/>
              <a:t>‹#›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35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8A7B-0E4C-4796-AB21-F798B9811061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88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3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3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2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7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4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45668"/>
            <a:ext cx="9144000" cy="171206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Bridge Asset Management</a:t>
            </a: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Scott Neubauer, PE</a:t>
            </a: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Iowa DOT Bridges and Structures Bureau</a:t>
            </a:r>
          </a:p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Transportation Commission Workshop</a:t>
            </a:r>
          </a:p>
          <a:p>
            <a:r>
              <a:rPr lang="en-US" dirty="0">
                <a:latin typeface="Microsoft Sans Serif"/>
                <a:ea typeface="Microsoft Sans Serif"/>
                <a:cs typeface="Microsoft Sans Serif"/>
              </a:rPr>
              <a:t>January 13, 2021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73" y="1006576"/>
            <a:ext cx="6262455" cy="2630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182BB-62CC-4A1C-B2CC-B5F30AC44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2" y="5703158"/>
            <a:ext cx="192633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3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709DD-CFB9-495E-ACE4-0684E902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4DDD8-4CDA-44E1-B207-9BDB47CC5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78" y="136524"/>
            <a:ext cx="5853672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D04423-FC75-4068-BEA9-AF0AD780C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086" y="3622674"/>
            <a:ext cx="476982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24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B83B4-F527-44BA-9BF3-31111F1E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A38B6-0B50-4DAE-9FE1-843C6591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685800"/>
            <a:ext cx="731520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5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40D75F-8E60-4E15-BEDF-0F4595D6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91179-B637-400E-9B74-C87122D0D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485"/>
            <a:ext cx="4907549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CD84A6-6FC1-4412-93C6-E01E523E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89" y="2698751"/>
            <a:ext cx="458151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23A33-56E7-48D4-A6A3-12438003E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11" y="4163042"/>
            <a:ext cx="4572000" cy="1709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0C724-C620-4498-BACD-0D62BBE02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374" y="165947"/>
            <a:ext cx="4114800" cy="21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37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C3165A-76B2-4A5D-9281-4A116035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40BF5-07B8-4A9C-BE91-1E19A23B2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42925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5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Bridge Inventory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7886700" cy="43054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The primary system includes 4,178 bridges and large culverts</a:t>
            </a:r>
          </a:p>
          <a:p>
            <a:pPr marL="0" indent="0">
              <a:buNone/>
            </a:pPr>
            <a:endParaRPr lang="en-US" sz="1800" dirty="0">
              <a:latin typeface="Microsoft Sans Serif"/>
              <a:ea typeface="Microsoft Sans Serif"/>
              <a:cs typeface="Microsoft Sans Serif"/>
            </a:endParaRPr>
          </a:p>
          <a:p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Added together, the deck area of all primary system bridges is over 45 million square feet – that’s over 1½ square miles. (over 780 football fields)</a:t>
            </a:r>
          </a:p>
          <a:p>
            <a:pPr marL="0" indent="0">
              <a:buNone/>
            </a:pP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If we had to replace these bridges today, the cost would exceed $16 billion. (this would be 20 years or more of our entire program)</a:t>
            </a:r>
          </a:p>
          <a:p>
            <a:pPr marL="0" indent="0">
              <a:buNone/>
            </a:pPr>
            <a:endParaRPr lang="en-US" sz="1800" dirty="0">
              <a:latin typeface="Microsoft Sans Serif"/>
              <a:ea typeface="Microsoft Sans Serif"/>
              <a:cs typeface="Microsoft Sans Serif"/>
            </a:endParaRPr>
          </a:p>
          <a:p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Average VPD 6,560. Median VPD 3,450.</a:t>
            </a:r>
          </a:p>
        </p:txBody>
      </p:sp>
    </p:spTree>
    <p:extLst>
      <p:ext uri="{BB962C8B-B14F-4D97-AF65-F5344CB8AC3E}">
        <p14:creationId xmlns:p14="http://schemas.microsoft.com/office/powerpoint/2010/main" val="2410989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Bridge Inspection</a:t>
            </a:r>
            <a:endParaRPr lang="en-US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7886700" cy="43054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00050" indent="-285750"/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Federal Highway Administration requires all bridges to be inspected every 24 months or less. (approximately 24,000 city, county and state bridges)</a:t>
            </a:r>
          </a:p>
          <a:p>
            <a:pPr marL="114300" indent="0">
              <a:buNone/>
            </a:pPr>
            <a:endParaRPr lang="en-US" sz="1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State bridge condition data is collected by 18 trained bridge inspectors.</a:t>
            </a:r>
          </a:p>
          <a:p>
            <a:pPr marL="114300" indent="0">
              <a:buNone/>
            </a:pPr>
            <a:endParaRPr lang="en-US" sz="1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It takes up to 5 years of training to be qualified to be a bridge inspector.</a:t>
            </a:r>
          </a:p>
          <a:p>
            <a:pPr marL="114300" indent="0">
              <a:buNone/>
            </a:pPr>
            <a:endParaRPr lang="en-US" sz="1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Inspection documentation is used to evaluate the need for replacement, rehab, or repair.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68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Bridge Project Selection Process</a:t>
            </a:r>
            <a:endParaRPr lang="en-US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7886700" cy="4305464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400050" indent="-285750"/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Bridge conditions are documented during inspections</a:t>
            </a:r>
          </a:p>
          <a:p>
            <a:pPr marL="114300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>
              <a:lnSpc>
                <a:spcPct val="120000"/>
              </a:lnSpc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Project recommendations are made during the inspection review process or by District personnel</a:t>
            </a:r>
          </a:p>
          <a:p>
            <a:pPr marL="114300" indent="0">
              <a:buNone/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 </a:t>
            </a:r>
          </a:p>
          <a:p>
            <a:pPr marL="400050" indent="-285750">
              <a:lnSpc>
                <a:spcPct val="120000"/>
              </a:lnSpc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Project recommendations are prioritized annually with each District</a:t>
            </a:r>
          </a:p>
          <a:p>
            <a:pPr marL="114300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>
              <a:lnSpc>
                <a:spcPct val="120000"/>
              </a:lnSpc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Projects are prioritized based on bridge condition, cost, development time and public need</a:t>
            </a:r>
          </a:p>
          <a:p>
            <a:pPr marL="114300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>
              <a:lnSpc>
                <a:spcPct val="120000"/>
              </a:lnSpc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Bridges and Structures Bureau reviews the highest priority projects and recommends projects based on available funding</a:t>
            </a:r>
          </a:p>
        </p:txBody>
      </p:sp>
    </p:spTree>
    <p:extLst>
      <p:ext uri="{BB962C8B-B14F-4D97-AF65-F5344CB8AC3E}">
        <p14:creationId xmlns:p14="http://schemas.microsoft.com/office/powerpoint/2010/main" val="2948501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Typical Bridge Costs</a:t>
            </a:r>
            <a:endParaRPr lang="en-US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35125" y="1549013"/>
            <a:ext cx="5873750" cy="43054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00050" indent="-285750"/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Replacements cost from $1.5 to $3.0 million 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(outliers not included)</a:t>
            </a:r>
          </a:p>
          <a:p>
            <a:pPr marL="114300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Rehabilitations cost from $0.25 to $1.3 million</a:t>
            </a:r>
          </a:p>
          <a:p>
            <a:pPr marL="114300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New Bridges cost from $2.3 to $3.5 million 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(outliers not included)</a:t>
            </a:r>
          </a:p>
        </p:txBody>
      </p:sp>
    </p:spTree>
    <p:extLst>
      <p:ext uri="{BB962C8B-B14F-4D97-AF65-F5344CB8AC3E}">
        <p14:creationId xmlns:p14="http://schemas.microsoft.com/office/powerpoint/2010/main" val="174724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18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1B2810D-31BF-471F-AFDB-43D601E8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0"/>
            <a:ext cx="9046077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794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354736"/>
            <a:ext cx="8084127" cy="1059072"/>
          </a:xfrm>
        </p:spPr>
        <p:txBody>
          <a:bodyPr/>
          <a:lstStyle/>
          <a:p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FHWA Terms Describing Bridge Condition:</a:t>
            </a:r>
            <a:endParaRPr lang="en-US" sz="3200" dirty="0">
              <a:ea typeface="+mj-lt"/>
              <a:cs typeface="+mj-lt"/>
            </a:endParaRPr>
          </a:p>
          <a:p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8136081" cy="43054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latin typeface="Microsoft Sans Serif"/>
              <a:ea typeface="Microsoft Sans Serif"/>
              <a:cs typeface="Microsoft Sans Serif"/>
            </a:endParaRPr>
          </a:p>
          <a:p>
            <a:pPr marL="3435350"/>
            <a:r>
              <a:rPr lang="en-US" sz="3200" b="1" u="sng" dirty="0">
                <a:latin typeface="Microsoft Sans Serif"/>
                <a:ea typeface="Microsoft Sans Serif"/>
                <a:cs typeface="Microsoft Sans Serif"/>
              </a:rPr>
              <a:t>Good</a:t>
            </a: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 </a:t>
            </a:r>
            <a:b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35350"/>
            <a:r>
              <a:rPr lang="en-US" sz="3200" b="1" u="sng" dirty="0">
                <a:latin typeface="Microsoft Sans Serif"/>
                <a:ea typeface="Microsoft Sans Serif"/>
                <a:cs typeface="Microsoft Sans Serif"/>
              </a:rPr>
              <a:t>Fair</a:t>
            </a: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 </a:t>
            </a:r>
            <a:b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35350"/>
            <a:r>
              <a:rPr lang="en-US" sz="3200" b="1" u="sng" dirty="0">
                <a:latin typeface="Microsoft Sans Serif"/>
                <a:ea typeface="Microsoft Sans Serif"/>
                <a:cs typeface="Microsoft Sans Serif"/>
              </a:rPr>
              <a:t>Poor</a:t>
            </a: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 </a:t>
            </a: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4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77640" y="389611"/>
            <a:ext cx="49053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Presentation Overview</a:t>
            </a:r>
            <a:endParaRPr lang="en-US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1576138"/>
            <a:ext cx="4578818" cy="442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445" indent="-385445">
              <a:buFont typeface="+mj-lt"/>
              <a:buAutoNum type="arabicPeriod"/>
            </a:pPr>
            <a:r>
              <a:rPr lang="en-US" sz="2800">
                <a:latin typeface="Microsoft Sans Serif"/>
                <a:ea typeface="Microsoft Sans Serif"/>
                <a:cs typeface="Microsoft Sans Serif"/>
              </a:rPr>
              <a:t>Bidge Preservation</a:t>
            </a: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385445" indent="-385445">
              <a:buAutoNum type="arabicPeriod"/>
            </a:pPr>
            <a:r>
              <a:rPr lang="en-US" sz="2800">
                <a:latin typeface="Microsoft Sans Serif"/>
                <a:ea typeface="Microsoft Sans Serif"/>
                <a:cs typeface="Microsoft Sans Serif"/>
              </a:rPr>
              <a:t>How we assess bridges</a:t>
            </a:r>
            <a:endParaRPr lang="en-US">
              <a:latin typeface="Microsoft Sans Serif"/>
              <a:ea typeface="Microsoft Sans Serif"/>
              <a:cs typeface="Microsoft Sans Serif"/>
            </a:endParaRPr>
          </a:p>
          <a:p>
            <a:pPr marL="385445" indent="-385445">
              <a:buFont typeface="+mj-lt"/>
              <a:buAutoNum type="arabicPeriod"/>
            </a:pPr>
            <a:r>
              <a:rPr lang="en-US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summary</a:t>
            </a:r>
          </a:p>
          <a:p>
            <a:pPr marL="385445" indent="-385445">
              <a:buFont typeface="+mj-lt"/>
              <a:buAutoNum type="arabicPeriod"/>
            </a:pPr>
            <a:r>
              <a:rPr lang="en-US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Funding scenarios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77CB4-3B1F-4EB0-9270-ECC8A18D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771" y="5424488"/>
            <a:ext cx="2743438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6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20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5B806-35EA-4264-A046-48ECECD3C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49" y="412686"/>
            <a:ext cx="7901101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6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21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9334BE2-A0E5-4F19-90A7-05796895D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94" y="708089"/>
            <a:ext cx="8633148" cy="491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5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22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6304D8E-DF28-496D-939F-019D1A72F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27" y="756283"/>
            <a:ext cx="8248261" cy="48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65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41333F2-CFB4-4BB4-8EB6-893A0F1E7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91" y="357729"/>
            <a:ext cx="8447809" cy="54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10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FE2C8F-7D5E-4DF3-B35E-A11876771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46" y="683492"/>
            <a:ext cx="8358908" cy="5419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5B58B-9B08-40C6-8BB1-04FF77C7E99D}"/>
              </a:ext>
            </a:extLst>
          </p:cNvPr>
          <p:cNvSpPr txBox="1"/>
          <p:nvPr/>
        </p:nvSpPr>
        <p:spPr>
          <a:xfrm>
            <a:off x="628650" y="2562207"/>
            <a:ext cx="967068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Border Bridges and culverts excluded</a:t>
            </a:r>
          </a:p>
        </p:txBody>
      </p:sp>
    </p:spTree>
    <p:extLst>
      <p:ext uri="{BB962C8B-B14F-4D97-AF65-F5344CB8AC3E}">
        <p14:creationId xmlns:p14="http://schemas.microsoft.com/office/powerpoint/2010/main" val="1733035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C38C40-2A99-4D2B-9881-26110D1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9521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35C32-3EDC-4769-A385-556643BCE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024647"/>
            <a:ext cx="7886699" cy="50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27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C38C40-2A99-4D2B-9881-26110D1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9521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FCC5B5-541F-4D9F-8722-37BBEF0B5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62" y="1312909"/>
            <a:ext cx="7865276" cy="43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21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C38C40-2A99-4D2B-9881-26110D1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9521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2EF0A-367C-4A3E-98DF-95D1BEF6F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56" y="1024647"/>
            <a:ext cx="8251887" cy="514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60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28650" y="365127"/>
            <a:ext cx="7886700" cy="1162184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Additional Needs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936065" y="650648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pPr defTabSz="685800"/>
              <a:t>28</a:t>
            </a:fld>
            <a:endParaRPr lang="en-US" sz="1350" kern="0" dirty="0">
              <a:solidFill>
                <a:sysClr val="windowText" lastClr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0" y="1508839"/>
            <a:ext cx="77724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There is a need to replace or rehabilitate several large bridges over the next 20 years. </a:t>
            </a:r>
          </a:p>
          <a:p>
            <a:pPr fontAlgn="ctr">
              <a:spcAft>
                <a:spcPts val="600"/>
              </a:spcAft>
            </a:pP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I-280: Rock Island over the Mississippi River (re-deck in FY2021, $17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I-129: Sioux City over the Missouri River (deck overlay in FY2021, $4.97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IA-9: Lansing over the Mississippi River (replace in FY2024, $40 million) 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I-80: Le Claire over the Mississippi River (replace in FY2026, $150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IA-12: Sioux City Gordon Drive Viaduct (replace in FY2027, $105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US-67: Davenport over the Mississippi River (replace beyond 2028, $110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IA-175: Decatur over the Missouri River (replace - $60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US-20: Dubuque over the Mississippi River (replace - $175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US-30: Clinton over the Mississippi River (replace - $125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US-63: Ottumwa Viaduct (replace - $80 million)</a:t>
            </a: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fontAlgn="ctr">
              <a:spcAft>
                <a:spcPts val="600"/>
              </a:spcAft>
            </a:pPr>
            <a:endParaRPr lang="en-US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fontAlgn="ctr">
              <a:spcAft>
                <a:spcPts val="600"/>
              </a:spcAft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Note: the costs shown above represent Iowa’s estimated share.</a:t>
            </a: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30E624F4-BA5D-4A79-8527-CCB99555C293}"/>
              </a:ext>
            </a:extLst>
          </p:cNvPr>
          <p:cNvSpPr/>
          <p:nvPr/>
        </p:nvSpPr>
        <p:spPr>
          <a:xfrm>
            <a:off x="7073286" y="2665935"/>
            <a:ext cx="446100" cy="1514730"/>
          </a:xfrm>
          <a:prstGeom prst="rightBrace">
            <a:avLst>
              <a:gd name="adj1" fmla="val 8333"/>
              <a:gd name="adj2" fmla="val 5067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2FCE7C-4A8C-409E-8A86-0D5DE7275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286" y="4209377"/>
            <a:ext cx="426127" cy="470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FAC7F5-1DB4-481C-B5B4-4C2C92556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068" y="4708289"/>
            <a:ext cx="446100" cy="5129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A1414-8129-43E6-954E-453C95F4219F}"/>
              </a:ext>
            </a:extLst>
          </p:cNvPr>
          <p:cNvSpPr txBox="1"/>
          <p:nvPr/>
        </p:nvSpPr>
        <p:spPr>
          <a:xfrm>
            <a:off x="7517168" y="3127675"/>
            <a:ext cx="155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10 Years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39434C-CF19-4B99-8BC0-D745DED0B373}"/>
              </a:ext>
            </a:extLst>
          </p:cNvPr>
          <p:cNvSpPr txBox="1"/>
          <p:nvPr/>
        </p:nvSpPr>
        <p:spPr>
          <a:xfrm>
            <a:off x="7526044" y="4209378"/>
            <a:ext cx="155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15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BCB36-2462-4F33-9FB3-FF88FCB277EF}"/>
              </a:ext>
            </a:extLst>
          </p:cNvPr>
          <p:cNvSpPr txBox="1"/>
          <p:nvPr/>
        </p:nvSpPr>
        <p:spPr>
          <a:xfrm>
            <a:off x="7517168" y="4823222"/>
            <a:ext cx="155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20 Years</a:t>
            </a:r>
          </a:p>
        </p:txBody>
      </p:sp>
    </p:spTree>
    <p:extLst>
      <p:ext uri="{BB962C8B-B14F-4D97-AF65-F5344CB8AC3E}">
        <p14:creationId xmlns:p14="http://schemas.microsoft.com/office/powerpoint/2010/main" val="3743679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>
                <a:latin typeface="Microsoft Sans Serif"/>
                <a:ea typeface="Microsoft Sans Serif"/>
                <a:cs typeface="Microsoft Sans Serif"/>
              </a:rPr>
              <a:t>Key Take-Aways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55387"/>
            <a:ext cx="7886700" cy="462388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85750" lvl="0" indent="-285750">
              <a:lnSpc>
                <a:spcPct val="120000"/>
              </a:lnSpc>
            </a:pPr>
            <a:r>
              <a:rPr lang="en-US" sz="3200">
                <a:latin typeface="Microsoft Sans Serif"/>
                <a:ea typeface="Microsoft Sans Serif"/>
                <a:cs typeface="Microsoft Sans Serif"/>
              </a:rPr>
              <a:t>There </a:t>
            </a: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is a large inventory of bridges built in the 1960’s and 1970’s.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Good progress has been made reducing the number of bridges classified as poor.  This trend is likely to reverse due to the large number of aging bridges.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Border bridges represent large capital improvement projects that need to be planned for far in advance.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sustained focus on stewardship is critical.</a:t>
            </a:r>
          </a:p>
        </p:txBody>
      </p:sp>
    </p:spTree>
    <p:extLst>
      <p:ext uri="{BB962C8B-B14F-4D97-AF65-F5344CB8AC3E}">
        <p14:creationId xmlns:p14="http://schemas.microsoft.com/office/powerpoint/2010/main" val="272530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D9E252A-6B05-4566-9779-BB38B5C3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/>
          <a:lstStyle/>
          <a:p>
            <a:pPr algn="ctr"/>
            <a:r>
              <a:rPr lang="en-US" dirty="0"/>
              <a:t>Bridge Preservation and Maintenance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3541AA6-13BE-4853-8E74-4882E99393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20800"/>
            <a:ext cx="78867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are some of the things we’re doing to preserve and maintain bridges?</a:t>
            </a:r>
          </a:p>
          <a:p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Replace aging deck joints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Overlay decks with new wearing surface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Dense concrete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Polyester Polymer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Latex modified concrete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Epoxy polymer layer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Repair beams ends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Patch deteriorated deck areas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Install berm and bank protection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stainless steel reinforcing in areas with high potential for corrosion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High Performance Concrete (HPC) in new bridge decks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fewer or no deck joints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of None Destructive Evaluation (NDE) methods to assess condition</a:t>
            </a:r>
          </a:p>
          <a:p>
            <a:pPr marL="342900" lvl="1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2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F2B1FF-220C-4157-8BA7-D569A6FC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5F395-670B-4502-A4AE-D3D1D635C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292" y="0"/>
            <a:ext cx="435972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C447C-283F-4E26-93CE-2BE183AF8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22" y="136524"/>
            <a:ext cx="4044110" cy="65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73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FC9E32-9173-4C02-9BD4-6B0413FD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76483-FE5A-4C98-B905-B0493B9FE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3644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1F62B2-FE8F-4EBA-AAEB-EB1F50CA0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806294"/>
            <a:ext cx="7315200" cy="29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5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11093-6A69-4217-8CBF-BA1AD5F3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57C0-2D03-4604-87D4-8EB0C36E6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0"/>
            <a:ext cx="3429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CD711-328B-4E26-9CF8-C282B0BD5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3670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83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B470CA-5396-4EAA-98C0-58DCDD12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6E5A8-275D-4A0D-A34D-D685969C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0"/>
            <a:ext cx="8153400" cy="3601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19CF1-E97C-4BEC-9896-2C75CD3C4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17" y="3677048"/>
            <a:ext cx="7933333" cy="3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74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06943-9596-428D-9F67-8EC77CB0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865E1-79D1-4E59-B303-3D67121E1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2947"/>
            <a:ext cx="5486400" cy="3364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B144F7-2F0D-4C69-8410-B28DD4D76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686985"/>
            <a:ext cx="5486400" cy="30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A3E759-3EC6-4DBE-9E77-CE912EDA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85AA1-B6D6-4528-BCCC-16EB8B7C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78" y="3581401"/>
            <a:ext cx="7035644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9F587-AE98-4BD9-885C-D7137CE1A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80" y="76199"/>
            <a:ext cx="614084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58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DDD87B20D3B4E8BA3329D1F73F3FD" ma:contentTypeVersion="10" ma:contentTypeDescription="Create a new document." ma:contentTypeScope="" ma:versionID="06360ca3259dad9e91468028cc8f631e">
  <xsd:schema xmlns:xsd="http://www.w3.org/2001/XMLSchema" xmlns:xs="http://www.w3.org/2001/XMLSchema" xmlns:p="http://schemas.microsoft.com/office/2006/metadata/properties" xmlns:ns3="b5569257-ea7f-4abd-949f-b97d37e36e1a" xmlns:ns4="1955b6a4-2d87-4690-8190-2eb4b09ca27e" targetNamespace="http://schemas.microsoft.com/office/2006/metadata/properties" ma:root="true" ma:fieldsID="83efbb5f90aaf6d4f8400805efabebc7" ns3:_="" ns4:_="">
    <xsd:import namespace="b5569257-ea7f-4abd-949f-b97d37e36e1a"/>
    <xsd:import namespace="1955b6a4-2d87-4690-8190-2eb4b09ca27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69257-ea7f-4abd-949f-b97d37e36e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5b6a4-2d87-4690-8190-2eb4b09ca2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BE2425-F91A-4E9E-95E4-AEE8F3AD73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569257-ea7f-4abd-949f-b97d37e36e1a"/>
    <ds:schemaRef ds:uri="1955b6a4-2d87-4690-8190-2eb4b09ca2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5CE887-A13D-474C-95F1-77E42537E7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FC743A-3234-4614-AC5D-316F823B12EB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b5569257-ea7f-4abd-949f-b97d37e36e1a"/>
    <ds:schemaRef ds:uri="http://schemas.microsoft.com/office/infopath/2007/PartnerControls"/>
    <ds:schemaRef ds:uri="http://purl.org/dc/terms/"/>
    <ds:schemaRef ds:uri="1955b6a4-2d87-4690-8190-2eb4b09ca27e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5138</TotalTime>
  <Words>1150</Words>
  <Application>Microsoft Office PowerPoint</Application>
  <PresentationFormat>On-screen Show (4:3)</PresentationFormat>
  <Paragraphs>202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Microsoft Sans Serif</vt:lpstr>
      <vt:lpstr>1_Office Theme</vt:lpstr>
      <vt:lpstr>Office Theme</vt:lpstr>
      <vt:lpstr>PowerPoint Presentation</vt:lpstr>
      <vt:lpstr>PowerPoint Presentation</vt:lpstr>
      <vt:lpstr>Bridge Preservation and Maintenance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Bridge Inventory</vt:lpstr>
      <vt:lpstr>Bridge Inspection</vt:lpstr>
      <vt:lpstr>Bridge Project Selection Process</vt:lpstr>
      <vt:lpstr>Typical Bridge Costs</vt:lpstr>
      <vt:lpstr>PowerPoint Presentation</vt:lpstr>
      <vt:lpstr>FHWA Terms Describing Bridge Condition: </vt:lpstr>
      <vt:lpstr>PowerPoint Presentation</vt:lpstr>
      <vt:lpstr>PowerPoint Presentation</vt:lpstr>
      <vt:lpstr>PowerPoint Presentation</vt:lpstr>
      <vt:lpstr>PowerPoint Presentation</vt:lpstr>
      <vt:lpstr>Condition Forecast</vt:lpstr>
      <vt:lpstr>Condition Forecast</vt:lpstr>
      <vt:lpstr>Condition Forecast</vt:lpstr>
      <vt:lpstr>Condition Forecast</vt:lpstr>
      <vt:lpstr>PowerPoint Presentation</vt:lpstr>
      <vt:lpstr>Key Take-Aways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Neubauer, Scott</dc:creator>
  <cp:lastModifiedBy>Madden, Danielle</cp:lastModifiedBy>
  <cp:revision>374</cp:revision>
  <cp:lastPrinted>2019-11-06T14:09:57Z</cp:lastPrinted>
  <dcterms:created xsi:type="dcterms:W3CDTF">2017-11-22T13:15:27Z</dcterms:created>
  <dcterms:modified xsi:type="dcterms:W3CDTF">2021-01-04T20:19:36Z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0x010100246DDD87B20D3B4E8BA3329D1F73F3FD</vt:lpwstr>
  </property>
  <property fmtid="{D5CDD505-2E9C-101B-9397-08002B2CF9AE}" pid="3" name="_dlc_DocIdItemGuid">
    <vt:lpwstr>5e519d89-9d1d-432a-bd73-ff7dd666682b</vt:lpwstr>
  </property>
</Properties>
</file>