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67"/>
  </p:sldMasterIdLst>
  <p:notesMasterIdLst>
    <p:notesMasterId r:id="rId83"/>
  </p:notesMasterIdLst>
  <p:handoutMasterIdLst>
    <p:handoutMasterId r:id="rId84"/>
  </p:handoutMasterIdLst>
  <p:sldIdLst>
    <p:sldId id="449" r:id="rId68"/>
    <p:sldId id="477" r:id="rId69"/>
    <p:sldId id="332" r:id="rId70"/>
    <p:sldId id="493" r:id="rId71"/>
    <p:sldId id="470" r:id="rId72"/>
    <p:sldId id="478" r:id="rId73"/>
    <p:sldId id="479" r:id="rId74"/>
    <p:sldId id="480" r:id="rId75"/>
    <p:sldId id="481" r:id="rId76"/>
    <p:sldId id="484" r:id="rId77"/>
    <p:sldId id="490" r:id="rId78"/>
    <p:sldId id="492" r:id="rId79"/>
    <p:sldId id="494" r:id="rId80"/>
    <p:sldId id="491" r:id="rId81"/>
    <p:sldId id="452" r:id="rId8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5380" autoAdjust="0"/>
  </p:normalViewPr>
  <p:slideViewPr>
    <p:cSldViewPr>
      <p:cViewPr varScale="1">
        <p:scale>
          <a:sx n="133" d="100"/>
          <a:sy n="133" d="100"/>
        </p:scale>
        <p:origin x="846" y="11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-9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customXml" Target="../customXml/item63.xml"/><Relationship Id="rId68" Type="http://schemas.openxmlformats.org/officeDocument/2006/relationships/slide" Target="slides/slide1.xml"/><Relationship Id="rId76" Type="http://schemas.openxmlformats.org/officeDocument/2006/relationships/slide" Target="slides/slide9.xml"/><Relationship Id="rId84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71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slide" Target="slides/slide7.xml"/><Relationship Id="rId79" Type="http://schemas.openxmlformats.org/officeDocument/2006/relationships/slide" Target="slides/slide12.xml"/><Relationship Id="rId87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slide" Target="slides/slide15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slide" Target="slides/slide2.xml"/><Relationship Id="rId77" Type="http://schemas.openxmlformats.org/officeDocument/2006/relationships/slide" Target="slides/slide10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5.xml"/><Relationship Id="rId80" Type="http://schemas.openxmlformats.org/officeDocument/2006/relationships/slide" Target="slides/slide13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Master" Target="slideMasters/slide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3.xml"/><Relationship Id="rId75" Type="http://schemas.openxmlformats.org/officeDocument/2006/relationships/slide" Target="slides/slide8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6.xml"/><Relationship Id="rId78" Type="http://schemas.openxmlformats.org/officeDocument/2006/relationships/slide" Target="slides/slide11.xml"/><Relationship Id="rId81" Type="http://schemas.openxmlformats.org/officeDocument/2006/relationships/slide" Target="slides/slide14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fld id="{B5A2B718-CAA4-44F9-AD4D-2C300D7DF515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FF1A4CBA-92ED-4B3D-BDAF-7ED9726C8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17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fld id="{3D90E261-C3F5-469B-ABBF-C49FD9F1206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1" tIns="46145" rIns="92291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291" tIns="46145" rIns="92291" bIns="461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A94C65F9-F74A-4ECF-A9B8-097693D44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2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90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C65F9-F74A-4ECF-A9B8-097693D448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5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828F-48C4-4342-BA39-32D4AF489EB1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8C23-E49F-43AB-893B-C91C5DD7806D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410C-3557-42C0-9606-7445C13D8F17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53D-862E-4A3B-9433-6B21F8C24DFA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8B8B-EC9A-4DF6-B533-F6F3F3C0D6F4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532B-176E-4F58-81B8-C0CFC353D1CF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3F0D-B399-4AE8-884E-600E95317F88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B837-3738-4203-8680-64C39D3F12C1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3930-68D6-4679-B6E2-7A1B3DFDC953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2148-5E8C-4A50-BAAC-453314645C16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EC2-F853-4581-A894-1087605811AA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DD3893-0FAC-4212-98C2-7EB29AA45DB5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garrett.pedersen@iowadot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447800"/>
            <a:ext cx="8915400" cy="190500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+mn-lt"/>
              </a:rPr>
              <a:t>State Transportation Plan </a:t>
            </a:r>
            <a:br>
              <a:rPr lang="en-US" sz="5000" dirty="0">
                <a:latin typeface="+mn-lt"/>
              </a:rPr>
            </a:br>
            <a:r>
              <a:rPr lang="en-US" sz="5000" dirty="0">
                <a:latin typeface="+mn-lt"/>
              </a:rPr>
              <a:t>Implementation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104" y="3574179"/>
            <a:ext cx="7854696" cy="1905000"/>
          </a:xfrm>
        </p:spPr>
        <p:txBody>
          <a:bodyPr>
            <a:normAutofit/>
          </a:bodyPr>
          <a:lstStyle/>
          <a:p>
            <a:r>
              <a:rPr lang="en-US" sz="2400" dirty="0"/>
              <a:t>Iowa Transportation Commission</a:t>
            </a:r>
          </a:p>
          <a:p>
            <a:r>
              <a:rPr lang="en-US" sz="2400" dirty="0"/>
              <a:t>January 13,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Iowa DOT logo horizontal with tag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06986"/>
            <a:ext cx="2667000" cy="6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84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Waterway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/>
          </a:bodyPr>
          <a:lstStyle/>
          <a:p>
            <a:r>
              <a:rPr lang="en-US" sz="2400" dirty="0"/>
              <a:t>Supported Marine Highway M-29 with RISE funding for the Missouri River barge facility under construction near </a:t>
            </a:r>
            <a:r>
              <a:rPr lang="en-US" sz="2400" dirty="0" err="1"/>
              <a:t>Blencoe</a:t>
            </a:r>
            <a:endParaRPr lang="en-US" sz="2400" dirty="0"/>
          </a:p>
          <a:p>
            <a:r>
              <a:rPr lang="en-US" sz="2400" dirty="0"/>
              <a:t>Implementation of Upper Mississippi Inland Waterway Evaluation report recommendations</a:t>
            </a:r>
          </a:p>
          <a:p>
            <a:pPr lvl="1"/>
            <a:r>
              <a:rPr lang="en-US" sz="2200" dirty="0"/>
              <a:t>Continued development of mooring cell pilot concept</a:t>
            </a:r>
          </a:p>
          <a:p>
            <a:r>
              <a:rPr lang="en-US" sz="2400" dirty="0"/>
              <a:t>State Freight Plan update underway</a:t>
            </a:r>
          </a:p>
          <a:p>
            <a:pPr lvl="1"/>
            <a:r>
              <a:rPr lang="en-US" sz="2200" dirty="0"/>
              <a:t>Re-evaluation of freight mobility issues, including waterway</a:t>
            </a:r>
          </a:p>
          <a:p>
            <a:pPr lvl="2"/>
            <a:endParaRPr lang="en-US" sz="16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E394C-9D81-46D9-8932-4978C59D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288" y="4901633"/>
            <a:ext cx="4023424" cy="16372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695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Highway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4038600" cy="4785995"/>
          </a:xfrm>
        </p:spPr>
        <p:txBody>
          <a:bodyPr>
            <a:normAutofit/>
          </a:bodyPr>
          <a:lstStyle/>
          <a:p>
            <a:r>
              <a:rPr lang="en-US" sz="2400" dirty="0"/>
              <a:t>Ongoing integration of asset management into department functions; regular Commission presentations</a:t>
            </a:r>
          </a:p>
          <a:p>
            <a:r>
              <a:rPr lang="en-US" sz="2400" dirty="0"/>
              <a:t>Ongoing training and refinement of Project Prioritization/Scoping tool</a:t>
            </a:r>
          </a:p>
          <a:p>
            <a:r>
              <a:rPr lang="en-US" sz="2400" dirty="0"/>
              <a:t>Review of highway program candidates for Plan consistency</a:t>
            </a:r>
          </a:p>
          <a:p>
            <a:r>
              <a:rPr lang="en-US" sz="2400" dirty="0"/>
              <a:t>Super 2 implementation</a:t>
            </a:r>
          </a:p>
          <a:p>
            <a:endParaRPr lang="en-US" sz="2200" dirty="0"/>
          </a:p>
          <a:p>
            <a:pPr lvl="2"/>
            <a:endParaRPr lang="en-US" sz="16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F4AF9-720A-4DA6-87AD-BDBABAD93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441" y="2001573"/>
            <a:ext cx="3200400" cy="24666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364A27-6110-4EA9-85C4-71787024A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441" y="4622674"/>
            <a:ext cx="3200400" cy="1916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023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Highway – Super-2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35479"/>
            <a:ext cx="5105399" cy="4922521"/>
          </a:xfrm>
        </p:spPr>
        <p:txBody>
          <a:bodyPr>
            <a:normAutofit/>
          </a:bodyPr>
          <a:lstStyle/>
          <a:p>
            <a:r>
              <a:rPr lang="en-US" sz="2400" dirty="0"/>
              <a:t>Super-2 design guidance developed</a:t>
            </a:r>
          </a:p>
          <a:p>
            <a:r>
              <a:rPr lang="en-US" sz="2400" dirty="0"/>
              <a:t>Super-2 elements being incorporated into project design </a:t>
            </a:r>
          </a:p>
          <a:p>
            <a:r>
              <a:rPr lang="en-US" sz="2400" dirty="0"/>
              <a:t>Super-2 considered in Planning and Environmental Linkage (PEL) studies on targeted corridors</a:t>
            </a:r>
          </a:p>
          <a:p>
            <a:r>
              <a:rPr lang="en-US" sz="2400" dirty="0"/>
              <a:t>US 30 Cedar/Clinton PEL reaffirmed Plan needs analysis</a:t>
            </a:r>
          </a:p>
          <a:p>
            <a:r>
              <a:rPr lang="en-US" sz="2400" dirty="0"/>
              <a:t>First Super-2 project programmed –Lisbon-Mechanicsville (ROW) FY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21E134-ABAC-4BA3-84DE-DF306BED0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23"/>
          <a:stretch/>
        </p:blipFill>
        <p:spPr>
          <a:xfrm>
            <a:off x="5742324" y="2362200"/>
            <a:ext cx="2944475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300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Strategy implementation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305800" cy="4785995"/>
          </a:xfrm>
        </p:spPr>
        <p:txBody>
          <a:bodyPr>
            <a:normAutofit/>
          </a:bodyPr>
          <a:lstStyle/>
          <a:p>
            <a:r>
              <a:rPr lang="en-US" sz="2400" dirty="0"/>
              <a:t>Review of 260+ strategies included in current plans</a:t>
            </a:r>
          </a:p>
          <a:p>
            <a:pPr lvl="1"/>
            <a:r>
              <a:rPr lang="en-US" sz="2200" dirty="0"/>
              <a:t>Status/effectiveness of implementation?</a:t>
            </a:r>
          </a:p>
          <a:p>
            <a:pPr lvl="1"/>
            <a:r>
              <a:rPr lang="en-US" sz="2200" dirty="0"/>
              <a:t>Can the implementation approach be enhanced?</a:t>
            </a:r>
          </a:p>
          <a:p>
            <a:pPr lvl="1"/>
            <a:r>
              <a:rPr lang="en-US" sz="2200" dirty="0"/>
              <a:t>Can strategy development be enhanced?</a:t>
            </a:r>
          </a:p>
          <a:p>
            <a:endParaRPr lang="en-US" sz="2200" dirty="0"/>
          </a:p>
          <a:p>
            <a:r>
              <a:rPr lang="en-US" sz="2400" dirty="0"/>
              <a:t>Answers to these questions will:</a:t>
            </a:r>
          </a:p>
          <a:p>
            <a:pPr lvl="1"/>
            <a:r>
              <a:rPr lang="en-US" sz="2200" dirty="0"/>
              <a:t>Inform immediate priority actions</a:t>
            </a:r>
          </a:p>
          <a:p>
            <a:pPr lvl="1"/>
            <a:r>
              <a:rPr lang="en-US" sz="2200" dirty="0"/>
              <a:t>Enhance future strategy development</a:t>
            </a:r>
          </a:p>
          <a:p>
            <a:pPr lvl="1"/>
            <a:r>
              <a:rPr lang="en-US" sz="2200" dirty="0"/>
              <a:t>Improve implementation/performance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0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Iowa in Motion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305800" cy="4785995"/>
          </a:xfrm>
        </p:spPr>
        <p:txBody>
          <a:bodyPr>
            <a:normAutofit/>
          </a:bodyPr>
          <a:lstStyle/>
          <a:p>
            <a:r>
              <a:rPr lang="en-US" sz="2400" dirty="0"/>
              <a:t>Plan update scheduled for Transportation Commission adoption in May 2022</a:t>
            </a:r>
          </a:p>
          <a:p>
            <a:r>
              <a:rPr lang="en-US" sz="2400" dirty="0"/>
              <a:t>Upcoming discussions:</a:t>
            </a:r>
          </a:p>
          <a:p>
            <a:pPr lvl="1"/>
            <a:r>
              <a:rPr lang="en-US" sz="2200" dirty="0"/>
              <a:t>System objectives – March/April </a:t>
            </a:r>
          </a:p>
          <a:p>
            <a:pPr marL="393192" lvl="1" indent="0">
              <a:buNone/>
            </a:pPr>
            <a:r>
              <a:rPr lang="en-US" sz="2200" dirty="0"/>
              <a:t>	(relates to recent Project Prioritization discussion)</a:t>
            </a:r>
          </a:p>
          <a:p>
            <a:pPr lvl="1"/>
            <a:r>
              <a:rPr lang="en-US" sz="2200" dirty="0"/>
              <a:t>System condition/needs – Summer</a:t>
            </a:r>
          </a:p>
          <a:p>
            <a:pPr lvl="1"/>
            <a:r>
              <a:rPr lang="en-US" sz="2200" dirty="0"/>
              <a:t>Strategies and recommendations – 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4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Garrett Pedersen, Planning Team Leader</a:t>
            </a:r>
          </a:p>
          <a:p>
            <a:pPr marL="0" indent="0">
              <a:buNone/>
            </a:pPr>
            <a:r>
              <a:rPr lang="en-US" sz="2400" dirty="0"/>
              <a:t>Systems Planning Bureau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garrett.pedersen@iowadot.us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515-239-1520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Discussion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Brief background</a:t>
            </a:r>
          </a:p>
          <a:p>
            <a:r>
              <a:rPr lang="en-US" sz="2400" dirty="0"/>
              <a:t>Plan implementation highlights</a:t>
            </a:r>
          </a:p>
          <a:p>
            <a:r>
              <a:rPr lang="en-US" sz="2400" dirty="0"/>
              <a:t>Strategy implementation monitoring effort</a:t>
            </a:r>
          </a:p>
          <a:p>
            <a:r>
              <a:rPr lang="en-US" sz="2400" dirty="0"/>
              <a:t>Ongoing plan update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0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4419600" cy="4785995"/>
          </a:xfrm>
        </p:spPr>
        <p:txBody>
          <a:bodyPr>
            <a:normAutofit/>
          </a:bodyPr>
          <a:lstStyle/>
          <a:p>
            <a:r>
              <a:rPr lang="en-US" sz="2400" dirty="0"/>
              <a:t>State Transportation Plan adopted by Iowa Transportation Commission in May 2017</a:t>
            </a:r>
          </a:p>
          <a:p>
            <a:r>
              <a:rPr lang="en-US" sz="2400" dirty="0"/>
              <a:t>Significant implementation activity has taken place</a:t>
            </a:r>
          </a:p>
          <a:p>
            <a:r>
              <a:rPr lang="en-US" sz="2400" dirty="0"/>
              <a:t>Several other plans have been or are being updated, including Iowa in Motion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795" y="2110739"/>
            <a:ext cx="3391538" cy="26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9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Continuous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7924799" cy="4785995"/>
          </a:xfrm>
        </p:spPr>
        <p:txBody>
          <a:bodyPr>
            <a:normAutofit/>
          </a:bodyPr>
          <a:lstStyle/>
          <a:p>
            <a:r>
              <a:rPr lang="en-US" sz="2400" dirty="0"/>
              <a:t>Functional relationship between strategies in the long-range plan and other overarching plans</a:t>
            </a:r>
          </a:p>
          <a:p>
            <a:r>
              <a:rPr lang="en-US" sz="2400" dirty="0"/>
              <a:t>Continuous process; most plans updated every ~5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6D2C1E-AEA1-4E4D-A46F-95BFB370B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5938"/>
              </p:ext>
            </p:extLst>
          </p:nvPr>
        </p:nvGraphicFramePr>
        <p:xfrm>
          <a:off x="1428751" y="3428999"/>
          <a:ext cx="6286498" cy="2927351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339702">
                  <a:extLst>
                    <a:ext uri="{9D8B030D-6E8A-4147-A177-3AD203B41FA5}">
                      <a16:colId xmlns:a16="http://schemas.microsoft.com/office/drawing/2014/main" val="3550706108"/>
                    </a:ext>
                  </a:extLst>
                </a:gridCol>
                <a:gridCol w="1473398">
                  <a:extLst>
                    <a:ext uri="{9D8B030D-6E8A-4147-A177-3AD203B41FA5}">
                      <a16:colId xmlns:a16="http://schemas.microsoft.com/office/drawing/2014/main" val="2360580960"/>
                    </a:ext>
                  </a:extLst>
                </a:gridCol>
                <a:gridCol w="1473398">
                  <a:extLst>
                    <a:ext uri="{9D8B030D-6E8A-4147-A177-3AD203B41FA5}">
                      <a16:colId xmlns:a16="http://schemas.microsoft.com/office/drawing/2014/main" val="924352041"/>
                    </a:ext>
                  </a:extLst>
                </a:gridCol>
              </a:tblGrid>
              <a:tr h="29423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Last update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Next update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9830553"/>
                  </a:ext>
                </a:extLst>
              </a:tr>
              <a:tr h="32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Aviation system 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5704006"/>
                  </a:ext>
                </a:extLst>
              </a:tr>
              <a:tr h="32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rail plan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4976131"/>
                  </a:ext>
                </a:extLst>
              </a:tr>
              <a:tr h="344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State long-range plan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2022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9479300"/>
                  </a:ext>
                </a:extLst>
              </a:tr>
              <a:tr h="32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State freight 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8957384"/>
                  </a:ext>
                </a:extLst>
              </a:tr>
              <a:tr h="32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Asset management plan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9721925"/>
                  </a:ext>
                </a:extLst>
              </a:tr>
              <a:tr h="32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Bicycle/pedestrian plan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1696763"/>
                  </a:ext>
                </a:extLst>
              </a:tr>
              <a:tr h="3270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Strategic highway safety 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1233803"/>
                  </a:ext>
                </a:extLst>
              </a:tr>
              <a:tr h="32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Public transit 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6576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96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4444290" cy="4785995"/>
          </a:xfrm>
        </p:spPr>
        <p:txBody>
          <a:bodyPr>
            <a:normAutofit/>
          </a:bodyPr>
          <a:lstStyle/>
          <a:p>
            <a:r>
              <a:rPr lang="en-US" sz="2400" dirty="0"/>
              <a:t>In addition to modal needs analysis, the current Plan included:</a:t>
            </a:r>
          </a:p>
          <a:p>
            <a:pPr lvl="1"/>
            <a:r>
              <a:rPr lang="en-US" sz="2200" dirty="0"/>
              <a:t>80 strategies for the Iowa DOT and Commission</a:t>
            </a:r>
          </a:p>
          <a:p>
            <a:pPr lvl="1"/>
            <a:r>
              <a:rPr lang="en-US" sz="2200" dirty="0"/>
              <a:t>Categorized across several modal/subject areas</a:t>
            </a:r>
          </a:p>
          <a:p>
            <a:r>
              <a:rPr lang="en-US" sz="2400" dirty="0"/>
              <a:t>Today’s highlights: key recent activities for each mode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BB4F8B-3A54-4915-B2D2-E70A6A529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490" y="2114550"/>
            <a:ext cx="3404310" cy="2628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062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Aviation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4953000" cy="4922521"/>
          </a:xfrm>
        </p:spPr>
        <p:txBody>
          <a:bodyPr>
            <a:normAutofit/>
          </a:bodyPr>
          <a:lstStyle/>
          <a:p>
            <a:r>
              <a:rPr lang="en-US" sz="2400" dirty="0"/>
              <a:t>Aviation System Plan update nearly complete</a:t>
            </a:r>
          </a:p>
          <a:p>
            <a:r>
              <a:rPr lang="en-US" sz="2400" dirty="0"/>
              <a:t>Critical planning outputs:</a:t>
            </a:r>
          </a:p>
          <a:p>
            <a:pPr lvl="1"/>
            <a:r>
              <a:rPr lang="en-US" sz="2200" dirty="0"/>
              <a:t>Updated airport data inventory</a:t>
            </a:r>
          </a:p>
          <a:p>
            <a:pPr lvl="1"/>
            <a:r>
              <a:rPr lang="en-US" sz="2200" dirty="0"/>
              <a:t>System issues identification</a:t>
            </a:r>
          </a:p>
          <a:p>
            <a:pPr lvl="1"/>
            <a:r>
              <a:rPr lang="en-US" sz="2200" dirty="0"/>
              <a:t>System demand forecast</a:t>
            </a:r>
          </a:p>
          <a:p>
            <a:pPr lvl="1"/>
            <a:r>
              <a:rPr lang="en-US" sz="2200" dirty="0"/>
              <a:t>System performance evaluation</a:t>
            </a:r>
          </a:p>
          <a:p>
            <a:pPr lvl="1"/>
            <a:r>
              <a:rPr lang="en-US" sz="2200" dirty="0"/>
              <a:t>Airport roles evaluation</a:t>
            </a:r>
          </a:p>
          <a:p>
            <a:r>
              <a:rPr lang="en-US" sz="2400" dirty="0"/>
              <a:t>Completion by April 2021</a:t>
            </a:r>
          </a:p>
          <a:p>
            <a:pPr lvl="2"/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BCE0D-1F12-44BE-96CE-6181DF175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72" y="1935479"/>
            <a:ext cx="2825728" cy="3657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111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Bicycle/Pedestrian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4448194" cy="4785995"/>
          </a:xfrm>
        </p:spPr>
        <p:txBody>
          <a:bodyPr>
            <a:normAutofit/>
          </a:bodyPr>
          <a:lstStyle/>
          <a:p>
            <a:r>
              <a:rPr lang="en-US" sz="2400" dirty="0"/>
              <a:t>Complete Streets Policy implementation</a:t>
            </a:r>
          </a:p>
          <a:p>
            <a:pPr lvl="1"/>
            <a:r>
              <a:rPr lang="en-US" sz="2200" dirty="0"/>
              <a:t>Policy effective January 1, 2020</a:t>
            </a:r>
          </a:p>
          <a:p>
            <a:pPr lvl="1"/>
            <a:r>
              <a:rPr lang="en-US" sz="2200" dirty="0"/>
              <a:t>Reviewed 57 project concepts against policy</a:t>
            </a:r>
          </a:p>
          <a:p>
            <a:pPr lvl="1"/>
            <a:r>
              <a:rPr lang="en-US" sz="2200" dirty="0"/>
              <a:t>Finalizing fiscal impact analysis</a:t>
            </a:r>
          </a:p>
          <a:p>
            <a:r>
              <a:rPr lang="en-US" sz="2400" dirty="0"/>
              <a:t>Completed statewide systemic safety analysis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7C46C-62A3-4951-B37D-F16AB80CB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"/>
          <a:stretch/>
        </p:blipFill>
        <p:spPr>
          <a:xfrm>
            <a:off x="4905394" y="2117725"/>
            <a:ext cx="3400406" cy="2622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523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Public Transit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479"/>
            <a:ext cx="4471147" cy="4785995"/>
          </a:xfrm>
        </p:spPr>
        <p:txBody>
          <a:bodyPr>
            <a:normAutofit/>
          </a:bodyPr>
          <a:lstStyle/>
          <a:p>
            <a:r>
              <a:rPr lang="en-US" sz="2400" dirty="0"/>
              <a:t>Public Transit Long Range Plan completed</a:t>
            </a:r>
          </a:p>
          <a:p>
            <a:r>
              <a:rPr lang="en-US" sz="2400" dirty="0"/>
              <a:t>Critical planning outputs:</a:t>
            </a:r>
          </a:p>
          <a:p>
            <a:pPr lvl="1"/>
            <a:r>
              <a:rPr lang="en-US" sz="2200" dirty="0"/>
              <a:t>Needs analysis for Iowa’s 35 public transit agencies</a:t>
            </a:r>
          </a:p>
          <a:p>
            <a:pPr lvl="1"/>
            <a:r>
              <a:rPr lang="en-US" sz="2200" dirty="0"/>
              <a:t>Statewide transit dependency analysis</a:t>
            </a:r>
          </a:p>
          <a:p>
            <a:pPr lvl="1"/>
            <a:r>
              <a:rPr lang="en-US" sz="2200" dirty="0"/>
              <a:t>Costs and revenues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35405-4ED3-4B1B-9927-F604C1068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347" y="2126049"/>
            <a:ext cx="3377453" cy="26059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214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4572000" cy="4785995"/>
          </a:xfrm>
        </p:spPr>
        <p:txBody>
          <a:bodyPr>
            <a:normAutofit/>
          </a:bodyPr>
          <a:lstStyle/>
          <a:p>
            <a:r>
              <a:rPr lang="en-US" sz="2400" dirty="0"/>
              <a:t>State Rail Plan refresh underway</a:t>
            </a:r>
          </a:p>
          <a:p>
            <a:r>
              <a:rPr lang="en-US" sz="2400" dirty="0"/>
              <a:t>Critical planning outputs:</a:t>
            </a:r>
          </a:p>
          <a:p>
            <a:pPr lvl="1"/>
            <a:r>
              <a:rPr lang="en-US" sz="2200" dirty="0"/>
              <a:t>Rail system data update</a:t>
            </a:r>
          </a:p>
          <a:p>
            <a:pPr lvl="1"/>
            <a:r>
              <a:rPr lang="en-US" sz="2200" dirty="0"/>
              <a:t>Rail bottlenecks update</a:t>
            </a:r>
          </a:p>
          <a:p>
            <a:pPr lvl="1"/>
            <a:r>
              <a:rPr lang="en-US" sz="2200" dirty="0"/>
              <a:t>Project amendments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5B79C-9E78-46FD-8C90-8BAAD9AF8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" t="1111" r="1612" b="1111"/>
          <a:stretch/>
        </p:blipFill>
        <p:spPr>
          <a:xfrm>
            <a:off x="5496482" y="1935479"/>
            <a:ext cx="2809318" cy="36355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2492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0E1CED9-DBCC-4C48-99CE-1460B025142B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071B0B9-425D-4C95-A2BA-C2D1312F05F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89B30975-C44D-4006-BBA3-9103570DF337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5AAB085-9713-4B41-9569-80F1F6ABC65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163E602-CC0F-4AB8-91F9-C3AEE37B213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FF11EE5-0F48-46C9-AAB6-05F506ED892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DFF79531-43AE-4D2E-AABF-CD74DBDCAC1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FAA1B71B-042E-4615-BA1A-4AA96A05A377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698CEC19-95A7-460A-87F5-D8169208C4B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C0A9FDB7-D69B-4658-A597-255D1B968E7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B8EA669D-3776-4051-826D-2EE78ADFEEA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4C5DF46-3F07-48F8-9795-050B2ABA4F32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2A50A5D1-15F8-4B13-A64F-29DA3B869A79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D1A147B3-0C3C-47F2-A356-46C921C0D379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6B4D3460-65F6-431E-A7FC-9CE61FFF9929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A18DAE0F-A885-49A7-9904-932A5393E3B7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4CEBB580-E243-4AD5-AC0F-F34CCA08ACC0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02CB7C23-E370-4627-83C8-BB5F35118770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4B8BE3D0-AA90-4202-B274-45697F89263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AE591AA4-EA35-439C-A777-E0E649BF44E3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53AF9300-BF2A-490B-A137-379B1A5300CB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3CCF7464-3230-4774-AB8A-1B16BA31D4A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321B091-3C62-4D1E-BB04-2F59C69AC7DE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EFB071C0-4E7B-4082-9719-D670C6DFD57B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8984DC54-01ED-409A-925E-3CB44041272A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7F345700-5F91-4267-B929-A7AACBA287D1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A4F2F880-C8BC-4A2C-B11B-43C500457020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8D4C6E87-7F2D-4489-9B50-AD300EDA8172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07D5E7CA-B45F-428C-9003-43FA6066F743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AB70E62F-99BD-43C6-8575-124B1FA30C28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5ED349FD-0EC0-4736-9C7B-BED633525CFE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35959624-F598-4F7D-81BD-8227FC57FB5B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60772A55-6166-49A4-B619-D099025F502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72B1F85-CADB-4A53-A804-DC1B53CF2D8A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92BC34B3-09C7-4A24-9B4B-D00BF7B886DC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6FCE34DE-A14B-428C-A52F-FF92E306696E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BD6D55A1-5990-4217-99D2-254E2BAA2FE5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4D94FE02-5B28-4B7E-86A9-5EDD23D84DA3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500EBB04-569B-420C-87CE-CF7122E50EE5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ED284EA1-508E-4AD2-91D3-AD29BD5A5B2F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C04E8169-BCA6-4406-AECB-2C99D3DE9AB2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9735448F-E1C2-43C3-994C-ADA4AEAB487E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19AC3DAF-F704-49BF-A165-CD944AA29747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E4E04CB9-E786-4C62-9843-DF2CF3846FF2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12112AD-5F5A-438F-82F5-BBED99EBB889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BAD68966-2122-4283-B9A8-0FDDF67DA22E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6B1F82CD-7570-4DDB-9137-913BD1E39EF2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8EAA2435-E7E0-4D29-B388-32B46C77E248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F2B2C3BF-E206-436E-AA6D-342CB3D1CA63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02FA31D8-7CB6-42E2-B221-C05921D13E66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84FB2633-D3B0-4E83-8B38-27822D242546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AC27F01A-DE89-4892-A279-A8C4566CDBF6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ECD34FDF-B2DC-446C-8998-6441339A3094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047F3DBB-DB4B-4D21-963E-D123694533E0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5A5F3A13-F1D3-4C7D-A67A-44A782562EE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E8DE9FFE-4BB3-4281-A7BB-AA433CC44303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58C2A195-DFA6-4315-A44E-F6C0CCBDC279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AA0F217D-8AE7-440A-A97D-270FBAFA369E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9CD78E65-11EE-49F3-B1D6-5EF3B743C058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449EEDC8-0981-4006-9A67-7995F897A68B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A93F8BD7-D699-48C5-B265-1DFC9B6F5C19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E821CDED-EE68-41BC-9243-63BFFEBD6831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D97D2E3C-EF10-4AAB-858F-D700E235069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D4631A7-6304-4BBE-A2D8-4C5EC220425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079905D0-776D-45C5-9461-72CB7FFC0ABE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F499CD82-EC7C-4B7A-BBEE-8C46E484019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16496</TotalTime>
  <Words>507</Words>
  <Application>Microsoft Office PowerPoint</Application>
  <PresentationFormat>On-screen Show (4:3)</PresentationFormat>
  <Paragraphs>137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Cambria</vt:lpstr>
      <vt:lpstr>Wingdings 2</vt:lpstr>
      <vt:lpstr>Theme1</vt:lpstr>
      <vt:lpstr>State Transportation Plan  Implementation Update</vt:lpstr>
      <vt:lpstr>Discussion overview</vt:lpstr>
      <vt:lpstr>Background</vt:lpstr>
      <vt:lpstr>Continuous planning</vt:lpstr>
      <vt:lpstr>Strategies</vt:lpstr>
      <vt:lpstr>Aviation</vt:lpstr>
      <vt:lpstr>Bicycle/Pedestrian</vt:lpstr>
      <vt:lpstr>Public Transit</vt:lpstr>
      <vt:lpstr>Rail</vt:lpstr>
      <vt:lpstr>Waterway</vt:lpstr>
      <vt:lpstr>Highway</vt:lpstr>
      <vt:lpstr>Highway – Super-2</vt:lpstr>
      <vt:lpstr>Strategy implementation monitoring</vt:lpstr>
      <vt:lpstr>Iowa in Motion update</vt:lpstr>
      <vt:lpstr>Questions?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 In Motion</dc:title>
  <dc:creator>White, Andrea</dc:creator>
  <cp:lastModifiedBy>Markley, Craig</cp:lastModifiedBy>
  <cp:revision>1295</cp:revision>
  <cp:lastPrinted>2021-01-04T19:34:04Z</cp:lastPrinted>
  <dcterms:created xsi:type="dcterms:W3CDTF">2011-02-22T16:27:22Z</dcterms:created>
  <dcterms:modified xsi:type="dcterms:W3CDTF">2021-01-04T19:35:05Z</dcterms:modified>
</cp:coreProperties>
</file>