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323" r:id="rId4"/>
    <p:sldId id="260" r:id="rId5"/>
    <p:sldId id="315" r:id="rId6"/>
    <p:sldId id="316" r:id="rId7"/>
    <p:sldId id="324" r:id="rId8"/>
    <p:sldId id="325" r:id="rId9"/>
    <p:sldId id="321" r:id="rId10"/>
    <p:sldId id="327" r:id="rId11"/>
    <p:sldId id="326" r:id="rId12"/>
    <p:sldId id="307" r:id="rId13"/>
    <p:sldId id="322" r:id="rId14"/>
    <p:sldId id="272" r:id="rId15"/>
    <p:sldId id="329" r:id="rId16"/>
    <p:sldId id="330" r:id="rId17"/>
    <p:sldId id="328" r:id="rId18"/>
    <p:sldId id="277" r:id="rId19"/>
    <p:sldId id="279" r:id="rId20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 Cocanougher" initials="MC" lastIdx="52" clrIdx="0">
    <p:extLst>
      <p:ext uri="{19B8F6BF-5375-455C-9EA6-DF929625EA0E}">
        <p15:presenceInfo xmlns:p15="http://schemas.microsoft.com/office/powerpoint/2012/main" userId="S::Marc.Cocanougher@jviation.com::b120c1c1-b41f-4738-8a82-edf5ca9d76e2" providerId="AD"/>
      </p:ext>
    </p:extLst>
  </p:cmAuthor>
  <p:cmAuthor id="2" name="Scott Sanders" initials="SS" lastIdx="1" clrIdx="1">
    <p:extLst>
      <p:ext uri="{19B8F6BF-5375-455C-9EA6-DF929625EA0E}">
        <p15:presenceInfo xmlns:p15="http://schemas.microsoft.com/office/powerpoint/2012/main" userId="S-1-5-21-2742947594-3755837377-1447876076-14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F4ED"/>
    <a:srgbClr val="239F8C"/>
    <a:srgbClr val="BCBCBC"/>
    <a:srgbClr val="2AC2AA"/>
    <a:srgbClr val="3EC8B2"/>
    <a:srgbClr val="78D8C9"/>
    <a:srgbClr val="CCDF70"/>
    <a:srgbClr val="47AC9C"/>
    <a:srgbClr val="B7D133"/>
    <a:srgbClr val="6FCF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60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23FC5-D880-4083-9E9A-8BD4F0F6FC82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E8EB2-0219-4902-B562-5F4F4489A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19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984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867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730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E88643A-0B8F-4C96-91A6-BB0B619972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0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D3DD9-A301-4929-A961-07453F181E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9943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477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538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874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268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223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06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174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288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5CF519-A34F-4003-8A45-681E1E3BADF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9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5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cid:image002.jpg@01D59AF9.62173540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cid:image002.jpg@01D59AF9.62173540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cid:image002.jpg@01D59AF9.62173540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cid:image002.jpg@01D59AF9.62173540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D6D1C88-F196-4D05-9CC5-8E5A4C59ACE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3140075"/>
            <a:ext cx="8307388" cy="13398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b="1" spc="225" dirty="0">
                <a:solidFill>
                  <a:srgbClr val="104940"/>
                </a:solidFill>
                <a:latin typeface="+mj-lt"/>
              </a:rPr>
              <a:t>Transportation Commission Update #2</a:t>
            </a:r>
          </a:p>
          <a:p>
            <a:pPr marL="0" indent="0" algn="ctr">
              <a:buNone/>
            </a:pPr>
            <a:r>
              <a:rPr lang="en-US" b="1" spc="225" dirty="0">
                <a:solidFill>
                  <a:srgbClr val="104940"/>
                </a:solidFill>
              </a:rPr>
              <a:t>January 13, 2021</a:t>
            </a:r>
          </a:p>
        </p:txBody>
      </p:sp>
    </p:spTree>
    <p:extLst>
      <p:ext uri="{BB962C8B-B14F-4D97-AF65-F5344CB8AC3E}">
        <p14:creationId xmlns:p14="http://schemas.microsoft.com/office/powerpoint/2010/main" val="259223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07CAF-0B17-4ADB-8930-B6C69EBB5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67" y="1025692"/>
            <a:ext cx="3600449" cy="956511"/>
          </a:xfrm>
        </p:spPr>
        <p:txBody>
          <a:bodyPr>
            <a:normAutofit fontScale="90000"/>
          </a:bodyPr>
          <a:lstStyle/>
          <a:p>
            <a:r>
              <a:rPr lang="en-US" dirty="0"/>
              <a:t>2020 New System Airports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F18C8-A2B9-424A-87D6-75CAAEBE4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322" y="2322096"/>
            <a:ext cx="5319878" cy="2064167"/>
          </a:xfrm>
        </p:spPr>
        <p:txBody>
          <a:bodyPr anchor="ctr">
            <a:norm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F736C0D-9CA4-4AF2-BD99-B084FCC203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662610"/>
              </p:ext>
            </p:extLst>
          </p:nvPr>
        </p:nvGraphicFramePr>
        <p:xfrm>
          <a:off x="294775" y="1982203"/>
          <a:ext cx="2898933" cy="191708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72350">
                  <a:extLst>
                    <a:ext uri="{9D8B030D-6E8A-4147-A177-3AD203B41FA5}">
                      <a16:colId xmlns:a16="http://schemas.microsoft.com/office/drawing/2014/main" val="3647427438"/>
                    </a:ext>
                  </a:extLst>
                </a:gridCol>
                <a:gridCol w="1326583">
                  <a:extLst>
                    <a:ext uri="{9D8B030D-6E8A-4147-A177-3AD203B41FA5}">
                      <a16:colId xmlns:a16="http://schemas.microsoft.com/office/drawing/2014/main" val="1972511862"/>
                    </a:ext>
                  </a:extLst>
                </a:gridCol>
              </a:tblGrid>
              <a:tr h="6859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Airport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17" marR="66917" marT="33458" marB="3345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2020 Role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17" marR="66917" marT="33458" marB="33458" anchor="ctr"/>
                </a:tc>
                <a:extLst>
                  <a:ext uri="{0D108BD9-81ED-4DB2-BD59-A6C34878D82A}">
                    <a16:rowId xmlns:a16="http://schemas.microsoft.com/office/drawing/2014/main" val="896743906"/>
                  </a:ext>
                </a:extLst>
              </a:tr>
              <a:tr h="4095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Maurice/Sioux County</a:t>
                      </a:r>
                      <a:endParaRPr lang="en-US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17" marR="66917" marT="33458" marB="3345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Enhanced</a:t>
                      </a:r>
                      <a:endParaRPr lang="en-US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17" marR="66917" marT="33458" marB="33458" anchor="ctr"/>
                </a:tc>
                <a:extLst>
                  <a:ext uri="{0D108BD9-81ED-4DB2-BD59-A6C34878D82A}">
                    <a16:rowId xmlns:a16="http://schemas.microsoft.com/office/drawing/2014/main" val="3838997942"/>
                  </a:ext>
                </a:extLst>
              </a:tr>
              <a:tr h="4095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Ringsted/Peltz Field</a:t>
                      </a:r>
                      <a:endParaRPr lang="en-US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17" marR="66917" marT="33458" marB="3345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Local</a:t>
                      </a:r>
                      <a:endParaRPr lang="en-US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17" marR="66917" marT="33458" marB="33458" anchor="ctr"/>
                </a:tc>
                <a:extLst>
                  <a:ext uri="{0D108BD9-81ED-4DB2-BD59-A6C34878D82A}">
                    <a16:rowId xmlns:a16="http://schemas.microsoft.com/office/drawing/2014/main" val="3329990737"/>
                  </a:ext>
                </a:extLst>
              </a:tr>
            </a:tbl>
          </a:graphicData>
        </a:graphic>
      </p:graphicFrame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C9E3C76E-03DB-43DE-A9E5-DDF357E5191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456" y="771664"/>
            <a:ext cx="5388269" cy="4036741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34337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07CAF-0B17-4ADB-8930-B6C69EBB5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44" y="1025692"/>
            <a:ext cx="3389910" cy="109304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2020 Recommended Airport Roles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F18C8-A2B9-424A-87D6-75CAAEBE4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322" y="2322096"/>
            <a:ext cx="5319878" cy="2064167"/>
          </a:xfrm>
        </p:spPr>
        <p:txBody>
          <a:bodyPr anchor="ctr">
            <a:norm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B5B197-803E-41AB-800F-28E1AA660AD4}"/>
              </a:ext>
            </a:extLst>
          </p:cNvPr>
          <p:cNvSpPr/>
          <p:nvPr/>
        </p:nvSpPr>
        <p:spPr>
          <a:xfrm>
            <a:off x="240632" y="1931553"/>
            <a:ext cx="2899610" cy="1962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350" b="1" dirty="0"/>
              <a:t>Commercial Service </a:t>
            </a:r>
            <a:r>
              <a:rPr lang="en-US" sz="1350" dirty="0"/>
              <a:t>– 8 airports</a:t>
            </a:r>
          </a:p>
          <a:p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350" b="1" dirty="0"/>
              <a:t>Enhanced Service </a:t>
            </a:r>
            <a:r>
              <a:rPr lang="en-US" sz="1350" dirty="0"/>
              <a:t>– 16 airports</a:t>
            </a:r>
          </a:p>
          <a:p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350" b="1" dirty="0"/>
              <a:t>General Service </a:t>
            </a:r>
            <a:r>
              <a:rPr lang="en-US" sz="1350" dirty="0"/>
              <a:t>– 31 airports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350" b="1" dirty="0"/>
              <a:t>Basic Service </a:t>
            </a:r>
            <a:r>
              <a:rPr lang="en-US" sz="1350" dirty="0"/>
              <a:t>– 19 airports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350" b="1" dirty="0"/>
              <a:t>Local Service </a:t>
            </a:r>
            <a:r>
              <a:rPr lang="en-US" sz="1350" dirty="0"/>
              <a:t>– 40 airports</a:t>
            </a: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C8FC74AD-1917-437C-9A6F-78BF054BB64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0"/>
          <a:stretch/>
        </p:blipFill>
        <p:spPr>
          <a:xfrm>
            <a:off x="3006370" y="227485"/>
            <a:ext cx="6057342" cy="4723656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3973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2AE8F-49CC-4E1F-8348-DD7C4C2E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62" y="243457"/>
            <a:ext cx="3729038" cy="994172"/>
          </a:xfrm>
        </p:spPr>
        <p:txBody>
          <a:bodyPr>
            <a:noAutofit/>
          </a:bodyPr>
          <a:lstStyle/>
          <a:p>
            <a:r>
              <a:rPr lang="en-US" sz="2800" dirty="0"/>
              <a:t>System Performance – General Aviation Airports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39FF8-0D0B-4017-BCBF-5A581103F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205" y="1374516"/>
            <a:ext cx="3729038" cy="3029787"/>
          </a:xfrm>
        </p:spPr>
        <p:txBody>
          <a:bodyPr>
            <a:norm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600" dirty="0"/>
              <a:t>Iowa has outstanding coverage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600" dirty="0"/>
              <a:t>Population - 97 percent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600" dirty="0"/>
              <a:t>Geographic– 90 percent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600" dirty="0"/>
              <a:t>Out-Of-State airports provide additional coverage along states borders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600" dirty="0"/>
              <a:t>Will develop coverage by role in Recommendations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24D764-E35E-4BBA-A18F-18849B4CC98F}"/>
              </a:ext>
            </a:extLst>
          </p:cNvPr>
          <p:cNvSpPr txBox="1"/>
          <p:nvPr/>
        </p:nvSpPr>
        <p:spPr>
          <a:xfrm>
            <a:off x="5233640" y="299589"/>
            <a:ext cx="232886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30-Minute Drive Time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D1654B-2834-4C9B-8407-364F79E33A8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6590" y="599671"/>
            <a:ext cx="5708640" cy="4284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181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07CAF-0B17-4ADB-8930-B6C69EBB5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71" y="1188455"/>
            <a:ext cx="3997288" cy="49329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Non-NPIAS Airport Evaluation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F18C8-A2B9-424A-87D6-75CAAEBE4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48568" y="2099512"/>
            <a:ext cx="5319878" cy="2064167"/>
          </a:xfrm>
        </p:spPr>
        <p:txBody>
          <a:bodyPr anchor="ctr">
            <a:norm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 descr="A picture containing map&#10;&#10;Description automatically generated">
            <a:extLst>
              <a:ext uri="{FF2B5EF4-FFF2-40B4-BE49-F238E27FC236}">
                <a16:creationId xmlns:a16="http://schemas.microsoft.com/office/drawing/2014/main" id="{3B197C15-D7EE-456A-AF9B-6D702D91AC3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063" y="637850"/>
            <a:ext cx="5696766" cy="4170556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DF21E89-31C0-4C37-8924-4D967E27E71E}"/>
              </a:ext>
            </a:extLst>
          </p:cNvPr>
          <p:cNvSpPr txBox="1">
            <a:spLocks/>
          </p:cNvSpPr>
          <p:nvPr/>
        </p:nvSpPr>
        <p:spPr>
          <a:xfrm>
            <a:off x="450989" y="1585161"/>
            <a:ext cx="2818214" cy="3362775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EB32D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4940"/>
              </a:buClr>
              <a:buSzPct val="77000"/>
              <a:buFont typeface="Courier New" panose="02070309020205020404" pitchFamily="49" charset="0"/>
              <a:buChar char="o"/>
              <a:defRPr sz="22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dirty="0"/>
              <a:t>Must meet FAA NPIAS Requirements, including:</a:t>
            </a:r>
          </a:p>
          <a:p>
            <a:pPr marL="771525" lvl="1" indent="-257175"/>
            <a:r>
              <a:rPr lang="en-US" sz="1500" dirty="0"/>
              <a:t>10 based aircraft</a:t>
            </a:r>
          </a:p>
          <a:p>
            <a:pPr marL="771525" lvl="1" indent="-257175"/>
            <a:r>
              <a:rPr lang="en-US" sz="1500" dirty="0"/>
              <a:t>Outside 30-mile radius of other NPIAS airport</a:t>
            </a:r>
          </a:p>
          <a:p>
            <a:pPr marL="771525" lvl="1" indent="-257175"/>
            <a:r>
              <a:rPr lang="en-US" sz="1500" dirty="0"/>
              <a:t>Operated by public sponsor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dirty="0"/>
              <a:t>35 Non-NPIAS airports in system</a:t>
            </a:r>
          </a:p>
          <a:p>
            <a:pPr marL="771525" lvl="1" indent="-257175"/>
            <a:r>
              <a:rPr lang="en-US" sz="1500" dirty="0"/>
              <a:t>8 airports have 10 or more based aircraft</a:t>
            </a:r>
          </a:p>
          <a:p>
            <a:pPr marL="771525" lvl="1" indent="-257175"/>
            <a:r>
              <a:rPr lang="en-US" sz="1500" dirty="0"/>
              <a:t>No airports are beyond 30 miles of a NPIAS airport</a:t>
            </a:r>
          </a:p>
          <a:p>
            <a:pPr marL="771525" lvl="1" indent="-257175"/>
            <a:r>
              <a:rPr lang="en-US" sz="1500" dirty="0"/>
              <a:t>No airports appear eligible for NPIAS inclusion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74020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6333D-ED80-4FAA-8F19-8D076A276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63" y="160114"/>
            <a:ext cx="3276452" cy="1467631"/>
          </a:xfrm>
        </p:spPr>
        <p:txBody>
          <a:bodyPr anchor="b">
            <a:normAutofit/>
          </a:bodyPr>
          <a:lstStyle/>
          <a:p>
            <a:r>
              <a:rPr lang="en-US" sz="2850" b="1" dirty="0"/>
              <a:t>Airport Facility and Service Objectives</a:t>
            </a:r>
            <a:br>
              <a:rPr lang="en-US" sz="2850" dirty="0"/>
            </a:br>
            <a:endParaRPr lang="en-US" sz="28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C69C8-6FAD-4D94-A473-78B409DB3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63" y="1245571"/>
            <a:ext cx="3579019" cy="2490501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Develop facility and service objectives (i.e. runway, taxiway, approach, lighting, weather, etc.)</a:t>
            </a:r>
          </a:p>
          <a:p>
            <a:pPr marL="857250" lvl="1" indent="-342900"/>
            <a:r>
              <a:rPr lang="en-US" sz="1600" dirty="0"/>
              <a:t>Recommendations vs. requirements</a:t>
            </a:r>
          </a:p>
          <a:p>
            <a:pPr marL="857250" lvl="1" indent="-342900"/>
            <a:r>
              <a:rPr lang="en-US" sz="1600" dirty="0"/>
              <a:t>Based on 2010 plan objectives</a:t>
            </a:r>
          </a:p>
          <a:p>
            <a:pPr marL="857250" lvl="1" indent="-342900"/>
            <a:r>
              <a:rPr lang="en-US" sz="1600" dirty="0"/>
              <a:t>Must be measurable and in database</a:t>
            </a:r>
          </a:p>
          <a:p>
            <a:pPr marL="857250" lvl="1" indent="-342900"/>
            <a:r>
              <a:rPr lang="en-US" sz="1600" dirty="0"/>
              <a:t>Scaled to each airport role</a:t>
            </a:r>
          </a:p>
          <a:p>
            <a:pPr marL="857250" lvl="1" indent="-342900"/>
            <a:r>
              <a:rPr lang="en-US" sz="1600" dirty="0"/>
              <a:t>Will be used to develop project needs and development costs</a:t>
            </a:r>
          </a:p>
          <a:p>
            <a:pPr marL="857250" lvl="1" indent="-342900"/>
            <a:endParaRPr lang="en-US" sz="1275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C401C1-EFA1-4442-88BB-22F07D168A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92" r="-2" b="9642"/>
          <a:stretch/>
        </p:blipFill>
        <p:spPr>
          <a:xfrm>
            <a:off x="3983777" y="857257"/>
            <a:ext cx="5159081" cy="5143493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24530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F08D5-BEA1-4683-AF94-378876A94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561" y="110878"/>
            <a:ext cx="7886700" cy="593879"/>
          </a:xfrm>
        </p:spPr>
        <p:txBody>
          <a:bodyPr>
            <a:normAutofit/>
          </a:bodyPr>
          <a:lstStyle/>
          <a:p>
            <a:r>
              <a:rPr lang="en-US" sz="2800" b="1" dirty="0"/>
              <a:t>Facility and Service Objectives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8936BC6-68DF-43F7-8E8B-9F0EC87A71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1363668"/>
              </p:ext>
            </p:extLst>
          </p:nvPr>
        </p:nvGraphicFramePr>
        <p:xfrm>
          <a:off x="432667" y="704757"/>
          <a:ext cx="8296509" cy="4424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753">
                  <a:extLst>
                    <a:ext uri="{9D8B030D-6E8A-4147-A177-3AD203B41FA5}">
                      <a16:colId xmlns:a16="http://schemas.microsoft.com/office/drawing/2014/main" val="3706298177"/>
                    </a:ext>
                  </a:extLst>
                </a:gridCol>
                <a:gridCol w="1461808">
                  <a:extLst>
                    <a:ext uri="{9D8B030D-6E8A-4147-A177-3AD203B41FA5}">
                      <a16:colId xmlns:a16="http://schemas.microsoft.com/office/drawing/2014/main" val="830984186"/>
                    </a:ext>
                  </a:extLst>
                </a:gridCol>
                <a:gridCol w="1577307">
                  <a:extLst>
                    <a:ext uri="{9D8B030D-6E8A-4147-A177-3AD203B41FA5}">
                      <a16:colId xmlns:a16="http://schemas.microsoft.com/office/drawing/2014/main" val="2364405105"/>
                    </a:ext>
                  </a:extLst>
                </a:gridCol>
                <a:gridCol w="1524406">
                  <a:extLst>
                    <a:ext uri="{9D8B030D-6E8A-4147-A177-3AD203B41FA5}">
                      <a16:colId xmlns:a16="http://schemas.microsoft.com/office/drawing/2014/main" val="318822150"/>
                    </a:ext>
                  </a:extLst>
                </a:gridCol>
                <a:gridCol w="1518235">
                  <a:extLst>
                    <a:ext uri="{9D8B030D-6E8A-4147-A177-3AD203B41FA5}">
                      <a16:colId xmlns:a16="http://schemas.microsoft.com/office/drawing/2014/main" val="2907127947"/>
                    </a:ext>
                  </a:extLst>
                </a:gridCol>
              </a:tblGrid>
              <a:tr h="4790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Description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Commercial Service/Enhanced Service Objectives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General Service Objectives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Basic Service Objectives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Local Service Objectives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/>
                </a:tc>
                <a:extLst>
                  <a:ext uri="{0D108BD9-81ED-4DB2-BD59-A6C34878D82A}">
                    <a16:rowId xmlns:a16="http://schemas.microsoft.com/office/drawing/2014/main" val="3328818859"/>
                  </a:ext>
                </a:extLst>
              </a:tr>
              <a:tr h="180281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effectLst/>
                        </a:rPr>
                        <a:t>Airside Facilities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430252"/>
                  </a:ext>
                </a:extLst>
              </a:tr>
              <a:tr h="1802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Airport Reference Code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C-II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B-II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B-I or below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A-I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/>
                </a:tc>
                <a:extLst>
                  <a:ext uri="{0D108BD9-81ED-4DB2-BD59-A6C34878D82A}">
                    <a16:rowId xmlns:a16="http://schemas.microsoft.com/office/drawing/2014/main" val="2178225809"/>
                  </a:ext>
                </a:extLst>
              </a:tr>
              <a:tr h="1802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Primary Runway Length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5,000 feet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4,000 feet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3,000 feet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Not an objective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/>
                </a:tc>
                <a:extLst>
                  <a:ext uri="{0D108BD9-81ED-4DB2-BD59-A6C34878D82A}">
                    <a16:rowId xmlns:a16="http://schemas.microsoft.com/office/drawing/2014/main" val="2151836186"/>
                  </a:ext>
                </a:extLst>
              </a:tr>
              <a:tr h="1802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Primary Runway Width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100 feet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75 feet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60 feet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50 feet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/>
                </a:tc>
                <a:extLst>
                  <a:ext uri="{0D108BD9-81ED-4DB2-BD59-A6C34878D82A}">
                    <a16:rowId xmlns:a16="http://schemas.microsoft.com/office/drawing/2014/main" val="4233388009"/>
                  </a:ext>
                </a:extLst>
              </a:tr>
              <a:tr h="3296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Type of Parallel Taxiway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Full parallel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Turnarounds (both ends meet standards)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Exits as needed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Not an objective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/>
                </a:tc>
                <a:extLst>
                  <a:ext uri="{0D108BD9-81ED-4DB2-BD59-A6C34878D82A}">
                    <a16:rowId xmlns:a16="http://schemas.microsoft.com/office/drawing/2014/main" val="1761520059"/>
                  </a:ext>
                </a:extLst>
              </a:tr>
              <a:tr h="1802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Type of Runway Approach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Vertical guidance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Non-precision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Visual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Visual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/>
                </a:tc>
                <a:extLst>
                  <a:ext uri="{0D108BD9-81ED-4DB2-BD59-A6C34878D82A}">
                    <a16:rowId xmlns:a16="http://schemas.microsoft.com/office/drawing/2014/main" val="789452046"/>
                  </a:ext>
                </a:extLst>
              </a:tr>
              <a:tr h="1802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Runway Lighting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MIRL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MIRL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LIRL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Not an objective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/>
                </a:tc>
                <a:extLst>
                  <a:ext uri="{0D108BD9-81ED-4DB2-BD59-A6C34878D82A}">
                    <a16:rowId xmlns:a16="http://schemas.microsoft.com/office/drawing/2014/main" val="4261772787"/>
                  </a:ext>
                </a:extLst>
              </a:tr>
              <a:tr h="1802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Taxiway Lighting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MITL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MITL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Not an objective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Not an objective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/>
                </a:tc>
                <a:extLst>
                  <a:ext uri="{0D108BD9-81ED-4DB2-BD59-A6C34878D82A}">
                    <a16:rowId xmlns:a16="http://schemas.microsoft.com/office/drawing/2014/main" val="52491155"/>
                  </a:ext>
                </a:extLst>
              </a:tr>
              <a:tr h="3296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Visual Glide Slope Indicator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Both runway ends (or ILS)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Both runway ends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Not an objective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Not an objective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/>
                </a:tc>
                <a:extLst>
                  <a:ext uri="{0D108BD9-81ED-4DB2-BD59-A6C34878D82A}">
                    <a16:rowId xmlns:a16="http://schemas.microsoft.com/office/drawing/2014/main" val="2590569258"/>
                  </a:ext>
                </a:extLst>
              </a:tr>
              <a:tr h="3296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Runway End Identifier Lights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Both runway ends (or ILS)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Both runway ends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Not an objective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Not an objective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/>
                </a:tc>
                <a:extLst>
                  <a:ext uri="{0D108BD9-81ED-4DB2-BD59-A6C34878D82A}">
                    <a16:rowId xmlns:a16="http://schemas.microsoft.com/office/drawing/2014/main" val="597163439"/>
                  </a:ext>
                </a:extLst>
              </a:tr>
              <a:tr h="1802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Rotating Beacon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Not an objective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/>
                </a:tc>
                <a:extLst>
                  <a:ext uri="{0D108BD9-81ED-4DB2-BD59-A6C34878D82A}">
                    <a16:rowId xmlns:a16="http://schemas.microsoft.com/office/drawing/2014/main" val="2656594575"/>
                  </a:ext>
                </a:extLst>
              </a:tr>
              <a:tr h="3296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Lighted Wind Indicator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Yes (multiple as needed)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If open for night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/>
                </a:tc>
                <a:extLst>
                  <a:ext uri="{0D108BD9-81ED-4DB2-BD59-A6C34878D82A}">
                    <a16:rowId xmlns:a16="http://schemas.microsoft.com/office/drawing/2014/main" val="4151943715"/>
                  </a:ext>
                </a:extLst>
              </a:tr>
              <a:tr h="1802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Weather Reporting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Not an objective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Not an objective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/>
                </a:tc>
                <a:extLst>
                  <a:ext uri="{0D108BD9-81ED-4DB2-BD59-A6C34878D82A}">
                    <a16:rowId xmlns:a16="http://schemas.microsoft.com/office/drawing/2014/main" val="2549673887"/>
                  </a:ext>
                </a:extLst>
              </a:tr>
              <a:tr h="195859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effectLst/>
                        </a:rPr>
                        <a:t>Landside Facilities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668160"/>
                  </a:ext>
                </a:extLst>
              </a:tr>
              <a:tr h="3296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Covered Storage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100% of based aircraft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100% of based aircraft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100% of based aircraft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Not an objective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/>
                </a:tc>
                <a:extLst>
                  <a:ext uri="{0D108BD9-81ED-4DB2-BD59-A6C34878D82A}">
                    <a16:rowId xmlns:a16="http://schemas.microsoft.com/office/drawing/2014/main" val="122807735"/>
                  </a:ext>
                </a:extLst>
              </a:tr>
              <a:tr h="4790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Overnight storage for business aircraft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Typical average aircraft/business user demand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Typical average aircraft/business user demand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Not an objective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Not an objective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/>
                </a:tc>
                <a:extLst>
                  <a:ext uri="{0D108BD9-81ED-4DB2-BD59-A6C34878D82A}">
                    <a16:rowId xmlns:a16="http://schemas.microsoft.com/office/drawing/2014/main" val="3555891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0188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B3ABE-8E45-49EE-B2B7-63D22FE0E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100" y="186707"/>
            <a:ext cx="7886700" cy="287569"/>
          </a:xfrm>
        </p:spPr>
        <p:txBody>
          <a:bodyPr>
            <a:noAutofit/>
          </a:bodyPr>
          <a:lstStyle/>
          <a:p>
            <a:r>
              <a:rPr lang="en-US" sz="2400" b="1" dirty="0"/>
              <a:t>Facility and Service Objectives Continued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15C755F-0A95-4FDA-9CDD-D43D46AFE3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8545239"/>
              </p:ext>
            </p:extLst>
          </p:nvPr>
        </p:nvGraphicFramePr>
        <p:xfrm>
          <a:off x="468351" y="616717"/>
          <a:ext cx="7886700" cy="4852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5354">
                  <a:extLst>
                    <a:ext uri="{9D8B030D-6E8A-4147-A177-3AD203B41FA5}">
                      <a16:colId xmlns:a16="http://schemas.microsoft.com/office/drawing/2014/main" val="2782487194"/>
                    </a:ext>
                  </a:extLst>
                </a:gridCol>
                <a:gridCol w="1389602">
                  <a:extLst>
                    <a:ext uri="{9D8B030D-6E8A-4147-A177-3AD203B41FA5}">
                      <a16:colId xmlns:a16="http://schemas.microsoft.com/office/drawing/2014/main" val="3659408480"/>
                    </a:ext>
                  </a:extLst>
                </a:gridCol>
                <a:gridCol w="1499395">
                  <a:extLst>
                    <a:ext uri="{9D8B030D-6E8A-4147-A177-3AD203B41FA5}">
                      <a16:colId xmlns:a16="http://schemas.microsoft.com/office/drawing/2014/main" val="2097778547"/>
                    </a:ext>
                  </a:extLst>
                </a:gridCol>
                <a:gridCol w="1449108">
                  <a:extLst>
                    <a:ext uri="{9D8B030D-6E8A-4147-A177-3AD203B41FA5}">
                      <a16:colId xmlns:a16="http://schemas.microsoft.com/office/drawing/2014/main" val="684939207"/>
                    </a:ext>
                  </a:extLst>
                </a:gridCol>
                <a:gridCol w="1443241">
                  <a:extLst>
                    <a:ext uri="{9D8B030D-6E8A-4147-A177-3AD203B41FA5}">
                      <a16:colId xmlns:a16="http://schemas.microsoft.com/office/drawing/2014/main" val="3883936874"/>
                    </a:ext>
                  </a:extLst>
                </a:gridCol>
              </a:tblGrid>
              <a:tr h="1752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Commercial Service/Enhanced Service Objectives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General Service Objectives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Basic Service Objectives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Local Service Objectives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/>
                </a:tc>
                <a:extLst>
                  <a:ext uri="{0D108BD9-81ED-4DB2-BD59-A6C34878D82A}">
                    <a16:rowId xmlns:a16="http://schemas.microsoft.com/office/drawing/2014/main" val="20685106"/>
                  </a:ext>
                </a:extLst>
              </a:tr>
              <a:tr h="1752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Terminal building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Not an objective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extLst>
                  <a:ext uri="{0D108BD9-81ED-4DB2-BD59-A6C34878D82A}">
                    <a16:rowId xmlns:a16="http://schemas.microsoft.com/office/drawing/2014/main" val="490231151"/>
                  </a:ext>
                </a:extLst>
              </a:tr>
              <a:tr h="1752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Paved entry/terminal parking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Not an objective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Not an objective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extLst>
                  <a:ext uri="{0D108BD9-81ED-4DB2-BD59-A6C34878D82A}">
                    <a16:rowId xmlns:a16="http://schemas.microsoft.com/office/drawing/2014/main" val="310121758"/>
                  </a:ext>
                </a:extLst>
              </a:tr>
              <a:tr h="175219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effectLst/>
                        </a:rPr>
                        <a:t>Services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531836"/>
                  </a:ext>
                </a:extLst>
              </a:tr>
              <a:tr h="1752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Fixed Base Operator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Yes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Not an objective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extLst>
                  <a:ext uri="{0D108BD9-81ED-4DB2-BD59-A6C34878D82A}">
                    <a16:rowId xmlns:a16="http://schemas.microsoft.com/office/drawing/2014/main" val="1950990580"/>
                  </a:ext>
                </a:extLst>
              </a:tr>
              <a:tr h="3212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Fuel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100LL &amp; Jet A - 24 hour - single point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100LL &amp; Jet 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100LL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Not an objective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extLst>
                  <a:ext uri="{0D108BD9-81ED-4DB2-BD59-A6C34878D82A}">
                    <a16:rowId xmlns:a16="http://schemas.microsoft.com/office/drawing/2014/main" val="2983793751"/>
                  </a:ext>
                </a:extLst>
              </a:tr>
              <a:tr h="4672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Attendance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Standard business hours, after hours on-call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Standard business hours, after hours on-call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On-call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Not an objective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extLst>
                  <a:ext uri="{0D108BD9-81ED-4DB2-BD59-A6C34878D82A}">
                    <a16:rowId xmlns:a16="http://schemas.microsoft.com/office/drawing/2014/main" val="1540675598"/>
                  </a:ext>
                </a:extLst>
              </a:tr>
              <a:tr h="3212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Ground transportation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Courtesy car/car rental available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Courtesy car/car rental available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Not an objective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Not an objective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extLst>
                  <a:ext uri="{0D108BD9-81ED-4DB2-BD59-A6C34878D82A}">
                    <a16:rowId xmlns:a16="http://schemas.microsoft.com/office/drawing/2014/main" val="2614632230"/>
                  </a:ext>
                </a:extLst>
              </a:tr>
              <a:tr h="1752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WiFi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Not an objective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Not an objective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extLst>
                  <a:ext uri="{0D108BD9-81ED-4DB2-BD59-A6C34878D82A}">
                    <a16:rowId xmlns:a16="http://schemas.microsoft.com/office/drawing/2014/main" val="851327113"/>
                  </a:ext>
                </a:extLst>
              </a:tr>
              <a:tr h="1752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Restrooms (24/7 or key code)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Not an objective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extLst>
                  <a:ext uri="{0D108BD9-81ED-4DB2-BD59-A6C34878D82A}">
                    <a16:rowId xmlns:a16="http://schemas.microsoft.com/office/drawing/2014/main" val="1982731350"/>
                  </a:ext>
                </a:extLst>
              </a:tr>
              <a:tr h="3212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Security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8-foot perimeter fencing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Posted signs/visual barrier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Posted signs/visual barrier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Posted signs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extLst>
                  <a:ext uri="{0D108BD9-81ED-4DB2-BD59-A6C34878D82A}">
                    <a16:rowId xmlns:a16="http://schemas.microsoft.com/office/drawing/2014/main" val="3641456630"/>
                  </a:ext>
                </a:extLst>
              </a:tr>
              <a:tr h="3212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Snow removal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Dedicated on-site equipment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On-site, shared, or contracted removal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Timely snow removal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Not an objective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extLst>
                  <a:ext uri="{0D108BD9-81ED-4DB2-BD59-A6C34878D82A}">
                    <a16:rowId xmlns:a16="http://schemas.microsoft.com/office/drawing/2014/main" val="2154858608"/>
                  </a:ext>
                </a:extLst>
              </a:tr>
              <a:tr h="1752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Aircraft Maintenance/Repair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Based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Based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Not an objective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Not an objective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extLst>
                  <a:ext uri="{0D108BD9-81ED-4DB2-BD59-A6C34878D82A}">
                    <a16:rowId xmlns:a16="http://schemas.microsoft.com/office/drawing/2014/main" val="1763835978"/>
                  </a:ext>
                </a:extLst>
              </a:tr>
              <a:tr h="1752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Flight instruction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Available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Available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Available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Not an objective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extLst>
                  <a:ext uri="{0D108BD9-81ED-4DB2-BD59-A6C34878D82A}">
                    <a16:rowId xmlns:a16="http://schemas.microsoft.com/office/drawing/2014/main" val="191012444"/>
                  </a:ext>
                </a:extLst>
              </a:tr>
              <a:tr h="1752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Aircraft Rental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Based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Based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Not an objective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Not an objective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extLst>
                  <a:ext uri="{0D108BD9-81ED-4DB2-BD59-A6C34878D82A}">
                    <a16:rowId xmlns:a16="http://schemas.microsoft.com/office/drawing/2014/main" val="3577586624"/>
                  </a:ext>
                </a:extLst>
              </a:tr>
              <a:tr h="1752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Aircraft Charter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Based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Available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Available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Not an objective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extLst>
                  <a:ext uri="{0D108BD9-81ED-4DB2-BD59-A6C34878D82A}">
                    <a16:rowId xmlns:a16="http://schemas.microsoft.com/office/drawing/2014/main" val="2077788355"/>
                  </a:ext>
                </a:extLst>
              </a:tr>
              <a:tr h="175219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Planning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8507983"/>
                  </a:ext>
                </a:extLst>
              </a:tr>
              <a:tr h="1752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Land Use Plan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extLst>
                  <a:ext uri="{0D108BD9-81ED-4DB2-BD59-A6C34878D82A}">
                    <a16:rowId xmlns:a16="http://schemas.microsoft.com/office/drawing/2014/main" val="611533179"/>
                  </a:ext>
                </a:extLst>
              </a:tr>
              <a:tr h="1752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Height Zoning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extLst>
                  <a:ext uri="{0D108BD9-81ED-4DB2-BD59-A6C34878D82A}">
                    <a16:rowId xmlns:a16="http://schemas.microsoft.com/office/drawing/2014/main" val="82519446"/>
                  </a:ext>
                </a:extLst>
              </a:tr>
              <a:tr h="3212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Airport Layout Plan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Updated within past 10 years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Updated within past 10 years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Not an objective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49" marR="36649" marT="18324" marB="18324" anchor="ctr"/>
                </a:tc>
                <a:extLst>
                  <a:ext uri="{0D108BD9-81ED-4DB2-BD59-A6C34878D82A}">
                    <a16:rowId xmlns:a16="http://schemas.microsoft.com/office/drawing/2014/main" val="443851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6224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07CAF-0B17-4ADB-8930-B6C69EBB5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888" y="1185096"/>
            <a:ext cx="2174392" cy="3272883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sz="3200" dirty="0">
                <a:latin typeface="+mj-lt"/>
              </a:rPr>
              <a:t>Required Role Criteria from 2010 System Plan  </a:t>
            </a:r>
            <a:br>
              <a:rPr lang="en-US" sz="3200" dirty="0">
                <a:latin typeface="+mj-lt"/>
              </a:rPr>
            </a:br>
            <a:endParaRPr lang="en-US" sz="3200" dirty="0">
              <a:latin typeface="+mj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EBF8B9-059B-4364-966C-5625EE7C4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6769" y="1185097"/>
            <a:ext cx="2570462" cy="3272883"/>
          </a:xfrm>
        </p:spPr>
        <p:txBody>
          <a:bodyPr vert="horz" lIns="68580" tIns="34290" rIns="68580" bIns="34290" rtlCol="0">
            <a:normAutofit/>
          </a:bodyPr>
          <a:lstStyle/>
          <a:p>
            <a:r>
              <a:rPr lang="en-US" sz="1500" b="1" u="sng" dirty="0">
                <a:solidFill>
                  <a:schemeClr val="tx1"/>
                </a:solidFill>
              </a:rPr>
              <a:t>Commercial and         Enhanced Service</a:t>
            </a:r>
          </a:p>
          <a:p>
            <a:pPr marL="257175" indent="-1714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C-II ARC</a:t>
            </a:r>
          </a:p>
          <a:p>
            <a:pPr marL="257175" indent="-1714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5,000 feet</a:t>
            </a:r>
          </a:p>
          <a:p>
            <a:pPr marL="257175" indent="-1714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Jet A and 100LL (24/7)</a:t>
            </a:r>
          </a:p>
          <a:p>
            <a:pPr marL="257175" indent="-1714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Standard business hours, after hours on-call</a:t>
            </a:r>
          </a:p>
          <a:p>
            <a:pPr marL="257175" indent="-1714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Based aircraft maintenance, charter, and aircraft rental. Flight instruction available.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BB23563E-E120-4708-9BA9-8292DAA43C7F}"/>
              </a:ext>
            </a:extLst>
          </p:cNvPr>
          <p:cNvSpPr txBox="1">
            <a:spLocks/>
          </p:cNvSpPr>
          <p:nvPr/>
        </p:nvSpPr>
        <p:spPr>
          <a:xfrm>
            <a:off x="6289637" y="1185096"/>
            <a:ext cx="2398276" cy="327288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EB32D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4940"/>
              </a:buClr>
              <a:buSzPct val="77000"/>
              <a:buFont typeface="Courier New" panose="02070309020205020404" pitchFamily="49" charset="0"/>
              <a:buChar char="o"/>
              <a:defRPr sz="22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1" u="sng" dirty="0">
                <a:solidFill>
                  <a:schemeClr val="tx1"/>
                </a:solidFill>
              </a:rPr>
              <a:t>General Service</a:t>
            </a:r>
          </a:p>
          <a:p>
            <a:pPr marL="257175" indent="-1714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4,000 feet</a:t>
            </a:r>
          </a:p>
          <a:p>
            <a:pPr marL="257175" indent="-1714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Jet A and 100LL</a:t>
            </a:r>
          </a:p>
          <a:p>
            <a:pPr marL="257175" indent="-1714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Standard business hours, after hours on-call</a:t>
            </a:r>
          </a:p>
          <a:p>
            <a:r>
              <a:rPr lang="en-US" sz="1500" b="1" u="sng" dirty="0">
                <a:solidFill>
                  <a:schemeClr val="tx1"/>
                </a:solidFill>
              </a:rPr>
              <a:t>Basic Service</a:t>
            </a:r>
          </a:p>
          <a:p>
            <a:pPr marL="257175" indent="-1714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3,000 feet</a:t>
            </a:r>
          </a:p>
          <a:p>
            <a:pPr marL="257175" indent="-1714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100LL</a:t>
            </a:r>
          </a:p>
          <a:p>
            <a:pPr marL="257175" indent="-1714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On-call</a:t>
            </a:r>
          </a:p>
          <a:p>
            <a:pPr marL="257175" indent="-171450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225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8AE9E-ED1A-4200-A71D-8D19B201F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3" y="1329201"/>
            <a:ext cx="4939868" cy="964620"/>
          </a:xfrm>
        </p:spPr>
        <p:txBody>
          <a:bodyPr anchor="b">
            <a:normAutofit/>
          </a:bodyPr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BBD57-029F-4876-B525-E4BB169D8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4" y="2686051"/>
            <a:ext cx="4939867" cy="283906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/>
              <a:t>Complete Roles and Facility/Service Assessment (Drafts being developed)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/>
              <a:t>Recommendations and Cost Estimates (Now through March)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/>
              <a:t>Prepare various deliverables (Begin in January)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/>
              <a:t>Next Advisory Committee meeting and public webinar to present draft recommendations (Early 2021)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9E1871-B78F-4FAF-8CE7-F759F5C66F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11" r="25470" b="-1"/>
          <a:stretch/>
        </p:blipFill>
        <p:spPr>
          <a:xfrm>
            <a:off x="1" y="857257"/>
            <a:ext cx="3476678" cy="514349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9312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B3C18-B8F5-42C2-9E86-01D705A36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2509" y="1928812"/>
            <a:ext cx="3278981" cy="15001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Thank you 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 Any Questions?</a:t>
            </a:r>
            <a:endParaRPr lang="en-US" sz="1500" dirty="0"/>
          </a:p>
          <a:p>
            <a:pPr marL="0" indent="0">
              <a:buNone/>
            </a:pPr>
            <a:endParaRPr lang="en-US" sz="1500" dirty="0"/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811175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E3AAD2-FF41-49D6-B2E6-89386DFDE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60" y="3671887"/>
            <a:ext cx="2468165" cy="1839515"/>
          </a:xfrm>
        </p:spPr>
        <p:txBody>
          <a:bodyPr anchor="ctr">
            <a:normAutofit/>
          </a:bodyPr>
          <a:lstStyle/>
          <a:p>
            <a:r>
              <a:rPr lang="en-US" dirty="0"/>
              <a:t>Agenda</a:t>
            </a:r>
          </a:p>
        </p:txBody>
      </p:sp>
      <p:pic>
        <p:nvPicPr>
          <p:cNvPr id="10" name="Picture 9" descr="A plane sitting on the tarmac at an airport&#10;&#10;Description automatically generated">
            <a:extLst>
              <a:ext uri="{FF2B5EF4-FFF2-40B4-BE49-F238E27FC236}">
                <a16:creationId xmlns:a16="http://schemas.microsoft.com/office/drawing/2014/main" id="{D2EDD2F9-58FE-451E-AA68-9A688CDD9E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08" b="15013"/>
          <a:stretch/>
        </p:blipFill>
        <p:spPr>
          <a:xfrm>
            <a:off x="15" y="857258"/>
            <a:ext cx="9143985" cy="2782952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157E46-3220-4A7D-A7E3-F2A3F8890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7987" y="3534276"/>
            <a:ext cx="5614060" cy="1977127"/>
          </a:xfrm>
        </p:spPr>
        <p:txBody>
          <a:bodyPr anchor="ctr">
            <a:normAutofit/>
          </a:bodyPr>
          <a:lstStyle/>
          <a:p>
            <a:pPr marL="342900" indent="-342900"/>
            <a:r>
              <a:rPr lang="en-US" sz="1500" dirty="0"/>
              <a:t>Discuss 2020 Airport System Role Designations</a:t>
            </a:r>
          </a:p>
          <a:p>
            <a:pPr marL="342900" indent="-342900"/>
            <a:r>
              <a:rPr lang="en-US" sz="1500" dirty="0"/>
              <a:t>Discuss Non-NPIAS Airport Evaluation</a:t>
            </a:r>
          </a:p>
          <a:p>
            <a:pPr marL="342900" indent="-342900"/>
            <a:r>
              <a:rPr lang="en-US" sz="1500" dirty="0"/>
              <a:t>Discuss Facility and Service Objectives </a:t>
            </a:r>
          </a:p>
          <a:p>
            <a:pPr marL="342900" indent="-342900"/>
            <a:r>
              <a:rPr lang="en-US" sz="1500" dirty="0"/>
              <a:t>Next Steps and Wrap-Up</a:t>
            </a:r>
          </a:p>
          <a:p>
            <a:endParaRPr lang="en-US" sz="1125" dirty="0"/>
          </a:p>
        </p:txBody>
      </p:sp>
    </p:spTree>
    <p:extLst>
      <p:ext uri="{BB962C8B-B14F-4D97-AF65-F5344CB8AC3E}">
        <p14:creationId xmlns:p14="http://schemas.microsoft.com/office/powerpoint/2010/main" val="2154614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C2C07-8B33-4FCE-9F0D-CF21E50D2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3" y="1079169"/>
            <a:ext cx="4939868" cy="1257452"/>
          </a:xfrm>
        </p:spPr>
        <p:txBody>
          <a:bodyPr>
            <a:normAutofit/>
          </a:bodyPr>
          <a:lstStyle/>
          <a:p>
            <a:r>
              <a:rPr lang="en-US" dirty="0"/>
              <a:t>System Airport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E6FF7-E632-4FC8-9866-880460240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4" y="2193132"/>
            <a:ext cx="4939867" cy="308195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50" dirty="0"/>
              <a:t>Based on the roles developed in 2010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50" dirty="0"/>
              <a:t>Used to assess system and develop facility and service recommendations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50" dirty="0"/>
              <a:t>Iowa’s 5 airport roles:</a:t>
            </a:r>
          </a:p>
          <a:p>
            <a:pPr marL="857250" lvl="1" indent="-342900"/>
            <a:r>
              <a:rPr lang="en-US" sz="1650" dirty="0"/>
              <a:t>Commercial Service</a:t>
            </a:r>
          </a:p>
          <a:p>
            <a:pPr marL="857250" lvl="1" indent="-342900"/>
            <a:r>
              <a:rPr lang="en-US" sz="1650" dirty="0"/>
              <a:t>Enhanced Service (5,000 ft </a:t>
            </a:r>
            <a:r>
              <a:rPr lang="en-US" sz="1650" dirty="0" err="1"/>
              <a:t>rwys</a:t>
            </a:r>
            <a:r>
              <a:rPr lang="en-US" sz="1650" dirty="0"/>
              <a:t>, jets)</a:t>
            </a:r>
          </a:p>
          <a:p>
            <a:pPr marL="857250" lvl="1" indent="-342900"/>
            <a:r>
              <a:rPr lang="en-US" sz="1650" dirty="0"/>
              <a:t>General Service (4,000 ft </a:t>
            </a:r>
            <a:r>
              <a:rPr lang="en-US" sz="1650" dirty="0" err="1"/>
              <a:t>rwys</a:t>
            </a:r>
            <a:r>
              <a:rPr lang="en-US" sz="1650" dirty="0"/>
              <a:t>, mid-sized jets)</a:t>
            </a:r>
          </a:p>
          <a:p>
            <a:pPr marL="857250" lvl="1" indent="-342900"/>
            <a:r>
              <a:rPr lang="en-US" sz="1650" dirty="0"/>
              <a:t>Basic Service (3,000 ft </a:t>
            </a:r>
            <a:r>
              <a:rPr lang="en-US" sz="1650" dirty="0" err="1"/>
              <a:t>rwys</a:t>
            </a:r>
            <a:r>
              <a:rPr lang="en-US" sz="1650" dirty="0"/>
              <a:t>, fuel)</a:t>
            </a:r>
          </a:p>
          <a:p>
            <a:pPr marL="857250" lvl="1" indent="-342900"/>
            <a:r>
              <a:rPr lang="en-US" sz="1650" dirty="0"/>
              <a:t>Local Service (turf, limited services)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9F6443-68CE-448E-B325-D0F6FE3DC1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39" r="32977" b="1"/>
          <a:stretch/>
        </p:blipFill>
        <p:spPr>
          <a:xfrm>
            <a:off x="16" y="857257"/>
            <a:ext cx="3476678" cy="514349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71544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07CAF-0B17-4ADB-8930-B6C69EBB5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05" y="1043740"/>
            <a:ext cx="5922545" cy="1278356"/>
          </a:xfrm>
        </p:spPr>
        <p:txBody>
          <a:bodyPr>
            <a:normAutofit/>
          </a:bodyPr>
          <a:lstStyle/>
          <a:p>
            <a:r>
              <a:rPr lang="en-US" dirty="0"/>
              <a:t>Airport Role Designations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F18C8-A2B9-424A-87D6-75CAAEBE4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322" y="2174709"/>
            <a:ext cx="5319878" cy="2616868"/>
          </a:xfrm>
        </p:spPr>
        <p:txBody>
          <a:bodyPr anchor="ctr">
            <a:normAutofit fontScale="62500" lnSpcReduction="20000"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2010 Iowa system – 117 airports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2020 Iowa system – 114 airports</a:t>
            </a:r>
          </a:p>
          <a:p>
            <a:pPr marL="771525" lvl="1" indent="-257175"/>
            <a:r>
              <a:rPr lang="en-US" dirty="0"/>
              <a:t>Includes </a:t>
            </a:r>
          </a:p>
          <a:p>
            <a:pPr marL="1114425" lvl="2" indent="-257175"/>
            <a:r>
              <a:rPr lang="en-US" dirty="0"/>
              <a:t>Sioux County Regional</a:t>
            </a:r>
          </a:p>
          <a:p>
            <a:pPr marL="1114425" lvl="2" indent="-257175"/>
            <a:r>
              <a:rPr lang="en-US" dirty="0"/>
              <a:t>Peltz Field</a:t>
            </a:r>
          </a:p>
          <a:p>
            <a:pPr marL="771525" lvl="1" indent="-257175"/>
            <a:r>
              <a:rPr lang="en-US" dirty="0"/>
              <a:t>Airports closed since 2010</a:t>
            </a:r>
          </a:p>
          <a:p>
            <a:pPr marL="1114425" lvl="2" indent="-257175"/>
            <a:r>
              <a:rPr lang="en-US" dirty="0"/>
              <a:t>Sioux Center</a:t>
            </a:r>
          </a:p>
          <a:p>
            <a:pPr marL="1114425" lvl="2" indent="-257175"/>
            <a:r>
              <a:rPr lang="en-US" dirty="0"/>
              <a:t>Orange City</a:t>
            </a:r>
          </a:p>
          <a:p>
            <a:pPr marL="1114425" lvl="2" indent="-257175"/>
            <a:r>
              <a:rPr lang="en-US" dirty="0"/>
              <a:t>Morningstar</a:t>
            </a:r>
          </a:p>
          <a:p>
            <a:pPr marL="1114425" lvl="2" indent="-257175"/>
            <a:r>
              <a:rPr lang="en-US" dirty="0"/>
              <a:t>Onawa</a:t>
            </a:r>
          </a:p>
          <a:p>
            <a:pPr marL="1114425" lvl="2" indent="-257175"/>
            <a:r>
              <a:rPr lang="en-US" dirty="0"/>
              <a:t>Primghar</a:t>
            </a:r>
          </a:p>
          <a:p>
            <a:endParaRPr lang="en-US" dirty="0"/>
          </a:p>
        </p:txBody>
      </p:sp>
      <p:pic>
        <p:nvPicPr>
          <p:cNvPr id="4" name="Picture 3" descr="A picture containing drawing, umbrella&#10;&#10;Description automatically generated">
            <a:extLst>
              <a:ext uri="{FF2B5EF4-FFF2-40B4-BE49-F238E27FC236}">
                <a16:creationId xmlns:a16="http://schemas.microsoft.com/office/drawing/2014/main" id="{1758F273-6A6B-4ADA-AC4C-D6167CF4D361}"/>
              </a:ext>
            </a:extLst>
          </p:cNvPr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4867" y="2103817"/>
            <a:ext cx="1709394" cy="14244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7642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07CAF-0B17-4ADB-8930-B6C69EBB5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321" y="1327924"/>
            <a:ext cx="5605629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Airport Role Designations</a:t>
            </a:r>
          </a:p>
        </p:txBody>
      </p:sp>
      <p:pic>
        <p:nvPicPr>
          <p:cNvPr id="17" name="Content Placeholder 16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E7B40E7E-9C07-44DF-B2C3-8F3B43F8A29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25" y="3979869"/>
            <a:ext cx="516637" cy="516637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A41DA7B-78CD-48ED-B83C-8124C54CF47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25" y="2218310"/>
            <a:ext cx="518636" cy="51625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95BE374E-349E-420F-8C5C-BF6472F7EE2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66" y="2820779"/>
            <a:ext cx="516255" cy="516255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4D8DAFB9-787E-493F-B634-FB3A7E3E532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25" y="3397070"/>
            <a:ext cx="516255" cy="516255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2B39A628-255E-47BF-9860-3ABC0637A8D8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25" y="4556541"/>
            <a:ext cx="516255" cy="5162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132220-70F5-4F9C-A302-F218567FEA47}"/>
              </a:ext>
            </a:extLst>
          </p:cNvPr>
          <p:cNvSpPr txBox="1"/>
          <p:nvPr/>
        </p:nvSpPr>
        <p:spPr>
          <a:xfrm>
            <a:off x="1130284" y="2218310"/>
            <a:ext cx="6093619" cy="279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Commercial Service</a:t>
            </a:r>
            <a:r>
              <a:rPr lang="en-US" sz="1350" dirty="0"/>
              <a:t> – Support commercial service airline service and support all types of general aviation activity</a:t>
            </a:r>
          </a:p>
          <a:p>
            <a:endParaRPr lang="en-US" sz="1350" dirty="0"/>
          </a:p>
          <a:p>
            <a:r>
              <a:rPr lang="en-US" sz="1350" b="1" dirty="0"/>
              <a:t>Enhanced Service</a:t>
            </a:r>
            <a:r>
              <a:rPr lang="en-US" sz="1350" dirty="0"/>
              <a:t> – Includes airports with runways over 5,000 feet that serve as economic centers for the region</a:t>
            </a:r>
          </a:p>
          <a:p>
            <a:endParaRPr lang="en-US" sz="1350" dirty="0"/>
          </a:p>
          <a:p>
            <a:r>
              <a:rPr lang="en-US" sz="1350" b="1" dirty="0"/>
              <a:t>General Service </a:t>
            </a:r>
            <a:r>
              <a:rPr lang="en-US" sz="1350" dirty="0"/>
              <a:t>– Airports hat have runways of 4,000 feet or greater and services that cater to small and mid-sized jets.  Recognized as community assets.</a:t>
            </a:r>
          </a:p>
          <a:p>
            <a:endParaRPr lang="en-US" sz="1350" dirty="0"/>
          </a:p>
          <a:p>
            <a:r>
              <a:rPr lang="en-US" sz="1350" b="1" dirty="0"/>
              <a:t>Basic Service </a:t>
            </a:r>
            <a:r>
              <a:rPr lang="en-US" sz="1350" dirty="0"/>
              <a:t>– Airports with runways greater than 3,000 feet and services that meet recreational general aviation activity</a:t>
            </a:r>
          </a:p>
          <a:p>
            <a:endParaRPr lang="en-US" sz="1350" dirty="0"/>
          </a:p>
          <a:p>
            <a:r>
              <a:rPr lang="en-US" sz="1350" b="1" dirty="0"/>
              <a:t>Local Service </a:t>
            </a:r>
            <a:r>
              <a:rPr lang="en-US" sz="1350" dirty="0"/>
              <a:t>– Supports local activity and provide limited aircraft services</a:t>
            </a:r>
          </a:p>
        </p:txBody>
      </p:sp>
      <p:pic>
        <p:nvPicPr>
          <p:cNvPr id="22" name="Picture 21" descr="A picture containing drawing, umbrella&#10;&#10;Description automatically generated">
            <a:extLst>
              <a:ext uri="{FF2B5EF4-FFF2-40B4-BE49-F238E27FC236}">
                <a16:creationId xmlns:a16="http://schemas.microsoft.com/office/drawing/2014/main" id="{FCF72F5E-D53A-4C62-B922-2557F6A77ADE}"/>
              </a:ext>
            </a:extLst>
          </p:cNvPr>
          <p:cNvPicPr/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01866" y="1023707"/>
            <a:ext cx="1421717" cy="11946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7410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07CAF-0B17-4ADB-8930-B6C69EBB5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7642" y="185437"/>
            <a:ext cx="5667307" cy="1343639"/>
          </a:xfrm>
        </p:spPr>
        <p:txBody>
          <a:bodyPr>
            <a:normAutofit/>
          </a:bodyPr>
          <a:lstStyle/>
          <a:p>
            <a:r>
              <a:rPr lang="en-US" dirty="0"/>
              <a:t>Airport Role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F18C8-A2B9-424A-87D6-75CAAEBE4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9758" y="1109338"/>
            <a:ext cx="4939867" cy="3224827"/>
          </a:xfrm>
        </p:spPr>
        <p:txBody>
          <a:bodyPr>
            <a:norm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900" dirty="0"/>
              <a:t>Reviewed 2010 airport role designations to determine if changes are warranted</a:t>
            </a:r>
          </a:p>
          <a:p>
            <a:pPr marL="771525" lvl="1" indent="-257175"/>
            <a:r>
              <a:rPr lang="en-US" sz="1900" dirty="0"/>
              <a:t>Evaluated key facility improvements made since 2010</a:t>
            </a:r>
          </a:p>
          <a:p>
            <a:pPr marL="771525" lvl="1" indent="-257175"/>
            <a:r>
              <a:rPr lang="en-US" sz="1900" dirty="0"/>
              <a:t>Reviewed recommended system improvements from 2010 SASP to determine current status</a:t>
            </a:r>
          </a:p>
          <a:p>
            <a:pPr marL="771525" lvl="1" indent="-257175"/>
            <a:r>
              <a:rPr lang="en-US" sz="1900" dirty="0"/>
              <a:t>Determined current role for: </a:t>
            </a:r>
          </a:p>
          <a:p>
            <a:pPr marL="1114425" lvl="2" indent="-257175"/>
            <a:r>
              <a:rPr lang="en-US" sz="1600" dirty="0"/>
              <a:t>Sioux County Regional </a:t>
            </a:r>
          </a:p>
          <a:p>
            <a:pPr marL="1114425" lvl="2" indent="-257175"/>
            <a:r>
              <a:rPr lang="en-US" sz="1600" dirty="0"/>
              <a:t>Peltz Field</a:t>
            </a:r>
          </a:p>
          <a:p>
            <a:endParaRPr lang="en-US" dirty="0"/>
          </a:p>
        </p:txBody>
      </p:sp>
      <p:pic>
        <p:nvPicPr>
          <p:cNvPr id="7" name="Picture 6" descr="A group of people in a field&#10;&#10;Description automatically generated">
            <a:extLst>
              <a:ext uri="{FF2B5EF4-FFF2-40B4-BE49-F238E27FC236}">
                <a16:creationId xmlns:a16="http://schemas.microsoft.com/office/drawing/2014/main" id="{7106AB79-30DF-4D3C-89CA-E18177651C4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" r="2" b="2"/>
          <a:stretch/>
        </p:blipFill>
        <p:spPr bwMode="auto">
          <a:xfrm>
            <a:off x="240964" y="185437"/>
            <a:ext cx="3476678" cy="5143493"/>
          </a:xfrm>
          <a:prstGeom prst="rect">
            <a:avLst/>
          </a:prstGeom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87708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07CAF-0B17-4ADB-8930-B6C69EBB5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618" y="517403"/>
            <a:ext cx="5579924" cy="438234"/>
          </a:xfrm>
        </p:spPr>
        <p:txBody>
          <a:bodyPr>
            <a:normAutofit fontScale="90000"/>
          </a:bodyPr>
          <a:lstStyle/>
          <a:p>
            <a:r>
              <a:rPr lang="en-US" dirty="0"/>
              <a:t>Iowa Facility Changes – 2010 to 2020</a:t>
            </a:r>
          </a:p>
        </p:txBody>
      </p:sp>
      <p:pic>
        <p:nvPicPr>
          <p:cNvPr id="4" name="Picture 3" descr="A picture containing drawing, umbrella&#10;&#10;Description automatically generated">
            <a:extLst>
              <a:ext uri="{FF2B5EF4-FFF2-40B4-BE49-F238E27FC236}">
                <a16:creationId xmlns:a16="http://schemas.microsoft.com/office/drawing/2014/main" id="{1758F273-6A6B-4ADA-AC4C-D6167CF4D361}"/>
              </a:ext>
            </a:extLst>
          </p:cNvPr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7245" y="2372981"/>
            <a:ext cx="1522142" cy="1484644"/>
          </a:xfrm>
          <a:prstGeom prst="rect">
            <a:avLst/>
          </a:prstGeom>
          <a:noFill/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4D3608A-52DE-4A2B-A5FA-158DC39198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925058"/>
              </p:ext>
            </p:extLst>
          </p:nvPr>
        </p:nvGraphicFramePr>
        <p:xfrm>
          <a:off x="147756" y="1405054"/>
          <a:ext cx="6372224" cy="358909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017560">
                  <a:extLst>
                    <a:ext uri="{9D8B030D-6E8A-4147-A177-3AD203B41FA5}">
                      <a16:colId xmlns:a16="http://schemas.microsoft.com/office/drawing/2014/main" val="3607070289"/>
                    </a:ext>
                  </a:extLst>
                </a:gridCol>
                <a:gridCol w="2026388">
                  <a:extLst>
                    <a:ext uri="{9D8B030D-6E8A-4147-A177-3AD203B41FA5}">
                      <a16:colId xmlns:a16="http://schemas.microsoft.com/office/drawing/2014/main" val="445170105"/>
                    </a:ext>
                  </a:extLst>
                </a:gridCol>
                <a:gridCol w="1052957">
                  <a:extLst>
                    <a:ext uri="{9D8B030D-6E8A-4147-A177-3AD203B41FA5}">
                      <a16:colId xmlns:a16="http://schemas.microsoft.com/office/drawing/2014/main" val="1721724105"/>
                    </a:ext>
                  </a:extLst>
                </a:gridCol>
                <a:gridCol w="1094676">
                  <a:extLst>
                    <a:ext uri="{9D8B030D-6E8A-4147-A177-3AD203B41FA5}">
                      <a16:colId xmlns:a16="http://schemas.microsoft.com/office/drawing/2014/main" val="1634357538"/>
                    </a:ext>
                  </a:extLst>
                </a:gridCol>
                <a:gridCol w="1180643">
                  <a:extLst>
                    <a:ext uri="{9D8B030D-6E8A-4147-A177-3AD203B41FA5}">
                      <a16:colId xmlns:a16="http://schemas.microsoft.com/office/drawing/2014/main" val="858294947"/>
                    </a:ext>
                  </a:extLst>
                </a:gridCol>
              </a:tblGrid>
              <a:tr h="328939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67" marR="12967" marT="6484" marB="648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</a:rPr>
                        <a:t>Commercial and Enhanced Service Airports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67" marR="12967" marT="6484" marB="648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</a:rPr>
                        <a:t>General Service Airports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67" marR="12967" marT="6484" marB="648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</a:rPr>
                        <a:t>Basic Service Airports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67" marR="12967" marT="6484" marB="648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</a:rPr>
                        <a:t>Local Service Airports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67" marR="12967" marT="6484" marB="6484" anchor="ctr"/>
                </a:tc>
                <a:extLst>
                  <a:ext uri="{0D108BD9-81ED-4DB2-BD59-A6C34878D82A}">
                    <a16:rowId xmlns:a16="http://schemas.microsoft.com/office/drawing/2014/main" val="81600"/>
                  </a:ext>
                </a:extLst>
              </a:tr>
              <a:tr h="5072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Runway Length</a:t>
                      </a:r>
                      <a:endParaRPr lang="en-US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67" marR="12967" marT="6484" marB="6484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-</a:t>
                      </a:r>
                      <a:endParaRPr lang="en-US" sz="800" dirty="0">
                        <a:effectLst/>
                        <a:latin typeface="Arial Narrow" panose="020B0606020202030204" pitchFamily="34" charset="0"/>
                        <a:ea typeface="ヒラギノ角ゴ Pro W3"/>
                        <a:cs typeface="Times New Roman" panose="02020603050405020304" pitchFamily="18" charset="0"/>
                      </a:endParaRPr>
                    </a:p>
                  </a:txBody>
                  <a:tcPr marL="12967" marR="12967" marT="6484" marB="6484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Iowa Falls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(4,000’ – 4,600’)</a:t>
                      </a:r>
                      <a:endParaRPr lang="en-US" sz="800" dirty="0">
                        <a:effectLst/>
                        <a:latin typeface="Arial Narrow" panose="020B0606020202030204" pitchFamily="34" charset="0"/>
                        <a:ea typeface="ヒラギノ角ゴ Pro W3"/>
                        <a:cs typeface="Times New Roman" panose="02020603050405020304" pitchFamily="18" charset="0"/>
                      </a:endParaRPr>
                    </a:p>
                  </a:txBody>
                  <a:tcPr marL="12967" marR="12967" marT="6484" marB="6484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Jefferson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(3,200’ to 4,000’)</a:t>
                      </a:r>
                      <a:endParaRPr lang="en-US" sz="800" dirty="0">
                        <a:effectLst/>
                        <a:latin typeface="Arial Narrow" panose="020B0606020202030204" pitchFamily="34" charset="0"/>
                        <a:ea typeface="ヒラギノ角ゴ Pro W3"/>
                        <a:cs typeface="Times New Roman" panose="02020603050405020304" pitchFamily="18" charset="0"/>
                      </a:endParaRPr>
                    </a:p>
                  </a:txBody>
                  <a:tcPr marL="12967" marR="12967" marT="6484" marB="6484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Lamoni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(2,900’ – 3,400’)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 Waverly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(2,800’ – 3,200’)</a:t>
                      </a:r>
                      <a:endParaRPr lang="en-US" sz="800" b="1" dirty="0">
                        <a:effectLst/>
                        <a:latin typeface="Arial Narrow" panose="020B0606020202030204" pitchFamily="34" charset="0"/>
                        <a:ea typeface="ヒラギノ角ゴ Pro W3"/>
                        <a:cs typeface="Times New Roman" panose="02020603050405020304" pitchFamily="18" charset="0"/>
                      </a:endParaRPr>
                    </a:p>
                  </a:txBody>
                  <a:tcPr marL="12967" marR="12967" marT="6484" marB="6484" anchor="ctr"/>
                </a:tc>
                <a:extLst>
                  <a:ext uri="{0D108BD9-81ED-4DB2-BD59-A6C34878D82A}">
                    <a16:rowId xmlns:a16="http://schemas.microsoft.com/office/drawing/2014/main" val="1499560431"/>
                  </a:ext>
                </a:extLst>
              </a:tr>
              <a:tr h="7509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Runway Lighting</a:t>
                      </a:r>
                      <a:endParaRPr lang="en-US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67" marR="12967" marT="6484" marB="6484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Davenport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(medium to high intensity)</a:t>
                      </a:r>
                      <a:endParaRPr lang="en-US" sz="800" dirty="0">
                        <a:effectLst/>
                        <a:latin typeface="Arial Narrow" panose="020B0606020202030204" pitchFamily="34" charset="0"/>
                        <a:ea typeface="ヒラギノ角ゴ Pro W3"/>
                        <a:cs typeface="Times New Roman" panose="02020603050405020304" pitchFamily="18" charset="0"/>
                      </a:endParaRPr>
                    </a:p>
                  </a:txBody>
                  <a:tcPr marL="12967" marR="12967" marT="6484" marB="6484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-</a:t>
                      </a:r>
                      <a:endParaRPr lang="en-US" sz="800" dirty="0">
                        <a:effectLst/>
                        <a:latin typeface="Arial Narrow" panose="020B0606020202030204" pitchFamily="34" charset="0"/>
                        <a:ea typeface="ヒラギノ角ゴ Pro W3"/>
                        <a:cs typeface="Times New Roman" panose="02020603050405020304" pitchFamily="18" charset="0"/>
                      </a:endParaRPr>
                    </a:p>
                  </a:txBody>
                  <a:tcPr marL="12967" marR="12967" marT="6484" marB="6484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-</a:t>
                      </a:r>
                      <a:endParaRPr lang="en-US" sz="800" dirty="0">
                        <a:effectLst/>
                        <a:latin typeface="Arial Narrow" panose="020B0606020202030204" pitchFamily="34" charset="0"/>
                        <a:ea typeface="ヒラギノ角ゴ Pro W3"/>
                        <a:cs typeface="Times New Roman" panose="02020603050405020304" pitchFamily="18" charset="0"/>
                      </a:endParaRPr>
                    </a:p>
                  </a:txBody>
                  <a:tcPr marL="12967" marR="12967" marT="6484" marB="6484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Belmond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(none to NSTD)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Larchwood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(none to LOW)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Rockwell City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(LOW to MED)</a:t>
                      </a:r>
                      <a:endParaRPr lang="en-US" sz="800" dirty="0">
                        <a:effectLst/>
                        <a:latin typeface="Arial Narrow" panose="020B0606020202030204" pitchFamily="34" charset="0"/>
                        <a:ea typeface="ヒラギノ角ゴ Pro W3"/>
                        <a:cs typeface="Times New Roman" panose="02020603050405020304" pitchFamily="18" charset="0"/>
                      </a:endParaRPr>
                    </a:p>
                  </a:txBody>
                  <a:tcPr marL="12967" marR="12967" marT="6484" marB="6484" anchor="ctr"/>
                </a:tc>
                <a:extLst>
                  <a:ext uri="{0D108BD9-81ED-4DB2-BD59-A6C34878D82A}">
                    <a16:rowId xmlns:a16="http://schemas.microsoft.com/office/drawing/2014/main" val="101182832"/>
                  </a:ext>
                </a:extLst>
              </a:tr>
              <a:tr h="5072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VGSI</a:t>
                      </a:r>
                      <a:endParaRPr lang="en-US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67" marR="12967" marT="6484" marB="6484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-</a:t>
                      </a:r>
                      <a:endParaRPr lang="en-US" sz="800" dirty="0">
                        <a:effectLst/>
                        <a:latin typeface="Arial Narrow" panose="020B0606020202030204" pitchFamily="34" charset="0"/>
                        <a:ea typeface="ヒラギノ角ゴ Pro W3"/>
                        <a:cs typeface="Times New Roman" panose="02020603050405020304" pitchFamily="18" charset="0"/>
                      </a:endParaRPr>
                    </a:p>
                  </a:txBody>
                  <a:tcPr marL="12967" marR="12967" marT="6484" marB="6484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</a:t>
                      </a:r>
                      <a:endParaRPr lang="en-US" sz="800">
                        <a:effectLst/>
                        <a:latin typeface="Arial Narrow" panose="020B0606020202030204" pitchFamily="34" charset="0"/>
                        <a:ea typeface="ヒラギノ角ゴ Pro W3"/>
                        <a:cs typeface="Times New Roman" panose="02020603050405020304" pitchFamily="18" charset="0"/>
                      </a:endParaRPr>
                    </a:p>
                  </a:txBody>
                  <a:tcPr marL="12967" marR="12967" marT="6484" marB="6484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Bloomfield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(none to 2L PAPI)</a:t>
                      </a:r>
                      <a:endParaRPr lang="en-US" sz="800" dirty="0">
                        <a:effectLst/>
                        <a:latin typeface="Arial Narrow" panose="020B0606020202030204" pitchFamily="34" charset="0"/>
                        <a:ea typeface="ヒラギノ角ゴ Pro W3"/>
                        <a:cs typeface="Times New Roman" panose="02020603050405020304" pitchFamily="18" charset="0"/>
                      </a:endParaRPr>
                    </a:p>
                  </a:txBody>
                  <a:tcPr marL="12967" marR="12967" marT="6484" marB="6484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</a:t>
                      </a:r>
                      <a:endParaRPr lang="en-US" sz="800">
                        <a:effectLst/>
                        <a:latin typeface="Arial Narrow" panose="020B0606020202030204" pitchFamily="34" charset="0"/>
                        <a:ea typeface="ヒラギノ角ゴ Pro W3"/>
                        <a:cs typeface="Times New Roman" panose="02020603050405020304" pitchFamily="18" charset="0"/>
                      </a:endParaRPr>
                    </a:p>
                  </a:txBody>
                  <a:tcPr marL="12967" marR="12967" marT="6484" marB="6484" anchor="ctr"/>
                </a:tc>
                <a:extLst>
                  <a:ext uri="{0D108BD9-81ED-4DB2-BD59-A6C34878D82A}">
                    <a16:rowId xmlns:a16="http://schemas.microsoft.com/office/drawing/2014/main" val="406251658"/>
                  </a:ext>
                </a:extLst>
              </a:tr>
              <a:tr h="7509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REIL</a:t>
                      </a:r>
                      <a:endParaRPr lang="en-US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67" marR="12967" marT="6484" marB="6484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</a:t>
                      </a:r>
                      <a:endParaRPr lang="en-US" sz="800">
                        <a:effectLst/>
                        <a:latin typeface="Arial Narrow" panose="020B0606020202030204" pitchFamily="34" charset="0"/>
                        <a:ea typeface="ヒラギノ角ゴ Pro W3"/>
                        <a:cs typeface="Times New Roman" panose="02020603050405020304" pitchFamily="18" charset="0"/>
                      </a:endParaRPr>
                    </a:p>
                  </a:txBody>
                  <a:tcPr marL="12967" marR="12967" marT="6484" marB="6484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Harlan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(none to both)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Mount Pleasant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(one end to both)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Oelwein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(one end to both)</a:t>
                      </a:r>
                      <a:endParaRPr lang="en-US" sz="800">
                        <a:effectLst/>
                        <a:latin typeface="Arial Narrow" panose="020B0606020202030204" pitchFamily="34" charset="0"/>
                        <a:ea typeface="ヒラギノ角ゴ Pro W3"/>
                        <a:cs typeface="Times New Roman" panose="02020603050405020304" pitchFamily="18" charset="0"/>
                      </a:endParaRPr>
                    </a:p>
                  </a:txBody>
                  <a:tcPr marL="12967" marR="12967" marT="6484" marB="6484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Emmetsburg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(none to both)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Shenandoah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(one end to both)</a:t>
                      </a:r>
                      <a:endParaRPr lang="en-US" sz="800" b="1" dirty="0">
                        <a:effectLst/>
                        <a:latin typeface="Arial Narrow" panose="020B0606020202030204" pitchFamily="34" charset="0"/>
                        <a:ea typeface="ヒラギノ角ゴ Pro W3"/>
                        <a:cs typeface="Times New Roman" panose="02020603050405020304" pitchFamily="18" charset="0"/>
                      </a:endParaRPr>
                    </a:p>
                  </a:txBody>
                  <a:tcPr marL="12967" marR="12967" marT="6484" marB="6484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Albia (none to both)</a:t>
                      </a:r>
                      <a:endParaRPr lang="en-US" sz="800">
                        <a:effectLst/>
                        <a:latin typeface="Arial Narrow" panose="020B0606020202030204" pitchFamily="34" charset="0"/>
                        <a:ea typeface="ヒラギノ角ゴ Pro W3"/>
                        <a:cs typeface="Times New Roman" panose="02020603050405020304" pitchFamily="18" charset="0"/>
                      </a:endParaRPr>
                    </a:p>
                  </a:txBody>
                  <a:tcPr marL="12967" marR="12967" marT="6484" marB="6484" anchor="ctr"/>
                </a:tc>
                <a:extLst>
                  <a:ext uri="{0D108BD9-81ED-4DB2-BD59-A6C34878D82A}">
                    <a16:rowId xmlns:a16="http://schemas.microsoft.com/office/drawing/2014/main" val="746325786"/>
                  </a:ext>
                </a:extLst>
              </a:tr>
              <a:tr h="7406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Fuel</a:t>
                      </a:r>
                      <a:endParaRPr lang="en-US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67" marR="12967" marT="6484" marB="6484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</a:t>
                      </a:r>
                      <a:endParaRPr lang="en-US" sz="800">
                        <a:effectLst/>
                        <a:latin typeface="Arial Narrow" panose="020B0606020202030204" pitchFamily="34" charset="0"/>
                        <a:ea typeface="ヒラギノ角ゴ Pro W3"/>
                        <a:cs typeface="Times New Roman" panose="02020603050405020304" pitchFamily="18" charset="0"/>
                      </a:endParaRPr>
                    </a:p>
                  </a:txBody>
                  <a:tcPr marL="12967" marR="12967" marT="6484" marB="6484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Estherville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(Jet A)</a:t>
                      </a:r>
                      <a:endParaRPr lang="en-US" sz="800">
                        <a:effectLst/>
                        <a:latin typeface="Arial Narrow" panose="020B0606020202030204" pitchFamily="34" charset="0"/>
                        <a:ea typeface="ヒラギノ角ゴ Pro W3"/>
                        <a:cs typeface="Times New Roman" panose="02020603050405020304" pitchFamily="18" charset="0"/>
                      </a:endParaRPr>
                    </a:p>
                  </a:txBody>
                  <a:tcPr marL="12967" marR="12967" marT="6484" marB="6484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Marion (Jet A)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West Union (Jet A)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Winterset (Jet A)</a:t>
                      </a:r>
                      <a:endParaRPr lang="en-US" sz="800">
                        <a:effectLst/>
                        <a:latin typeface="Arial Narrow" panose="020B0606020202030204" pitchFamily="34" charset="0"/>
                        <a:ea typeface="ヒラギノ角ゴ Pro W3"/>
                        <a:cs typeface="Times New Roman" panose="02020603050405020304" pitchFamily="18" charset="0"/>
                      </a:endParaRPr>
                    </a:p>
                  </a:txBody>
                  <a:tcPr marL="12967" marR="12967" marT="6484" marB="6484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Audubon (Jet A)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 Lamoni (Jet A)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Larchwood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(100LL - private system)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 Waverly (Jet A)</a:t>
                      </a:r>
                      <a:endParaRPr lang="en-US" sz="800" b="1" dirty="0">
                        <a:effectLst/>
                        <a:latin typeface="Arial Narrow" panose="020B0606020202030204" pitchFamily="34" charset="0"/>
                        <a:ea typeface="ヒラギノ角ゴ Pro W3"/>
                        <a:cs typeface="Times New Roman" panose="02020603050405020304" pitchFamily="18" charset="0"/>
                      </a:endParaRPr>
                    </a:p>
                  </a:txBody>
                  <a:tcPr marL="12967" marR="12967" marT="6484" marB="6484" anchor="ctr"/>
                </a:tc>
                <a:extLst>
                  <a:ext uri="{0D108BD9-81ED-4DB2-BD59-A6C34878D82A}">
                    <a16:rowId xmlns:a16="http://schemas.microsoft.com/office/drawing/2014/main" val="2045040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3136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07CAF-0B17-4ADB-8930-B6C69EBB5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37" y="294379"/>
            <a:ext cx="5922545" cy="438234"/>
          </a:xfrm>
        </p:spPr>
        <p:txBody>
          <a:bodyPr>
            <a:normAutofit/>
          </a:bodyPr>
          <a:lstStyle/>
          <a:p>
            <a:r>
              <a:rPr lang="en-US" sz="2400" dirty="0"/>
              <a:t>Status of 2010 Recommended Improvements</a:t>
            </a:r>
          </a:p>
        </p:txBody>
      </p:sp>
      <p:pic>
        <p:nvPicPr>
          <p:cNvPr id="4" name="Picture 3" descr="A picture containing drawing, umbrella&#10;&#10;Description automatically generated">
            <a:extLst>
              <a:ext uri="{FF2B5EF4-FFF2-40B4-BE49-F238E27FC236}">
                <a16:creationId xmlns:a16="http://schemas.microsoft.com/office/drawing/2014/main" id="{1758F273-6A6B-4ADA-AC4C-D6167CF4D361}"/>
              </a:ext>
            </a:extLst>
          </p:cNvPr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1705" y="1770814"/>
            <a:ext cx="1669339" cy="1480882"/>
          </a:xfrm>
          <a:prstGeom prst="rect">
            <a:avLst/>
          </a:prstGeom>
          <a:noFill/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73209D2-8023-4D8C-AC45-A22E9D5FE4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347439"/>
              </p:ext>
            </p:extLst>
          </p:nvPr>
        </p:nvGraphicFramePr>
        <p:xfrm>
          <a:off x="380369" y="896770"/>
          <a:ext cx="5886615" cy="424171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80007">
                  <a:extLst>
                    <a:ext uri="{9D8B030D-6E8A-4147-A177-3AD203B41FA5}">
                      <a16:colId xmlns:a16="http://schemas.microsoft.com/office/drawing/2014/main" val="3303840822"/>
                    </a:ext>
                  </a:extLst>
                </a:gridCol>
                <a:gridCol w="402371">
                  <a:extLst>
                    <a:ext uri="{9D8B030D-6E8A-4147-A177-3AD203B41FA5}">
                      <a16:colId xmlns:a16="http://schemas.microsoft.com/office/drawing/2014/main" val="3068948064"/>
                    </a:ext>
                  </a:extLst>
                </a:gridCol>
                <a:gridCol w="1002067">
                  <a:extLst>
                    <a:ext uri="{9D8B030D-6E8A-4147-A177-3AD203B41FA5}">
                      <a16:colId xmlns:a16="http://schemas.microsoft.com/office/drawing/2014/main" val="2031665221"/>
                    </a:ext>
                  </a:extLst>
                </a:gridCol>
                <a:gridCol w="1681547">
                  <a:extLst>
                    <a:ext uri="{9D8B030D-6E8A-4147-A177-3AD203B41FA5}">
                      <a16:colId xmlns:a16="http://schemas.microsoft.com/office/drawing/2014/main" val="683075405"/>
                    </a:ext>
                  </a:extLst>
                </a:gridCol>
                <a:gridCol w="2020623">
                  <a:extLst>
                    <a:ext uri="{9D8B030D-6E8A-4147-A177-3AD203B41FA5}">
                      <a16:colId xmlns:a16="http://schemas.microsoft.com/office/drawing/2014/main" val="44306163"/>
                    </a:ext>
                  </a:extLst>
                </a:gridCol>
              </a:tblGrid>
              <a:tr h="3231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Airport</a:t>
                      </a:r>
                      <a:endParaRPr lang="en-US" sz="900" b="1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3" marR="20323" marT="10162" marB="1016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2010 Role</a:t>
                      </a:r>
                      <a:endParaRPr lang="en-US" sz="900" b="1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3" marR="20323" marT="10162" marB="1016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Next Highest Role Classification</a:t>
                      </a:r>
                      <a:endParaRPr lang="en-US" sz="900" b="1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3" marR="20323" marT="10162" marB="1016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Facility or Services Improvement</a:t>
                      </a:r>
                      <a:endParaRPr lang="en-US" sz="900" b="1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3" marR="20323" marT="10162" marB="1016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2020 Status</a:t>
                      </a:r>
                      <a:endParaRPr lang="en-US" sz="900" b="1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3" marR="20323" marT="10162" marB="10162" anchor="ctr"/>
                </a:tc>
                <a:extLst>
                  <a:ext uri="{0D108BD9-81ED-4DB2-BD59-A6C34878D82A}">
                    <a16:rowId xmlns:a16="http://schemas.microsoft.com/office/drawing/2014/main" val="2915958053"/>
                  </a:ext>
                </a:extLst>
              </a:tr>
              <a:tr h="3231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Albia</a:t>
                      </a:r>
                      <a:endParaRPr lang="en-US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3" marR="20323" marT="10162" marB="1016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Local</a:t>
                      </a:r>
                      <a:endParaRPr lang="en-US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3" marR="20323" marT="10162" marB="1016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Basic</a:t>
                      </a:r>
                      <a:endParaRPr lang="en-US" sz="900">
                        <a:effectLst/>
                        <a:latin typeface="Arial Narrow" panose="020B0606020202030204" pitchFamily="34" charset="0"/>
                        <a:ea typeface="ヒラギノ角ゴ Pro W3"/>
                        <a:cs typeface="Times New Roman" panose="02020603050405020304" pitchFamily="18" charset="0"/>
                      </a:endParaRPr>
                    </a:p>
                  </a:txBody>
                  <a:tcPr marL="20323" marR="20323" marT="10162" marB="1016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Availability of staffing or on-call 24/7</a:t>
                      </a:r>
                      <a:endParaRPr lang="en-US" sz="900" dirty="0">
                        <a:effectLst/>
                        <a:latin typeface="Arial Narrow" panose="020B0606020202030204" pitchFamily="34" charset="0"/>
                        <a:ea typeface="ヒラギノ角ゴ Pro W3"/>
                        <a:cs typeface="Times New Roman" panose="02020603050405020304" pitchFamily="18" charset="0"/>
                      </a:endParaRPr>
                    </a:p>
                  </a:txBody>
                  <a:tcPr marL="20323" marR="20323" marT="10162" marB="1016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Unattended</a:t>
                      </a:r>
                      <a:endParaRPr lang="en-US" sz="900">
                        <a:effectLst/>
                        <a:latin typeface="Arial Narrow" panose="020B0606020202030204" pitchFamily="34" charset="0"/>
                        <a:ea typeface="ヒラギノ角ゴ Pro W3"/>
                        <a:cs typeface="Times New Roman" panose="02020603050405020304" pitchFamily="18" charset="0"/>
                      </a:endParaRPr>
                    </a:p>
                  </a:txBody>
                  <a:tcPr marL="20323" marR="20323" marT="10162" marB="10162" anchor="ctr"/>
                </a:tc>
                <a:extLst>
                  <a:ext uri="{0D108BD9-81ED-4DB2-BD59-A6C34878D82A}">
                    <a16:rowId xmlns:a16="http://schemas.microsoft.com/office/drawing/2014/main" val="1478939073"/>
                  </a:ext>
                </a:extLst>
              </a:tr>
              <a:tr h="323179">
                <a:tc>
                  <a:txBody>
                    <a:bodyPr/>
                    <a:lstStyle/>
                    <a:p>
                      <a:pPr marL="109855" marR="0" indent="-109855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900">
                          <a:effectLst/>
                        </a:rPr>
                        <a:t>Audubon</a:t>
                      </a:r>
                      <a:endParaRPr lang="en-US" sz="9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23" marR="20323" marT="10162" marB="10162" anchor="ctr"/>
                </a:tc>
                <a:tc>
                  <a:txBody>
                    <a:bodyPr/>
                    <a:lstStyle/>
                    <a:p>
                      <a:pPr marL="109855" marR="0" indent="-109855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900">
                          <a:effectLst/>
                        </a:rPr>
                        <a:t>Local</a:t>
                      </a:r>
                      <a:endParaRPr lang="en-US" sz="9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23" marR="20323" marT="10162" marB="1016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Basic</a:t>
                      </a:r>
                      <a:endParaRPr lang="en-US" sz="900">
                        <a:effectLst/>
                        <a:latin typeface="Arial Narrow" panose="020B0606020202030204" pitchFamily="34" charset="0"/>
                        <a:ea typeface="ヒラギノ角ゴ Pro W3"/>
                        <a:cs typeface="Times New Roman" panose="02020603050405020304" pitchFamily="18" charset="0"/>
                      </a:endParaRPr>
                    </a:p>
                  </a:txBody>
                  <a:tcPr marL="20323" marR="20323" marT="10162" marB="1016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Availability of staffing or on-call 24/7</a:t>
                      </a:r>
                      <a:endParaRPr lang="en-US" sz="900" dirty="0">
                        <a:effectLst/>
                        <a:latin typeface="Arial Narrow" panose="020B0606020202030204" pitchFamily="34" charset="0"/>
                        <a:ea typeface="ヒラギノ角ゴ Pro W3"/>
                        <a:cs typeface="Times New Roman" panose="02020603050405020304" pitchFamily="18" charset="0"/>
                      </a:endParaRPr>
                    </a:p>
                  </a:txBody>
                  <a:tcPr marL="20323" marR="20323" marT="10162" marB="1016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Unattended</a:t>
                      </a:r>
                      <a:endParaRPr lang="en-US" sz="900">
                        <a:effectLst/>
                        <a:latin typeface="Arial Narrow" panose="020B0606020202030204" pitchFamily="34" charset="0"/>
                        <a:ea typeface="ヒラギノ角ゴ Pro W3"/>
                        <a:cs typeface="Times New Roman" panose="02020603050405020304" pitchFamily="18" charset="0"/>
                      </a:endParaRPr>
                    </a:p>
                  </a:txBody>
                  <a:tcPr marL="20323" marR="20323" marT="10162" marB="10162" anchor="ctr"/>
                </a:tc>
                <a:extLst>
                  <a:ext uri="{0D108BD9-81ED-4DB2-BD59-A6C34878D82A}">
                    <a16:rowId xmlns:a16="http://schemas.microsoft.com/office/drawing/2014/main" val="761484224"/>
                  </a:ext>
                </a:extLst>
              </a:tr>
              <a:tr h="3231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Clarinda</a:t>
                      </a:r>
                      <a:endParaRPr lang="en-US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3" marR="20323" marT="10162" marB="1016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Basic</a:t>
                      </a:r>
                      <a:endParaRPr lang="en-US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3" marR="20323" marT="10162" marB="1016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General</a:t>
                      </a:r>
                      <a:endParaRPr lang="en-US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3" marR="20323" marT="10162" marB="1016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Availability of based services</a:t>
                      </a:r>
                      <a:endParaRPr lang="en-US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3" marR="20323" marT="10162" marB="1016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No Flight Instruction, Aircraft Charter, or Aircraft Rental</a:t>
                      </a:r>
                      <a:endParaRPr lang="en-US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3" marR="20323" marT="10162" marB="10162" anchor="ctr"/>
                </a:tc>
                <a:extLst>
                  <a:ext uri="{0D108BD9-81ED-4DB2-BD59-A6C34878D82A}">
                    <a16:rowId xmlns:a16="http://schemas.microsoft.com/office/drawing/2014/main" val="2095875066"/>
                  </a:ext>
                </a:extLst>
              </a:tr>
              <a:tr h="3231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Guthrie Center</a:t>
                      </a:r>
                      <a:endParaRPr lang="en-US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3" marR="20323" marT="10162" marB="1016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Local</a:t>
                      </a:r>
                      <a:endParaRPr lang="en-US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3" marR="20323" marT="10162" marB="1016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Basic</a:t>
                      </a:r>
                      <a:endParaRPr lang="en-US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3" marR="20323" marT="10162" marB="1016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Availability of staffing or on-call 24/7</a:t>
                      </a:r>
                      <a:endParaRPr lang="en-US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3" marR="20323" marT="10162" marB="1016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Unattended</a:t>
                      </a:r>
                      <a:endParaRPr lang="en-US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3" marR="20323" marT="10162" marB="10162" anchor="ctr"/>
                </a:tc>
                <a:extLst>
                  <a:ext uri="{0D108BD9-81ED-4DB2-BD59-A6C34878D82A}">
                    <a16:rowId xmlns:a16="http://schemas.microsoft.com/office/drawing/2014/main" val="3588486097"/>
                  </a:ext>
                </a:extLst>
              </a:tr>
              <a:tr h="3231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Humboldt</a:t>
                      </a:r>
                      <a:endParaRPr lang="en-US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3" marR="20323" marT="10162" marB="1016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Local</a:t>
                      </a:r>
                      <a:endParaRPr lang="en-US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3" marR="20323" marT="10162" marB="1016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Basic</a:t>
                      </a:r>
                      <a:endParaRPr lang="en-US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3" marR="20323" marT="10162" marB="1016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Availability of staffing or on-call 24/7</a:t>
                      </a:r>
                      <a:endParaRPr lang="en-US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3" marR="20323" marT="10162" marB="1016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Unattended</a:t>
                      </a:r>
                      <a:endParaRPr lang="en-US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3" marR="20323" marT="10162" marB="10162" anchor="ctr"/>
                </a:tc>
                <a:extLst>
                  <a:ext uri="{0D108BD9-81ED-4DB2-BD59-A6C34878D82A}">
                    <a16:rowId xmlns:a16="http://schemas.microsoft.com/office/drawing/2014/main" val="2390365063"/>
                  </a:ext>
                </a:extLst>
              </a:tr>
              <a:tr h="4736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Lamoni</a:t>
                      </a:r>
                      <a:endParaRPr lang="en-US" sz="9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3" marR="20323" marT="10162" marB="1016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Local</a:t>
                      </a:r>
                      <a:endParaRPr lang="en-US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3" marR="20323" marT="10162" marB="1016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Basic</a:t>
                      </a:r>
                      <a:endParaRPr lang="en-US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3" marR="20323" marT="10162" marB="1016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Availability of staffing or on-call 24/7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Lengthen 2,900 feet runway</a:t>
                      </a:r>
                      <a:endParaRPr lang="en-US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3" marR="20323" marT="10162" marB="1016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On-call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3,400 feet runway</a:t>
                      </a:r>
                      <a:endParaRPr lang="en-US" sz="9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3" marR="20323" marT="10162" marB="10162" anchor="ctr"/>
                </a:tc>
                <a:extLst>
                  <a:ext uri="{0D108BD9-81ED-4DB2-BD59-A6C34878D82A}">
                    <a16:rowId xmlns:a16="http://schemas.microsoft.com/office/drawing/2014/main" val="530435809"/>
                  </a:ext>
                </a:extLst>
              </a:tr>
              <a:tr h="1929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Mapleton</a:t>
                      </a:r>
                      <a:endParaRPr lang="en-US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3" marR="20323" marT="10162" marB="1016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Local</a:t>
                      </a:r>
                      <a:endParaRPr lang="en-US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3" marR="20323" marT="10162" marB="1016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Basic</a:t>
                      </a:r>
                      <a:endParaRPr lang="en-US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3" marR="20323" marT="10162" marB="1016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Lengthen 2,801 feet runway</a:t>
                      </a:r>
                      <a:endParaRPr lang="en-US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3" marR="20323" marT="10162" marB="1016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No change in runway length</a:t>
                      </a:r>
                      <a:endParaRPr lang="en-US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3" marR="20323" marT="10162" marB="10162" anchor="ctr"/>
                </a:tc>
                <a:extLst>
                  <a:ext uri="{0D108BD9-81ED-4DB2-BD59-A6C34878D82A}">
                    <a16:rowId xmlns:a16="http://schemas.microsoft.com/office/drawing/2014/main" val="2946123925"/>
                  </a:ext>
                </a:extLst>
              </a:tr>
              <a:tr h="3231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Maquoketa</a:t>
                      </a:r>
                      <a:endParaRPr lang="en-US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3" marR="20323" marT="10162" marB="1016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Local</a:t>
                      </a:r>
                      <a:endParaRPr lang="en-US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3" marR="20323" marT="10162" marB="1016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Basic</a:t>
                      </a:r>
                      <a:endParaRPr lang="en-US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3" marR="20323" marT="10162" marB="1016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Availability of staffing or on-call 24/7</a:t>
                      </a:r>
                      <a:endParaRPr lang="en-US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3" marR="20323" marT="10162" marB="1016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Unattended</a:t>
                      </a:r>
                      <a:endParaRPr lang="en-US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3" marR="20323" marT="10162" marB="10162" anchor="ctr"/>
                </a:tc>
                <a:extLst>
                  <a:ext uri="{0D108BD9-81ED-4DB2-BD59-A6C34878D82A}">
                    <a16:rowId xmlns:a16="http://schemas.microsoft.com/office/drawing/2014/main" val="1636695357"/>
                  </a:ext>
                </a:extLst>
              </a:tr>
              <a:tr h="3231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Rockwell City</a:t>
                      </a:r>
                      <a:endParaRPr lang="en-US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3" marR="20323" marT="10162" marB="1016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Local</a:t>
                      </a:r>
                      <a:endParaRPr lang="en-US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3" marR="20323" marT="10162" marB="1016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Basic</a:t>
                      </a:r>
                      <a:endParaRPr lang="en-US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3" marR="20323" marT="10162" marB="1016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Availability of staffing or on-call 24/7</a:t>
                      </a:r>
                      <a:endParaRPr lang="en-US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3" marR="20323" marT="10162" marB="1016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Unattended</a:t>
                      </a:r>
                      <a:endParaRPr lang="en-US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3" marR="20323" marT="10162" marB="10162" anchor="ctr"/>
                </a:tc>
                <a:extLst>
                  <a:ext uri="{0D108BD9-81ED-4DB2-BD59-A6C34878D82A}">
                    <a16:rowId xmlns:a16="http://schemas.microsoft.com/office/drawing/2014/main" val="4263906372"/>
                  </a:ext>
                </a:extLst>
              </a:tr>
              <a:tr h="4736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Shenandoah</a:t>
                      </a:r>
                      <a:endParaRPr lang="en-US" sz="9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3" marR="20323" marT="10162" marB="1016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Basic</a:t>
                      </a:r>
                      <a:endParaRPr lang="en-US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3" marR="20323" marT="10162" marB="1016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General</a:t>
                      </a:r>
                      <a:endParaRPr lang="en-US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3" marR="20323" marT="10162" marB="1016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Availability of based services</a:t>
                      </a:r>
                      <a:endParaRPr lang="en-US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3" marR="20323" marT="10162" marB="1016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Flight instruction, aircraft maintenance, and aircraft rental available</a:t>
                      </a:r>
                      <a:endParaRPr lang="en-US" sz="9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3" marR="20323" marT="10162" marB="10162" anchor="ctr"/>
                </a:tc>
                <a:extLst>
                  <a:ext uri="{0D108BD9-81ED-4DB2-BD59-A6C34878D82A}">
                    <a16:rowId xmlns:a16="http://schemas.microsoft.com/office/drawing/2014/main" val="1703624424"/>
                  </a:ext>
                </a:extLst>
              </a:tr>
              <a:tr h="3231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Tipton</a:t>
                      </a:r>
                      <a:endParaRPr lang="en-US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3" marR="20323" marT="10162" marB="1016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Local</a:t>
                      </a:r>
                      <a:endParaRPr lang="en-US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3" marR="20323" marT="10162" marB="1016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Basic</a:t>
                      </a:r>
                      <a:endParaRPr lang="en-US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3" marR="20323" marT="10162" marB="1016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Availability of staffing or on-call 24/7</a:t>
                      </a:r>
                      <a:endParaRPr lang="en-US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3" marR="20323" marT="10162" marB="1016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Unattended</a:t>
                      </a:r>
                      <a:endParaRPr lang="en-US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3" marR="20323" marT="10162" marB="10162" anchor="ctr"/>
                </a:tc>
                <a:extLst>
                  <a:ext uri="{0D108BD9-81ED-4DB2-BD59-A6C34878D82A}">
                    <a16:rowId xmlns:a16="http://schemas.microsoft.com/office/drawing/2014/main" val="3543824583"/>
                  </a:ext>
                </a:extLst>
              </a:tr>
              <a:tr h="1929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Waverly</a:t>
                      </a:r>
                      <a:endParaRPr lang="en-US" sz="9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3" marR="20323" marT="10162" marB="1016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Local</a:t>
                      </a:r>
                      <a:endParaRPr lang="en-US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3" marR="20323" marT="10162" marB="1016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Basic</a:t>
                      </a:r>
                      <a:endParaRPr lang="en-US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3" marR="20323" marT="10162" marB="1016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Lengthen 2,800 feet runway</a:t>
                      </a:r>
                      <a:endParaRPr lang="en-US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3" marR="20323" marT="10162" marB="1016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3,200 feet runway</a:t>
                      </a:r>
                      <a:endParaRPr lang="en-US" sz="9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3" marR="20323" marT="10162" marB="10162" anchor="ctr"/>
                </a:tc>
                <a:extLst>
                  <a:ext uri="{0D108BD9-81ED-4DB2-BD59-A6C34878D82A}">
                    <a16:rowId xmlns:a16="http://schemas.microsoft.com/office/drawing/2014/main" val="474059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4780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07CAF-0B17-4ADB-8930-B6C69EBB5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41" y="1025692"/>
            <a:ext cx="3987616" cy="956511"/>
          </a:xfrm>
        </p:spPr>
        <p:txBody>
          <a:bodyPr>
            <a:normAutofit fontScale="90000"/>
          </a:bodyPr>
          <a:lstStyle/>
          <a:p>
            <a:r>
              <a:rPr lang="en-US" dirty="0"/>
              <a:t>2020 Updated Roles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F18C8-A2B9-424A-87D6-75CAAEBE4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322" y="2322096"/>
            <a:ext cx="5319878" cy="2064167"/>
          </a:xfrm>
        </p:spPr>
        <p:txBody>
          <a:bodyPr anchor="ctr">
            <a:norm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 descr="A picture containing map&#10;&#10;Description automatically generated">
            <a:extLst>
              <a:ext uri="{FF2B5EF4-FFF2-40B4-BE49-F238E27FC236}">
                <a16:creationId xmlns:a16="http://schemas.microsoft.com/office/drawing/2014/main" id="{DC87201B-267C-44D2-9A34-DDD38866805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506" y="722600"/>
            <a:ext cx="5319877" cy="4290988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F3784D9-86E0-4EFB-92ED-299A6E75DE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399281"/>
              </p:ext>
            </p:extLst>
          </p:nvPr>
        </p:nvGraphicFramePr>
        <p:xfrm>
          <a:off x="294776" y="1982203"/>
          <a:ext cx="3248525" cy="191463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60722">
                  <a:extLst>
                    <a:ext uri="{9D8B030D-6E8A-4147-A177-3AD203B41FA5}">
                      <a16:colId xmlns:a16="http://schemas.microsoft.com/office/drawing/2014/main" val="3647427438"/>
                    </a:ext>
                  </a:extLst>
                </a:gridCol>
                <a:gridCol w="739769">
                  <a:extLst>
                    <a:ext uri="{9D8B030D-6E8A-4147-A177-3AD203B41FA5}">
                      <a16:colId xmlns:a16="http://schemas.microsoft.com/office/drawing/2014/main" val="739483505"/>
                    </a:ext>
                  </a:extLst>
                </a:gridCol>
                <a:gridCol w="1148034">
                  <a:extLst>
                    <a:ext uri="{9D8B030D-6E8A-4147-A177-3AD203B41FA5}">
                      <a16:colId xmlns:a16="http://schemas.microsoft.com/office/drawing/2014/main" val="1972511862"/>
                    </a:ext>
                  </a:extLst>
                </a:gridCol>
              </a:tblGrid>
              <a:tr h="6859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Airport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17" marR="66917" marT="33458" marB="3345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2010 Role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17" marR="66917" marT="33458" marB="3345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New 2020 Role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17" marR="66917" marT="33458" marB="33458" anchor="ctr"/>
                </a:tc>
                <a:extLst>
                  <a:ext uri="{0D108BD9-81ED-4DB2-BD59-A6C34878D82A}">
                    <a16:rowId xmlns:a16="http://schemas.microsoft.com/office/drawing/2014/main" val="896743906"/>
                  </a:ext>
                </a:extLst>
              </a:tr>
              <a:tr h="4095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Lamoni</a:t>
                      </a:r>
                      <a:endParaRPr lang="en-US" sz="1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17" marR="66917" marT="33458" marB="3345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Local</a:t>
                      </a:r>
                      <a:endParaRPr lang="en-US" sz="1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17" marR="66917" marT="33458" marB="3345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Basic</a:t>
                      </a:r>
                      <a:endParaRPr lang="en-US" sz="1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17" marR="66917" marT="33458" marB="33458" anchor="ctr"/>
                </a:tc>
                <a:extLst>
                  <a:ext uri="{0D108BD9-81ED-4DB2-BD59-A6C34878D82A}">
                    <a16:rowId xmlns:a16="http://schemas.microsoft.com/office/drawing/2014/main" val="3838997942"/>
                  </a:ext>
                </a:extLst>
              </a:tr>
              <a:tr h="4095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Shenandoah</a:t>
                      </a:r>
                      <a:endParaRPr lang="en-US" sz="1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17" marR="66917" marT="33458" marB="3345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Basic</a:t>
                      </a:r>
                      <a:endParaRPr lang="en-US" sz="1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17" marR="66917" marT="33458" marB="3345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General</a:t>
                      </a:r>
                      <a:endParaRPr lang="en-US" sz="1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17" marR="66917" marT="33458" marB="33458" anchor="ctr"/>
                </a:tc>
                <a:extLst>
                  <a:ext uri="{0D108BD9-81ED-4DB2-BD59-A6C34878D82A}">
                    <a16:rowId xmlns:a16="http://schemas.microsoft.com/office/drawing/2014/main" val="3329990737"/>
                  </a:ext>
                </a:extLst>
              </a:tr>
              <a:tr h="4095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Waverly</a:t>
                      </a:r>
                      <a:endParaRPr lang="en-US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17" marR="66917" marT="33458" marB="3345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Local</a:t>
                      </a:r>
                      <a:endParaRPr lang="en-US" sz="1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17" marR="66917" marT="33458" marB="3345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Basic</a:t>
                      </a:r>
                      <a:endParaRPr lang="en-US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17" marR="66917" marT="33458" marB="33458" anchor="ctr"/>
                </a:tc>
                <a:extLst>
                  <a:ext uri="{0D108BD9-81ED-4DB2-BD59-A6C34878D82A}">
                    <a16:rowId xmlns:a16="http://schemas.microsoft.com/office/drawing/2014/main" val="1335144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1267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9020</TotalTime>
  <Words>1299</Words>
  <Application>Microsoft Office PowerPoint</Application>
  <PresentationFormat>On-screen Show (4:3)</PresentationFormat>
  <Paragraphs>420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 Narrow</vt:lpstr>
      <vt:lpstr>Calibri</vt:lpstr>
      <vt:lpstr>Calibri Light</vt:lpstr>
      <vt:lpstr>Office Theme</vt:lpstr>
      <vt:lpstr>PowerPoint Presentation</vt:lpstr>
      <vt:lpstr>Agenda</vt:lpstr>
      <vt:lpstr>System Airport Roles</vt:lpstr>
      <vt:lpstr>Airport Role Designations</vt:lpstr>
      <vt:lpstr>Airport Role Designations</vt:lpstr>
      <vt:lpstr>Airport Role Evaluation</vt:lpstr>
      <vt:lpstr>Iowa Facility Changes – 2010 to 2020</vt:lpstr>
      <vt:lpstr>Status of 2010 Recommended Improvements</vt:lpstr>
      <vt:lpstr>2020 Updated Roles </vt:lpstr>
      <vt:lpstr>2020 New System Airports </vt:lpstr>
      <vt:lpstr>2020 Recommended Airport Roles </vt:lpstr>
      <vt:lpstr>System Performance – General Aviation Airports</vt:lpstr>
      <vt:lpstr>Non-NPIAS Airport Evaluation </vt:lpstr>
      <vt:lpstr>Airport Facility and Service Objectives </vt:lpstr>
      <vt:lpstr>Facility and Service Objectives</vt:lpstr>
      <vt:lpstr>Facility and Service Objectives Continued</vt:lpstr>
      <vt:lpstr>Required Role Criteria from 2010 System Plan   </vt:lpstr>
      <vt:lpstr>Next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Sanders</dc:creator>
  <cp:lastModifiedBy>Anderson, Stuart</cp:lastModifiedBy>
  <cp:revision>26</cp:revision>
  <dcterms:created xsi:type="dcterms:W3CDTF">2020-12-10T19:26:24Z</dcterms:created>
  <dcterms:modified xsi:type="dcterms:W3CDTF">2021-01-04T21:08:44Z</dcterms:modified>
</cp:coreProperties>
</file>