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59" r:id="rId3"/>
    <p:sldId id="347" r:id="rId4"/>
    <p:sldId id="369" r:id="rId5"/>
    <p:sldId id="370" r:id="rId6"/>
    <p:sldId id="371" r:id="rId7"/>
    <p:sldId id="360" r:id="rId8"/>
    <p:sldId id="365" r:id="rId9"/>
    <p:sldId id="372" r:id="rId10"/>
    <p:sldId id="373" r:id="rId11"/>
    <p:sldId id="35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721"/>
    <a:srgbClr val="FF9966"/>
    <a:srgbClr val="00717F"/>
    <a:srgbClr val="B55813"/>
    <a:srgbClr val="B1B3B3"/>
    <a:srgbClr val="53565A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3" autoAdjust="0"/>
    <p:restoredTop sz="83123" autoAdjust="0"/>
  </p:normalViewPr>
  <p:slideViewPr>
    <p:cSldViewPr>
      <p:cViewPr varScale="1">
        <p:scale>
          <a:sx n="95" d="100"/>
          <a:sy n="95" d="100"/>
        </p:scale>
        <p:origin x="21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0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6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4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3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6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752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Transit Assistance Special Projects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 Rural Transit Vehicle Replacement Project Award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dot.gov/trans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Kristin.Haar@iowadot.us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07504" y="4869160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 2023 State Transit Assistance Special Projects Program</a:t>
            </a:r>
          </a:p>
          <a:p>
            <a:endParaRPr lang="en-US" sz="2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53291-FDFB-451F-97EE-8B42E4988C92}"/>
              </a:ext>
            </a:extLst>
          </p:cNvPr>
          <p:cNvSpPr txBox="1"/>
          <p:nvPr/>
        </p:nvSpPr>
        <p:spPr>
          <a:xfrm>
            <a:off x="113636" y="58052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871721"/>
                </a:highlight>
                <a:latin typeface="PT Sans" panose="020B0503020203020204"/>
              </a:rPr>
              <a:t>January 12, 2022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11" y="908720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Low-No Bus Program Grant Project Administration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FC5B1-A720-4C86-9346-BFCC087A83A2}"/>
              </a:ext>
            </a:extLst>
          </p:cNvPr>
          <p:cNvSpPr txBox="1"/>
          <p:nvPr/>
        </p:nvSpPr>
        <p:spPr>
          <a:xfrm flipH="1">
            <a:off x="611560" y="1628800"/>
            <a:ext cx="8059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behalf of three Iowa public transit agencies, Iowa DOT applied for and received a FY 2021 Low or No-Emission (Low-No) Bus Program grant totaling $2,784,940.  This funding was announced by the Federal Transit Administration (FTA) on June 25, 2021.  With Low-No emission buses being a new technology area for the Iowa DOT and the three awarded public transit agencies, a national non-profit organization specializing in clean transportation technologies known as CALSTART assisted with the writing of the grant and will aid the Department in project administration. 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CALSTART’s fee for project administration is $216,000.  The majority of the fee, 80%, will be paid for with the FTA grant.  The Department is recommending the local match portion, $43,200 or 20%, be paid with STA Special Project funds. </a:t>
            </a:r>
          </a:p>
        </p:txBody>
      </p:sp>
    </p:spTree>
    <p:extLst>
      <p:ext uri="{BB962C8B-B14F-4D97-AF65-F5344CB8AC3E}">
        <p14:creationId xmlns:p14="http://schemas.microsoft.com/office/powerpoint/2010/main" val="398201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8456" y="5865859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more information on Iowa’s public transit and intercity bus programs, visit</a:t>
            </a:r>
          </a:p>
          <a:p>
            <a:pPr algn="ctr">
              <a:buNone/>
            </a:pPr>
            <a:r>
              <a:rPr lang="en-US" sz="1400" dirty="0">
                <a:solidFill>
                  <a:srgbClr val="FF0000"/>
                </a:solidFill>
                <a:hlinkClick r:id="rId3"/>
              </a:rPr>
              <a:t>www.iowadot.gov/transit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dirty="0">
              <a:latin typeface="PT Sans" panose="020B05030202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A8D86-242F-43F1-84EB-BF7EC502AD55}"/>
              </a:ext>
            </a:extLst>
          </p:cNvPr>
          <p:cNvSpPr txBox="1"/>
          <p:nvPr/>
        </p:nvSpPr>
        <p:spPr>
          <a:xfrm>
            <a:off x="1259632" y="479715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Kristin Haar</a:t>
            </a:r>
          </a:p>
          <a:p>
            <a:pPr algn="ctr"/>
            <a:r>
              <a:rPr lang="en-US" sz="1100" b="1" dirty="0"/>
              <a:t>Public Transit Compliance &amp; Training Officer</a:t>
            </a:r>
          </a:p>
          <a:p>
            <a:pPr algn="ctr"/>
            <a:r>
              <a:rPr lang="en-US" sz="1100" b="1" dirty="0">
                <a:hlinkClick r:id="rId5"/>
              </a:rPr>
              <a:t>Kristin.Haar@iowadot.us</a:t>
            </a:r>
            <a:endParaRPr lang="en-US" sz="1100" b="1" dirty="0"/>
          </a:p>
          <a:p>
            <a:pPr algn="ctr"/>
            <a:r>
              <a:rPr lang="en-US" sz="1100" b="1" dirty="0"/>
              <a:t>515.233.7875</a:t>
            </a:r>
          </a:p>
          <a:p>
            <a:pPr algn="ctr"/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8961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Transit Assistance Special Projects Program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56" y="2060848"/>
            <a:ext cx="788670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  <a:defRPr/>
            </a:pPr>
            <a:r>
              <a:rPr lang="en-US" dirty="0"/>
              <a:t>Program reworked after update of Iowa Administrative Code 761-920 </a:t>
            </a:r>
            <a:r>
              <a:rPr lang="en-US" i="1" dirty="0"/>
              <a:t>State Transit Assistance </a:t>
            </a:r>
            <a:r>
              <a:rPr lang="en-US" dirty="0"/>
              <a:t>in 2020.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dirty="0"/>
              <a:t>$300,000 set aside from State Transit Assistance funds annually to fund training fellowships ($125,000) and special projects ($175,000).</a:t>
            </a:r>
          </a:p>
          <a:p>
            <a:pPr marL="0" indent="0">
              <a:buNone/>
              <a:defRPr/>
            </a:pPr>
            <a:r>
              <a:rPr lang="en-US" dirty="0"/>
              <a:t>All Iowa public transit systems are eligible to apply.</a:t>
            </a:r>
          </a:p>
        </p:txBody>
      </p:sp>
    </p:spTree>
    <p:extLst>
      <p:ext uri="{BB962C8B-B14F-4D97-AF65-F5344CB8AC3E}">
        <p14:creationId xmlns:p14="http://schemas.microsoft.com/office/powerpoint/2010/main" val="6888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2" y="2060848"/>
            <a:ext cx="7992888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Expanding the scope of planning, managerial, or technical expertise.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Increasing the public’s awareness and understanding of transit.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Enhancing the capacity for administration consolidation and service coordination.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Reducing impediments to intramodal or intermodal transfers.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Increasing the cooperation and coordination between private and public sectors.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Developing, demonstrating, or refining a technical, procedural, or mechanical innovation that may be utilized by other public transit systems in Iowa.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Responding to an emergency situation that places an extraordinary and unforeseen strain on the resources of a public transit system.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908720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Special Projects are extraordinary, emergency, or innovative in nature and may include but are not limited to: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2" y="980728"/>
            <a:ext cx="79928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Grants can include projects which support transit services developed in conjunction with human service agencies or local community partners or statewide projects to improve public transit in Iowa. </a:t>
            </a:r>
          </a:p>
          <a:p>
            <a:pPr marL="0" indent="0">
              <a:buNone/>
            </a:pPr>
            <a:r>
              <a:rPr lang="en-US" dirty="0"/>
              <a:t>Projects are intended to assist with start-up of new services that have been identified as needs by health, employment or human service agencies or other community partners. </a:t>
            </a:r>
          </a:p>
          <a:p>
            <a:pPr marL="0" indent="0">
              <a:buNone/>
            </a:pPr>
            <a:r>
              <a:rPr lang="en-US" dirty="0"/>
              <a:t>Statewide projects may be used on transit marketing and projects exploring new transit technologies.</a:t>
            </a:r>
          </a:p>
        </p:txBody>
      </p:sp>
    </p:spTree>
    <p:extLst>
      <p:ext uri="{BB962C8B-B14F-4D97-AF65-F5344CB8AC3E}">
        <p14:creationId xmlns:p14="http://schemas.microsoft.com/office/powerpoint/2010/main" val="72430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2" y="980728"/>
            <a:ext cx="79928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Operating and small capital projects are eligible for funding up to a maximum of 50% state participation for two years.  Vehicles and facilities are not eligible under this program.</a:t>
            </a:r>
          </a:p>
          <a:p>
            <a:pPr marL="0" indent="0">
              <a:buNone/>
            </a:pPr>
            <a:r>
              <a:rPr lang="en-US" dirty="0"/>
              <a:t>One project per transit system at a time is allowed. </a:t>
            </a:r>
          </a:p>
          <a:p>
            <a:pPr marL="0" indent="0">
              <a:buNone/>
            </a:pPr>
            <a:r>
              <a:rPr lang="en-US" dirty="0"/>
              <a:t>Priority is given to projects which include a financial contribution from human service agencies or community partners. </a:t>
            </a:r>
          </a:p>
          <a:p>
            <a:pPr marL="0" indent="0">
              <a:buNone/>
            </a:pPr>
            <a:r>
              <a:rPr lang="en-US" dirty="0"/>
              <a:t>Applications due October 1.  Projects begin July 1 of the following fiscal year. Up to two years of funding may be requested.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2" y="1268760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Financial contribution from human service agency(</a:t>
            </a:r>
            <a:r>
              <a:rPr lang="en-US" dirty="0" err="1"/>
              <a:t>ies</a:t>
            </a:r>
            <a:r>
              <a:rPr lang="en-US" dirty="0"/>
              <a:t>) or community partners.</a:t>
            </a:r>
          </a:p>
          <a:p>
            <a:pPr lvl="0"/>
            <a:r>
              <a:rPr lang="en-US" dirty="0"/>
              <a:t>Demonstration of Need. </a:t>
            </a:r>
          </a:p>
          <a:p>
            <a:pPr lvl="0"/>
            <a:r>
              <a:rPr lang="en-US" dirty="0"/>
              <a:t>Demonstration of Benefits. </a:t>
            </a:r>
          </a:p>
          <a:p>
            <a:pPr lvl="0"/>
            <a:r>
              <a:rPr lang="en-US" dirty="0"/>
              <a:t>Demonstration of Coordinated Transportation. </a:t>
            </a:r>
          </a:p>
          <a:p>
            <a:pPr lvl="0"/>
            <a:r>
              <a:rPr lang="en-US" dirty="0"/>
              <a:t>Addressing Long Range Public Transit Needs.  </a:t>
            </a:r>
            <a:endParaRPr lang="en-US" sz="1700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522462" y="472777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Special Project application evaluation criteria:</a:t>
            </a:r>
          </a:p>
        </p:txBody>
      </p:sp>
    </p:spTree>
    <p:extLst>
      <p:ext uri="{BB962C8B-B14F-4D97-AF65-F5344CB8AC3E}">
        <p14:creationId xmlns:p14="http://schemas.microsoft.com/office/powerpoint/2010/main" val="405352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Annual Funding:	$175,000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October 1, 2021, Competitive Application Summary:</a:t>
            </a:r>
          </a:p>
          <a:p>
            <a:pPr lvl="1"/>
            <a:r>
              <a:rPr lang="en-US" dirty="0"/>
              <a:t>Total number of project applications:  1</a:t>
            </a:r>
          </a:p>
          <a:p>
            <a:pPr lvl="1"/>
            <a:r>
              <a:rPr lang="en-US" dirty="0"/>
              <a:t>Total FY23 funding request:	$34,000 </a:t>
            </a:r>
          </a:p>
          <a:p>
            <a:pPr lvl="1"/>
            <a:r>
              <a:rPr lang="en-US" dirty="0"/>
              <a:t>Total FY24 funding request:	$24,000</a:t>
            </a:r>
          </a:p>
          <a:p>
            <a:pPr lvl="1"/>
            <a:r>
              <a:rPr lang="en-US" dirty="0"/>
              <a:t>Total amount requested:	$58,000</a:t>
            </a:r>
          </a:p>
          <a:p>
            <a:r>
              <a:rPr lang="en-US" b="1" dirty="0"/>
              <a:t>Low-No Bus Program grant project administration:</a:t>
            </a:r>
            <a:endParaRPr lang="en-US" dirty="0"/>
          </a:p>
          <a:p>
            <a:pPr lvl="1"/>
            <a:r>
              <a:rPr lang="en-US" dirty="0"/>
              <a:t>Total FY22 funding request:	$43,200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879358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Competitive Application Received/Recommended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19820"/>
              </p:ext>
            </p:extLst>
          </p:nvPr>
        </p:nvGraphicFramePr>
        <p:xfrm>
          <a:off x="300951" y="1589483"/>
          <a:ext cx="8231806" cy="221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04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7043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496349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7189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25081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77901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447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Perry Flex Connect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HIRTA (Region 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$70,000 (FY23)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$34,000</a:t>
                      </a:r>
                    </a:p>
                    <a:p>
                      <a:pPr algn="ctr"/>
                      <a:r>
                        <a:rPr lang="en-US" sz="1400" b="1" dirty="0"/>
                        <a:t>(49%)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$34,000</a:t>
                      </a:r>
                    </a:p>
                    <a:p>
                      <a:pPr algn="ctr"/>
                      <a:r>
                        <a:rPr lang="en-US" sz="1400" b="1" dirty="0"/>
                        <a:t>(49%)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600692"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/>
                        <a:t>$53,000 (FY24)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$24,000</a:t>
                      </a:r>
                    </a:p>
                    <a:p>
                      <a:pPr algn="ctr"/>
                      <a:r>
                        <a:rPr lang="en-US" sz="1400" b="1" dirty="0"/>
                        <a:t>(45%)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$24,000</a:t>
                      </a:r>
                    </a:p>
                    <a:p>
                      <a:pPr algn="ctr"/>
                      <a:r>
                        <a:rPr lang="en-US" sz="1400" b="1" dirty="0"/>
                        <a:t>(45%)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072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753AA3-E0C9-472C-AE66-27714F68C376}"/>
              </a:ext>
            </a:extLst>
          </p:cNvPr>
          <p:cNvSpPr txBox="1"/>
          <p:nvPr/>
        </p:nvSpPr>
        <p:spPr>
          <a:xfrm>
            <a:off x="462432" y="3772588"/>
            <a:ext cx="78293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rPr>
              <a:t>Perry Flex Connect Project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rPr>
              <a:t>Executive Summary: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FC5B1-A720-4C86-9346-BFCC087A83A2}"/>
              </a:ext>
            </a:extLst>
          </p:cNvPr>
          <p:cNvSpPr txBox="1"/>
          <p:nvPr/>
        </p:nvSpPr>
        <p:spPr>
          <a:xfrm flipH="1">
            <a:off x="462432" y="4231867"/>
            <a:ext cx="8059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T Sans" panose="020B0503020203020204" pitchFamily="34" charset="0"/>
              </a:rPr>
              <a:t>Implement a deviated flex service within the city of Perry to allow people to catch a bus at several designated areas to enhance access to healthcare, employment, shopping, education and community services, such as the food pantry or financial assistance.</a:t>
            </a:r>
          </a:p>
        </p:txBody>
      </p:sp>
    </p:spTree>
    <p:extLst>
      <p:ext uri="{BB962C8B-B14F-4D97-AF65-F5344CB8AC3E}">
        <p14:creationId xmlns:p14="http://schemas.microsoft.com/office/powerpoint/2010/main" val="292835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073912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Low-No Bus Program Grant Project Administration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43974"/>
              </p:ext>
            </p:extLst>
          </p:nvPr>
        </p:nvGraphicFramePr>
        <p:xfrm>
          <a:off x="300951" y="1844824"/>
          <a:ext cx="8231806" cy="212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04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7043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496349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7189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25081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77901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1245393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Low-No Bus Program grant project administration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CALSTART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$216,000(FY22)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$43,200</a:t>
                      </a:r>
                    </a:p>
                    <a:p>
                      <a:pPr algn="ctr"/>
                      <a:r>
                        <a:rPr lang="en-US" sz="1400" b="1" dirty="0"/>
                        <a:t>(20%)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$43,200</a:t>
                      </a:r>
                    </a:p>
                    <a:p>
                      <a:pPr algn="ctr"/>
                      <a:r>
                        <a:rPr lang="en-US" sz="1400" b="1" dirty="0"/>
                        <a:t>(20%)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5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14235</TotalTime>
  <Words>815</Words>
  <Application>Microsoft Office PowerPoint</Application>
  <PresentationFormat>On-screen Show (4:3)</PresentationFormat>
  <Paragraphs>96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PT Sans</vt:lpstr>
      <vt:lpstr>Office Theme</vt:lpstr>
      <vt:lpstr>PowerPoint Presentation</vt:lpstr>
      <vt:lpstr>State Transit Assistance Special Projects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Competitive Application Received/Recommended</vt:lpstr>
      <vt:lpstr>Low-No Bus Program Grant Project Administration</vt:lpstr>
      <vt:lpstr>Low-No Bus Program Grant Project Administration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303</cp:revision>
  <cp:lastPrinted>2020-07-02T20:25:57Z</cp:lastPrinted>
  <dcterms:created xsi:type="dcterms:W3CDTF">2014-05-10T08:44:16Z</dcterms:created>
  <dcterms:modified xsi:type="dcterms:W3CDTF">2021-12-30T20:04:29Z</dcterms:modified>
</cp:coreProperties>
</file>