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63" r:id="rId2"/>
    <p:sldId id="332" r:id="rId3"/>
    <p:sldId id="337" r:id="rId4"/>
    <p:sldId id="360" r:id="rId5"/>
    <p:sldId id="361" r:id="rId6"/>
    <p:sldId id="287" r:id="rId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2F8"/>
    <a:srgbClr val="C1BEF8"/>
    <a:srgbClr val="871721"/>
    <a:srgbClr val="00717F"/>
    <a:srgbClr val="34495E"/>
    <a:srgbClr val="B55813"/>
    <a:srgbClr val="B1B3B3"/>
    <a:srgbClr val="53565A"/>
    <a:srgbClr val="FF99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1680" autoAdjust="0"/>
  </p:normalViewPr>
  <p:slideViewPr>
    <p:cSldViewPr>
      <p:cViewPr varScale="1">
        <p:scale>
          <a:sx n="81" d="100"/>
          <a:sy n="81" d="100"/>
        </p:scale>
        <p:origin x="208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9BA43C6D-E55F-4BE5-8554-C22BB859EDE9}" type="datetimeFigureOut">
              <a:rPr lang="en-US" smtClean="0"/>
              <a:t>12/30/2021</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3208-77F4-453B-8852-C4844F8BB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58076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endParaRPr lang="en-US" sz="1000" dirty="0">
              <a:latin typeface="PT Sans" panose="020B0503020203020204"/>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156754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119373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2333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468052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Railroad Revolving Loan and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742790"/>
            <a:ext cx="5688632"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Railroad Revolving Loan and Grant Program</a:t>
            </a:r>
            <a:br>
              <a:rPr kumimoji="0" lang="en-US" sz="2600" b="1"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br>
            <a:r>
              <a:rPr kumimoji="0" lang="en-US" sz="160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January 12</a:t>
            </a:r>
            <a:r>
              <a:rPr kumimoji="0" lang="en-US" sz="1600" i="0" u="none" strike="noStrike" kern="1200" cap="none" spc="0" normalizeH="0" baseline="0" noProof="0">
                <a:ln>
                  <a:noFill/>
                </a:ln>
                <a:solidFill>
                  <a:prstClr val="white"/>
                </a:solidFill>
                <a:effectLst/>
                <a:uLnTx/>
                <a:uFillTx/>
                <a:latin typeface="PT Sans" panose="020B0503020203020204" pitchFamily="34" charset="0"/>
                <a:ea typeface="+mn-ea"/>
                <a:cs typeface="+mn-cs"/>
              </a:rPr>
              <a:t>, 2022</a:t>
            </a:r>
            <a:endParaRPr kumimoji="0" lang="en-US" sz="1600" i="0" u="none" strike="noStrike" kern="1200" cap="none" spc="0" normalizeH="0" baseline="0" noProof="0" dirty="0">
              <a:ln>
                <a:noFill/>
              </a:ln>
              <a:solidFill>
                <a:prstClr val="white"/>
              </a:solidFill>
              <a:effectLst/>
              <a:uLnTx/>
              <a:uFillTx/>
              <a:latin typeface="PT Sans" panose="020B0503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FY 2022 Funding Cycle – Amendment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78950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by legislation in 2005</a:t>
            </a:r>
          </a:p>
          <a:p>
            <a:pPr>
              <a:spcAft>
                <a:spcPts val="1200"/>
              </a:spcAft>
            </a:pPr>
            <a:r>
              <a:rPr lang="en-US" sz="2400" dirty="0">
                <a:latin typeface="PT Sans" panose="020B0503020203020204"/>
              </a:rPr>
              <a:t>Purpose: </a:t>
            </a:r>
            <a:r>
              <a:rPr lang="en-US" altLang="en-US" sz="2400" dirty="0">
                <a:latin typeface="PT Sans" panose="020B0503020203020204"/>
                <a:cs typeface="Arial" panose="020B0604020202020204" pitchFamily="34" charset="0"/>
              </a:rPr>
              <a:t>To provide loans and grants for railroad related improvement projects to benefit Iowa.</a:t>
            </a:r>
          </a:p>
          <a:p>
            <a:pPr>
              <a:spcAft>
                <a:spcPts val="1200"/>
              </a:spcAft>
            </a:pPr>
            <a:r>
              <a:rPr lang="en-US" altLang="en-US" sz="2400" dirty="0">
                <a:latin typeface="PT Sans" panose="020B0503020203020204"/>
                <a:cs typeface="Arial" panose="020B0604020202020204" pitchFamily="34" charset="0"/>
              </a:rPr>
              <a:t>Funded by loan repayments and appropriations by the Iowa Legislature.  Funding is available to cities, counties, economic development organizations and other non-profit organizations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000" b="1" dirty="0">
                <a:solidFill>
                  <a:schemeClr val="tx2"/>
                </a:solidFill>
              </a:rPr>
              <a:t>Railroad Revolving Loan and Grant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529664"/>
            <a:ext cx="7886700" cy="834346"/>
          </a:xfrm>
        </p:spPr>
        <p:txBody>
          <a:bodyPr>
            <a:noAutofit/>
          </a:bodyPr>
          <a:lstStyle/>
          <a:p>
            <a:r>
              <a:rPr lang="en-US" sz="2500" b="1" dirty="0">
                <a:solidFill>
                  <a:schemeClr val="tx2"/>
                </a:solidFill>
              </a:rPr>
              <a:t>FY 22 Program Modification Recommendation</a:t>
            </a:r>
          </a:p>
        </p:txBody>
      </p:sp>
      <p:grpSp>
        <p:nvGrpSpPr>
          <p:cNvPr id="41" name="Group 40">
            <a:extLst>
              <a:ext uri="{FF2B5EF4-FFF2-40B4-BE49-F238E27FC236}">
                <a16:creationId xmlns:a16="http://schemas.microsoft.com/office/drawing/2014/main" id="{E73D3D84-8A0C-4548-8191-65283A100ACA}"/>
              </a:ext>
            </a:extLst>
          </p:cNvPr>
          <p:cNvGrpSpPr/>
          <p:nvPr/>
        </p:nvGrpSpPr>
        <p:grpSpPr>
          <a:xfrm>
            <a:off x="160115" y="1283156"/>
            <a:ext cx="8678363" cy="929242"/>
            <a:chOff x="172363" y="1993127"/>
            <a:chExt cx="8839205" cy="929242"/>
          </a:xfrm>
        </p:grpSpPr>
        <p:grpSp>
          <p:nvGrpSpPr>
            <p:cNvPr id="42" name="Group 41">
              <a:extLst>
                <a:ext uri="{FF2B5EF4-FFF2-40B4-BE49-F238E27FC236}">
                  <a16:creationId xmlns:a16="http://schemas.microsoft.com/office/drawing/2014/main" id="{8B606E1A-6755-4CE3-ADE4-63AF353AF27D}"/>
                </a:ext>
              </a:extLst>
            </p:cNvPr>
            <p:cNvGrpSpPr/>
            <p:nvPr/>
          </p:nvGrpSpPr>
          <p:grpSpPr>
            <a:xfrm>
              <a:off x="172363" y="1993127"/>
              <a:ext cx="8839205" cy="929242"/>
              <a:chOff x="173245" y="2922038"/>
              <a:chExt cx="8839205" cy="929242"/>
            </a:xfrm>
          </p:grpSpPr>
          <p:sp>
            <p:nvSpPr>
              <p:cNvPr id="45" name="Rectangle 44">
                <a:extLst>
                  <a:ext uri="{FF2B5EF4-FFF2-40B4-BE49-F238E27FC236}">
                    <a16:creationId xmlns:a16="http://schemas.microsoft.com/office/drawing/2014/main" id="{EAECB6B8-43CD-4E29-B2B9-8E9FFC30B6C0}"/>
                  </a:ext>
                </a:extLst>
              </p:cNvPr>
              <p:cNvSpPr/>
              <p:nvPr/>
            </p:nvSpPr>
            <p:spPr>
              <a:xfrm>
                <a:off x="7453916" y="2962504"/>
                <a:ext cx="1518602"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63A7C2-2CC7-450F-B897-4DFBE2DAC8F8}"/>
                  </a:ext>
                </a:extLst>
              </p:cNvPr>
              <p:cNvSpPr txBox="1"/>
              <p:nvPr/>
            </p:nvSpPr>
            <p:spPr>
              <a:xfrm>
                <a:off x="7401984" y="2958728"/>
                <a:ext cx="1610466"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EE6B6DD9-3974-4EA7-9DA2-E18883A6A704}"/>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18AF576-6CE6-4813-ABB5-93B7219FC795}"/>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37154010-751C-4B0C-8C76-9BE96E75AB70}"/>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14E0DA6-023C-4CE4-9ADE-332E169A452B}"/>
                  </a:ext>
                </a:extLst>
              </p:cNvPr>
              <p:cNvSpPr/>
              <p:nvPr/>
            </p:nvSpPr>
            <p:spPr>
              <a:xfrm>
                <a:off x="5685655" y="2962833"/>
                <a:ext cx="1768261"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FA76900-557B-48F5-8F26-62217602126D}"/>
                  </a:ext>
                </a:extLst>
              </p:cNvPr>
              <p:cNvSpPr txBox="1"/>
              <p:nvPr/>
            </p:nvSpPr>
            <p:spPr>
              <a:xfrm>
                <a:off x="5970515" y="2922038"/>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60D03A09-73F8-41EA-8329-045B2D43436B}"/>
                  </a:ext>
                </a:extLst>
              </p:cNvPr>
              <p:cNvSpPr/>
              <p:nvPr/>
            </p:nvSpPr>
            <p:spPr>
              <a:xfrm>
                <a:off x="3100697" y="2962504"/>
                <a:ext cx="133222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D5810-496F-41F4-A4AF-BF1D1FC7B058}"/>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1D86F087-3B7E-4BD9-B8A7-09CCB8685617}"/>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F98B5425-AD17-4F05-84D1-BE208B8F96A4}"/>
                </a:ext>
              </a:extLst>
            </p:cNvPr>
            <p:cNvSpPr/>
            <p:nvPr/>
          </p:nvSpPr>
          <p:spPr>
            <a:xfrm>
              <a:off x="4432044" y="2033593"/>
              <a:ext cx="125272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40A6006-DEB6-4BAD-A35C-C792B91712D8}"/>
                </a:ext>
              </a:extLst>
            </p:cNvPr>
            <p:cNvSpPr txBox="1"/>
            <p:nvPr/>
          </p:nvSpPr>
          <p:spPr>
            <a:xfrm>
              <a:off x="4509073" y="2110393"/>
              <a:ext cx="1092722"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graphicFrame>
        <p:nvGraphicFramePr>
          <p:cNvPr id="55" name="Table 54">
            <a:extLst>
              <a:ext uri="{FF2B5EF4-FFF2-40B4-BE49-F238E27FC236}">
                <a16:creationId xmlns:a16="http://schemas.microsoft.com/office/drawing/2014/main" id="{23F944E5-C269-4498-AB11-0C17783735C1}"/>
              </a:ext>
            </a:extLst>
          </p:cNvPr>
          <p:cNvGraphicFramePr>
            <a:graphicFrameLocks noGrp="1"/>
          </p:cNvGraphicFramePr>
          <p:nvPr>
            <p:extLst>
              <p:ext uri="{D42A27DB-BD31-4B8C-83A1-F6EECF244321}">
                <p14:modId xmlns:p14="http://schemas.microsoft.com/office/powerpoint/2010/main" val="3506780677"/>
              </p:ext>
            </p:extLst>
          </p:nvPr>
        </p:nvGraphicFramePr>
        <p:xfrm>
          <a:off x="77581" y="2755255"/>
          <a:ext cx="8976663" cy="921556"/>
        </p:xfrm>
        <a:graphic>
          <a:graphicData uri="http://schemas.openxmlformats.org/drawingml/2006/table">
            <a:tbl>
              <a:tblPr firstRow="1" bandRow="1">
                <a:tableStyleId>{9D7B26C5-4107-4FEC-AEDC-1716B250A1EF}</a:tableStyleId>
              </a:tblPr>
              <a:tblGrid>
                <a:gridCol w="1414780">
                  <a:extLst>
                    <a:ext uri="{9D8B030D-6E8A-4147-A177-3AD203B41FA5}">
                      <a16:colId xmlns:a16="http://schemas.microsoft.com/office/drawing/2014/main" val="2346649935"/>
                    </a:ext>
                  </a:extLst>
                </a:gridCol>
                <a:gridCol w="1486831">
                  <a:extLst>
                    <a:ext uri="{9D8B030D-6E8A-4147-A177-3AD203B41FA5}">
                      <a16:colId xmlns:a16="http://schemas.microsoft.com/office/drawing/2014/main" val="736485009"/>
                    </a:ext>
                  </a:extLst>
                </a:gridCol>
                <a:gridCol w="1300246">
                  <a:extLst>
                    <a:ext uri="{9D8B030D-6E8A-4147-A177-3AD203B41FA5}">
                      <a16:colId xmlns:a16="http://schemas.microsoft.com/office/drawing/2014/main" val="321046396"/>
                    </a:ext>
                  </a:extLst>
                </a:gridCol>
                <a:gridCol w="1228010">
                  <a:extLst>
                    <a:ext uri="{9D8B030D-6E8A-4147-A177-3AD203B41FA5}">
                      <a16:colId xmlns:a16="http://schemas.microsoft.com/office/drawing/2014/main" val="718421099"/>
                    </a:ext>
                  </a:extLst>
                </a:gridCol>
                <a:gridCol w="1733661">
                  <a:extLst>
                    <a:ext uri="{9D8B030D-6E8A-4147-A177-3AD203B41FA5}">
                      <a16:colId xmlns:a16="http://schemas.microsoft.com/office/drawing/2014/main" val="2695416265"/>
                    </a:ext>
                  </a:extLst>
                </a:gridCol>
                <a:gridCol w="1813135">
                  <a:extLst>
                    <a:ext uri="{9D8B030D-6E8A-4147-A177-3AD203B41FA5}">
                      <a16:colId xmlns:a16="http://schemas.microsoft.com/office/drawing/2014/main" val="1928966016"/>
                    </a:ext>
                  </a:extLst>
                </a:gridCol>
              </a:tblGrid>
              <a:tr h="921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Project Peony</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City of 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algn="ctr"/>
                      <a:r>
                        <a:rPr lang="en-US" sz="1400" dirty="0">
                          <a:solidFill>
                            <a:schemeClr val="accent3">
                              <a:lumMod val="75000"/>
                            </a:schemeClr>
                          </a:solidFill>
                          <a:latin typeface="PT Sans" panose="020B0503020203020204" pitchFamily="34" charset="0"/>
                        </a:rPr>
                        <a:t>36.2   </a:t>
                      </a:r>
                    </a:p>
                    <a:p>
                      <a:pPr algn="ctr"/>
                      <a:r>
                        <a:rPr lang="en-US" sz="1400" dirty="0">
                          <a:solidFill>
                            <a:schemeClr val="accent3">
                              <a:lumMod val="75000"/>
                            </a:schemeClr>
                          </a:solidFill>
                          <a:latin typeface="PT Sans" panose="020B0503020203020204" pitchFamily="34" charset="0"/>
                        </a:rPr>
                        <a:t>(Grant Only)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34495E"/>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$5,197,674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34495E"/>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$2,160,000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 (41.6%)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(38.5%)</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extLst>
                  <a:ext uri="{0D108BD9-81ED-4DB2-BD59-A6C34878D82A}">
                    <a16:rowId xmlns:a16="http://schemas.microsoft.com/office/drawing/2014/main" val="3956532515"/>
                  </a:ext>
                </a:extLst>
              </a:tr>
            </a:tbl>
          </a:graphicData>
        </a:graphic>
      </p:graphicFrame>
      <p:graphicFrame>
        <p:nvGraphicFramePr>
          <p:cNvPr id="2" name="Table 1">
            <a:extLst>
              <a:ext uri="{FF2B5EF4-FFF2-40B4-BE49-F238E27FC236}">
                <a16:creationId xmlns:a16="http://schemas.microsoft.com/office/drawing/2014/main" id="{24B46991-606E-4EA2-A605-C924CF16AC86}"/>
              </a:ext>
            </a:extLst>
          </p:cNvPr>
          <p:cNvGraphicFramePr>
            <a:graphicFrameLocks noGrp="1"/>
          </p:cNvGraphicFramePr>
          <p:nvPr>
            <p:extLst>
              <p:ext uri="{D42A27DB-BD31-4B8C-83A1-F6EECF244321}">
                <p14:modId xmlns:p14="http://schemas.microsoft.com/office/powerpoint/2010/main" val="3659611685"/>
              </p:ext>
            </p:extLst>
          </p:nvPr>
        </p:nvGraphicFramePr>
        <p:xfrm>
          <a:off x="89756" y="3676811"/>
          <a:ext cx="8964488" cy="960120"/>
        </p:xfrm>
        <a:graphic>
          <a:graphicData uri="http://schemas.openxmlformats.org/drawingml/2006/table">
            <a:tbl>
              <a:tblPr firstRow="1" bandRow="1">
                <a:tableStyleId>{9D7B26C5-4107-4FEC-AEDC-1716B250A1EF}</a:tableStyleId>
              </a:tblPr>
              <a:tblGrid>
                <a:gridCol w="1402605">
                  <a:extLst>
                    <a:ext uri="{9D8B030D-6E8A-4147-A177-3AD203B41FA5}">
                      <a16:colId xmlns:a16="http://schemas.microsoft.com/office/drawing/2014/main" val="641829594"/>
                    </a:ext>
                  </a:extLst>
                </a:gridCol>
                <a:gridCol w="1486831">
                  <a:extLst>
                    <a:ext uri="{9D8B030D-6E8A-4147-A177-3AD203B41FA5}">
                      <a16:colId xmlns:a16="http://schemas.microsoft.com/office/drawing/2014/main" val="3471399425"/>
                    </a:ext>
                  </a:extLst>
                </a:gridCol>
                <a:gridCol w="1300246">
                  <a:extLst>
                    <a:ext uri="{9D8B030D-6E8A-4147-A177-3AD203B41FA5}">
                      <a16:colId xmlns:a16="http://schemas.microsoft.com/office/drawing/2014/main" val="2034757416"/>
                    </a:ext>
                  </a:extLst>
                </a:gridCol>
                <a:gridCol w="1228010">
                  <a:extLst>
                    <a:ext uri="{9D8B030D-6E8A-4147-A177-3AD203B41FA5}">
                      <a16:colId xmlns:a16="http://schemas.microsoft.com/office/drawing/2014/main" val="3376693019"/>
                    </a:ext>
                  </a:extLst>
                </a:gridCol>
                <a:gridCol w="1733661">
                  <a:extLst>
                    <a:ext uri="{9D8B030D-6E8A-4147-A177-3AD203B41FA5}">
                      <a16:colId xmlns:a16="http://schemas.microsoft.com/office/drawing/2014/main" val="496692930"/>
                    </a:ext>
                  </a:extLst>
                </a:gridCol>
                <a:gridCol w="1813135">
                  <a:extLst>
                    <a:ext uri="{9D8B030D-6E8A-4147-A177-3AD203B41FA5}">
                      <a16:colId xmlns:a16="http://schemas.microsoft.com/office/drawing/2014/main" val="2983676684"/>
                    </a:ext>
                  </a:extLst>
                </a:gridCol>
              </a:tblGrid>
              <a:tr h="924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Cold Link Logistics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City of 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18.9</a:t>
                      </a:r>
                    </a:p>
                    <a:p>
                      <a:pPr algn="ctr"/>
                      <a:r>
                        <a:rPr lang="en-US" sz="1400" dirty="0">
                          <a:solidFill>
                            <a:schemeClr val="accent3">
                              <a:lumMod val="75000"/>
                            </a:schemeClr>
                          </a:solidFill>
                          <a:latin typeface="PT Sans" panose="020B0503020203020204" pitchFamily="34" charset="0"/>
                        </a:rPr>
                        <a:t>(Grant Only)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$1,375,866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$687,933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$687,933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129512"/>
                  </a:ext>
                </a:extLst>
              </a:tr>
            </a:tbl>
          </a:graphicData>
        </a:graphic>
      </p:graphicFrame>
      <p:sp>
        <p:nvSpPr>
          <p:cNvPr id="3" name="TextBox 2">
            <a:extLst>
              <a:ext uri="{FF2B5EF4-FFF2-40B4-BE49-F238E27FC236}">
                <a16:creationId xmlns:a16="http://schemas.microsoft.com/office/drawing/2014/main" id="{73C0070C-5BC7-4EE7-A5F4-6DE90C58DAF7}"/>
              </a:ext>
            </a:extLst>
          </p:cNvPr>
          <p:cNvSpPr txBox="1"/>
          <p:nvPr/>
        </p:nvSpPr>
        <p:spPr>
          <a:xfrm>
            <a:off x="971600" y="4995913"/>
            <a:ext cx="7344816" cy="923330"/>
          </a:xfrm>
          <a:prstGeom prst="rect">
            <a:avLst/>
          </a:prstGeom>
          <a:noFill/>
        </p:spPr>
        <p:txBody>
          <a:bodyPr wrap="square" rtlCol="0">
            <a:spAutoFit/>
          </a:bodyPr>
          <a:lstStyle/>
          <a:p>
            <a:r>
              <a:rPr lang="en-US" dirty="0"/>
              <a:t>The Sioux City is requesting a change to the project.    </a:t>
            </a:r>
          </a:p>
          <a:p>
            <a:r>
              <a:rPr lang="en-US" dirty="0"/>
              <a:t>The City remains the project sponsor and the project is located at the Southbridge/27 Flags Industrial site.</a:t>
            </a:r>
          </a:p>
        </p:txBody>
      </p:sp>
    </p:spTree>
    <p:extLst>
      <p:ext uri="{BB962C8B-B14F-4D97-AF65-F5344CB8AC3E}">
        <p14:creationId xmlns:p14="http://schemas.microsoft.com/office/powerpoint/2010/main" val="140796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539551" y="312412"/>
            <a:ext cx="8131203" cy="6683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Project Location</a:t>
            </a:r>
          </a:p>
          <a:p>
            <a:pPr marL="0" indent="0">
              <a:spcBef>
                <a:spcPts val="0"/>
              </a:spcBef>
              <a:buClr>
                <a:schemeClr val="tx1"/>
              </a:buClr>
              <a:buNone/>
              <a:defRPr/>
            </a:pPr>
            <a:r>
              <a:rPr lang="en-US" sz="1800" dirty="0">
                <a:latin typeface="PT Sans" panose="020B0503020203020204"/>
              </a:rPr>
              <a:t>Project will be in the east portion of the Southbridge – 27 Flags Industrial Site</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8" name="Picture 7" descr="Map&#10;&#10;Description automatically generated">
            <a:extLst>
              <a:ext uri="{FF2B5EF4-FFF2-40B4-BE49-F238E27FC236}">
                <a16:creationId xmlns:a16="http://schemas.microsoft.com/office/drawing/2014/main" id="{26EBFAFA-9713-4000-966E-A90980852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536" y="1130596"/>
            <a:ext cx="7234927" cy="5414992"/>
          </a:xfrm>
          <a:prstGeom prst="rect">
            <a:avLst/>
          </a:prstGeom>
        </p:spPr>
      </p:pic>
    </p:spTree>
    <p:extLst>
      <p:ext uri="{BB962C8B-B14F-4D97-AF65-F5344CB8AC3E}">
        <p14:creationId xmlns:p14="http://schemas.microsoft.com/office/powerpoint/2010/main" val="232700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539552" y="685298"/>
            <a:ext cx="3801005" cy="5636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Cold Link Logistics</a:t>
            </a:r>
          </a:p>
          <a:p>
            <a:pPr marL="0" indent="0">
              <a:spcBef>
                <a:spcPts val="0"/>
              </a:spcBef>
              <a:buClr>
                <a:schemeClr val="tx1"/>
              </a:buClr>
              <a:buNone/>
              <a:defRPr/>
            </a:pPr>
            <a:r>
              <a:rPr lang="en-US" sz="1800" dirty="0">
                <a:latin typeface="PT Sans" panose="020B0503020203020204"/>
              </a:rPr>
              <a:t>Project is adding a switch and 2,500-foot rail spur to the planned industrial facility connecting it to the railroad network. The project is expected to create 60 new jobs (plus additional contractor jobs to support daily operations of the finished manufacturing facility).</a:t>
            </a:r>
          </a:p>
          <a:p>
            <a:pPr marL="0" indent="0">
              <a:spcBef>
                <a:spcPts val="0"/>
              </a:spcBef>
              <a:buClr>
                <a:schemeClr val="tx1"/>
              </a:buClr>
              <a:buNone/>
              <a:defRPr/>
            </a:pPr>
            <a:r>
              <a:rPr lang="en-US" sz="1800" dirty="0">
                <a:latin typeface="PT Sans" panose="020B0503020203020204"/>
              </a:rPr>
              <a:t> </a:t>
            </a:r>
          </a:p>
          <a:p>
            <a:pPr marL="0" indent="0">
              <a:spcBef>
                <a:spcPts val="0"/>
              </a:spcBef>
              <a:buClr>
                <a:schemeClr val="tx1"/>
              </a:buClr>
              <a:buNone/>
              <a:defRPr/>
            </a:pPr>
            <a:r>
              <a:rPr lang="en-US" sz="1800" dirty="0">
                <a:latin typeface="PT Sans" panose="020B0503020203020204"/>
                <a:cs typeface="Arial" pitchFamily="34" charset="0"/>
              </a:rPr>
              <a:t>Total Cost:     $1,375,866</a:t>
            </a:r>
          </a:p>
          <a:p>
            <a:pPr marL="0" indent="0">
              <a:spcBef>
                <a:spcPts val="0"/>
              </a:spcBef>
              <a:buClr>
                <a:schemeClr val="tx1"/>
              </a:buClr>
              <a:buNone/>
              <a:defRPr/>
            </a:pPr>
            <a:r>
              <a:rPr lang="en-US" sz="1800" dirty="0">
                <a:latin typeface="PT Sans" panose="020B0503020203020204"/>
                <a:cs typeface="Arial" pitchFamily="34" charset="0"/>
              </a:rPr>
              <a:t>Requested:   $687,933 (50%)  Recommended: $687,933 (50%)</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4" name="Picture 3" descr="A picture containing diagram&#10;&#10;Description automatically generated">
            <a:extLst>
              <a:ext uri="{FF2B5EF4-FFF2-40B4-BE49-F238E27FC236}">
                <a16:creationId xmlns:a16="http://schemas.microsoft.com/office/drawing/2014/main" id="{F0A7DDE1-AE83-4588-99E7-574F2CC9D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2412"/>
            <a:ext cx="3801005" cy="6382641"/>
          </a:xfrm>
          <a:prstGeom prst="rect">
            <a:avLst/>
          </a:prstGeom>
          <a:ln w="15875">
            <a:solidFill>
              <a:schemeClr val="accent1"/>
            </a:solidFill>
          </a:ln>
        </p:spPr>
      </p:pic>
    </p:spTree>
    <p:extLst>
      <p:ext uri="{BB962C8B-B14F-4D97-AF65-F5344CB8AC3E}">
        <p14:creationId xmlns:p14="http://schemas.microsoft.com/office/powerpoint/2010/main" val="283883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30624" y="5517232"/>
            <a:ext cx="4320480" cy="954107"/>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Tammy Nicholson,</a:t>
            </a:r>
          </a:p>
          <a:p>
            <a:r>
              <a:rPr lang="en-US" sz="1400" b="1" dirty="0">
                <a:solidFill>
                  <a:schemeClr val="bg1">
                    <a:lumMod val="50000"/>
                  </a:schemeClr>
                </a:solidFill>
                <a:latin typeface="Century Gothic" panose="020B0502020202020204" pitchFamily="34" charset="0"/>
                <a:cs typeface="Arial" panose="020B0604020202020204" pitchFamily="34" charset="0"/>
              </a:rPr>
              <a:t>Modal Transportation Bureau</a:t>
            </a:r>
          </a:p>
          <a:p>
            <a:r>
              <a:rPr lang="en-US" sz="1400" b="1" dirty="0">
                <a:solidFill>
                  <a:schemeClr val="bg1">
                    <a:lumMod val="50000"/>
                  </a:schemeClr>
                </a:solidFill>
                <a:latin typeface="Century Gothic" panose="020B0502020202020204" pitchFamily="34" charset="0"/>
                <a:cs typeface="Arial" panose="020B0604020202020204" pitchFamily="34" charset="0"/>
              </a:rPr>
              <a:t>Tamara.nicholson@iowadot.us</a:t>
            </a:r>
          </a:p>
          <a:p>
            <a:r>
              <a:rPr lang="en-US" sz="1400" b="1" dirty="0">
                <a:solidFill>
                  <a:schemeClr val="bg1">
                    <a:lumMod val="50000"/>
                  </a:schemeClr>
                </a:solidFill>
                <a:latin typeface="Century Gothic" panose="020B0502020202020204" pitchFamily="34" charset="0"/>
                <a:cs typeface="Arial" panose="020B0604020202020204" pitchFamily="34" charset="0"/>
              </a:rPr>
              <a:t>515-239-1052</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30090</TotalTime>
  <Words>301</Words>
  <Application>Microsoft Office PowerPoint</Application>
  <PresentationFormat>On-screen Show (4:3)</PresentationFormat>
  <Paragraphs>88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PT Sans</vt:lpstr>
      <vt:lpstr>Office Theme</vt:lpstr>
      <vt:lpstr>PowerPoint Presentation</vt:lpstr>
      <vt:lpstr>Railroad Revolving Loan and Grant Program</vt:lpstr>
      <vt:lpstr>FY 22 Program Modification Recommendation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318</cp:revision>
  <cp:lastPrinted>2021-12-30T20:23:08Z</cp:lastPrinted>
  <dcterms:created xsi:type="dcterms:W3CDTF">2014-05-10T08:44:16Z</dcterms:created>
  <dcterms:modified xsi:type="dcterms:W3CDTF">2021-12-30T20:23:13Z</dcterms:modified>
</cp:coreProperties>
</file>