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881" r:id="rId1"/>
  </p:sldMasterIdLst>
  <p:notesMasterIdLst>
    <p:notesMasterId r:id="rId10"/>
  </p:notesMasterIdLst>
  <p:handoutMasterIdLst>
    <p:handoutMasterId r:id="rId11"/>
  </p:handoutMasterIdLst>
  <p:sldIdLst>
    <p:sldId id="324" r:id="rId2"/>
    <p:sldId id="384" r:id="rId3"/>
    <p:sldId id="394" r:id="rId4"/>
    <p:sldId id="866" r:id="rId5"/>
    <p:sldId id="867" r:id="rId6"/>
    <p:sldId id="327" r:id="rId7"/>
    <p:sldId id="868" r:id="rId8"/>
    <p:sldId id="870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99"/>
    <a:srgbClr val="FFFFCC"/>
    <a:srgbClr val="FF0000"/>
    <a:srgbClr val="0000FF"/>
    <a:srgbClr val="990099"/>
    <a:srgbClr val="0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74" autoAdjust="0"/>
    <p:restoredTop sz="90151" autoAdjust="0"/>
  </p:normalViewPr>
  <p:slideViewPr>
    <p:cSldViewPr snapToGrid="0">
      <p:cViewPr varScale="1">
        <p:scale>
          <a:sx n="103" d="100"/>
          <a:sy n="103" d="100"/>
        </p:scale>
        <p:origin x="158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508"/>
    </p:cViewPr>
  </p:sorterViewPr>
  <p:notesViewPr>
    <p:cSldViewPr snapToGrid="0">
      <p:cViewPr varScale="1">
        <p:scale>
          <a:sx n="85" d="100"/>
          <a:sy n="85" d="100"/>
        </p:scale>
        <p:origin x="3846" y="102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777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777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02E9FA6-72E5-485C-9AC8-94B66A78EA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53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777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696913"/>
            <a:ext cx="4630737" cy="3471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145" y="4398283"/>
            <a:ext cx="5140112" cy="416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777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fld id="{E7669DD5-6282-41B8-9E81-F6594F2D7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485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4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9094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5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10752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7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4619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B6BD1137-7CB8-4BAC-81D8-69FE8A93D38B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84CE5A-0D8A-4329-A297-0250A4F5DE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4354F-195E-4620-9BBF-EE1CA0AFF5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792088" y="667435"/>
            <a:ext cx="4922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600" cap="small" baseline="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Federal Infrastructure Bill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764704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836712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908720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0" y="26064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fld id="{5EF72394-20AE-4583-8A01-A144B1C77253}" type="slidenum">
              <a:rPr lang="en-US" sz="2000">
                <a:solidFill>
                  <a:schemeClr val="bg2"/>
                </a:solidFill>
                <a:latin typeface="Century Gothic" panose="020B0502020202020204" pitchFamily="34" charset="0"/>
              </a:rPr>
              <a:pPr algn="ctr">
                <a:buNone/>
              </a:pPr>
              <a:t>‹#›</a:t>
            </a:fld>
            <a:endParaRPr lang="en-US" sz="2000" dirty="0">
              <a:solidFill>
                <a:schemeClr val="bg2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54EF32B2-C520-493E-859D-A9D077D08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340768"/>
            <a:ext cx="7886700" cy="965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BFB340FD-E5C8-40FB-8FFA-E3B74A397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7886700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31253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6018F-02C5-492A-A396-60FCB4AFE8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EA00E3-29D0-4240-843B-43CFF80D3D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C0A35A-7F2A-4818-BE4F-BD985AAD31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550D3-1F65-4CDB-9A8E-82FEAFC52E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A245A-4344-4ADD-88E1-2801F720F3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3C34-C3E1-402C-B999-0740D77D1EB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88A0CD-188E-41B4-85D2-A4D943DD92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0310A5-C358-4C54-90DC-01EB34AE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82" r:id="rId1"/>
    <p:sldLayoutId id="2147484883" r:id="rId2"/>
    <p:sldLayoutId id="2147484884" r:id="rId3"/>
    <p:sldLayoutId id="2147484885" r:id="rId4"/>
    <p:sldLayoutId id="2147484886" r:id="rId5"/>
    <p:sldLayoutId id="2147484887" r:id="rId6"/>
    <p:sldLayoutId id="2147484888" r:id="rId7"/>
    <p:sldLayoutId id="2147484889" r:id="rId8"/>
    <p:sldLayoutId id="2147484890" r:id="rId9"/>
    <p:sldLayoutId id="2147484891" r:id="rId10"/>
    <p:sldLayoutId id="2147484892" r:id="rId11"/>
    <p:sldLayoutId id="2147484893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" y="1295400"/>
            <a:ext cx="9144000" cy="4600575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>
                <a:solidFill>
                  <a:schemeClr val="tx1"/>
                </a:solidFill>
              </a:rPr>
              <a:t>Proposed FY 2022 Highway Program Amendment</a:t>
            </a: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January 12, 2022</a:t>
            </a:r>
            <a:br>
              <a:rPr lang="en-US" sz="2400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Infrastructure Investment and Jobs Act (IIJA)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Passed the Senate (69-30) and House (228-206)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President Biden signed on Nov. 15.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Includes reauthorization of surface transportation programs for FFY 2022 to FFY 2026.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Includes $550 billion in new funding with half going to transportation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Operating under a continuing resolution through Feb. 18, 2022, for FY 2022</a:t>
            </a:r>
          </a:p>
          <a:p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Infrastructure Bill Status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E76F8EA-DF58-4B5E-9CD8-AAE5C1ECAE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152400"/>
            <a:ext cx="2517866" cy="46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019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214" y="1592142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Passage of Infrastructure Bill: Nov. 15, 2021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Iowa DOT review and assessment: ongoing</a:t>
            </a:r>
            <a:endParaRPr lang="en-US" i="1" dirty="0">
              <a:solidFill>
                <a:srgbClr val="FF0000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Iowa DOT overview to Commission: ongoing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Initial overview:  October 11, 2021</a:t>
            </a:r>
            <a:endParaRPr lang="en-US" sz="2000" i="1" dirty="0">
              <a:solidFill>
                <a:srgbClr val="FF0000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Stakeholder input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City/County/RPA/MPO Committee – Initial meeting Feb. 11, 2022</a:t>
            </a:r>
            <a:endParaRPr lang="en-US" sz="2100" i="1" dirty="0">
              <a:solidFill>
                <a:srgbClr val="FF0000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All stakeholders: Initial communication Nov. 30, 2021 </a:t>
            </a:r>
            <a:endParaRPr lang="en-US" sz="2100" i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Summary of input to Commission</a:t>
            </a:r>
            <a:endParaRPr lang="en-US" sz="2400" i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Recommendations to Commission</a:t>
            </a:r>
            <a:endParaRPr lang="en-US" sz="2400" i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Commission action</a:t>
            </a:r>
            <a:endParaRPr lang="en-US" sz="2400" i="1" dirty="0">
              <a:solidFill>
                <a:srgbClr val="FF0000"/>
              </a:solidFill>
            </a:endParaRP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213" y="640972"/>
            <a:ext cx="7886700" cy="965523"/>
          </a:xfrm>
        </p:spPr>
        <p:txBody>
          <a:bodyPr>
            <a:normAutofit/>
          </a:bodyPr>
          <a:lstStyle/>
          <a:p>
            <a:r>
              <a:rPr lang="en-US" b="1" dirty="0"/>
              <a:t>Next Steps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74D7596-2511-48FC-ACB1-09AA2FB3BA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152400"/>
            <a:ext cx="2517866" cy="46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442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991897"/>
            <a:ext cx="9144000" cy="3084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Projected Funds as of March 2021	754.7	687.0	715.5	707.5	701.4	 701.4 	 701.4 	 701.4 	 701.4 	 701.4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199.1	157.9	151.5	149.9	149.0	175.0	180.0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148.1	140.0	145.0	150.0	155.0	165.0	175.0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 64.5	101.7	110.6	125.8	140.3	155.0	170.0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Safety Specific 	31.9	31.0	32.0	33.0	34.0	35.0	36.0	37.0	38.0	39.0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158.3	178.4	267.4	141.2 	156.1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N of Mediapolis to N of IA 78					 	0.4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	 	21.6	6.7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	 	49.2	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63 NW Oskaloosa bypass						0.2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75 Plymouth: Hinton						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 177.1	90.0	80.2	177.2	117.2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Polk/Story						1.2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	 	50.0 	50.0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I-80 Pottawattamie Madison Avenue						20.7	24.8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 (24.3)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(12.0)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(71.2)	(69.6)	(50.2)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22.0	58.9	109.4	93.4 	77.4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1535917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2022-2031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0" y="2326906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67161" y="1527208"/>
            <a:ext cx="28366" cy="359529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0" y="4707691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4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January 12, 2022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as presented April 12, 2021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109758"/>
            <a:ext cx="2259964" cy="1809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FY 2021 Projects Rescheduled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Rescheduling and cost changes of projects programmed in years 2022 to 2025, add 2026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Added highlighted projects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Additional project schedule changes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Adjustment for final non-Interstate pavement modernization costs</a:t>
            </a: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55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432059"/>
            <a:ext cx="9144000" cy="366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Projected Funds as of March 2021	754.7	687.0	715.5	707.5	701.4	 701.4 	 701.4 	 701.4 	 701.4 	 701.4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Infrastructure Bill	50.0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9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Projected Funds	804.7	687.0	715.5	707.5	701.4	701.4	701.4	701.4	701.4	701.4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199.1	157.9	151.5	149.9	149.0	175.0	180.0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148.1	140.0	145.0	150.0	155.0	165.0	175.0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 64.5	101.7	110.6	125.8	140.3	155.0	170.0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Safety Specific 	31.9	31.0	32.0	33.0	34.0	35.0	36.0	37.0	38.0	39.0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158.3	178.4	267.4	141.2 	156.1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N of Mediapolis to N of IA 78					 	0.4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	 	21.6	6.7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	 	49.2	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63 NW Oskaloosa bypass						0.2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75 Plymouth: Hinton						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 177.1	90.0	80.2	177.2	117.2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Polk/Story						1.2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	 	50.0 	50.0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I-80 Pottawattamie Madison Avenue						20.7	24.8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 25.7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(12.0)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(71.2)	(69.6)	(50.2)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22.0	58.9	109.4	93.4 	77.4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901436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2022-2031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0" y="2225825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57830" y="1079338"/>
            <a:ext cx="14370" cy="469916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0" y="4712356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5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5363" y="152400"/>
            <a:ext cx="2185037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January 12, 2022</a:t>
            </a:r>
          </a:p>
          <a:p>
            <a:pPr algn="ctr">
              <a:spcBef>
                <a:spcPct val="50000"/>
              </a:spcBef>
              <a:buClr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as presented December 14, 2021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109758"/>
            <a:ext cx="2259964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651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2952"/>
          <p:cNvSpPr txBox="1">
            <a:spLocks noChangeArrowheads="1"/>
          </p:cNvSpPr>
          <p:nvPr/>
        </p:nvSpPr>
        <p:spPr bwMode="auto">
          <a:xfrm>
            <a:off x="25400" y="418781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2000" dirty="0">
                <a:latin typeface="Helvetica" pitchFamily="34" charset="0"/>
                <a:cs typeface="Helvetica" pitchFamily="34" charset="0"/>
              </a:rPr>
              <a:t>Proposed FY 2022 Iowa Highway Program Revisions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7704965" y="152400"/>
            <a:ext cx="116730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January 12, 2022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6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A7279A93-30F2-4730-83F3-22C316A7D7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242464"/>
              </p:ext>
            </p:extLst>
          </p:nvPr>
        </p:nvGraphicFramePr>
        <p:xfrm>
          <a:off x="328613" y="827088"/>
          <a:ext cx="8486775" cy="541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Worksheet" r:id="rId3" imgW="8487052" imgH="5410486" progId="Excel.Sheet.12">
                  <p:embed/>
                </p:oleObj>
              </mc:Choice>
              <mc:Fallback>
                <p:oleObj name="Worksheet" r:id="rId3" imgW="8487052" imgH="5410486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8613" y="827088"/>
                        <a:ext cx="8486775" cy="541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432059"/>
            <a:ext cx="9144000" cy="4392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Projected Funds as of March 2021	754.7	687.0	715.5	707.5	701.4	 701.4 	 701.4 	 701.4 	 701.4 	 701.4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Infrastructure Bill	50.0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latin typeface="Helvetica" pitchFamily="34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latin typeface="Helvetica" pitchFamily="34" charset="0"/>
              </a:rPr>
              <a:t>Projected Funds	804.7	687.0	715.5	707.5	701.4	701.4	701.4	701.4	701.4	701.4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199.1	157.9	151.5	149.9	149.0	175.0	180.0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148.1	140.0	145.0	150.0	155.0	165.0	175.0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 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Non-Interstate Pavement Modernization 	 50.4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 64.5	101.7	110.6	125.8	140.3	155.0	170.0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Safety Specific 	31.9	31.0	32.0	33.0	34.0	35.0	36.0	37.0	38.0	39.0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Safety Specific 	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158.3	178.4	267.4	141.2 	156.1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N of Mediapolis to N of IA 78					 	0.4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	 	21.6	6.7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	 	49.2	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63 NW Oskaloosa bypass						0.2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75 Plymouth: Hinton						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 177.1	90.0	80.2	177.2	117.2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Polk/Story						1.2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	 	50.0 	50.0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I-80 Pottawattamie Madison Avenue						20.7	24.8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I-80 Pottawattamie Madison Avenue 	(4.5)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 (25.2)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(12.0)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(71.2)	(69.6)	(50.2)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22.0	58.9	109.4	93.4 	77.4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901436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2022-2031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0" y="2216495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57830" y="1079337"/>
            <a:ext cx="9705" cy="52934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0" y="5150896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7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January 12, 2022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109758"/>
            <a:ext cx="2259964" cy="72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 Additions/Deletions</a:t>
            </a:r>
          </a:p>
          <a:p>
            <a:pPr marL="0" lvl="2" eaLnBrk="1" hangingPunct="1">
              <a:buClr>
                <a:schemeClr val="tx1"/>
              </a:buClr>
              <a:buNone/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184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0536DA-0B1D-4FBB-A66B-6894BB7B2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A245A-4344-4ADD-88E1-2801F720F32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81A36C9-40D0-4932-B457-A6D4154B96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577" y="0"/>
            <a:ext cx="889484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75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40526</TotalTime>
  <Words>1570</Words>
  <Application>Microsoft Office PowerPoint</Application>
  <PresentationFormat>On-screen Show (4:3)</PresentationFormat>
  <Paragraphs>145</Paragraphs>
  <Slides>8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Century Gothic</vt:lpstr>
      <vt:lpstr>Courier New</vt:lpstr>
      <vt:lpstr>Helvetica</vt:lpstr>
      <vt:lpstr>Times New Roman</vt:lpstr>
      <vt:lpstr>Wingdings</vt:lpstr>
      <vt:lpstr>Office Theme</vt:lpstr>
      <vt:lpstr>Worksheet</vt:lpstr>
      <vt:lpstr>Proposed FY 2022 Highway Program Amendment  January 12, 2022 </vt:lpstr>
      <vt:lpstr>Infrastructure Bill Status</vt:lpstr>
      <vt:lpstr>Next Steps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Anderson, Stuart</cp:lastModifiedBy>
  <cp:revision>1956</cp:revision>
  <cp:lastPrinted>2021-12-30T17:44:17Z</cp:lastPrinted>
  <dcterms:created xsi:type="dcterms:W3CDTF">2001-05-04T13:55:51Z</dcterms:created>
  <dcterms:modified xsi:type="dcterms:W3CDTF">2021-12-30T17:44:25Z</dcterms:modified>
</cp:coreProperties>
</file>