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33" r:id="rId3"/>
    <p:sldId id="515" r:id="rId4"/>
    <p:sldId id="516" r:id="rId5"/>
    <p:sldId id="517" r:id="rId6"/>
    <p:sldId id="420" r:id="rId7"/>
    <p:sldId id="504" r:id="rId8"/>
    <p:sldId id="510" r:id="rId9"/>
    <p:sldId id="506" r:id="rId10"/>
    <p:sldId id="511" r:id="rId11"/>
    <p:sldId id="512" r:id="rId12"/>
    <p:sldId id="513" r:id="rId13"/>
    <p:sldId id="514" r:id="rId14"/>
    <p:sldId id="28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17F"/>
    <a:srgbClr val="B55813"/>
    <a:srgbClr val="B1B3B3"/>
    <a:srgbClr val="53565A"/>
    <a:srgbClr val="871721"/>
    <a:srgbClr val="FF99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0364" autoAdjust="0"/>
  </p:normalViewPr>
  <p:slideViewPr>
    <p:cSldViewPr>
      <p:cViewPr varScale="1">
        <p:scale>
          <a:sx n="103" d="100"/>
          <a:sy n="103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Integration with modal, system, and specialized plans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Functional relationship between strategies in the SLRTP and other overarching plans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Continuous process; most plans updated every ~5 years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SLRTP vision operationalized through Business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97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INTERNAL PLANNING STEERING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24800-02BE-4D2C-A335-916C873F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CD1F7-8364-405A-A198-38E65B6D5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January 12,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 &amp; State Freight Plan</a:t>
            </a:r>
          </a:p>
          <a:p>
            <a:r>
              <a:rPr lang="en-US" sz="2800" dirty="0"/>
              <a:t>2022 Updates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8801-9474-4544-BDC7-DF4045E4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&amp; SFP strategies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E936B0-4072-4C63-83C0-B4C8A8B0E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10692">
            <a:off x="4647636" y="2362496"/>
            <a:ext cx="3265152" cy="4227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7055C-5F4A-4461-A4D3-7CD6FFE2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5107">
            <a:off x="1154567" y="2306290"/>
            <a:ext cx="3256327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January 12,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Public comment period</a:t>
            </a:r>
          </a:p>
          <a:p>
            <a:r>
              <a:rPr lang="en-US" sz="4400" dirty="0"/>
              <a:t>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8806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EDFB-7A47-4EA8-A332-0A98A4D2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1444-934B-454B-819B-A1463474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45-day comment period to begin late February</a:t>
            </a:r>
          </a:p>
          <a:p>
            <a:r>
              <a:rPr lang="en-US" dirty="0"/>
              <a:t>Full draft documents will be posted online</a:t>
            </a:r>
          </a:p>
          <a:p>
            <a:r>
              <a:rPr lang="en-US" dirty="0"/>
              <a:t>Availability of plans and public comment period will be advertised (media release, social media, stakeholder distributions, etc.)</a:t>
            </a:r>
          </a:p>
          <a:p>
            <a:r>
              <a:rPr lang="en-US" dirty="0"/>
              <a:t>Comments will be accepted through multiple means (via webpage, e-mail, mail, phone)</a:t>
            </a:r>
          </a:p>
          <a:p>
            <a:r>
              <a:rPr lang="en-US" dirty="0"/>
              <a:t>Final comment period will supplement earlier public/stakeholder input efforts </a:t>
            </a:r>
          </a:p>
        </p:txBody>
      </p:sp>
    </p:spTree>
    <p:extLst>
      <p:ext uri="{BB962C8B-B14F-4D97-AF65-F5344CB8AC3E}">
        <p14:creationId xmlns:p14="http://schemas.microsoft.com/office/powerpoint/2010/main" val="118129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38C0-7D97-49B7-AF60-FCD84BC4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C0346-128B-4EFE-8BF3-E91BC614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Conduct final reviews with internal committee</a:t>
            </a:r>
          </a:p>
          <a:p>
            <a:pPr lvl="0"/>
            <a:r>
              <a:rPr lang="en-US" dirty="0"/>
              <a:t>Finalize draft plans for public review</a:t>
            </a:r>
          </a:p>
          <a:p>
            <a:pPr lvl="0"/>
            <a:r>
              <a:rPr lang="en-US" dirty="0"/>
              <a:t>Open 45-day comment period and address comments</a:t>
            </a:r>
          </a:p>
          <a:p>
            <a:pPr lvl="0"/>
            <a:r>
              <a:rPr lang="en-US" dirty="0"/>
              <a:t>Present draft plans and summary of public comments at April Commission workshop</a:t>
            </a:r>
          </a:p>
          <a:p>
            <a:pPr lvl="0"/>
            <a:r>
              <a:rPr lang="en-US" dirty="0"/>
              <a:t>Final editing</a:t>
            </a:r>
          </a:p>
          <a:p>
            <a:r>
              <a:rPr lang="en-US" dirty="0"/>
              <a:t>Present final plans:</a:t>
            </a:r>
          </a:p>
          <a:p>
            <a:pPr lvl="1"/>
            <a:r>
              <a:rPr lang="en-US" dirty="0"/>
              <a:t>SLRTP for adoption at May business meeting</a:t>
            </a:r>
          </a:p>
          <a:p>
            <a:pPr lvl="1"/>
            <a:r>
              <a:rPr lang="en-US" dirty="0"/>
              <a:t>SFP for information at May or June workshop</a:t>
            </a:r>
          </a:p>
        </p:txBody>
      </p:sp>
    </p:spTree>
    <p:extLst>
      <p:ext uri="{BB962C8B-B14F-4D97-AF65-F5344CB8AC3E}">
        <p14:creationId xmlns:p14="http://schemas.microsoft.com/office/powerpoint/2010/main" val="346169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SLRTP implementation</a:t>
            </a:r>
          </a:p>
          <a:p>
            <a:r>
              <a:rPr lang="en-US" dirty="0"/>
              <a:t>Strategy development/review</a:t>
            </a:r>
          </a:p>
          <a:p>
            <a:r>
              <a:rPr lang="en-US" dirty="0"/>
              <a:t>Public comment period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January 12,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SLRTP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60000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1E61-1C45-42E6-9CE9-50279527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6D08-526A-436A-B018-B54E8207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38400"/>
            <a:ext cx="5552256" cy="3505200"/>
          </a:xfrm>
        </p:spPr>
        <p:txBody>
          <a:bodyPr>
            <a:normAutofit/>
          </a:bodyPr>
          <a:lstStyle/>
          <a:p>
            <a:r>
              <a:rPr lang="en-US" sz="2800" dirty="0"/>
              <a:t>Current State Transportation Plan adopted by the Commission in May 2017</a:t>
            </a:r>
          </a:p>
          <a:p>
            <a:r>
              <a:rPr lang="en-US" sz="2800" dirty="0"/>
              <a:t>Continuous cycle of implementation and improvement</a:t>
            </a:r>
          </a:p>
          <a:p>
            <a:r>
              <a:rPr lang="en-US" sz="2800" dirty="0"/>
              <a:t>Update slated for adoption in  May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59B79-FBEC-4BDC-B3E0-6312000F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69527"/>
            <a:ext cx="2885256" cy="22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1E61-1C45-42E6-9CE9-50279527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implementation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6D08-526A-436A-B018-B54E8207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371656" cy="422813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Integration with </a:t>
            </a:r>
            <a:r>
              <a:rPr lang="en-US" sz="9600" b="1" dirty="0"/>
              <a:t>modal, system, and specialized plans</a:t>
            </a:r>
          </a:p>
          <a:p>
            <a:r>
              <a:rPr lang="en-US" sz="9600" dirty="0"/>
              <a:t>Adoption and implementation of the </a:t>
            </a:r>
            <a:r>
              <a:rPr lang="en-US" sz="9600" b="1" dirty="0"/>
              <a:t>Complete Streets Policy</a:t>
            </a:r>
          </a:p>
          <a:p>
            <a:r>
              <a:rPr lang="en-US" sz="9600" dirty="0"/>
              <a:t>Ongoing integration of </a:t>
            </a:r>
            <a:r>
              <a:rPr lang="en-US" sz="9600" b="1" dirty="0"/>
              <a:t>asset management </a:t>
            </a:r>
            <a:r>
              <a:rPr lang="en-US" sz="9600" dirty="0"/>
              <a:t>into dept. functions</a:t>
            </a:r>
          </a:p>
          <a:p>
            <a:r>
              <a:rPr lang="en-US" sz="9600" dirty="0"/>
              <a:t>Integration of SLRTP needs into </a:t>
            </a:r>
            <a:r>
              <a:rPr lang="en-US" sz="9600" b="1" dirty="0"/>
              <a:t>project prioritization/scoping</a:t>
            </a:r>
          </a:p>
          <a:p>
            <a:r>
              <a:rPr lang="en-US" sz="9600" b="1" dirty="0"/>
              <a:t>Super 2 implementation </a:t>
            </a:r>
            <a:r>
              <a:rPr lang="en-US" sz="9600" dirty="0"/>
              <a:t>through new design guidance, Planning and Environmental Linkage (PEL) studies, and programmed projects</a:t>
            </a:r>
          </a:p>
          <a:p>
            <a:r>
              <a:rPr lang="en-US" sz="9600" dirty="0"/>
              <a:t>2017 SLRTP as a building block to </a:t>
            </a:r>
            <a:r>
              <a:rPr lang="en-US" sz="9600" b="1" dirty="0"/>
              <a:t>2022 SLRTP enhancements</a:t>
            </a:r>
            <a:r>
              <a:rPr lang="en-US" sz="9600" dirty="0"/>
              <a:t>:</a:t>
            </a:r>
          </a:p>
          <a:p>
            <a:pPr lvl="1"/>
            <a:r>
              <a:rPr lang="en-US" sz="8000" dirty="0"/>
              <a:t>System objectives to help prioritize investments and measure progress</a:t>
            </a:r>
          </a:p>
          <a:p>
            <a:pPr lvl="1"/>
            <a:r>
              <a:rPr lang="en-US" sz="8000" dirty="0"/>
              <a:t>Enhanced discussion of emerging planning areas (accessibility)</a:t>
            </a:r>
          </a:p>
          <a:p>
            <a:pPr lvl="1"/>
            <a:r>
              <a:rPr lang="en-US" sz="8000" dirty="0"/>
              <a:t>Expanded highway needs analyses (flood resiliency, safety, bike/ped)</a:t>
            </a:r>
          </a:p>
          <a:p>
            <a:pPr lvl="1"/>
            <a:r>
              <a:rPr lang="en-US" sz="8000" dirty="0"/>
              <a:t>Rightsizing policy to help implement rightsizing concept</a:t>
            </a:r>
          </a:p>
          <a:p>
            <a:pPr lvl="1"/>
            <a:endParaRPr lang="en-US" sz="8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2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January 12,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Strategy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271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1E61-1C45-42E6-9CE9-50279527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&amp; SFP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6D08-526A-436A-B018-B54E8207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Strategies are meant to help define and guide implementation activities</a:t>
            </a:r>
          </a:p>
          <a:p>
            <a:r>
              <a:rPr lang="en-US" dirty="0"/>
              <a:t>Relate to broader goals/objectives, both at the state level and nationally  </a:t>
            </a:r>
          </a:p>
          <a:p>
            <a:r>
              <a:rPr lang="en-US" dirty="0"/>
              <a:t>Focus areas:</a:t>
            </a:r>
          </a:p>
          <a:p>
            <a:pPr lvl="1"/>
            <a:r>
              <a:rPr lang="en-US" dirty="0"/>
              <a:t>Plan-specific content (e.g., system objectives, rightsizing policy, design considerations)</a:t>
            </a:r>
          </a:p>
          <a:p>
            <a:pPr lvl="1"/>
            <a:r>
              <a:rPr lang="en-US" dirty="0"/>
              <a:t>Detailed needs analyses</a:t>
            </a:r>
          </a:p>
          <a:p>
            <a:pPr lvl="1"/>
            <a:r>
              <a:rPr lang="en-US" dirty="0"/>
              <a:t>Emerging and priority planning areas</a:t>
            </a:r>
          </a:p>
        </p:txBody>
      </p:sp>
    </p:spTree>
    <p:extLst>
      <p:ext uri="{BB962C8B-B14F-4D97-AF65-F5344CB8AC3E}">
        <p14:creationId xmlns:p14="http://schemas.microsoft.com/office/powerpoint/2010/main" val="190870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5576-7CF6-4128-B06A-48276BE7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&amp; SFP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1301-F5DA-494F-A308-8835C28F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of content:</a:t>
            </a:r>
          </a:p>
          <a:p>
            <a:pPr lvl="1"/>
            <a:r>
              <a:rPr lang="en-US" dirty="0"/>
              <a:t>Review of prior strategies from 2017 plans</a:t>
            </a:r>
          </a:p>
          <a:p>
            <a:pPr lvl="1"/>
            <a:r>
              <a:rPr lang="en-US" dirty="0"/>
              <a:t>Examination of emerging trends and issues</a:t>
            </a:r>
          </a:p>
          <a:p>
            <a:pPr lvl="1"/>
            <a:r>
              <a:rPr lang="en-US" dirty="0"/>
              <a:t>Stakeholder input</a:t>
            </a:r>
          </a:p>
          <a:p>
            <a:pPr lvl="2"/>
            <a:r>
              <a:rPr lang="en-US" dirty="0"/>
              <a:t>Director’s roundtables</a:t>
            </a:r>
          </a:p>
          <a:p>
            <a:pPr lvl="2"/>
            <a:r>
              <a:rPr lang="en-US" dirty="0"/>
              <a:t>Freight Advisory Council</a:t>
            </a:r>
          </a:p>
          <a:p>
            <a:pPr lvl="2"/>
            <a:r>
              <a:rPr lang="en-US" dirty="0"/>
              <a:t>MPOs and RPAs</a:t>
            </a:r>
          </a:p>
          <a:p>
            <a:pPr lvl="2"/>
            <a:r>
              <a:rPr lang="en-US" dirty="0"/>
              <a:t>Internal Planning Steering Committee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8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F198-8815-4F1A-90CD-3C2BFABA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&amp; SFP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FC5A-38AD-4AB4-8A80-1557C4D4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143056" cy="4228132"/>
          </a:xfrm>
        </p:spPr>
        <p:txBody>
          <a:bodyPr>
            <a:normAutofit/>
          </a:bodyPr>
          <a:lstStyle/>
          <a:p>
            <a:r>
              <a:rPr lang="en-US" sz="2800" dirty="0"/>
              <a:t>Format of draft strategies</a:t>
            </a:r>
          </a:p>
          <a:p>
            <a:pPr lvl="1"/>
            <a:r>
              <a:rPr lang="en-US" sz="2400" dirty="0"/>
              <a:t>20-30 strategies in each plan</a:t>
            </a:r>
          </a:p>
          <a:p>
            <a:pPr lvl="1"/>
            <a:r>
              <a:rPr lang="en-US" sz="2400" dirty="0"/>
              <a:t>Strategy statement with 2-3 sentences of explanatory text</a:t>
            </a:r>
          </a:p>
          <a:p>
            <a:pPr lvl="1"/>
            <a:r>
              <a:rPr lang="en-US" sz="2400" dirty="0"/>
              <a:t>Will eventually tie to related system objectives (safety, sustainability, accessibility, flow)</a:t>
            </a:r>
          </a:p>
          <a:p>
            <a:r>
              <a:rPr lang="en-US" sz="2800" dirty="0"/>
              <a:t>Reviewed by Internal Planning Steering Committee</a:t>
            </a:r>
          </a:p>
          <a:p>
            <a:r>
              <a:rPr lang="en-US" sz="2800" dirty="0"/>
              <a:t>Next steps</a:t>
            </a:r>
          </a:p>
          <a:p>
            <a:pPr lvl="1"/>
            <a:r>
              <a:rPr lang="en-US" sz="2400" dirty="0"/>
              <a:t>Commission review</a:t>
            </a:r>
          </a:p>
          <a:p>
            <a:pPr lvl="1"/>
            <a:r>
              <a:rPr lang="en-US" sz="2400" dirty="0"/>
              <a:t>Public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2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504</Words>
  <Application>Microsoft Office PowerPoint</Application>
  <PresentationFormat>On-screen Show (4:3)</PresentationFormat>
  <Paragraphs>86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Discussion items</vt:lpstr>
      <vt:lpstr>PowerPoint Presentation</vt:lpstr>
      <vt:lpstr>SLRTP implementation</vt:lpstr>
      <vt:lpstr>SLRTP implementation highlights</vt:lpstr>
      <vt:lpstr>PowerPoint Presentation</vt:lpstr>
      <vt:lpstr>SLRTP &amp; SFP strategies</vt:lpstr>
      <vt:lpstr>SLRTP &amp; SFP strategies </vt:lpstr>
      <vt:lpstr>SLRTP &amp; SFP strategies</vt:lpstr>
      <vt:lpstr>SLRTP &amp; SFP strategies </vt:lpstr>
      <vt:lpstr>PowerPoint Presentation</vt:lpstr>
      <vt:lpstr>Public comment period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Anderson, Stuart</cp:lastModifiedBy>
  <cp:revision>162</cp:revision>
  <cp:lastPrinted>2021-04-29T15:07:16Z</cp:lastPrinted>
  <dcterms:created xsi:type="dcterms:W3CDTF">2021-02-03T13:41:14Z</dcterms:created>
  <dcterms:modified xsi:type="dcterms:W3CDTF">2021-12-30T17:29:41Z</dcterms:modified>
</cp:coreProperties>
</file>