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72" r:id="rId3"/>
    <p:sldId id="334" r:id="rId4"/>
    <p:sldId id="335" r:id="rId5"/>
    <p:sldId id="337" r:id="rId6"/>
    <p:sldId id="338" r:id="rId7"/>
    <p:sldId id="331" r:id="rId8"/>
    <p:sldId id="363" r:id="rId9"/>
    <p:sldId id="359" r:id="rId10"/>
    <p:sldId id="362" r:id="rId11"/>
    <p:sldId id="340" r:id="rId12"/>
    <p:sldId id="351" r:id="rId13"/>
    <p:sldId id="348" r:id="rId14"/>
    <p:sldId id="361" r:id="rId15"/>
    <p:sldId id="352" r:id="rId16"/>
    <p:sldId id="353" r:id="rId17"/>
    <p:sldId id="354" r:id="rId18"/>
    <p:sldId id="355" r:id="rId19"/>
    <p:sldId id="356" r:id="rId20"/>
    <p:sldId id="28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scher, Phil" initials="MP" lastIdx="1" clrIdx="0">
    <p:extLst>
      <p:ext uri="{19B8F6BF-5375-455C-9EA6-DF929625EA0E}">
        <p15:presenceInfo xmlns:p15="http://schemas.microsoft.com/office/powerpoint/2012/main" userId="S::Phil.Mescher@iowadot.us::a51d09f1-1588-47f1-bccd-f0471ea9d2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4B56"/>
    <a:srgbClr val="871721"/>
    <a:srgbClr val="B55813"/>
    <a:srgbClr val="00717F"/>
    <a:srgbClr val="B1B3B3"/>
    <a:srgbClr val="53565A"/>
    <a:srgbClr val="FF9966"/>
    <a:srgbClr val="FF0066"/>
    <a:srgbClr val="69686D"/>
    <a:srgbClr val="3449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8014" autoAdjust="0"/>
  </p:normalViewPr>
  <p:slideViewPr>
    <p:cSldViewPr>
      <p:cViewPr varScale="1">
        <p:scale>
          <a:sx n="100" d="100"/>
          <a:sy n="100" d="100"/>
        </p:scale>
        <p:origin x="1896" y="90"/>
      </p:cViewPr>
      <p:guideLst>
        <p:guide orient="horz" pos="2160"/>
        <p:guide pos="2880"/>
      </p:guideLst>
    </p:cSldViewPr>
  </p:slideViewPr>
  <p:notesTextViewPr>
    <p:cViewPr>
      <p:scale>
        <a:sx n="1" d="1"/>
        <a:sy n="1" d="1"/>
      </p:scale>
      <p:origin x="0" y="0"/>
    </p:cViewPr>
  </p:notesTextViewPr>
  <p:sorterViewPr>
    <p:cViewPr>
      <p:scale>
        <a:sx n="100" d="100"/>
        <a:sy n="100" d="100"/>
      </p:scale>
      <p:origin x="0" y="29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2-28T13:14:21.113" idx="1">
    <p:pos x="10" y="10"/>
    <p:text/>
    <p:extLst>
      <p:ext uri="{C676402C-5697-4E1C-873F-D02D1690AC5C}">
        <p15:threadingInfo xmlns:p15="http://schemas.microsoft.com/office/powerpoint/2012/main" timeZoneBias="36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A43C6D-E55F-4BE5-8554-C22BB859EDE9}" type="datetimeFigureOut">
              <a:rPr lang="en-US" smtClean="0"/>
              <a:t>1/3/2022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B73208-77F4-453B-8852-C4844F8BB3D9}" type="slidenum">
              <a:rPr lang="en-US" smtClean="0"/>
              <a:t>‹#›</a:t>
            </a:fld>
            <a:endParaRPr lang="en-US"/>
          </a:p>
        </p:txBody>
      </p:sp>
    </p:spTree>
    <p:extLst>
      <p:ext uri="{BB962C8B-B14F-4D97-AF65-F5344CB8AC3E}">
        <p14:creationId xmlns:p14="http://schemas.microsoft.com/office/powerpoint/2010/main" val="1595623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B73208-77F4-453B-8852-C4844F8BB3D9}" type="slidenum">
              <a:rPr lang="en-US" smtClean="0"/>
              <a:t>1</a:t>
            </a:fld>
            <a:endParaRPr lang="en-US"/>
          </a:p>
        </p:txBody>
      </p:sp>
    </p:spTree>
    <p:extLst>
      <p:ext uri="{BB962C8B-B14F-4D97-AF65-F5344CB8AC3E}">
        <p14:creationId xmlns:p14="http://schemas.microsoft.com/office/powerpoint/2010/main" val="381294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I3P is primarily a planning tool that helps us identify realistic candidates for future programming based on a constrained interstate budget.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projects highlighted in this presentation are not our formal recommendation for MI highway candidates, but it does help us prioritize projects for inclusion on this list.</a:t>
            </a:r>
            <a:endParaRPr lang="en-US" dirty="0"/>
          </a:p>
        </p:txBody>
      </p:sp>
      <p:sp>
        <p:nvSpPr>
          <p:cNvPr id="4" name="Slide Number Placeholder 3"/>
          <p:cNvSpPr>
            <a:spLocks noGrp="1"/>
          </p:cNvSpPr>
          <p:nvPr>
            <p:ph type="sldNum" sz="quarter" idx="5"/>
          </p:nvPr>
        </p:nvSpPr>
        <p:spPr/>
        <p:txBody>
          <a:bodyPr/>
          <a:lstStyle/>
          <a:p>
            <a:fld id="{50B73208-77F4-453B-8852-C4844F8BB3D9}" type="slidenum">
              <a:rPr lang="en-US" smtClean="0"/>
              <a:t>4</a:t>
            </a:fld>
            <a:endParaRPr lang="en-US"/>
          </a:p>
        </p:txBody>
      </p:sp>
    </p:spTree>
    <p:extLst>
      <p:ext uri="{BB962C8B-B14F-4D97-AF65-F5344CB8AC3E}">
        <p14:creationId xmlns:p14="http://schemas.microsoft.com/office/powerpoint/2010/main" val="4767574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F3753E7-0F11-4D0E-8960-9E1C8FCC4C52}"/>
              </a:ext>
            </a:extLst>
          </p:cNvPr>
          <p:cNvSpPr/>
          <p:nvPr userDrawn="1"/>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C18299-3EBF-4651-B028-9D1F61A7FE89}"/>
              </a:ext>
            </a:extLst>
          </p:cNvPr>
          <p:cNvSpPr/>
          <p:nvPr userDrawn="1"/>
        </p:nvSpPr>
        <p:spPr>
          <a:xfrm>
            <a:off x="0" y="953344"/>
            <a:ext cx="9144000" cy="45719"/>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6D07DB7A-A277-47F1-B420-6EB252894AE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438273" y="4651364"/>
            <a:ext cx="3427833" cy="1657956"/>
          </a:xfrm>
          <a:prstGeom prst="rect">
            <a:avLst/>
          </a:prstGeom>
        </p:spPr>
      </p:pic>
      <p:pic>
        <p:nvPicPr>
          <p:cNvPr id="10" name="Picture 9">
            <a:extLst>
              <a:ext uri="{FF2B5EF4-FFF2-40B4-BE49-F238E27FC236}">
                <a16:creationId xmlns:a16="http://schemas.microsoft.com/office/drawing/2014/main" id="{2C9ED19C-16BB-4E11-A2E2-5E3DE3CF1B1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70" y="4651364"/>
            <a:ext cx="5758220" cy="1657956"/>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D5DBB62E-C41B-4525-96E9-DCB856141BD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296315"/>
            <a:ext cx="2133605" cy="387928"/>
          </a:xfrm>
          <a:prstGeom prst="rect">
            <a:avLst/>
          </a:prstGeom>
        </p:spPr>
      </p:pic>
    </p:spTree>
    <p:extLst>
      <p:ext uri="{BB962C8B-B14F-4D97-AF65-F5344CB8AC3E}">
        <p14:creationId xmlns:p14="http://schemas.microsoft.com/office/powerpoint/2010/main" val="1849843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194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7478216"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Iowa Interstate Investment Plan – Commission Update January 2022 </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Tree>
    <p:extLst>
      <p:ext uri="{BB962C8B-B14F-4D97-AF65-F5344CB8AC3E}">
        <p14:creationId xmlns:p14="http://schemas.microsoft.com/office/powerpoint/2010/main" val="768281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E0F805B-ABC8-4A8B-B9D4-5845341EB6C9}"/>
              </a:ext>
            </a:extLst>
          </p:cNvPr>
          <p:cNvSpPr txBox="1"/>
          <p:nvPr userDrawn="1"/>
        </p:nvSpPr>
        <p:spPr>
          <a:xfrm>
            <a:off x="827584" y="667435"/>
            <a:ext cx="3738563" cy="338554"/>
          </a:xfrm>
          <a:prstGeom prst="rect">
            <a:avLst/>
          </a:prstGeom>
          <a:noFill/>
        </p:spPr>
        <p:txBody>
          <a:bodyPr wrap="square" rtlCol="0">
            <a:spAutoFit/>
          </a:bodyPr>
          <a:lstStyle/>
          <a:p>
            <a:r>
              <a:rPr lang="en-US" sz="1600" dirty="0">
                <a:solidFill>
                  <a:schemeClr val="tx1"/>
                </a:solidFill>
                <a:latin typeface="Century Gothic" panose="020B0502020202020204" pitchFamily="34" charset="0"/>
                <a:cs typeface="Arial" panose="020B0604020202020204" pitchFamily="34" charset="0"/>
              </a:rPr>
              <a:t>NAME OF PRESENTATION</a:t>
            </a:r>
          </a:p>
        </p:txBody>
      </p:sp>
      <p:sp>
        <p:nvSpPr>
          <p:cNvPr id="8" name="Rectangle 7">
            <a:extLst>
              <a:ext uri="{FF2B5EF4-FFF2-40B4-BE49-F238E27FC236}">
                <a16:creationId xmlns:a16="http://schemas.microsoft.com/office/drawing/2014/main" id="{245A3183-73DB-40B2-B6C8-E0DE1DE1D6DB}"/>
              </a:ext>
            </a:extLst>
          </p:cNvPr>
          <p:cNvSpPr/>
          <p:nvPr userDrawn="1"/>
        </p:nvSpPr>
        <p:spPr>
          <a:xfrm>
            <a:off x="0" y="764704"/>
            <a:ext cx="792088" cy="457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36ABBA2-AA3C-4D81-BF82-C5B05E586B69}"/>
              </a:ext>
            </a:extLst>
          </p:cNvPr>
          <p:cNvSpPr/>
          <p:nvPr userDrawn="1"/>
        </p:nvSpPr>
        <p:spPr>
          <a:xfrm>
            <a:off x="0" y="836712"/>
            <a:ext cx="792088" cy="4571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2792F5-6345-4BA3-96B5-3BBA9D667573}"/>
              </a:ext>
            </a:extLst>
          </p:cNvPr>
          <p:cNvSpPr/>
          <p:nvPr userDrawn="1"/>
        </p:nvSpPr>
        <p:spPr>
          <a:xfrm>
            <a:off x="0" y="908720"/>
            <a:ext cx="792088"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C9BAE6B-4BEF-472C-8DFA-A9B7788CA52B}"/>
              </a:ext>
            </a:extLst>
          </p:cNvPr>
          <p:cNvSpPr txBox="1"/>
          <p:nvPr userDrawn="1"/>
        </p:nvSpPr>
        <p:spPr>
          <a:xfrm>
            <a:off x="0" y="260648"/>
            <a:ext cx="792088" cy="400110"/>
          </a:xfrm>
          <a:prstGeom prst="rect">
            <a:avLst/>
          </a:prstGeom>
          <a:noFill/>
        </p:spPr>
        <p:txBody>
          <a:bodyPr wrap="square" rtlCol="0">
            <a:spAutoFit/>
          </a:bodyPr>
          <a:lstStyle/>
          <a:p>
            <a:pPr algn="ctr"/>
            <a:fld id="{5EF72394-20AE-4583-8A01-A144B1C77253}" type="slidenum">
              <a:rPr lang="en-US" sz="2000">
                <a:solidFill>
                  <a:schemeClr val="bg2"/>
                </a:solidFill>
                <a:latin typeface="Century Gothic" panose="020B0502020202020204" pitchFamily="34" charset="0"/>
              </a:rPr>
              <a:pPr algn="ctr"/>
              <a:t>‹#›</a:t>
            </a:fld>
            <a:endParaRPr lang="en-US" sz="2000" dirty="0">
              <a:solidFill>
                <a:schemeClr val="bg2"/>
              </a:solidFill>
              <a:latin typeface="Century Gothic" panose="020B0502020202020204" pitchFamily="34" charset="0"/>
            </a:endParaRPr>
          </a:p>
        </p:txBody>
      </p:sp>
      <p:sp>
        <p:nvSpPr>
          <p:cNvPr id="12" name="Title Placeholder 1">
            <a:extLst>
              <a:ext uri="{FF2B5EF4-FFF2-40B4-BE49-F238E27FC236}">
                <a16:creationId xmlns:a16="http://schemas.microsoft.com/office/drawing/2014/main" id="{54EF32B2-C520-493E-859D-A9D077D086E1}"/>
              </a:ext>
            </a:extLst>
          </p:cNvPr>
          <p:cNvSpPr>
            <a:spLocks noGrp="1"/>
          </p:cNvSpPr>
          <p:nvPr>
            <p:ph type="title"/>
          </p:nvPr>
        </p:nvSpPr>
        <p:spPr>
          <a:xfrm>
            <a:off x="467544" y="1340768"/>
            <a:ext cx="7886700" cy="96552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13" name="Text Placeholder 2">
            <a:extLst>
              <a:ext uri="{FF2B5EF4-FFF2-40B4-BE49-F238E27FC236}">
                <a16:creationId xmlns:a16="http://schemas.microsoft.com/office/drawing/2014/main" id="{BFB340FD-E5C8-40FB-8FFA-E3B74A3978E7}"/>
              </a:ext>
            </a:extLst>
          </p:cNvPr>
          <p:cNvSpPr>
            <a:spLocks noGrp="1"/>
          </p:cNvSpPr>
          <p:nvPr>
            <p:ph idx="1"/>
          </p:nvPr>
        </p:nvSpPr>
        <p:spPr>
          <a:xfrm>
            <a:off x="467544" y="2441228"/>
            <a:ext cx="7886700" cy="42281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641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rgbClr val="871721">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42763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70007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7667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1">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622210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4078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7253131-A3D1-4BD2-B372-CE94B7CC9DC2}"/>
              </a:ext>
            </a:extLst>
          </p:cNvPr>
          <p:cNvSpPr/>
          <p:nvPr userDrawn="1"/>
        </p:nvSpPr>
        <p:spPr>
          <a:xfrm>
            <a:off x="0" y="0"/>
            <a:ext cx="4716016" cy="6858000"/>
          </a:xfrm>
          <a:prstGeom prst="rect">
            <a:avLst/>
          </a:prstGeom>
          <a:solidFill>
            <a:schemeClr val="accent5">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3359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7218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7" r:id="rId3"/>
    <p:sldLayoutId id="2147483651" r:id="rId4"/>
    <p:sldLayoutId id="2147483654" r:id="rId5"/>
    <p:sldLayoutId id="2147483655" r:id="rId6"/>
    <p:sldLayoutId id="2147483652" r:id="rId7"/>
    <p:sldLayoutId id="2147483653" r:id="rId8"/>
    <p:sldLayoutId id="2147483656" r:id="rId9"/>
    <p:sldLayoutId id="2147483658" r:id="rId1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emf"/><Relationship Id="rId5" Type="http://schemas.openxmlformats.org/officeDocument/2006/relationships/oleObject" Target="../embeddings/oleObject1.bin"/><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mailto:Phil.Mescher@iowadot.us"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9.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15" name="Rectangle 14"/>
          <p:cNvSpPr/>
          <p:nvPr/>
        </p:nvSpPr>
        <p:spPr>
          <a:xfrm>
            <a:off x="0" y="0"/>
            <a:ext cx="9144000" cy="953344"/>
          </a:xfrm>
          <a:prstGeom prst="rect">
            <a:avLst/>
          </a:prstGeom>
          <a:gradFill flip="none" rotWithShape="1">
            <a:gsLst>
              <a:gs pos="0">
                <a:schemeClr val="bg1">
                  <a:lumMod val="95000"/>
                  <a:shade val="67500"/>
                  <a:satMod val="115000"/>
                </a:schemeClr>
              </a:gs>
              <a:gs pos="52000">
                <a:schemeClr val="bg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B023F2D-63D7-4790-8BDE-2DFA6C8EF409}"/>
              </a:ext>
            </a:extLst>
          </p:cNvPr>
          <p:cNvSpPr txBox="1"/>
          <p:nvPr/>
        </p:nvSpPr>
        <p:spPr>
          <a:xfrm>
            <a:off x="0" y="5301208"/>
            <a:ext cx="5638800" cy="584775"/>
          </a:xfrm>
          <a:prstGeom prst="rect">
            <a:avLst/>
          </a:prstGeom>
          <a:noFill/>
        </p:spPr>
        <p:txBody>
          <a:bodyPr wrap="square" rtlCol="0">
            <a:spAutoFit/>
          </a:bodyPr>
          <a:lstStyle/>
          <a:p>
            <a:r>
              <a:rPr lang="en-US" sz="3200" b="1" dirty="0">
                <a:solidFill>
                  <a:schemeClr val="bg1"/>
                </a:solidFill>
                <a:latin typeface="Century Gothic" panose="020B0502020202020204" pitchFamily="34" charset="0"/>
              </a:rPr>
              <a:t>Transportation Commission</a:t>
            </a:r>
          </a:p>
        </p:txBody>
      </p:sp>
      <p:sp>
        <p:nvSpPr>
          <p:cNvPr id="7" name="TextBox 6">
            <a:extLst>
              <a:ext uri="{FF2B5EF4-FFF2-40B4-BE49-F238E27FC236}">
                <a16:creationId xmlns:a16="http://schemas.microsoft.com/office/drawing/2014/main" id="{9EEEC4D6-EA04-4B21-A205-B47603995269}"/>
              </a:ext>
            </a:extLst>
          </p:cNvPr>
          <p:cNvSpPr txBox="1"/>
          <p:nvPr/>
        </p:nvSpPr>
        <p:spPr>
          <a:xfrm>
            <a:off x="0" y="4876800"/>
            <a:ext cx="583264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Iowa Interstate Investment Plan</a:t>
            </a:r>
          </a:p>
        </p:txBody>
      </p:sp>
      <p:pic>
        <p:nvPicPr>
          <p:cNvPr id="8" name="Picture 7" descr="A picture containing text&#10;&#10;Description automatically generated">
            <a:extLst>
              <a:ext uri="{FF2B5EF4-FFF2-40B4-BE49-F238E27FC236}">
                <a16:creationId xmlns:a16="http://schemas.microsoft.com/office/drawing/2014/main" id="{7472877B-776B-44C8-86C0-2939DA8DA2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296315"/>
            <a:ext cx="2133605" cy="387928"/>
          </a:xfrm>
          <a:prstGeom prst="rect">
            <a:avLst/>
          </a:prstGeom>
        </p:spPr>
      </p:pic>
      <p:sp>
        <p:nvSpPr>
          <p:cNvPr id="2" name="TextBox 1">
            <a:extLst>
              <a:ext uri="{FF2B5EF4-FFF2-40B4-BE49-F238E27FC236}">
                <a16:creationId xmlns:a16="http://schemas.microsoft.com/office/drawing/2014/main" id="{0B8550F9-EB02-47C8-89EB-606D512A1B58}"/>
              </a:ext>
            </a:extLst>
          </p:cNvPr>
          <p:cNvSpPr txBox="1"/>
          <p:nvPr/>
        </p:nvSpPr>
        <p:spPr>
          <a:xfrm>
            <a:off x="1905000" y="5885983"/>
            <a:ext cx="2133600" cy="369332"/>
          </a:xfrm>
          <a:prstGeom prst="rect">
            <a:avLst/>
          </a:prstGeom>
          <a:noFill/>
        </p:spPr>
        <p:txBody>
          <a:bodyPr wrap="square" rtlCol="0">
            <a:spAutoFit/>
          </a:bodyPr>
          <a:lstStyle/>
          <a:p>
            <a:r>
              <a:rPr lang="en-US" dirty="0">
                <a:solidFill>
                  <a:schemeClr val="bg1"/>
                </a:solidFill>
              </a:rPr>
              <a:t>January 12, 2022</a:t>
            </a:r>
          </a:p>
        </p:txBody>
      </p:sp>
    </p:spTree>
    <p:extLst>
      <p:ext uri="{BB962C8B-B14F-4D97-AF65-F5344CB8AC3E}">
        <p14:creationId xmlns:p14="http://schemas.microsoft.com/office/powerpoint/2010/main" val="2135147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209800" y="1004792"/>
            <a:ext cx="4152900" cy="369332"/>
          </a:xfrm>
          <a:prstGeom prst="rect">
            <a:avLst/>
          </a:prstGeom>
          <a:noFill/>
        </p:spPr>
        <p:txBody>
          <a:bodyPr wrap="square" rtlCol="0">
            <a:spAutoFit/>
          </a:bodyPr>
          <a:lstStyle/>
          <a:p>
            <a:pPr algn="ctr"/>
            <a:r>
              <a:rPr lang="en-US" b="1" dirty="0">
                <a:latin typeface="Eurostar"/>
              </a:rPr>
              <a:t>I-380 Iowa City to Cedar Rapids</a:t>
            </a:r>
          </a:p>
        </p:txBody>
      </p:sp>
      <p:pic>
        <p:nvPicPr>
          <p:cNvPr id="7" name="Picture 6">
            <a:extLst>
              <a:ext uri="{FF2B5EF4-FFF2-40B4-BE49-F238E27FC236}">
                <a16:creationId xmlns:a16="http://schemas.microsoft.com/office/drawing/2014/main" id="{2DDEF082-A2B4-44D7-9DD7-745C53579F1F}"/>
              </a:ext>
            </a:extLst>
          </p:cNvPr>
          <p:cNvPicPr>
            <a:picLocks noChangeAspect="1"/>
          </p:cNvPicPr>
          <p:nvPr/>
        </p:nvPicPr>
        <p:blipFill>
          <a:blip r:embed="rId3"/>
          <a:stretch>
            <a:fillRect/>
          </a:stretch>
        </p:blipFill>
        <p:spPr>
          <a:xfrm>
            <a:off x="1565891" y="1573867"/>
            <a:ext cx="6263736" cy="5120847"/>
          </a:xfrm>
          <a:prstGeom prst="rect">
            <a:avLst/>
          </a:prstGeom>
        </p:spPr>
      </p:pic>
    </p:spTree>
    <p:extLst>
      <p:ext uri="{BB962C8B-B14F-4D97-AF65-F5344CB8AC3E}">
        <p14:creationId xmlns:p14="http://schemas.microsoft.com/office/powerpoint/2010/main" val="2394598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291418" y="1928488"/>
            <a:ext cx="8090582" cy="43194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7"/>
            <a:ext cx="179512" cy="428990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838599" y="1232906"/>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Coordination of Department Goals</a:t>
            </a:r>
            <a:endParaRPr lang="en-US" sz="2400" dirty="0"/>
          </a:p>
        </p:txBody>
      </p:sp>
      <p:sp>
        <p:nvSpPr>
          <p:cNvPr id="17" name="Rectangle 16">
            <a:extLst>
              <a:ext uri="{FF2B5EF4-FFF2-40B4-BE49-F238E27FC236}">
                <a16:creationId xmlns:a16="http://schemas.microsoft.com/office/drawing/2014/main" id="{BD946DEF-BB6D-4819-A6F1-00484BB1CCC2}"/>
              </a:ext>
            </a:extLst>
          </p:cNvPr>
          <p:cNvSpPr/>
          <p:nvPr/>
        </p:nvSpPr>
        <p:spPr>
          <a:xfrm>
            <a:off x="631467" y="2209800"/>
            <a:ext cx="7410483" cy="4278094"/>
          </a:xfrm>
          <a:prstGeom prst="rect">
            <a:avLst/>
          </a:prstGeom>
        </p:spPr>
        <p:txBody>
          <a:bodyPr wrap="square">
            <a:spAutoFit/>
          </a:bodyPr>
          <a:lstStyle/>
          <a:p>
            <a:pPr marL="285750" indent="-285750">
              <a:buFont typeface="Arial" panose="020B0604020202020204" pitchFamily="34" charset="0"/>
              <a:buChar char="•"/>
            </a:pPr>
            <a:r>
              <a:rPr lang="en-US" sz="1600" b="1" dirty="0"/>
              <a:t>Performance Based Design or “Right Sizing”</a:t>
            </a:r>
          </a:p>
          <a:p>
            <a:pPr marL="742950" lvl="1" indent="-285750">
              <a:buFont typeface="Courier New" panose="02070309020205020404" pitchFamily="49" charset="0"/>
              <a:buChar char="o"/>
            </a:pPr>
            <a:r>
              <a:rPr lang="en-US" sz="1600" dirty="0"/>
              <a:t>System thinking rather than project thinking</a:t>
            </a:r>
          </a:p>
          <a:p>
            <a:pPr marL="742950" lvl="1" indent="-285750">
              <a:buFont typeface="Courier New" panose="02070309020205020404" pitchFamily="49" charset="0"/>
              <a:buChar char="o"/>
            </a:pPr>
            <a:r>
              <a:rPr lang="en-US" sz="1600" dirty="0"/>
              <a:t>Don’t over-solve the problem</a:t>
            </a:r>
          </a:p>
          <a:p>
            <a:pPr marL="742950" lvl="1" indent="-285750">
              <a:buFont typeface="Courier New" panose="02070309020205020404" pitchFamily="49" charset="0"/>
              <a:buChar char="o"/>
            </a:pPr>
            <a:r>
              <a:rPr lang="en-US" sz="1600" dirty="0"/>
              <a:t>Reducing low impact upgrades on one project will allow us to get more miles addressed to achieve the high value upgrades</a:t>
            </a:r>
          </a:p>
          <a:p>
            <a:pPr marL="742950" lvl="1" indent="-285750">
              <a:buFont typeface="Courier New" panose="02070309020205020404" pitchFamily="49" charset="0"/>
              <a:buChar char="o"/>
            </a:pPr>
            <a:r>
              <a:rPr lang="en-US" sz="1600" dirty="0"/>
              <a:t>Better Timing of Projects to Minimize Potential Waste</a:t>
            </a:r>
          </a:p>
          <a:p>
            <a:pPr lvl="1"/>
            <a:endParaRPr lang="en-US" sz="1600" dirty="0"/>
          </a:p>
          <a:p>
            <a:pPr marL="285750" indent="-285750">
              <a:buFont typeface="Arial" panose="020B0604020202020204" pitchFamily="34" charset="0"/>
              <a:buChar char="•"/>
            </a:pPr>
            <a:r>
              <a:rPr lang="en-US" sz="1600" b="1" dirty="0"/>
              <a:t>Transportation Systems Management and Operations (TSMO)</a:t>
            </a:r>
          </a:p>
          <a:p>
            <a:pPr marL="742950" lvl="1" indent="-285750">
              <a:buFont typeface="Courier New" panose="02070309020205020404" pitchFamily="49" charset="0"/>
              <a:buChar char="o"/>
            </a:pPr>
            <a:r>
              <a:rPr lang="en-US" sz="1600" dirty="0"/>
              <a:t>Which is more valuable; traffic management or geometric improvements?</a:t>
            </a:r>
          </a:p>
          <a:p>
            <a:pPr marL="742950" lvl="1" indent="-285750">
              <a:buFont typeface="Courier New" panose="02070309020205020404" pitchFamily="49" charset="0"/>
              <a:buChar char="o"/>
            </a:pPr>
            <a:r>
              <a:rPr lang="en-US" sz="1600" dirty="0"/>
              <a:t>Does our process reflect this? It is starting to…</a:t>
            </a:r>
          </a:p>
          <a:p>
            <a:pPr marL="1200150" lvl="2" indent="-285750">
              <a:buFont typeface="Courier New" panose="02070309020205020404" pitchFamily="49" charset="0"/>
              <a:buChar char="o"/>
            </a:pPr>
            <a:r>
              <a:rPr lang="en-US" sz="1600" dirty="0"/>
              <a:t>Des Moines Integrated Corridor Management Study</a:t>
            </a:r>
          </a:p>
          <a:p>
            <a:pPr marL="742950" lvl="1" indent="-285750">
              <a:buFont typeface="Courier New" panose="02070309020205020404" pitchFamily="49" charset="0"/>
              <a:buChar char="o"/>
            </a:pPr>
            <a:r>
              <a:rPr lang="en-US" sz="1600" dirty="0"/>
              <a:t>Adding “Capacity” as a last resort</a:t>
            </a:r>
          </a:p>
          <a:p>
            <a:pPr lvl="1"/>
            <a:endParaRPr lang="en-US" sz="1600" dirty="0"/>
          </a:p>
          <a:p>
            <a:pPr marL="285750" indent="-285750">
              <a:buFont typeface="Arial" panose="020B0604020202020204" pitchFamily="34" charset="0"/>
              <a:buChar char="•"/>
            </a:pPr>
            <a:r>
              <a:rPr lang="en-US" sz="1600" b="1" dirty="0"/>
              <a:t>Asset Management </a:t>
            </a:r>
          </a:p>
          <a:p>
            <a:pPr marL="742950" lvl="1" indent="-285750">
              <a:buFont typeface="Courier New" panose="02070309020205020404" pitchFamily="49" charset="0"/>
              <a:buChar char="o"/>
            </a:pPr>
            <a:r>
              <a:rPr lang="en-US" sz="1600" dirty="0"/>
              <a:t>Maintaining the System in a “State of Good Repair”</a:t>
            </a:r>
            <a:endParaRPr lang="en-US" sz="2000" dirty="0">
              <a:latin typeface="Eurostar" panose="020B0504020202050204" pitchFamily="34" charset="0"/>
              <a:ea typeface="Microsoft Sans Serif" panose="020B0604020202020204" pitchFamily="34" charset="0"/>
              <a:cs typeface="Arial" panose="020B0604020202020204" pitchFamily="34" charset="0"/>
            </a:endParaRPr>
          </a:p>
          <a:p>
            <a:pPr>
              <a:spcAft>
                <a:spcPts val="600"/>
              </a:spcAft>
            </a:pPr>
            <a:endParaRPr lang="en-US" sz="1600" b="1" dirty="0"/>
          </a:p>
        </p:txBody>
      </p:sp>
    </p:spTree>
    <p:extLst>
      <p:ext uri="{BB962C8B-B14F-4D97-AF65-F5344CB8AC3E}">
        <p14:creationId xmlns:p14="http://schemas.microsoft.com/office/powerpoint/2010/main" val="35612799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381000" y="2590800"/>
            <a:ext cx="8090582" cy="132343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7"/>
            <a:ext cx="179512" cy="4289901"/>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295400" y="1828800"/>
            <a:ext cx="5867001" cy="461665"/>
          </a:xfrm>
          <a:prstGeom prst="rect">
            <a:avLst/>
          </a:prstGeom>
        </p:spPr>
        <p:txBody>
          <a:bodyPr wrap="square">
            <a:spAutoFit/>
          </a:bodyPr>
          <a:lstStyle/>
          <a:p>
            <a:pPr algn="ctr"/>
            <a:r>
              <a:rPr lang="en-US" sz="2400" b="1" dirty="0">
                <a:latin typeface="Eurostar"/>
              </a:rPr>
              <a:t>Potential Modifications to Project Timing</a:t>
            </a:r>
          </a:p>
        </p:txBody>
      </p:sp>
      <p:sp>
        <p:nvSpPr>
          <p:cNvPr id="17" name="Rectangle 16">
            <a:extLst>
              <a:ext uri="{FF2B5EF4-FFF2-40B4-BE49-F238E27FC236}">
                <a16:creationId xmlns:a16="http://schemas.microsoft.com/office/drawing/2014/main" id="{BD946DEF-BB6D-4819-A6F1-00484BB1CCC2}"/>
              </a:ext>
            </a:extLst>
          </p:cNvPr>
          <p:cNvSpPr/>
          <p:nvPr/>
        </p:nvSpPr>
        <p:spPr>
          <a:xfrm>
            <a:off x="721049" y="2872112"/>
            <a:ext cx="7410483" cy="1569660"/>
          </a:xfrm>
          <a:prstGeom prst="rect">
            <a:avLst/>
          </a:prstGeom>
        </p:spPr>
        <p:txBody>
          <a:bodyPr wrap="square">
            <a:spAutoFit/>
          </a:bodyPr>
          <a:lstStyle/>
          <a:p>
            <a:r>
              <a:rPr lang="en-US" sz="1600" b="1" dirty="0"/>
              <a:t>As we continually monitor needs on the Interstate System and assess the positive funding impact of the Infrastructure Bill, we recognize some projects may need to be accelerated or delayed in the Interstate Plan.</a:t>
            </a:r>
          </a:p>
          <a:p>
            <a:endParaRPr lang="en-US" sz="1600" b="1" dirty="0"/>
          </a:p>
          <a:p>
            <a:endParaRPr lang="en-US" sz="1600" b="1" dirty="0">
              <a:latin typeface="Eurostar" panose="020B0504020202050204" pitchFamily="34" charset="0"/>
              <a:ea typeface="Microsoft Sans Serif" panose="020B0604020202020204" pitchFamily="34" charset="0"/>
              <a:cs typeface="Arial" panose="020B0604020202020204" pitchFamily="34" charset="0"/>
            </a:endParaRPr>
          </a:p>
          <a:p>
            <a:pPr>
              <a:spcAft>
                <a:spcPts val="600"/>
              </a:spcAft>
            </a:pPr>
            <a:endParaRPr lang="en-US" sz="1600" b="1" dirty="0"/>
          </a:p>
        </p:txBody>
      </p:sp>
    </p:spTree>
    <p:extLst>
      <p:ext uri="{BB962C8B-B14F-4D97-AF65-F5344CB8AC3E}">
        <p14:creationId xmlns:p14="http://schemas.microsoft.com/office/powerpoint/2010/main" val="2626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762000" y="1371600"/>
            <a:ext cx="7924799" cy="5181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1300966" y="1577496"/>
            <a:ext cx="6740984" cy="369332"/>
          </a:xfrm>
          <a:prstGeom prst="rect">
            <a:avLst/>
          </a:prstGeom>
          <a:noFill/>
        </p:spPr>
        <p:txBody>
          <a:bodyPr wrap="square" rtlCol="0">
            <a:spAutoFit/>
          </a:bodyPr>
          <a:lstStyle/>
          <a:p>
            <a:r>
              <a:rPr lang="en-US" b="1" dirty="0"/>
              <a:t>Council Bluffs: Interstate 80 and Madison Ave Interchange</a:t>
            </a:r>
          </a:p>
        </p:txBody>
      </p:sp>
      <p:pic>
        <p:nvPicPr>
          <p:cNvPr id="2050" name="Picture 2">
            <a:extLst>
              <a:ext uri="{FF2B5EF4-FFF2-40B4-BE49-F238E27FC236}">
                <a16:creationId xmlns:a16="http://schemas.microsoft.com/office/drawing/2014/main" id="{9FE614DC-CF12-4188-9CBE-472E48C8A62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5490" y="2990604"/>
            <a:ext cx="4426034" cy="28623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E7D114-E280-4E4C-89DF-DA73C673F6E4}"/>
              </a:ext>
            </a:extLst>
          </p:cNvPr>
          <p:cNvSpPr txBox="1"/>
          <p:nvPr/>
        </p:nvSpPr>
        <p:spPr>
          <a:xfrm>
            <a:off x="914400" y="2386779"/>
            <a:ext cx="3276600" cy="2862322"/>
          </a:xfrm>
          <a:prstGeom prst="rect">
            <a:avLst/>
          </a:prstGeom>
          <a:noFill/>
        </p:spPr>
        <p:txBody>
          <a:bodyPr wrap="square" rtlCol="0">
            <a:spAutoFit/>
          </a:bodyPr>
          <a:lstStyle/>
          <a:p>
            <a:r>
              <a:rPr lang="en-US" dirty="0"/>
              <a:t>Previous $115 million – 2022</a:t>
            </a:r>
          </a:p>
          <a:p>
            <a:endParaRPr lang="en-US" dirty="0"/>
          </a:p>
          <a:p>
            <a:r>
              <a:rPr lang="en-US" dirty="0"/>
              <a:t>New</a:t>
            </a:r>
          </a:p>
          <a:p>
            <a:pPr marL="285750" indent="-285750">
              <a:buFont typeface="Arial" panose="020B0604020202020204" pitchFamily="34" charset="0"/>
              <a:buChar char="•"/>
            </a:pPr>
            <a:r>
              <a:rPr lang="en-US" dirty="0"/>
              <a:t>2022 - $5.0 million</a:t>
            </a:r>
          </a:p>
          <a:p>
            <a:pPr marL="285750" indent="-285750">
              <a:buFont typeface="Arial" panose="020B0604020202020204" pitchFamily="34" charset="0"/>
              <a:buChar char="•"/>
            </a:pPr>
            <a:r>
              <a:rPr lang="en-US" dirty="0"/>
              <a:t>2025 - $37.8 million</a:t>
            </a:r>
          </a:p>
          <a:p>
            <a:pPr marL="285750" indent="-285750">
              <a:buFont typeface="Arial" panose="020B0604020202020204" pitchFamily="34" charset="0"/>
              <a:buChar char="•"/>
            </a:pPr>
            <a:r>
              <a:rPr lang="en-US" dirty="0"/>
              <a:t>2026 - $22.7 million</a:t>
            </a:r>
          </a:p>
          <a:p>
            <a:pPr marL="285750" indent="-285750">
              <a:buFont typeface="Arial" panose="020B0604020202020204" pitchFamily="34" charset="0"/>
              <a:buChar char="•"/>
            </a:pPr>
            <a:r>
              <a:rPr lang="en-US" dirty="0"/>
              <a:t>2027 - $20.7 million</a:t>
            </a:r>
          </a:p>
          <a:p>
            <a:pPr marL="285750" indent="-285750">
              <a:buFont typeface="Arial" panose="020B0604020202020204" pitchFamily="34" charset="0"/>
              <a:buChar char="•"/>
            </a:pPr>
            <a:r>
              <a:rPr lang="en-US" dirty="0"/>
              <a:t>Beyond - $24.8 million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6" name="TextBox 5">
            <a:extLst>
              <a:ext uri="{FF2B5EF4-FFF2-40B4-BE49-F238E27FC236}">
                <a16:creationId xmlns:a16="http://schemas.microsoft.com/office/drawing/2014/main" id="{CA1CEBB9-CC6A-4B1F-A660-D16C6F4488AC}"/>
              </a:ext>
            </a:extLst>
          </p:cNvPr>
          <p:cNvSpPr txBox="1"/>
          <p:nvPr/>
        </p:nvSpPr>
        <p:spPr>
          <a:xfrm>
            <a:off x="914399" y="5249101"/>
            <a:ext cx="2930081" cy="1200329"/>
          </a:xfrm>
          <a:prstGeom prst="rect">
            <a:avLst/>
          </a:prstGeom>
          <a:noFill/>
        </p:spPr>
        <p:txBody>
          <a:bodyPr wrap="square" rtlCol="0">
            <a:spAutoFit/>
          </a:bodyPr>
          <a:lstStyle/>
          <a:p>
            <a:r>
              <a:rPr lang="en-US" dirty="0"/>
              <a:t>Next Program Cycle: Consider moving project sooner and package over a two-year period.</a:t>
            </a:r>
          </a:p>
        </p:txBody>
      </p:sp>
    </p:spTree>
    <p:extLst>
      <p:ext uri="{BB962C8B-B14F-4D97-AF65-F5344CB8AC3E}">
        <p14:creationId xmlns:p14="http://schemas.microsoft.com/office/powerpoint/2010/main" val="34407486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762001" y="1371600"/>
            <a:ext cx="7750532"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pic>
        <p:nvPicPr>
          <p:cNvPr id="7" name="Picture 6">
            <a:extLst>
              <a:ext uri="{FF2B5EF4-FFF2-40B4-BE49-F238E27FC236}">
                <a16:creationId xmlns:a16="http://schemas.microsoft.com/office/drawing/2014/main" id="{C6695504-40E0-4A52-9B12-9805C1141BD5}"/>
              </a:ext>
            </a:extLst>
          </p:cNvPr>
          <p:cNvPicPr>
            <a:picLocks noChangeAspect="1"/>
          </p:cNvPicPr>
          <p:nvPr/>
        </p:nvPicPr>
        <p:blipFill>
          <a:blip r:embed="rId3"/>
          <a:stretch>
            <a:fillRect/>
          </a:stretch>
        </p:blipFill>
        <p:spPr>
          <a:xfrm>
            <a:off x="1300966" y="2250737"/>
            <a:ext cx="6771464" cy="3770231"/>
          </a:xfrm>
          <a:prstGeom prst="rect">
            <a:avLst/>
          </a:prstGeom>
        </p:spPr>
      </p:pic>
      <p:sp>
        <p:nvSpPr>
          <p:cNvPr id="3" name="TextBox 2">
            <a:extLst>
              <a:ext uri="{FF2B5EF4-FFF2-40B4-BE49-F238E27FC236}">
                <a16:creationId xmlns:a16="http://schemas.microsoft.com/office/drawing/2014/main" id="{9002DD31-5DBE-44C7-991A-DD5F785D2260}"/>
              </a:ext>
            </a:extLst>
          </p:cNvPr>
          <p:cNvSpPr txBox="1"/>
          <p:nvPr/>
        </p:nvSpPr>
        <p:spPr>
          <a:xfrm>
            <a:off x="1300966" y="1668448"/>
            <a:ext cx="6740984" cy="369332"/>
          </a:xfrm>
          <a:prstGeom prst="rect">
            <a:avLst/>
          </a:prstGeom>
          <a:noFill/>
        </p:spPr>
        <p:txBody>
          <a:bodyPr wrap="square" rtlCol="0">
            <a:spAutoFit/>
          </a:bodyPr>
          <a:lstStyle/>
          <a:p>
            <a:r>
              <a:rPr lang="en-US" b="1" dirty="0"/>
              <a:t>Cedar Rapids: Interstate 380 and </a:t>
            </a:r>
            <a:r>
              <a:rPr lang="en-US" b="1" dirty="0" err="1"/>
              <a:t>Boyson</a:t>
            </a:r>
            <a:r>
              <a:rPr lang="en-US" b="1" dirty="0"/>
              <a:t> Road Interchange</a:t>
            </a:r>
          </a:p>
        </p:txBody>
      </p:sp>
    </p:spTree>
    <p:extLst>
      <p:ext uri="{BB962C8B-B14F-4D97-AF65-F5344CB8AC3E}">
        <p14:creationId xmlns:p14="http://schemas.microsoft.com/office/powerpoint/2010/main" val="95701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968201" y="1560756"/>
            <a:ext cx="7410483" cy="48400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2">
                  <a:lumMod val="50000"/>
                </a:schemeClr>
              </a:solidFill>
            </a:endParaRPr>
          </a:p>
          <a:p>
            <a:pPr marL="285750" indent="-285750">
              <a:buFont typeface="Arial" panose="020B0604020202020204" pitchFamily="34" charset="0"/>
              <a:buChar char="•"/>
            </a:pPr>
            <a:r>
              <a:rPr lang="en-US" dirty="0" err="1">
                <a:solidFill>
                  <a:schemeClr val="tx2">
                    <a:lumMod val="50000"/>
                  </a:schemeClr>
                </a:solidFill>
              </a:rPr>
              <a:t>Boyson</a:t>
            </a:r>
            <a:r>
              <a:rPr lang="en-US" dirty="0">
                <a:solidFill>
                  <a:schemeClr val="tx2">
                    <a:lumMod val="50000"/>
                  </a:schemeClr>
                </a:solidFill>
              </a:rPr>
              <a:t> Rd Interchange programmed with construction in 2025.</a:t>
            </a:r>
          </a:p>
          <a:p>
            <a:pPr marL="285750" indent="-285750">
              <a:buFont typeface="Arial" panose="020B0604020202020204" pitchFamily="34" charset="0"/>
              <a:buChar char="•"/>
            </a:pPr>
            <a:endParaRPr lang="en-US" dirty="0">
              <a:solidFill>
                <a:schemeClr val="tx2">
                  <a:lumMod val="50000"/>
                </a:schemeClr>
              </a:solidFill>
            </a:endParaRPr>
          </a:p>
          <a:p>
            <a:pPr marL="285750" indent="-285750">
              <a:buFont typeface="Arial" panose="020B0604020202020204" pitchFamily="34" charset="0"/>
              <a:buChar char="•"/>
            </a:pPr>
            <a:r>
              <a:rPr lang="en-US" dirty="0">
                <a:solidFill>
                  <a:schemeClr val="tx2">
                    <a:lumMod val="50000"/>
                  </a:schemeClr>
                </a:solidFill>
              </a:rPr>
              <a:t>I-380 widening to 6-lanes between Blairs Ferry and County Home Road is in Interstate Plan for 2030-2032.</a:t>
            </a:r>
          </a:p>
          <a:p>
            <a:pPr marL="285750" indent="-285750">
              <a:buFont typeface="Arial" panose="020B0604020202020204" pitchFamily="34" charset="0"/>
              <a:buChar char="•"/>
            </a:pPr>
            <a:endParaRPr lang="en-US" dirty="0">
              <a:solidFill>
                <a:schemeClr val="tx2">
                  <a:lumMod val="50000"/>
                </a:schemeClr>
              </a:solidFill>
            </a:endParaRPr>
          </a:p>
          <a:p>
            <a:pPr marL="285750" indent="-285750">
              <a:buFont typeface="Arial" panose="020B0604020202020204" pitchFamily="34" charset="0"/>
              <a:buChar char="•"/>
            </a:pPr>
            <a:r>
              <a:rPr lang="en-US" dirty="0">
                <a:solidFill>
                  <a:schemeClr val="tx2">
                    <a:lumMod val="50000"/>
                  </a:schemeClr>
                </a:solidFill>
              </a:rPr>
              <a:t>Recommendation to combine the widening project from Blairs Ferry to </a:t>
            </a:r>
            <a:r>
              <a:rPr lang="en-US" dirty="0" err="1">
                <a:solidFill>
                  <a:schemeClr val="tx2">
                    <a:lumMod val="50000"/>
                  </a:schemeClr>
                </a:solidFill>
              </a:rPr>
              <a:t>Boyson</a:t>
            </a:r>
            <a:r>
              <a:rPr lang="en-US" dirty="0">
                <a:solidFill>
                  <a:schemeClr val="tx2">
                    <a:lumMod val="50000"/>
                  </a:schemeClr>
                </a:solidFill>
              </a:rPr>
              <a:t> Rd. with the interchange work.</a:t>
            </a:r>
          </a:p>
          <a:p>
            <a:pPr marL="742950" lvl="1" indent="-285750">
              <a:buFont typeface="Arial" panose="020B0604020202020204" pitchFamily="34" charset="0"/>
              <a:buChar char="•"/>
            </a:pPr>
            <a:r>
              <a:rPr lang="en-US" dirty="0">
                <a:solidFill>
                  <a:schemeClr val="tx2">
                    <a:lumMod val="50000"/>
                  </a:schemeClr>
                </a:solidFill>
              </a:rPr>
              <a:t>Simplify Staging and Design</a:t>
            </a:r>
          </a:p>
          <a:p>
            <a:pPr marL="742950" lvl="1" indent="-285750">
              <a:buFont typeface="Arial" panose="020B0604020202020204" pitchFamily="34" charset="0"/>
              <a:buChar char="•"/>
            </a:pPr>
            <a:r>
              <a:rPr lang="en-US" dirty="0">
                <a:solidFill>
                  <a:schemeClr val="tx2">
                    <a:lumMod val="50000"/>
                  </a:schemeClr>
                </a:solidFill>
              </a:rPr>
              <a:t>Lessen Impact to Traffic</a:t>
            </a:r>
          </a:p>
          <a:p>
            <a:pPr marL="742950" lvl="1" indent="-285750">
              <a:buFont typeface="Arial" panose="020B0604020202020204" pitchFamily="34" charset="0"/>
              <a:buChar char="•"/>
            </a:pPr>
            <a:r>
              <a:rPr lang="en-US" dirty="0">
                <a:solidFill>
                  <a:schemeClr val="tx2">
                    <a:lumMod val="50000"/>
                  </a:schemeClr>
                </a:solidFill>
              </a:rPr>
              <a:t>Reduce Throw Away Pavement</a:t>
            </a:r>
          </a:p>
          <a:p>
            <a:pPr marL="742950" lvl="1" indent="-285750">
              <a:buFont typeface="Arial" panose="020B0604020202020204" pitchFamily="34" charset="0"/>
              <a:buChar char="•"/>
            </a:pPr>
            <a:endParaRPr lang="en-US" dirty="0">
              <a:solidFill>
                <a:schemeClr val="tx2">
                  <a:lumMod val="50000"/>
                </a:schemeClr>
              </a:solidFill>
            </a:endParaRPr>
          </a:p>
          <a:p>
            <a:pPr marL="285750" indent="-285750">
              <a:buFont typeface="Arial" panose="020B0604020202020204" pitchFamily="34" charset="0"/>
              <a:buChar char="•"/>
            </a:pPr>
            <a:r>
              <a:rPr lang="en-US" dirty="0">
                <a:solidFill>
                  <a:schemeClr val="tx2">
                    <a:lumMod val="50000"/>
                  </a:schemeClr>
                </a:solidFill>
              </a:rPr>
              <a:t>Cost Estimate to add widening - $10.1 to $11.8 million</a:t>
            </a:r>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9002DD31-5DBE-44C7-991A-DD5F785D2260}"/>
              </a:ext>
            </a:extLst>
          </p:cNvPr>
          <p:cNvSpPr txBox="1"/>
          <p:nvPr/>
        </p:nvSpPr>
        <p:spPr>
          <a:xfrm>
            <a:off x="1300966" y="1586858"/>
            <a:ext cx="6740984" cy="369332"/>
          </a:xfrm>
          <a:prstGeom prst="rect">
            <a:avLst/>
          </a:prstGeom>
          <a:noFill/>
        </p:spPr>
        <p:txBody>
          <a:bodyPr wrap="square" rtlCol="0">
            <a:spAutoFit/>
          </a:bodyPr>
          <a:lstStyle/>
          <a:p>
            <a:r>
              <a:rPr lang="en-US" b="1" dirty="0"/>
              <a:t>Cedar Rapids: Interstate 380 and </a:t>
            </a:r>
            <a:r>
              <a:rPr lang="en-US" b="1" dirty="0" err="1"/>
              <a:t>Boyson</a:t>
            </a:r>
            <a:r>
              <a:rPr lang="en-US" b="1" dirty="0"/>
              <a:t> Road Interchange</a:t>
            </a:r>
          </a:p>
        </p:txBody>
      </p:sp>
    </p:spTree>
    <p:extLst>
      <p:ext uri="{BB962C8B-B14F-4D97-AF65-F5344CB8AC3E}">
        <p14:creationId xmlns:p14="http://schemas.microsoft.com/office/powerpoint/2010/main" val="59389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914400" y="1371600"/>
            <a:ext cx="7579505"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1722441" y="1568806"/>
            <a:ext cx="6740984" cy="369332"/>
          </a:xfrm>
          <a:prstGeom prst="rect">
            <a:avLst/>
          </a:prstGeom>
          <a:noFill/>
        </p:spPr>
        <p:txBody>
          <a:bodyPr wrap="square" rtlCol="0">
            <a:spAutoFit/>
          </a:bodyPr>
          <a:lstStyle/>
          <a:p>
            <a:r>
              <a:rPr lang="en-US" b="1" dirty="0"/>
              <a:t>Interstate 380 and Wright Bros. Blvd. Interchange</a:t>
            </a:r>
          </a:p>
        </p:txBody>
      </p:sp>
      <p:pic>
        <p:nvPicPr>
          <p:cNvPr id="8" name="Picture 7">
            <a:extLst>
              <a:ext uri="{FF2B5EF4-FFF2-40B4-BE49-F238E27FC236}">
                <a16:creationId xmlns:a16="http://schemas.microsoft.com/office/drawing/2014/main" id="{4A297E2C-E47B-4B37-9AF4-B00B82B5CEE7}"/>
              </a:ext>
            </a:extLst>
          </p:cNvPr>
          <p:cNvPicPr>
            <a:picLocks noChangeAspect="1"/>
          </p:cNvPicPr>
          <p:nvPr/>
        </p:nvPicPr>
        <p:blipFill>
          <a:blip r:embed="rId3"/>
          <a:stretch>
            <a:fillRect/>
          </a:stretch>
        </p:blipFill>
        <p:spPr>
          <a:xfrm>
            <a:off x="1691961" y="2048544"/>
            <a:ext cx="6227594" cy="4078295"/>
          </a:xfrm>
          <a:prstGeom prst="rect">
            <a:avLst/>
          </a:prstGeom>
        </p:spPr>
      </p:pic>
    </p:spTree>
    <p:extLst>
      <p:ext uri="{BB962C8B-B14F-4D97-AF65-F5344CB8AC3E}">
        <p14:creationId xmlns:p14="http://schemas.microsoft.com/office/powerpoint/2010/main" val="2694516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914400" y="1371600"/>
            <a:ext cx="7579505"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1722441" y="1568806"/>
            <a:ext cx="6740984" cy="369332"/>
          </a:xfrm>
          <a:prstGeom prst="rect">
            <a:avLst/>
          </a:prstGeom>
          <a:noFill/>
        </p:spPr>
        <p:txBody>
          <a:bodyPr wrap="square" rtlCol="0">
            <a:spAutoFit/>
          </a:bodyPr>
          <a:lstStyle/>
          <a:p>
            <a:r>
              <a:rPr lang="en-US" b="1" dirty="0"/>
              <a:t>Area Development Drives Traffic Growth</a:t>
            </a:r>
          </a:p>
        </p:txBody>
      </p:sp>
      <p:pic>
        <p:nvPicPr>
          <p:cNvPr id="2049" name="Picture 1" descr="Machine generated alternative text:&#10;STUDY AREA &#10;Recent Active &#10;Developments &#10;IEDA Certified Development Site &#10;Under Review or Construction &#10;Recent Construction ">
            <a:extLst>
              <a:ext uri="{FF2B5EF4-FFF2-40B4-BE49-F238E27FC236}">
                <a16:creationId xmlns:a16="http://schemas.microsoft.com/office/drawing/2014/main" id="{CBCDB325-78A2-408E-936D-BAF431E7AD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6490" y="2150584"/>
            <a:ext cx="6973110" cy="388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5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914400" y="1371600"/>
            <a:ext cx="7579505" cy="4953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1722441" y="1568806"/>
            <a:ext cx="6740984" cy="369332"/>
          </a:xfrm>
          <a:prstGeom prst="rect">
            <a:avLst/>
          </a:prstGeom>
          <a:noFill/>
        </p:spPr>
        <p:txBody>
          <a:bodyPr wrap="square" rtlCol="0">
            <a:spAutoFit/>
          </a:bodyPr>
          <a:lstStyle/>
          <a:p>
            <a:r>
              <a:rPr lang="en-US" b="1" dirty="0"/>
              <a:t>Interstate 380 and Wright Bros. Blvd. Interchange</a:t>
            </a:r>
          </a:p>
        </p:txBody>
      </p:sp>
      <p:sp>
        <p:nvSpPr>
          <p:cNvPr id="2" name="TextBox 1">
            <a:extLst>
              <a:ext uri="{FF2B5EF4-FFF2-40B4-BE49-F238E27FC236}">
                <a16:creationId xmlns:a16="http://schemas.microsoft.com/office/drawing/2014/main" id="{7E6B20ED-551E-48B7-B947-9861FA1A0006}"/>
              </a:ext>
            </a:extLst>
          </p:cNvPr>
          <p:cNvSpPr txBox="1"/>
          <p:nvPr/>
        </p:nvSpPr>
        <p:spPr>
          <a:xfrm>
            <a:off x="1295400" y="2281100"/>
            <a:ext cx="6248400" cy="452431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tx2">
                    <a:lumMod val="50000"/>
                  </a:schemeClr>
                </a:solidFill>
              </a:rPr>
              <a:t>Replacing both bridges over I-380</a:t>
            </a:r>
          </a:p>
          <a:p>
            <a:pPr marL="285750" indent="-285750">
              <a:buFont typeface="Arial" panose="020B0604020202020204" pitchFamily="34" charset="0"/>
              <a:buChar char="•"/>
            </a:pPr>
            <a:r>
              <a:rPr lang="en-US" dirty="0">
                <a:solidFill>
                  <a:srgbClr val="7C2529">
                    <a:lumMod val="50000"/>
                  </a:srgbClr>
                </a:solidFill>
              </a:rPr>
              <a:t>Growth in traffic and area development drives the need for project acceleration.</a:t>
            </a:r>
          </a:p>
          <a:p>
            <a:pPr marL="285750" indent="-285750">
              <a:buFont typeface="Arial" panose="020B0604020202020204" pitchFamily="34" charset="0"/>
              <a:buChar char="•"/>
            </a:pPr>
            <a:r>
              <a:rPr lang="en-US" dirty="0">
                <a:solidFill>
                  <a:srgbClr val="7C2529">
                    <a:lumMod val="50000"/>
                  </a:srgbClr>
                </a:solidFill>
              </a:rPr>
              <a:t>I-380 mainline expansion to 6-lanes at the same time.</a:t>
            </a:r>
          </a:p>
          <a:p>
            <a:pPr marL="285750" indent="-285750">
              <a:buFont typeface="Arial" panose="020B0604020202020204" pitchFamily="34" charset="0"/>
              <a:buChar char="•"/>
            </a:pPr>
            <a:r>
              <a:rPr lang="en-US" dirty="0">
                <a:solidFill>
                  <a:srgbClr val="7C2529">
                    <a:lumMod val="50000"/>
                  </a:srgbClr>
                </a:solidFill>
              </a:rPr>
              <a:t>Expecting Wright Bros. Blvd. expansion to 6-lanes </a:t>
            </a:r>
          </a:p>
          <a:p>
            <a:pPr marL="285750" indent="-285750">
              <a:buFont typeface="Arial" panose="020B0604020202020204" pitchFamily="34" charset="0"/>
              <a:buChar char="•"/>
            </a:pPr>
            <a:r>
              <a:rPr lang="en-US" dirty="0">
                <a:solidFill>
                  <a:srgbClr val="7C2529">
                    <a:lumMod val="50000"/>
                  </a:srgbClr>
                </a:solidFill>
              </a:rPr>
              <a:t>Analyzing impacts to interchange with US 30</a:t>
            </a:r>
          </a:p>
          <a:p>
            <a:pPr marL="285750" indent="-285750">
              <a:buFont typeface="Arial" panose="020B0604020202020204" pitchFamily="34" charset="0"/>
              <a:buChar char="•"/>
            </a:pPr>
            <a:endParaRPr lang="en-US" dirty="0">
              <a:solidFill>
                <a:srgbClr val="7C2529">
                  <a:lumMod val="50000"/>
                </a:srgbClr>
              </a:solidFill>
            </a:endParaRPr>
          </a:p>
          <a:p>
            <a:pPr marL="285750" indent="-285750">
              <a:buFont typeface="Arial" panose="020B0604020202020204" pitchFamily="34" charset="0"/>
              <a:buChar char="•"/>
            </a:pPr>
            <a:r>
              <a:rPr lang="en-US" dirty="0">
                <a:solidFill>
                  <a:srgbClr val="7C2529">
                    <a:lumMod val="50000"/>
                  </a:srgbClr>
                </a:solidFill>
              </a:rPr>
              <a:t>Interstate Plan Budgets</a:t>
            </a:r>
          </a:p>
          <a:p>
            <a:pPr marL="742950" lvl="1" indent="-285750">
              <a:buFont typeface="Arial" panose="020B0604020202020204" pitchFamily="34" charset="0"/>
              <a:buChar char="•"/>
            </a:pPr>
            <a:r>
              <a:rPr lang="en-US" dirty="0">
                <a:solidFill>
                  <a:srgbClr val="7C2529">
                    <a:lumMod val="50000"/>
                  </a:srgbClr>
                </a:solidFill>
              </a:rPr>
              <a:t>2025 -  $20.0 million for interchange</a:t>
            </a:r>
          </a:p>
          <a:p>
            <a:pPr marL="742950" lvl="1" indent="-285750">
              <a:buFont typeface="Arial" panose="020B0604020202020204" pitchFamily="34" charset="0"/>
              <a:buChar char="•"/>
            </a:pPr>
            <a:r>
              <a:rPr lang="en-US" dirty="0">
                <a:solidFill>
                  <a:srgbClr val="7C2529">
                    <a:lumMod val="50000"/>
                  </a:srgbClr>
                </a:solidFill>
              </a:rPr>
              <a:t>2026 – $33.5 million</a:t>
            </a:r>
          </a:p>
          <a:p>
            <a:pPr marL="742950" lvl="1" indent="-285750">
              <a:buFont typeface="Arial" panose="020B0604020202020204" pitchFamily="34" charset="0"/>
              <a:buChar char="•"/>
            </a:pPr>
            <a:r>
              <a:rPr lang="en-US" dirty="0">
                <a:solidFill>
                  <a:srgbClr val="7C2529">
                    <a:lumMod val="50000"/>
                  </a:srgbClr>
                </a:solidFill>
              </a:rPr>
              <a:t>2027 - $19.2 million</a:t>
            </a:r>
          </a:p>
          <a:p>
            <a:pPr marL="285750" indent="-285750">
              <a:buFont typeface="Arial" panose="020B0604020202020204" pitchFamily="34" charset="0"/>
              <a:buChar char="•"/>
            </a:pPr>
            <a:r>
              <a:rPr lang="en-US" dirty="0">
                <a:solidFill>
                  <a:srgbClr val="7C2529">
                    <a:lumMod val="50000"/>
                  </a:srgbClr>
                </a:solidFill>
              </a:rPr>
              <a:t>Proposal to begin in FY 2025</a:t>
            </a:r>
          </a:p>
          <a:p>
            <a:pPr marL="285750" indent="-285750">
              <a:buFont typeface="Arial" panose="020B0604020202020204" pitchFamily="34" charset="0"/>
              <a:buChar char="•"/>
            </a:pPr>
            <a:endParaRPr lang="en-US" dirty="0">
              <a:solidFill>
                <a:srgbClr val="7C2529">
                  <a:lumMod val="50000"/>
                </a:srgbClr>
              </a:solidFill>
            </a:endParaRPr>
          </a:p>
          <a:p>
            <a:pPr marL="285750" indent="-285750">
              <a:buFont typeface="Arial" panose="020B0604020202020204" pitchFamily="34" charset="0"/>
              <a:buChar char="•"/>
            </a:pPr>
            <a:endParaRPr lang="en-US" dirty="0">
              <a:solidFill>
                <a:srgbClr val="7C2529">
                  <a:lumMod val="50000"/>
                </a:srgbClr>
              </a:solidFill>
            </a:endParaRP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02514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3623548" y="1143000"/>
            <a:ext cx="5139452" cy="5562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4595192"/>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17" name="Rectangle 16">
            <a:extLst>
              <a:ext uri="{FF2B5EF4-FFF2-40B4-BE49-F238E27FC236}">
                <a16:creationId xmlns:a16="http://schemas.microsoft.com/office/drawing/2014/main" id="{BD946DEF-BB6D-4819-A6F1-00484BB1CCC2}"/>
              </a:ext>
            </a:extLst>
          </p:cNvPr>
          <p:cNvSpPr/>
          <p:nvPr/>
        </p:nvSpPr>
        <p:spPr>
          <a:xfrm>
            <a:off x="631467" y="1986670"/>
            <a:ext cx="7410483" cy="584775"/>
          </a:xfrm>
          <a:prstGeom prst="rect">
            <a:avLst/>
          </a:prstGeom>
        </p:spPr>
        <p:txBody>
          <a:bodyPr wrap="square">
            <a:spAutoFit/>
          </a:bodyPr>
          <a:lstStyle/>
          <a:p>
            <a:pPr marL="285750" indent="-285750">
              <a:buFont typeface="Arial" panose="020B0604020202020204" pitchFamily="34" charset="0"/>
              <a:buChar char="•"/>
            </a:pPr>
            <a:endParaRPr lang="en-US" sz="1600" dirty="0"/>
          </a:p>
          <a:p>
            <a:pPr>
              <a:spcAft>
                <a:spcPts val="600"/>
              </a:spcAft>
            </a:pPr>
            <a:endParaRPr lang="en-US" sz="1600" b="1" dirty="0"/>
          </a:p>
        </p:txBody>
      </p:sp>
      <p:sp>
        <p:nvSpPr>
          <p:cNvPr id="3" name="TextBox 2">
            <a:extLst>
              <a:ext uri="{FF2B5EF4-FFF2-40B4-BE49-F238E27FC236}">
                <a16:creationId xmlns:a16="http://schemas.microsoft.com/office/drawing/2014/main" id="{9002DD31-5DBE-44C7-991A-DD5F785D2260}"/>
              </a:ext>
            </a:extLst>
          </p:cNvPr>
          <p:cNvSpPr txBox="1"/>
          <p:nvPr/>
        </p:nvSpPr>
        <p:spPr>
          <a:xfrm>
            <a:off x="518398" y="1311677"/>
            <a:ext cx="3124200" cy="646331"/>
          </a:xfrm>
          <a:prstGeom prst="rect">
            <a:avLst/>
          </a:prstGeom>
          <a:noFill/>
        </p:spPr>
        <p:txBody>
          <a:bodyPr wrap="square" rtlCol="0">
            <a:spAutoFit/>
          </a:bodyPr>
          <a:lstStyle/>
          <a:p>
            <a:r>
              <a:rPr lang="en-US" b="1" dirty="0"/>
              <a:t>Interstate 80 </a:t>
            </a:r>
          </a:p>
          <a:p>
            <a:r>
              <a:rPr lang="en-US" b="1" dirty="0"/>
              <a:t>Mississippi River Bridge</a:t>
            </a:r>
          </a:p>
        </p:txBody>
      </p:sp>
      <p:pic>
        <p:nvPicPr>
          <p:cNvPr id="2" name="Picture 1">
            <a:extLst>
              <a:ext uri="{FF2B5EF4-FFF2-40B4-BE49-F238E27FC236}">
                <a16:creationId xmlns:a16="http://schemas.microsoft.com/office/drawing/2014/main" id="{F3AD7DE5-949B-4855-AA5A-B9DA0D374B8B}"/>
              </a:ext>
            </a:extLst>
          </p:cNvPr>
          <p:cNvPicPr>
            <a:picLocks noChangeAspect="1"/>
          </p:cNvPicPr>
          <p:nvPr/>
        </p:nvPicPr>
        <p:blipFill>
          <a:blip r:embed="rId3"/>
          <a:stretch>
            <a:fillRect/>
          </a:stretch>
        </p:blipFill>
        <p:spPr>
          <a:xfrm>
            <a:off x="3756535" y="1234107"/>
            <a:ext cx="4840361" cy="5295355"/>
          </a:xfrm>
          <a:prstGeom prst="rect">
            <a:avLst/>
          </a:prstGeom>
        </p:spPr>
      </p:pic>
      <p:sp>
        <p:nvSpPr>
          <p:cNvPr id="5" name="TextBox 4">
            <a:extLst>
              <a:ext uri="{FF2B5EF4-FFF2-40B4-BE49-F238E27FC236}">
                <a16:creationId xmlns:a16="http://schemas.microsoft.com/office/drawing/2014/main" id="{E5728A5C-9AE5-4138-B247-1681A7279AFB}"/>
              </a:ext>
            </a:extLst>
          </p:cNvPr>
          <p:cNvSpPr txBox="1"/>
          <p:nvPr/>
        </p:nvSpPr>
        <p:spPr>
          <a:xfrm>
            <a:off x="179513" y="2711487"/>
            <a:ext cx="3350456"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7C2529">
                    <a:lumMod val="50000"/>
                  </a:srgbClr>
                </a:solidFill>
              </a:rPr>
              <a:t>PEL Study Completed</a:t>
            </a:r>
          </a:p>
          <a:p>
            <a:pPr marL="285750" indent="-285750">
              <a:buFont typeface="Arial" panose="020B0604020202020204" pitchFamily="34" charset="0"/>
              <a:buChar char="•"/>
            </a:pPr>
            <a:r>
              <a:rPr lang="en-US" dirty="0">
                <a:solidFill>
                  <a:srgbClr val="7C2529">
                    <a:lumMod val="50000"/>
                  </a:srgbClr>
                </a:solidFill>
              </a:rPr>
              <a:t>Beginning Phase 1 Engineering</a:t>
            </a:r>
          </a:p>
          <a:p>
            <a:pPr marL="285750" indent="-285750">
              <a:buFont typeface="Arial" panose="020B0604020202020204" pitchFamily="34" charset="0"/>
              <a:buChar char="•"/>
            </a:pPr>
            <a:r>
              <a:rPr lang="en-US" dirty="0">
                <a:solidFill>
                  <a:srgbClr val="7C2529">
                    <a:lumMod val="50000"/>
                  </a:srgbClr>
                </a:solidFill>
              </a:rPr>
              <a:t>Originally 2026-2028</a:t>
            </a:r>
          </a:p>
          <a:p>
            <a:pPr marL="285750" indent="-285750">
              <a:buFont typeface="Arial" panose="020B0604020202020204" pitchFamily="34" charset="0"/>
              <a:buChar char="•"/>
            </a:pPr>
            <a:r>
              <a:rPr lang="en-US" dirty="0">
                <a:solidFill>
                  <a:srgbClr val="7C2529">
                    <a:lumMod val="50000"/>
                  </a:srgbClr>
                </a:solidFill>
              </a:rPr>
              <a:t>Moving to 2027-2029</a:t>
            </a:r>
          </a:p>
          <a:p>
            <a:pPr marL="285750" indent="-285750">
              <a:buFont typeface="Arial" panose="020B0604020202020204" pitchFamily="34" charset="0"/>
              <a:buChar char="•"/>
            </a:pPr>
            <a:r>
              <a:rPr lang="en-US" dirty="0">
                <a:solidFill>
                  <a:srgbClr val="7C2529">
                    <a:lumMod val="50000"/>
                  </a:srgbClr>
                </a:solidFill>
              </a:rPr>
              <a:t>Illinois DOT - lead Agency</a:t>
            </a:r>
            <a:endParaRPr lang="en-US" dirty="0"/>
          </a:p>
        </p:txBody>
      </p:sp>
    </p:spTree>
    <p:extLst>
      <p:ext uri="{BB962C8B-B14F-4D97-AF65-F5344CB8AC3E}">
        <p14:creationId xmlns:p14="http://schemas.microsoft.com/office/powerpoint/2010/main" val="2684576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F90A1A3-FEE7-48B7-8EC0-068CAC1DB700}"/>
              </a:ext>
            </a:extLst>
          </p:cNvPr>
          <p:cNvSpPr/>
          <p:nvPr/>
        </p:nvSpPr>
        <p:spPr>
          <a:xfrm>
            <a:off x="5410200" y="1439409"/>
            <a:ext cx="3600402" cy="46414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6201963-A723-4D24-B353-1B63380AF01E}"/>
              </a:ext>
            </a:extLst>
          </p:cNvPr>
          <p:cNvSpPr/>
          <p:nvPr/>
        </p:nvSpPr>
        <p:spPr>
          <a:xfrm>
            <a:off x="4114800" y="3200400"/>
            <a:ext cx="2590800" cy="3276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79513" y="1392717"/>
            <a:ext cx="4544888" cy="35602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pic>
        <p:nvPicPr>
          <p:cNvPr id="10" name="Content Placeholder 9">
            <a:extLst>
              <a:ext uri="{FF2B5EF4-FFF2-40B4-BE49-F238E27FC236}">
                <a16:creationId xmlns:a16="http://schemas.microsoft.com/office/drawing/2014/main" id="{E744EF98-CAF1-46D2-B1DA-3B39CC92D0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13556" y="925828"/>
            <a:ext cx="3392437" cy="4419600"/>
          </a:xfrm>
          <a:prstGeom prst="rect">
            <a:avLst/>
          </a:prstGeom>
          <a:ln>
            <a:noFill/>
          </a:ln>
        </p:spPr>
      </p:pic>
      <p:graphicFrame>
        <p:nvGraphicFramePr>
          <p:cNvPr id="11" name="Content Placeholder 7">
            <a:extLst>
              <a:ext uri="{FF2B5EF4-FFF2-40B4-BE49-F238E27FC236}">
                <a16:creationId xmlns:a16="http://schemas.microsoft.com/office/drawing/2014/main" id="{879B3E68-0B43-419C-B6B8-E995D863F8E9}"/>
              </a:ext>
            </a:extLst>
          </p:cNvPr>
          <p:cNvGraphicFramePr>
            <a:graphicFrameLocks noChangeAspect="1"/>
          </p:cNvGraphicFramePr>
          <p:nvPr>
            <p:extLst>
              <p:ext uri="{D42A27DB-BD31-4B8C-83A1-F6EECF244321}">
                <p14:modId xmlns:p14="http://schemas.microsoft.com/office/powerpoint/2010/main" val="1304661972"/>
              </p:ext>
            </p:extLst>
          </p:nvPr>
        </p:nvGraphicFramePr>
        <p:xfrm>
          <a:off x="5519766" y="1545772"/>
          <a:ext cx="3429000" cy="4437530"/>
        </p:xfrm>
        <a:graphic>
          <a:graphicData uri="http://schemas.openxmlformats.org/presentationml/2006/ole">
            <mc:AlternateContent xmlns:mc="http://schemas.openxmlformats.org/markup-compatibility/2006">
              <mc:Choice xmlns:v="urn:schemas-microsoft-com:vml" Requires="v">
                <p:oleObj spid="_x0000_s1184" name="Acrobat Document" r:id="rId5" imgW="5829185" imgH="7543800" progId="AcroExch.Document.2017">
                  <p:embed/>
                </p:oleObj>
              </mc:Choice>
              <mc:Fallback>
                <p:oleObj name="Acrobat Document" r:id="rId5" imgW="5829185" imgH="7543800" progId="AcroExch.Document.2017">
                  <p:embed/>
                  <p:pic>
                    <p:nvPicPr>
                      <p:cNvPr id="7" name="Content Placeholder 7">
                        <a:extLst>
                          <a:ext uri="{FF2B5EF4-FFF2-40B4-BE49-F238E27FC236}">
                            <a16:creationId xmlns:a16="http://schemas.microsoft.com/office/drawing/2014/main" id="{BBA0B377-1618-4693-9598-1F94773032B5}"/>
                          </a:ext>
                        </a:extLst>
                      </p:cNvPr>
                      <p:cNvPicPr/>
                      <p:nvPr/>
                    </p:nvPicPr>
                    <p:blipFill>
                      <a:blip r:embed="rId6"/>
                      <a:stretch>
                        <a:fillRect/>
                      </a:stretch>
                    </p:blipFill>
                    <p:spPr>
                      <a:xfrm>
                        <a:off x="5519766" y="1545772"/>
                        <a:ext cx="3429000" cy="4437530"/>
                      </a:xfrm>
                      <a:prstGeom prst="rect">
                        <a:avLst/>
                      </a:prstGeom>
                      <a:ln w="12700">
                        <a:noFill/>
                      </a:ln>
                    </p:spPr>
                  </p:pic>
                </p:oleObj>
              </mc:Fallback>
            </mc:AlternateContent>
          </a:graphicData>
        </a:graphic>
      </p:graphicFrame>
      <p:pic>
        <p:nvPicPr>
          <p:cNvPr id="12" name="Picture 11">
            <a:extLst>
              <a:ext uri="{FF2B5EF4-FFF2-40B4-BE49-F238E27FC236}">
                <a16:creationId xmlns:a16="http://schemas.microsoft.com/office/drawing/2014/main" id="{D292335B-6027-485A-8257-FEAC203AE696}"/>
              </a:ext>
            </a:extLst>
          </p:cNvPr>
          <p:cNvPicPr>
            <a:picLocks noChangeAspect="1"/>
          </p:cNvPicPr>
          <p:nvPr/>
        </p:nvPicPr>
        <p:blipFill>
          <a:blip r:embed="rId7"/>
          <a:stretch>
            <a:fillRect/>
          </a:stretch>
        </p:blipFill>
        <p:spPr>
          <a:xfrm>
            <a:off x="4191000" y="3297958"/>
            <a:ext cx="2415620" cy="3111319"/>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210835" y="5496712"/>
            <a:ext cx="4025043" cy="646331"/>
          </a:xfrm>
          <a:prstGeom prst="rect">
            <a:avLst/>
          </a:prstGeom>
        </p:spPr>
        <p:txBody>
          <a:bodyPr wrap="squar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Planning Efforts Highlight that </a:t>
            </a:r>
            <a:br>
              <a:rPr lang="en-US" b="1" dirty="0">
                <a:latin typeface="Eurostar" panose="020B0504020202050204" pitchFamily="34" charset="0"/>
                <a:ea typeface="Microsoft Sans Serif" panose="020B0604020202020204" pitchFamily="34" charset="0"/>
                <a:cs typeface="Arial" panose="020B0604020202020204" pitchFamily="34" charset="0"/>
              </a:rPr>
            </a:br>
            <a:r>
              <a:rPr lang="en-US" b="1" dirty="0">
                <a:latin typeface="Eurostar" panose="020B0504020202050204" pitchFamily="34" charset="0"/>
                <a:ea typeface="Microsoft Sans Serif" panose="020B0604020202020204" pitchFamily="34" charset="0"/>
                <a:cs typeface="Arial" panose="020B0604020202020204" pitchFamily="34" charset="0"/>
              </a:rPr>
              <a:t>Transportation Needs Exceed Funding</a:t>
            </a:r>
            <a:endParaRPr lang="en-US" dirty="0"/>
          </a:p>
        </p:txBody>
      </p:sp>
    </p:spTree>
    <p:extLst>
      <p:ext uri="{BB962C8B-B14F-4D97-AF65-F5344CB8AC3E}">
        <p14:creationId xmlns:p14="http://schemas.microsoft.com/office/powerpoint/2010/main" val="2400111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061864" y="4066456"/>
            <a:ext cx="2286000" cy="37065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47864" y="4066456"/>
            <a:ext cx="2286000" cy="370656"/>
          </a:xfrm>
          <a:prstGeom prst="rect">
            <a:avLst/>
          </a:prstGeom>
          <a:solidFill>
            <a:schemeClr val="bg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33864" y="4066456"/>
            <a:ext cx="2286000" cy="370656"/>
          </a:xfrm>
          <a:prstGeom prst="rect">
            <a:avLst/>
          </a:prstGeom>
          <a:solidFill>
            <a:schemeClr val="tx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438400" y="4643017"/>
            <a:ext cx="4495800" cy="1938992"/>
          </a:xfrm>
          <a:prstGeom prst="rect">
            <a:avLst/>
          </a:prstGeom>
          <a:noFill/>
        </p:spPr>
        <p:txBody>
          <a:bodyPr wrap="square" numCol="1" rtlCol="0">
            <a:spAutoFit/>
          </a:bodyPr>
          <a:lstStyle/>
          <a:p>
            <a:pPr lvl="0" eaLnBrk="0" fontAlgn="base" hangingPunct="0">
              <a:spcBef>
                <a:spcPct val="0"/>
              </a:spcBef>
              <a:spcAft>
                <a:spcPct val="0"/>
              </a:spcAft>
            </a:pPr>
            <a:endParaRPr lang="en-US" altLang="en-US" sz="1100" dirty="0">
              <a:latin typeface="Calibri" panose="020F0502020204030204" pitchFamily="34" charset="0"/>
              <a:ea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en-US" altLang="en-US" sz="1100" dirty="0">
                <a:latin typeface="Calibri" panose="020F0502020204030204" pitchFamily="34" charset="0"/>
                <a:ea typeface="Times New Roman" panose="02020603050405020304" pitchFamily="18" charset="0"/>
                <a:cs typeface="Times New Roman" panose="02020603050405020304" pitchFamily="18" charset="0"/>
              </a:rPr>
              <a:t>Phil Mescher, AICP, CPM</a:t>
            </a:r>
            <a:endParaRPr lang="en-US" altLang="en-US" sz="1100" dirty="0"/>
          </a:p>
          <a:p>
            <a:pPr lvl="0" algn="ctr" eaLnBrk="0" fontAlgn="base" hangingPunct="0">
              <a:spcBef>
                <a:spcPct val="0"/>
              </a:spcBef>
              <a:spcAft>
                <a:spcPct val="0"/>
              </a:spcAft>
            </a:pPr>
            <a:r>
              <a:rPr lang="en-US" altLang="en-US" sz="1100" dirty="0">
                <a:solidFill>
                  <a:srgbClr val="808080"/>
                </a:solidFill>
                <a:latin typeface="Calibri" panose="020F0502020204030204" pitchFamily="34" charset="0"/>
                <a:ea typeface="Times New Roman" panose="02020603050405020304" pitchFamily="18" charset="0"/>
                <a:cs typeface="Times New Roman" panose="02020603050405020304" pitchFamily="18" charset="0"/>
              </a:rPr>
              <a:t>PROJECT MANAGEMENT BUREAU</a:t>
            </a:r>
            <a:endParaRPr lang="en-US" altLang="en-US" sz="1100" dirty="0"/>
          </a:p>
          <a:p>
            <a:pPr lvl="0" algn="ctr" eaLnBrk="0" fontAlgn="base" hangingPunct="0">
              <a:spcBef>
                <a:spcPct val="0"/>
              </a:spcBef>
              <a:spcAft>
                <a:spcPct val="0"/>
              </a:spcAft>
            </a:pPr>
            <a:r>
              <a:rPr lang="en-US" altLang="en-US" sz="1100" dirty="0">
                <a:solidFill>
                  <a:srgbClr val="808080"/>
                </a:solidFill>
                <a:latin typeface="Calibri" panose="020F0502020204030204" pitchFamily="34" charset="0"/>
                <a:ea typeface="Times New Roman" panose="02020603050405020304" pitchFamily="18" charset="0"/>
                <a:cs typeface="Times New Roman" panose="02020603050405020304" pitchFamily="18" charset="0"/>
              </a:rPr>
              <a:t>IOWA DEPARTMENT OF TRANSPORTATION</a:t>
            </a:r>
          </a:p>
          <a:p>
            <a:pPr algn="ctr"/>
            <a:r>
              <a:rPr lang="en-US" sz="11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hlinkClick r:id="rId2"/>
              </a:rPr>
              <a:t>Phil.Mescher@iowadot.us</a:t>
            </a:r>
            <a:endParaRPr lang="en-US" sz="1100" u="sng" dirty="0">
              <a:solidFill>
                <a:srgbClr val="0563C1"/>
              </a:solidFill>
              <a:latin typeface="Calibri" panose="020F0502020204030204" pitchFamily="34" charset="0"/>
              <a:ea typeface="Times New Roman" panose="02020603050405020304" pitchFamily="18" charset="0"/>
              <a:cs typeface="Times New Roman" panose="02020603050405020304" pitchFamily="18" charset="0"/>
            </a:endParaRPr>
          </a:p>
          <a:p>
            <a:pPr algn="ctr"/>
            <a:r>
              <a:rPr lang="en-US" sz="1100" dirty="0">
                <a:latin typeface="Calibri" panose="020F0502020204030204" pitchFamily="34" charset="0"/>
                <a:ea typeface="Calibri" panose="020F0502020204030204" pitchFamily="34" charset="0"/>
                <a:cs typeface="Times New Roman" panose="02020603050405020304" pitchFamily="18" charset="0"/>
              </a:rPr>
              <a:t>Office Phone: 515-233-7969</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lvl="0" eaLnBrk="0" fontAlgn="base" hangingPunct="0">
              <a:spcBef>
                <a:spcPct val="0"/>
              </a:spcBef>
              <a:spcAft>
                <a:spcPct val="0"/>
              </a:spcAft>
            </a:pPr>
            <a:endParaRPr lang="en-US" altLang="en-US" sz="3200" dirty="0">
              <a:latin typeface="Arial" panose="020B0604020202020204" pitchFamily="34" charset="0"/>
            </a:endParaRPr>
          </a:p>
        </p:txBody>
      </p:sp>
      <p:sp>
        <p:nvSpPr>
          <p:cNvPr id="28" name="TextBox 27">
            <a:extLst>
              <a:ext uri="{FF2B5EF4-FFF2-40B4-BE49-F238E27FC236}">
                <a16:creationId xmlns:a16="http://schemas.microsoft.com/office/drawing/2014/main" id="{20B11247-CDAF-4DD5-BE81-B56FBF4D67D9}"/>
              </a:ext>
            </a:extLst>
          </p:cNvPr>
          <p:cNvSpPr txBox="1"/>
          <p:nvPr/>
        </p:nvSpPr>
        <p:spPr>
          <a:xfrm>
            <a:off x="107504" y="3573016"/>
            <a:ext cx="9036496" cy="369332"/>
          </a:xfrm>
          <a:prstGeom prst="rect">
            <a:avLst/>
          </a:prstGeom>
          <a:noFill/>
        </p:spPr>
        <p:txBody>
          <a:bodyPr wrap="square" rtlCol="0">
            <a:spAutoFit/>
          </a:bodyPr>
          <a:lstStyle/>
          <a:p>
            <a:pPr algn="ctr"/>
            <a:r>
              <a:rPr lang="en-US" dirty="0">
                <a:latin typeface="Century Gothic" panose="020B0502020202020204" pitchFamily="34" charset="0"/>
                <a:cs typeface="Arial" panose="020B0604020202020204" pitchFamily="34" charset="0"/>
              </a:rPr>
              <a:t>THANK YOU</a:t>
            </a:r>
          </a:p>
        </p:txBody>
      </p:sp>
      <p:pic>
        <p:nvPicPr>
          <p:cNvPr id="5" name="Picture 4">
            <a:extLst>
              <a:ext uri="{FF2B5EF4-FFF2-40B4-BE49-F238E27FC236}">
                <a16:creationId xmlns:a16="http://schemas.microsoft.com/office/drawing/2014/main" id="{90A748D6-E5EE-44F0-BED6-59197E46CA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55293" y="983876"/>
            <a:ext cx="2471142" cy="2021844"/>
          </a:xfrm>
          <a:prstGeom prst="rect">
            <a:avLst/>
          </a:prstGeom>
        </p:spPr>
      </p:pic>
    </p:spTree>
    <p:extLst>
      <p:ext uri="{BB962C8B-B14F-4D97-AF65-F5344CB8AC3E}">
        <p14:creationId xmlns:p14="http://schemas.microsoft.com/office/powerpoint/2010/main" val="33982197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DF3DE0B-C261-4C29-942C-5AF8269CFFE5}"/>
              </a:ext>
            </a:extLst>
          </p:cNvPr>
          <p:cNvSpPr/>
          <p:nvPr/>
        </p:nvSpPr>
        <p:spPr>
          <a:xfrm>
            <a:off x="323118" y="4117469"/>
            <a:ext cx="6019800" cy="263154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179510" y="1814716"/>
            <a:ext cx="6526089" cy="2160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143000" y="1216710"/>
            <a:ext cx="5672356" cy="646331"/>
          </a:xfrm>
          <a:prstGeom prst="rect">
            <a:avLst/>
          </a:prstGeom>
        </p:spPr>
        <p:txBody>
          <a:bodyPr wrap="squar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Interstate 80 </a:t>
            </a:r>
          </a:p>
          <a:p>
            <a:r>
              <a:rPr lang="en-US" b="1" dirty="0">
                <a:latin typeface="Eurostar" panose="020B0504020202050204" pitchFamily="34" charset="0"/>
                <a:ea typeface="Microsoft Sans Serif" panose="020B0604020202020204" pitchFamily="34" charset="0"/>
                <a:cs typeface="Arial" panose="020B0604020202020204" pitchFamily="34" charset="0"/>
              </a:rPr>
              <a:t>Planning and Environmental Linkage Study (PEL)</a:t>
            </a:r>
            <a:endParaRPr lang="en-US" dirty="0"/>
          </a:p>
        </p:txBody>
      </p:sp>
      <p:pic>
        <p:nvPicPr>
          <p:cNvPr id="15" name="Picture 14">
            <a:extLst>
              <a:ext uri="{FF2B5EF4-FFF2-40B4-BE49-F238E27FC236}">
                <a16:creationId xmlns:a16="http://schemas.microsoft.com/office/drawing/2014/main" id="{54738364-FC3E-4D2B-BB18-A262BAD599BE}"/>
              </a:ext>
            </a:extLst>
          </p:cNvPr>
          <p:cNvPicPr>
            <a:picLocks noChangeAspect="1"/>
          </p:cNvPicPr>
          <p:nvPr/>
        </p:nvPicPr>
        <p:blipFill rotWithShape="1">
          <a:blip r:embed="rId3"/>
          <a:srcRect l="7503" r="21508"/>
          <a:stretch/>
        </p:blipFill>
        <p:spPr>
          <a:xfrm rot="5400000">
            <a:off x="2113817" y="2522468"/>
            <a:ext cx="2438400" cy="5800725"/>
          </a:xfrm>
          <a:prstGeom prst="rect">
            <a:avLst/>
          </a:prstGeom>
        </p:spPr>
      </p:pic>
      <p:pic>
        <p:nvPicPr>
          <p:cNvPr id="16" name="Picture 15">
            <a:extLst>
              <a:ext uri="{FF2B5EF4-FFF2-40B4-BE49-F238E27FC236}">
                <a16:creationId xmlns:a16="http://schemas.microsoft.com/office/drawing/2014/main" id="{8D6BA6E1-928F-4101-A90A-248321BFC689}"/>
              </a:ext>
            </a:extLst>
          </p:cNvPr>
          <p:cNvPicPr>
            <a:picLocks noChangeAspect="1"/>
          </p:cNvPicPr>
          <p:nvPr/>
        </p:nvPicPr>
        <p:blipFill rotWithShape="1">
          <a:blip r:embed="rId4"/>
          <a:srcRect l="2284" t="33031" b="33938"/>
          <a:stretch/>
        </p:blipFill>
        <p:spPr>
          <a:xfrm>
            <a:off x="255698" y="1934239"/>
            <a:ext cx="6335485" cy="1905000"/>
          </a:xfrm>
          <a:prstGeom prst="rect">
            <a:avLst/>
          </a:prstGeom>
        </p:spPr>
      </p:pic>
      <p:pic>
        <p:nvPicPr>
          <p:cNvPr id="17" name="Picture 16">
            <a:extLst>
              <a:ext uri="{FF2B5EF4-FFF2-40B4-BE49-F238E27FC236}">
                <a16:creationId xmlns:a16="http://schemas.microsoft.com/office/drawing/2014/main" id="{EC1F7057-C907-4325-8208-660A89D953D4}"/>
              </a:ext>
            </a:extLst>
          </p:cNvPr>
          <p:cNvPicPr>
            <a:picLocks noChangeAspect="1"/>
          </p:cNvPicPr>
          <p:nvPr/>
        </p:nvPicPr>
        <p:blipFill>
          <a:blip r:embed="rId5"/>
          <a:stretch>
            <a:fillRect/>
          </a:stretch>
        </p:blipFill>
        <p:spPr>
          <a:xfrm>
            <a:off x="6428775" y="4648200"/>
            <a:ext cx="2678873" cy="2053698"/>
          </a:xfrm>
          <a:prstGeom prst="rect">
            <a:avLst/>
          </a:prstGeom>
        </p:spPr>
      </p:pic>
      <p:sp>
        <p:nvSpPr>
          <p:cNvPr id="3" name="Rectangle 2">
            <a:extLst>
              <a:ext uri="{FF2B5EF4-FFF2-40B4-BE49-F238E27FC236}">
                <a16:creationId xmlns:a16="http://schemas.microsoft.com/office/drawing/2014/main" id="{A8928CCD-AA7D-4A0E-8EF1-E2B875641494}"/>
              </a:ext>
            </a:extLst>
          </p:cNvPr>
          <p:cNvSpPr/>
          <p:nvPr/>
        </p:nvSpPr>
        <p:spPr>
          <a:xfrm>
            <a:off x="6838076" y="1639793"/>
            <a:ext cx="2325848" cy="1615827"/>
          </a:xfrm>
          <a:prstGeom prst="rect">
            <a:avLst/>
          </a:prstGeom>
        </p:spPr>
        <p:txBody>
          <a:bodyPr wrap="square">
            <a:spAutoFit/>
          </a:bodyPr>
          <a:lstStyle/>
          <a:p>
            <a:pPr algn="ctr"/>
            <a:r>
              <a:rPr lang="en-US" sz="900" dirty="0">
                <a:solidFill>
                  <a:srgbClr val="000000"/>
                </a:solidFill>
                <a:latin typeface="Arial" panose="020B0604020202020204" pitchFamily="34" charset="0"/>
              </a:rPr>
              <a:t> </a:t>
            </a:r>
          </a:p>
          <a:p>
            <a:pPr algn="ctr"/>
            <a:r>
              <a:rPr lang="en-US" b="1" dirty="0">
                <a:solidFill>
                  <a:srgbClr val="000000"/>
                </a:solidFill>
                <a:latin typeface="Arial" panose="020B0604020202020204" pitchFamily="34" charset="0"/>
              </a:rPr>
              <a:t>Based on current funding limitations, these assumptions are likely untenable in the long term </a:t>
            </a:r>
          </a:p>
        </p:txBody>
      </p:sp>
    </p:spTree>
    <p:extLst>
      <p:ext uri="{BB962C8B-B14F-4D97-AF65-F5344CB8AC3E}">
        <p14:creationId xmlns:p14="http://schemas.microsoft.com/office/powerpoint/2010/main" val="343127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FC8C315D-2217-4804-B827-5DA1D50964EB}"/>
              </a:ext>
            </a:extLst>
          </p:cNvPr>
          <p:cNvSpPr/>
          <p:nvPr/>
        </p:nvSpPr>
        <p:spPr>
          <a:xfrm>
            <a:off x="1676400" y="5551238"/>
            <a:ext cx="6038802" cy="100478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FA5FAAC-162A-4C6F-AD57-B3CD0151F5F4}"/>
              </a:ext>
            </a:extLst>
          </p:cNvPr>
          <p:cNvSpPr/>
          <p:nvPr/>
        </p:nvSpPr>
        <p:spPr>
          <a:xfrm>
            <a:off x="4924118" y="1747308"/>
            <a:ext cx="3200481" cy="31303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3124200" y="1140014"/>
            <a:ext cx="4025043" cy="369332"/>
          </a:xfrm>
          <a:prstGeom prst="rect">
            <a:avLst/>
          </a:prstGeom>
        </p:spPr>
        <p:txBody>
          <a:bodyPr wrap="squar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Interstate Plan Proposed</a:t>
            </a:r>
            <a:endParaRPr lang="en-US" dirty="0"/>
          </a:p>
        </p:txBody>
      </p:sp>
      <p:pic>
        <p:nvPicPr>
          <p:cNvPr id="11" name="Picture 5" descr="C:\Users\dmaifie\AppData\Local\Microsoft\Windows\Temporary Internet Files\Content.IE5\8B94AP4B\Balance_scale_gold_cdn_usd[1].png">
            <a:extLst>
              <a:ext uri="{FF2B5EF4-FFF2-40B4-BE49-F238E27FC236}">
                <a16:creationId xmlns:a16="http://schemas.microsoft.com/office/drawing/2014/main" id="{DF5725DB-1E1D-484D-B099-F669D49FE6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747307"/>
            <a:ext cx="3029788" cy="28263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EA74D30-F236-415B-BC37-E84728BC27A2}"/>
              </a:ext>
            </a:extLst>
          </p:cNvPr>
          <p:cNvPicPr>
            <a:picLocks noChangeAspect="1"/>
          </p:cNvPicPr>
          <p:nvPr/>
        </p:nvPicPr>
        <p:blipFill rotWithShape="1">
          <a:blip r:embed="rId5"/>
          <a:srcRect l="7503" r="21508"/>
          <a:stretch/>
        </p:blipFill>
        <p:spPr>
          <a:xfrm rot="5400000">
            <a:off x="5456993" y="2965829"/>
            <a:ext cx="373208" cy="1076394"/>
          </a:xfrm>
          <a:prstGeom prst="rect">
            <a:avLst/>
          </a:prstGeom>
        </p:spPr>
      </p:pic>
      <p:pic>
        <p:nvPicPr>
          <p:cNvPr id="23" name="Picture 22">
            <a:extLst>
              <a:ext uri="{FF2B5EF4-FFF2-40B4-BE49-F238E27FC236}">
                <a16:creationId xmlns:a16="http://schemas.microsoft.com/office/drawing/2014/main" id="{B0B1F278-1C71-49B4-87B8-54B72DDFCDB2}"/>
              </a:ext>
            </a:extLst>
          </p:cNvPr>
          <p:cNvPicPr>
            <a:picLocks noChangeAspect="1"/>
          </p:cNvPicPr>
          <p:nvPr/>
        </p:nvPicPr>
        <p:blipFill>
          <a:blip r:embed="rId6"/>
          <a:stretch>
            <a:fillRect/>
          </a:stretch>
        </p:blipFill>
        <p:spPr>
          <a:xfrm>
            <a:off x="1818872" y="5679665"/>
            <a:ext cx="5772956" cy="781159"/>
          </a:xfrm>
          <a:prstGeom prst="rect">
            <a:avLst/>
          </a:prstGeom>
        </p:spPr>
      </p:pic>
      <p:sp>
        <p:nvSpPr>
          <p:cNvPr id="5" name="TextBox 4">
            <a:extLst>
              <a:ext uri="{FF2B5EF4-FFF2-40B4-BE49-F238E27FC236}">
                <a16:creationId xmlns:a16="http://schemas.microsoft.com/office/drawing/2014/main" id="{622D9976-5C3E-434B-B910-C28C1B59649A}"/>
              </a:ext>
            </a:extLst>
          </p:cNvPr>
          <p:cNvSpPr txBox="1"/>
          <p:nvPr/>
        </p:nvSpPr>
        <p:spPr>
          <a:xfrm>
            <a:off x="4296194" y="4953109"/>
            <a:ext cx="4648200" cy="369332"/>
          </a:xfrm>
          <a:prstGeom prst="rect">
            <a:avLst/>
          </a:prstGeom>
          <a:noFill/>
        </p:spPr>
        <p:txBody>
          <a:bodyPr wrap="square" rtlCol="0">
            <a:spAutoFit/>
          </a:bodyPr>
          <a:lstStyle/>
          <a:p>
            <a:pPr algn="ctr"/>
            <a:r>
              <a:rPr lang="en-US" b="1" dirty="0"/>
              <a:t>Emphasis on “Rightsizing Projects”</a:t>
            </a:r>
          </a:p>
        </p:txBody>
      </p:sp>
      <p:sp>
        <p:nvSpPr>
          <p:cNvPr id="25" name="Rectangle 24">
            <a:extLst>
              <a:ext uri="{FF2B5EF4-FFF2-40B4-BE49-F238E27FC236}">
                <a16:creationId xmlns:a16="http://schemas.microsoft.com/office/drawing/2014/main" id="{43FEA9EB-9AFB-4F6A-BED9-0D5FBCA65F80}"/>
              </a:ext>
            </a:extLst>
          </p:cNvPr>
          <p:cNvSpPr/>
          <p:nvPr/>
        </p:nvSpPr>
        <p:spPr>
          <a:xfrm>
            <a:off x="570076" y="1734977"/>
            <a:ext cx="3733800" cy="3140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Content Placeholder 4">
            <a:extLst>
              <a:ext uri="{FF2B5EF4-FFF2-40B4-BE49-F238E27FC236}">
                <a16:creationId xmlns:a16="http://schemas.microsoft.com/office/drawing/2014/main" id="{2EAE2356-B8E6-45ED-89E3-ABFE5373ECB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792" b="8734"/>
          <a:stretch/>
        </p:blipFill>
        <p:spPr>
          <a:xfrm>
            <a:off x="751358" y="2018752"/>
            <a:ext cx="3349162" cy="2572678"/>
          </a:xfrm>
          <a:prstGeom prst="rect">
            <a:avLst/>
          </a:prstGeom>
        </p:spPr>
      </p:pic>
      <p:sp>
        <p:nvSpPr>
          <p:cNvPr id="3" name="Rectangle 2">
            <a:extLst>
              <a:ext uri="{FF2B5EF4-FFF2-40B4-BE49-F238E27FC236}">
                <a16:creationId xmlns:a16="http://schemas.microsoft.com/office/drawing/2014/main" id="{A3CEE626-98BD-4A35-B632-720BBADE9EAC}"/>
              </a:ext>
            </a:extLst>
          </p:cNvPr>
          <p:cNvSpPr/>
          <p:nvPr/>
        </p:nvSpPr>
        <p:spPr>
          <a:xfrm>
            <a:off x="1845363" y="1662206"/>
            <a:ext cx="1161152" cy="369332"/>
          </a:xfrm>
          <a:prstGeom prst="rect">
            <a:avLst/>
          </a:prstGeom>
        </p:spPr>
        <p:txBody>
          <a:bodyPr wrap="non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Workshop</a:t>
            </a:r>
            <a:endParaRPr lang="en-US" dirty="0"/>
          </a:p>
        </p:txBody>
      </p:sp>
      <p:sp>
        <p:nvSpPr>
          <p:cNvPr id="6" name="Rectangle 5">
            <a:extLst>
              <a:ext uri="{FF2B5EF4-FFF2-40B4-BE49-F238E27FC236}">
                <a16:creationId xmlns:a16="http://schemas.microsoft.com/office/drawing/2014/main" id="{C3A2E0C1-5C99-4086-BA9F-9056AFCC61B8}"/>
              </a:ext>
            </a:extLst>
          </p:cNvPr>
          <p:cNvSpPr/>
          <p:nvPr/>
        </p:nvSpPr>
        <p:spPr>
          <a:xfrm>
            <a:off x="5369791" y="4523245"/>
            <a:ext cx="2501006" cy="369332"/>
          </a:xfrm>
          <a:prstGeom prst="rect">
            <a:avLst/>
          </a:prstGeom>
        </p:spPr>
        <p:txBody>
          <a:bodyPr wrap="none">
            <a:spAutoFit/>
          </a:bodyPr>
          <a:lstStyle/>
          <a:p>
            <a:r>
              <a:rPr lang="en-US" b="1" dirty="0">
                <a:latin typeface="Eurostar" panose="020B0504020202050204" pitchFamily="34" charset="0"/>
                <a:ea typeface="Microsoft Sans Serif" panose="020B0604020202020204" pitchFamily="34" charset="0"/>
                <a:cs typeface="Arial" panose="020B0604020202020204" pitchFamily="34" charset="0"/>
              </a:rPr>
              <a:t>Balancing Design and $$</a:t>
            </a:r>
            <a:endParaRPr lang="en-US" dirty="0"/>
          </a:p>
        </p:txBody>
      </p:sp>
      <p:sp>
        <p:nvSpPr>
          <p:cNvPr id="7" name="TextBox 6">
            <a:extLst>
              <a:ext uri="{FF2B5EF4-FFF2-40B4-BE49-F238E27FC236}">
                <a16:creationId xmlns:a16="http://schemas.microsoft.com/office/drawing/2014/main" id="{9FA44281-5C05-43BF-B969-B72E6500F76D}"/>
              </a:ext>
            </a:extLst>
          </p:cNvPr>
          <p:cNvSpPr txBox="1"/>
          <p:nvPr/>
        </p:nvSpPr>
        <p:spPr>
          <a:xfrm>
            <a:off x="1304251" y="4553473"/>
            <a:ext cx="3004919" cy="369332"/>
          </a:xfrm>
          <a:prstGeom prst="rect">
            <a:avLst/>
          </a:prstGeom>
          <a:noFill/>
        </p:spPr>
        <p:txBody>
          <a:bodyPr wrap="square" rtlCol="0">
            <a:spAutoFit/>
          </a:bodyPr>
          <a:lstStyle/>
          <a:p>
            <a:r>
              <a:rPr lang="en-US" b="1" dirty="0">
                <a:latin typeface="Eurostar" panose="020B0504020202050204"/>
              </a:rPr>
              <a:t>2 Days - 70 Participants</a:t>
            </a:r>
          </a:p>
        </p:txBody>
      </p:sp>
    </p:spTree>
    <p:extLst>
      <p:ext uri="{BB962C8B-B14F-4D97-AF65-F5344CB8AC3E}">
        <p14:creationId xmlns:p14="http://schemas.microsoft.com/office/powerpoint/2010/main" val="3013624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291418" y="1928488"/>
            <a:ext cx="8090582" cy="477711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838599" y="1232906"/>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Workshop Recommendations</a:t>
            </a:r>
            <a:endParaRPr lang="en-US" sz="2400" dirty="0"/>
          </a:p>
        </p:txBody>
      </p:sp>
      <p:sp>
        <p:nvSpPr>
          <p:cNvPr id="17" name="Rectangle 16">
            <a:extLst>
              <a:ext uri="{FF2B5EF4-FFF2-40B4-BE49-F238E27FC236}">
                <a16:creationId xmlns:a16="http://schemas.microsoft.com/office/drawing/2014/main" id="{BD946DEF-BB6D-4819-A6F1-00484BB1CCC2}"/>
              </a:ext>
            </a:extLst>
          </p:cNvPr>
          <p:cNvSpPr/>
          <p:nvPr/>
        </p:nvSpPr>
        <p:spPr>
          <a:xfrm>
            <a:off x="438116" y="1995774"/>
            <a:ext cx="7410483" cy="4624343"/>
          </a:xfrm>
          <a:prstGeom prst="rect">
            <a:avLst/>
          </a:prstGeom>
        </p:spPr>
        <p:txBody>
          <a:bodyPr wrap="square">
            <a:spAutoFit/>
          </a:bodyPr>
          <a:lstStyle/>
          <a:p>
            <a:pPr marL="285750" indent="-285750">
              <a:spcBef>
                <a:spcPts val="0"/>
              </a:spcBef>
              <a:spcAft>
                <a:spcPts val="0"/>
              </a:spcAft>
              <a:buFont typeface="Arial" panose="020B0604020202020204" pitchFamily="34" charset="0"/>
              <a:buChar char="•"/>
            </a:pPr>
            <a:r>
              <a:rPr lang="en-US" b="1" dirty="0"/>
              <a:t>Stewardship</a:t>
            </a:r>
            <a:r>
              <a:rPr lang="en-US" sz="1600" b="1" dirty="0"/>
              <a:t> </a:t>
            </a:r>
            <a:r>
              <a:rPr lang="en-US" sz="1600" dirty="0"/>
              <a:t>- All participants recommended that the focus should be on preservation treatments to keep the system in its current state of good repair </a:t>
            </a:r>
          </a:p>
          <a:p>
            <a:pPr lvl="1">
              <a:spcBef>
                <a:spcPts val="600"/>
              </a:spcBef>
              <a:spcAft>
                <a:spcPts val="900"/>
              </a:spcAft>
            </a:pPr>
            <a:r>
              <a:rPr lang="en-US" sz="1600" dirty="0"/>
              <a:t>$80m of pavement stewardship is included each year </a:t>
            </a:r>
          </a:p>
          <a:p>
            <a:pPr marL="285750" indent="-285750">
              <a:spcBef>
                <a:spcPts val="0"/>
              </a:spcBef>
              <a:spcAft>
                <a:spcPts val="0"/>
              </a:spcAft>
              <a:buFont typeface="Arial" panose="020B0604020202020204" pitchFamily="34" charset="0"/>
              <a:buChar char="•"/>
            </a:pPr>
            <a:r>
              <a:rPr lang="en-US" b="1" dirty="0"/>
              <a:t>Widening Options </a:t>
            </a:r>
            <a:r>
              <a:rPr lang="en-US" sz="1600" dirty="0"/>
              <a:t>- Many segments of I-80 have significant pavement life remaining, so expansion in those areas will first consider widening the existing pavement rather than a complete rebuild </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a:t>Don’t Add Capacity As First Priority </a:t>
            </a:r>
            <a:r>
              <a:rPr lang="en-US" sz="1600" dirty="0"/>
              <a:t>- Some areas previously studied for expansion were not prioritized to be completed by 2050</a:t>
            </a:r>
          </a:p>
          <a:p>
            <a:endParaRPr lang="en-US" sz="1600" b="1" dirty="0"/>
          </a:p>
          <a:p>
            <a:pPr marL="285750" indent="-285750">
              <a:buFont typeface="Arial" panose="020B0604020202020204" pitchFamily="34" charset="0"/>
              <a:buChar char="•"/>
            </a:pPr>
            <a:r>
              <a:rPr lang="en-US" b="1" dirty="0"/>
              <a:t>Delay with Technology </a:t>
            </a:r>
            <a:r>
              <a:rPr lang="en-US" sz="1600" dirty="0"/>
              <a:t>- Expansion projects in urban corridors will be limited and focus on technology solutions and other management strategies. </a:t>
            </a:r>
          </a:p>
          <a:p>
            <a:pPr marL="742950" lvl="1" indent="-285750">
              <a:buFont typeface="Arial" panose="020B0604020202020204" pitchFamily="34" charset="0"/>
              <a:buChar char="•"/>
            </a:pPr>
            <a:r>
              <a:rPr lang="en-US" sz="1600" dirty="0"/>
              <a:t>Transportation Systems Management &amp; Operations (TSMO)</a:t>
            </a:r>
          </a:p>
          <a:p>
            <a:pPr marL="742950" lvl="1" indent="-285750">
              <a:buFont typeface="Arial" panose="020B0604020202020204" pitchFamily="34" charset="0"/>
              <a:buChar char="•"/>
            </a:pPr>
            <a:r>
              <a:rPr lang="en-US" sz="1600" dirty="0"/>
              <a:t>Integrated Corridor Management  (ICM)</a:t>
            </a:r>
          </a:p>
          <a:p>
            <a:pPr>
              <a:spcAft>
                <a:spcPts val="600"/>
              </a:spcAft>
            </a:pPr>
            <a:endParaRPr lang="en-US" sz="1600" b="1" dirty="0"/>
          </a:p>
        </p:txBody>
      </p:sp>
    </p:spTree>
    <p:extLst>
      <p:ext uri="{BB962C8B-B14F-4D97-AF65-F5344CB8AC3E}">
        <p14:creationId xmlns:p14="http://schemas.microsoft.com/office/powerpoint/2010/main" val="2566544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A5FAAC-162A-4C6F-AD57-B3CD0151F5F4}"/>
              </a:ext>
            </a:extLst>
          </p:cNvPr>
          <p:cNvSpPr/>
          <p:nvPr/>
        </p:nvSpPr>
        <p:spPr>
          <a:xfrm>
            <a:off x="355659" y="1438142"/>
            <a:ext cx="8322677" cy="47062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958008"/>
            <a:ext cx="179512" cy="2160240"/>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text&#10;&#10;Description automatically generated">
            <a:extLst>
              <a:ext uri="{FF2B5EF4-FFF2-40B4-BE49-F238E27FC236}">
                <a16:creationId xmlns:a16="http://schemas.microsoft.com/office/drawing/2014/main" id="{11561703-32D3-4DC2-9A97-894A322DD7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2" name="Rectangle 1">
            <a:extLst>
              <a:ext uri="{FF2B5EF4-FFF2-40B4-BE49-F238E27FC236}">
                <a16:creationId xmlns:a16="http://schemas.microsoft.com/office/drawing/2014/main" id="{57AEC3F2-5631-4577-88CF-7BCDCA33F85B}"/>
              </a:ext>
            </a:extLst>
          </p:cNvPr>
          <p:cNvSpPr/>
          <p:nvPr/>
        </p:nvSpPr>
        <p:spPr>
          <a:xfrm>
            <a:off x="1600200" y="1035945"/>
            <a:ext cx="5257401" cy="461665"/>
          </a:xfrm>
          <a:prstGeom prst="rect">
            <a:avLst/>
          </a:prstGeom>
        </p:spPr>
        <p:txBody>
          <a:bodyPr wrap="square">
            <a:spAutoFit/>
          </a:bodyPr>
          <a:lstStyle/>
          <a:p>
            <a:pPr algn="ctr"/>
            <a:r>
              <a:rPr lang="en-US" sz="2400" b="1" dirty="0">
                <a:latin typeface="Eurostar" panose="020B0504020202050204" pitchFamily="34" charset="0"/>
                <a:ea typeface="Microsoft Sans Serif" panose="020B0604020202020204" pitchFamily="34" charset="0"/>
                <a:cs typeface="Arial" panose="020B0604020202020204" pitchFamily="34" charset="0"/>
              </a:rPr>
              <a:t>Project Totals and Annual Budget</a:t>
            </a:r>
            <a:endParaRPr lang="en-US" sz="2400" dirty="0"/>
          </a:p>
        </p:txBody>
      </p:sp>
      <p:pic>
        <p:nvPicPr>
          <p:cNvPr id="7" name="Picture 6">
            <a:extLst>
              <a:ext uri="{FF2B5EF4-FFF2-40B4-BE49-F238E27FC236}">
                <a16:creationId xmlns:a16="http://schemas.microsoft.com/office/drawing/2014/main" id="{EA24F7C9-A070-43F2-B07F-88C846FB5D70}"/>
              </a:ext>
            </a:extLst>
          </p:cNvPr>
          <p:cNvPicPr>
            <a:picLocks noChangeAspect="1"/>
          </p:cNvPicPr>
          <p:nvPr/>
        </p:nvPicPr>
        <p:blipFill>
          <a:blip r:embed="rId3"/>
          <a:stretch>
            <a:fillRect/>
          </a:stretch>
        </p:blipFill>
        <p:spPr>
          <a:xfrm>
            <a:off x="713836" y="1600200"/>
            <a:ext cx="7716327" cy="4382112"/>
          </a:xfrm>
          <a:prstGeom prst="rect">
            <a:avLst/>
          </a:prstGeom>
        </p:spPr>
      </p:pic>
      <p:sp>
        <p:nvSpPr>
          <p:cNvPr id="3" name="TextBox 2">
            <a:extLst>
              <a:ext uri="{FF2B5EF4-FFF2-40B4-BE49-F238E27FC236}">
                <a16:creationId xmlns:a16="http://schemas.microsoft.com/office/drawing/2014/main" id="{6E99BFDD-F759-4940-BD2B-607D454D0A0A}"/>
              </a:ext>
            </a:extLst>
          </p:cNvPr>
          <p:cNvSpPr txBox="1"/>
          <p:nvPr/>
        </p:nvSpPr>
        <p:spPr>
          <a:xfrm>
            <a:off x="6773337" y="2779903"/>
            <a:ext cx="1676400" cy="369332"/>
          </a:xfrm>
          <a:prstGeom prst="rect">
            <a:avLst/>
          </a:prstGeom>
          <a:noFill/>
        </p:spPr>
        <p:txBody>
          <a:bodyPr wrap="square" rtlCol="0">
            <a:spAutoFit/>
          </a:bodyPr>
          <a:lstStyle/>
          <a:p>
            <a:r>
              <a:rPr lang="en-US" dirty="0"/>
              <a:t>$330 Million</a:t>
            </a:r>
          </a:p>
        </p:txBody>
      </p:sp>
      <p:cxnSp>
        <p:nvCxnSpPr>
          <p:cNvPr id="6" name="Straight Arrow Connector 5">
            <a:extLst>
              <a:ext uri="{FF2B5EF4-FFF2-40B4-BE49-F238E27FC236}">
                <a16:creationId xmlns:a16="http://schemas.microsoft.com/office/drawing/2014/main" id="{9A7DDDDA-D29B-4E90-8149-02F0291D593C}"/>
              </a:ext>
            </a:extLst>
          </p:cNvPr>
          <p:cNvCxnSpPr>
            <a:cxnSpLocks/>
          </p:cNvCxnSpPr>
          <p:nvPr/>
        </p:nvCxnSpPr>
        <p:spPr>
          <a:xfrm>
            <a:off x="8068737" y="3149235"/>
            <a:ext cx="0" cy="642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89F6F6B-6FE9-4561-B9D0-5875AFEEB1F8}"/>
              </a:ext>
            </a:extLst>
          </p:cNvPr>
          <p:cNvSpPr txBox="1"/>
          <p:nvPr/>
        </p:nvSpPr>
        <p:spPr>
          <a:xfrm>
            <a:off x="1600200" y="6246961"/>
            <a:ext cx="6553200" cy="369332"/>
          </a:xfrm>
          <a:prstGeom prst="rect">
            <a:avLst/>
          </a:prstGeom>
          <a:noFill/>
        </p:spPr>
        <p:txBody>
          <a:bodyPr wrap="square" rtlCol="0">
            <a:spAutoFit/>
          </a:bodyPr>
          <a:lstStyle/>
          <a:p>
            <a:r>
              <a:rPr lang="en-US" dirty="0"/>
              <a:t>Project Budgets Set Very Tight to Promote Right Sizing</a:t>
            </a:r>
          </a:p>
        </p:txBody>
      </p:sp>
    </p:spTree>
    <p:extLst>
      <p:ext uri="{BB962C8B-B14F-4D97-AF65-F5344CB8AC3E}">
        <p14:creationId xmlns:p14="http://schemas.microsoft.com/office/powerpoint/2010/main" val="25442182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pic>
        <p:nvPicPr>
          <p:cNvPr id="2" name="Picture 1">
            <a:extLst>
              <a:ext uri="{FF2B5EF4-FFF2-40B4-BE49-F238E27FC236}">
                <a16:creationId xmlns:a16="http://schemas.microsoft.com/office/drawing/2014/main" id="{0394D167-5A79-4EC2-94B5-98664E68C8C0}"/>
              </a:ext>
            </a:extLst>
          </p:cNvPr>
          <p:cNvPicPr>
            <a:picLocks noChangeAspect="1"/>
          </p:cNvPicPr>
          <p:nvPr/>
        </p:nvPicPr>
        <p:blipFill>
          <a:blip r:embed="rId3"/>
          <a:stretch>
            <a:fillRect/>
          </a:stretch>
        </p:blipFill>
        <p:spPr>
          <a:xfrm>
            <a:off x="251520" y="1905000"/>
            <a:ext cx="8823166" cy="4229520"/>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781300" y="1474222"/>
            <a:ext cx="3581400" cy="369332"/>
          </a:xfrm>
          <a:prstGeom prst="rect">
            <a:avLst/>
          </a:prstGeom>
          <a:noFill/>
        </p:spPr>
        <p:txBody>
          <a:bodyPr wrap="square" rtlCol="0">
            <a:spAutoFit/>
          </a:bodyPr>
          <a:lstStyle/>
          <a:p>
            <a:pPr algn="ctr"/>
            <a:r>
              <a:rPr lang="en-US" b="1" dirty="0">
                <a:latin typeface="Eurostar"/>
              </a:rPr>
              <a:t>Interstate Plan Map</a:t>
            </a:r>
          </a:p>
        </p:txBody>
      </p:sp>
    </p:spTree>
    <p:extLst>
      <p:ext uri="{BB962C8B-B14F-4D97-AF65-F5344CB8AC3E}">
        <p14:creationId xmlns:p14="http://schemas.microsoft.com/office/powerpoint/2010/main" val="3161613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000250" y="1031376"/>
            <a:ext cx="5143500" cy="369332"/>
          </a:xfrm>
          <a:prstGeom prst="rect">
            <a:avLst/>
          </a:prstGeom>
          <a:noFill/>
        </p:spPr>
        <p:txBody>
          <a:bodyPr wrap="square" rtlCol="0">
            <a:spAutoFit/>
          </a:bodyPr>
          <a:lstStyle/>
          <a:p>
            <a:pPr algn="ctr"/>
            <a:r>
              <a:rPr lang="en-US" b="1" dirty="0">
                <a:latin typeface="Eurostar"/>
              </a:rPr>
              <a:t>Interstate 80 Davenport/Bettendorf</a:t>
            </a:r>
          </a:p>
        </p:txBody>
      </p:sp>
      <p:pic>
        <p:nvPicPr>
          <p:cNvPr id="4" name="Picture 3">
            <a:extLst>
              <a:ext uri="{FF2B5EF4-FFF2-40B4-BE49-F238E27FC236}">
                <a16:creationId xmlns:a16="http://schemas.microsoft.com/office/drawing/2014/main" id="{F1F69323-C239-465E-83A3-6565D953D8A8}"/>
              </a:ext>
            </a:extLst>
          </p:cNvPr>
          <p:cNvPicPr>
            <a:picLocks noChangeAspect="1"/>
          </p:cNvPicPr>
          <p:nvPr/>
        </p:nvPicPr>
        <p:blipFill>
          <a:blip r:embed="rId3"/>
          <a:stretch>
            <a:fillRect/>
          </a:stretch>
        </p:blipFill>
        <p:spPr>
          <a:xfrm>
            <a:off x="304799" y="2133600"/>
            <a:ext cx="8568885" cy="3810000"/>
          </a:xfrm>
          <a:prstGeom prst="rect">
            <a:avLst/>
          </a:prstGeom>
        </p:spPr>
      </p:pic>
    </p:spTree>
    <p:extLst>
      <p:ext uri="{BB962C8B-B14F-4D97-AF65-F5344CB8AC3E}">
        <p14:creationId xmlns:p14="http://schemas.microsoft.com/office/powerpoint/2010/main" val="4108436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520" y="1412776"/>
            <a:ext cx="8892479" cy="5445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12FE2-93B1-4A58-961B-B949ED30310E}"/>
              </a:ext>
            </a:extLst>
          </p:cNvPr>
          <p:cNvSpPr/>
          <p:nvPr/>
        </p:nvSpPr>
        <p:spPr>
          <a:xfrm>
            <a:off x="0" y="1412776"/>
            <a:ext cx="179512" cy="5445224"/>
          </a:xfrm>
          <a:prstGeom prst="rect">
            <a:avLst/>
          </a:prstGeom>
          <a:solidFill>
            <a:srgbClr val="8717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text&#10;&#10;Description automatically generated">
            <a:extLst>
              <a:ext uri="{FF2B5EF4-FFF2-40B4-BE49-F238E27FC236}">
                <a16:creationId xmlns:a16="http://schemas.microsoft.com/office/drawing/2014/main" id="{EA9D3B43-4E9F-45A3-9D14-955F85077D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4197" y="152400"/>
            <a:ext cx="1676405" cy="304801"/>
          </a:xfrm>
          <a:prstGeom prst="rect">
            <a:avLst/>
          </a:prstGeom>
        </p:spPr>
      </p:pic>
      <p:sp>
        <p:nvSpPr>
          <p:cNvPr id="3" name="TextBox 2">
            <a:extLst>
              <a:ext uri="{FF2B5EF4-FFF2-40B4-BE49-F238E27FC236}">
                <a16:creationId xmlns:a16="http://schemas.microsoft.com/office/drawing/2014/main" id="{1B8103EF-6125-4A83-913F-30D281AB24C0}"/>
              </a:ext>
            </a:extLst>
          </p:cNvPr>
          <p:cNvSpPr txBox="1"/>
          <p:nvPr/>
        </p:nvSpPr>
        <p:spPr>
          <a:xfrm>
            <a:off x="2362200" y="981998"/>
            <a:ext cx="3924300" cy="369332"/>
          </a:xfrm>
          <a:prstGeom prst="rect">
            <a:avLst/>
          </a:prstGeom>
          <a:noFill/>
        </p:spPr>
        <p:txBody>
          <a:bodyPr wrap="square" rtlCol="0">
            <a:spAutoFit/>
          </a:bodyPr>
          <a:lstStyle/>
          <a:p>
            <a:pPr algn="ctr"/>
            <a:r>
              <a:rPr lang="en-US" b="1" dirty="0">
                <a:latin typeface="Eurostar"/>
              </a:rPr>
              <a:t>Interstate 35 Ankeny to Ames</a:t>
            </a:r>
          </a:p>
        </p:txBody>
      </p:sp>
      <p:pic>
        <p:nvPicPr>
          <p:cNvPr id="2" name="Picture 1">
            <a:extLst>
              <a:ext uri="{FF2B5EF4-FFF2-40B4-BE49-F238E27FC236}">
                <a16:creationId xmlns:a16="http://schemas.microsoft.com/office/drawing/2014/main" id="{2B02C389-6DBA-4B29-8359-EE68780DD92F}"/>
              </a:ext>
            </a:extLst>
          </p:cNvPr>
          <p:cNvPicPr>
            <a:picLocks noChangeAspect="1"/>
          </p:cNvPicPr>
          <p:nvPr/>
        </p:nvPicPr>
        <p:blipFill>
          <a:blip r:embed="rId3"/>
          <a:stretch>
            <a:fillRect/>
          </a:stretch>
        </p:blipFill>
        <p:spPr>
          <a:xfrm>
            <a:off x="1206669" y="1528890"/>
            <a:ext cx="6982180" cy="5140424"/>
          </a:xfrm>
          <a:prstGeom prst="rect">
            <a:avLst/>
          </a:prstGeom>
        </p:spPr>
      </p:pic>
    </p:spTree>
    <p:extLst>
      <p:ext uri="{BB962C8B-B14F-4D97-AF65-F5344CB8AC3E}">
        <p14:creationId xmlns:p14="http://schemas.microsoft.com/office/powerpoint/2010/main" val="1434906647"/>
      </p:ext>
    </p:extLst>
  </p:cSld>
  <p:clrMapOvr>
    <a:masterClrMapping/>
  </p:clrMapOvr>
</p:sld>
</file>

<file path=ppt/theme/theme1.xml><?xml version="1.0" encoding="utf-8"?>
<a:theme xmlns:a="http://schemas.openxmlformats.org/drawingml/2006/main" name="Office Theme">
  <a:themeElements>
    <a:clrScheme name="Custom 15">
      <a:dk1>
        <a:srgbClr val="53565A"/>
      </a:dk1>
      <a:lt1>
        <a:sysClr val="window" lastClr="FFFFFF"/>
      </a:lt1>
      <a:dk2>
        <a:srgbClr val="7C2529"/>
      </a:dk2>
      <a:lt2>
        <a:srgbClr val="B1B3B3"/>
      </a:lt2>
      <a:accent1>
        <a:srgbClr val="0097A9"/>
      </a:accent1>
      <a:accent2>
        <a:srgbClr val="E87722"/>
      </a:accent2>
      <a:accent3>
        <a:srgbClr val="FFC72C"/>
      </a:accent3>
      <a:accent4>
        <a:srgbClr val="5E366E"/>
      </a:accent4>
      <a:accent5>
        <a:srgbClr val="719949"/>
      </a:accent5>
      <a:accent6>
        <a:srgbClr val="4698CB"/>
      </a:accent6>
      <a:hlink>
        <a:srgbClr val="2C739F"/>
      </a:hlink>
      <a:folHlink>
        <a:srgbClr val="53565A"/>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lumMod val="95000"/>
            <a:lumOff val="5000"/>
            <a:alpha val="9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tting-you-there-PowerPoint-Template" id="{0F673E8D-E71B-4D36-9A44-FD1AA4472C87}" vid="{671D0BB7-0170-4E7D-9070-3DF1C2C6BF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Getting-you-there-PowerPoint-Template</Template>
  <TotalTime>2180</TotalTime>
  <Words>709</Words>
  <Application>Microsoft Office PowerPoint</Application>
  <PresentationFormat>On-screen Show (4:3)</PresentationFormat>
  <Paragraphs>106</Paragraphs>
  <Slides>20</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Century Gothic</vt:lpstr>
      <vt:lpstr>Courier New</vt:lpstr>
      <vt:lpstr>Eurostar</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Andersen, Christina</dc:creator>
  <cp:lastModifiedBy>Mescher, Phil</cp:lastModifiedBy>
  <cp:revision>159</cp:revision>
  <dcterms:created xsi:type="dcterms:W3CDTF">2021-04-01T15:53:52Z</dcterms:created>
  <dcterms:modified xsi:type="dcterms:W3CDTF">2022-01-03T19:26:53Z</dcterms:modified>
</cp:coreProperties>
</file>