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6"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5574"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1/4/2023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January 11,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SFY2023</a:t>
            </a:r>
          </a:p>
          <a:p>
            <a:pPr lvl="1">
              <a:spcAft>
                <a:spcPts val="1200"/>
              </a:spcAft>
            </a:pPr>
            <a:r>
              <a:rPr lang="en-US" dirty="0"/>
              <a:t>Total number of projects awarded: 4</a:t>
            </a:r>
          </a:p>
          <a:p>
            <a:pPr lvl="1">
              <a:spcAft>
                <a:spcPts val="1200"/>
              </a:spcAft>
            </a:pPr>
            <a:r>
              <a:rPr lang="en-US" dirty="0"/>
              <a:t>Total project costs: $11,249,282</a:t>
            </a:r>
          </a:p>
          <a:p>
            <a:pPr lvl="1">
              <a:spcAft>
                <a:spcPts val="1200"/>
              </a:spcAft>
            </a:pPr>
            <a:r>
              <a:rPr lang="en-US" dirty="0"/>
              <a:t>Total amount awarded: $5,624,642</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525406553"/>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current Road Use Tax Revenue (as of 11/30/2022)</a:t>
                      </a:r>
                    </a:p>
                  </a:txBody>
                  <a:tcPr>
                    <a:solidFill>
                      <a:schemeClr val="tx1"/>
                    </a:solidFill>
                  </a:tcPr>
                </a:tc>
                <a:tc>
                  <a:txBody>
                    <a:bodyPr/>
                    <a:lstStyle/>
                    <a:p>
                      <a:pPr algn="ctr"/>
                      <a:r>
                        <a:rPr lang="en-US" sz="1500" dirty="0">
                          <a:latin typeface="PT Sans" panose="020B0503020203020204"/>
                        </a:rPr>
                        <a:t>$5,966,417.21</a:t>
                      </a:r>
                    </a:p>
                  </a:txBody>
                  <a:tcPr/>
                </a:tc>
                <a:tc>
                  <a:txBody>
                    <a:bodyPr/>
                    <a:lstStyle/>
                    <a:p>
                      <a:pPr algn="ctr"/>
                      <a:r>
                        <a:rPr lang="en-US" sz="1500" dirty="0">
                          <a:latin typeface="PT Sans" panose="020B0503020203020204"/>
                        </a:rPr>
                        <a:t>$2,522,623.70</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11/30/2022)</a:t>
                      </a:r>
                    </a:p>
                  </a:txBody>
                  <a:tcPr>
                    <a:solidFill>
                      <a:schemeClr val="tx1"/>
                    </a:solidFill>
                  </a:tcPr>
                </a:tc>
                <a:tc>
                  <a:txBody>
                    <a:bodyPr/>
                    <a:lstStyle/>
                    <a:p>
                      <a:pPr algn="ctr"/>
                      <a:r>
                        <a:rPr lang="en-US" sz="1500" dirty="0">
                          <a:latin typeface="PT Sans" panose="020B0503020203020204"/>
                        </a:rPr>
                        <a:t>$9,277,751.94</a:t>
                      </a:r>
                    </a:p>
                  </a:txBody>
                  <a:tcPr/>
                </a:tc>
                <a:tc>
                  <a:txBody>
                    <a:bodyPr/>
                    <a:lstStyle/>
                    <a:p>
                      <a:pPr algn="ctr"/>
                      <a:r>
                        <a:rPr lang="en-US" sz="1500" dirty="0">
                          <a:solidFill>
                            <a:srgbClr val="FF0000"/>
                          </a:solidFill>
                          <a:latin typeface="PT Sans" panose="020B0503020203020204"/>
                        </a:rPr>
                        <a:t>($1,307,007.30)</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4399441" y="594928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1896887208"/>
              </p:ext>
            </p:extLst>
          </p:nvPr>
        </p:nvGraphicFramePr>
        <p:xfrm>
          <a:off x="63537" y="2476803"/>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 approximately 1,520 feet of NE 75th Street and 2,740 feet of new roadway (Modification).</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Pleasant Hill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$4,239,400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$2,543,640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Pleasant Hill - Modification</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A modification to the scope and grant award was requested to construct approximately 1,520 feet of NE 75th Street and 2,740 feet of new roadway located on the northeast side of town. This project is necessary to provide improved access to the Pleasant Hill Commerce Park, an Iowa Economic Development Authority certified site of more than 213 acres.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$4,239,400</a:t>
            </a:r>
          </a:p>
          <a:p>
            <a:pPr marL="0" indent="0">
              <a:spcBef>
                <a:spcPts val="0"/>
              </a:spcBef>
              <a:buClr>
                <a:schemeClr val="tx1"/>
              </a:buClr>
              <a:buNone/>
              <a:defRPr/>
            </a:pPr>
            <a:r>
              <a:rPr lang="en-US" sz="1800" dirty="0">
                <a:latin typeface="PT Sans" panose="020B0503020203020204"/>
                <a:cs typeface="Arial" pitchFamily="34" charset="0"/>
              </a:rPr>
              <a:t>Requested:       $2,543,640  (60%)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337518-F631-4F54-933F-9B6E7D066BF6}"/>
              </a:ext>
            </a:extLst>
          </p:cNvPr>
          <p:cNvPicPr>
            <a:picLocks noChangeAspect="1"/>
          </p:cNvPicPr>
          <p:nvPr/>
        </p:nvPicPr>
        <p:blipFill>
          <a:blip r:embed="rId2"/>
          <a:stretch>
            <a:fillRect/>
          </a:stretch>
        </p:blipFill>
        <p:spPr>
          <a:xfrm>
            <a:off x="539552" y="3258487"/>
            <a:ext cx="3185540" cy="3251448"/>
          </a:xfrm>
          <a:prstGeom prst="rect">
            <a:avLst/>
          </a:prstGeom>
          <a:ln>
            <a:solidFill>
              <a:srgbClr val="53565A"/>
            </a:solidFill>
          </a:ln>
        </p:spPr>
      </p:pic>
      <p:pic>
        <p:nvPicPr>
          <p:cNvPr id="7" name="Picture 6">
            <a:extLst>
              <a:ext uri="{FF2B5EF4-FFF2-40B4-BE49-F238E27FC236}">
                <a16:creationId xmlns:a16="http://schemas.microsoft.com/office/drawing/2014/main" id="{34550583-E1D8-4365-AC35-D18F3B86DFD3}"/>
              </a:ext>
            </a:extLst>
          </p:cNvPr>
          <p:cNvPicPr>
            <a:picLocks noChangeAspect="1"/>
          </p:cNvPicPr>
          <p:nvPr/>
        </p:nvPicPr>
        <p:blipFill rotWithShape="1">
          <a:blip r:embed="rId3"/>
          <a:srcRect l="23226" t="35825" r="27163" b="14563"/>
          <a:stretch/>
        </p:blipFill>
        <p:spPr>
          <a:xfrm>
            <a:off x="3923928" y="2960949"/>
            <a:ext cx="4968552" cy="3312368"/>
          </a:xfrm>
          <a:prstGeom prst="rect">
            <a:avLst/>
          </a:prstGeom>
          <a:ln>
            <a:solidFill>
              <a:schemeClr val="tx1"/>
            </a:solidFill>
          </a:ln>
        </p:spPr>
      </p:pic>
      <p:pic>
        <p:nvPicPr>
          <p:cNvPr id="5" name="Picture 4">
            <a:extLst>
              <a:ext uri="{FF2B5EF4-FFF2-40B4-BE49-F238E27FC236}">
                <a16:creationId xmlns:a16="http://schemas.microsoft.com/office/drawing/2014/main" id="{0327C56A-4020-4392-A564-30F24F3D2479}"/>
              </a:ext>
            </a:extLst>
          </p:cNvPr>
          <p:cNvPicPr>
            <a:picLocks noChangeAspect="1"/>
          </p:cNvPicPr>
          <p:nvPr/>
        </p:nvPicPr>
        <p:blipFill>
          <a:blip r:embed="rId4"/>
          <a:stretch>
            <a:fillRect/>
          </a:stretch>
        </p:blipFill>
        <p:spPr>
          <a:xfrm>
            <a:off x="4666049" y="3068960"/>
            <a:ext cx="2891529" cy="2638909"/>
          </a:xfrm>
          <a:prstGeom prst="rect">
            <a:avLst/>
          </a:prstGeom>
        </p:spPr>
      </p:pic>
    </p:spTree>
    <p:extLst>
      <p:ext uri="{BB962C8B-B14F-4D97-AF65-F5344CB8AC3E}">
        <p14:creationId xmlns:p14="http://schemas.microsoft.com/office/powerpoint/2010/main" val="21727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Stu Anderson</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stuart.anderson@iowadot.us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515-239-1661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15178</TotalTime>
  <Words>315</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483</cp:revision>
  <cp:lastPrinted>2022-08-02T09:42:29Z</cp:lastPrinted>
  <dcterms:created xsi:type="dcterms:W3CDTF">2014-05-10T08:44:16Z</dcterms:created>
  <dcterms:modified xsi:type="dcterms:W3CDTF">2023-01-04T21:43:16Z</dcterms:modified>
</cp:coreProperties>
</file>