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0"/>
  </p:notesMasterIdLst>
  <p:sldIdLst>
    <p:sldId id="257" r:id="rId3"/>
    <p:sldId id="357" r:id="rId4"/>
    <p:sldId id="258" r:id="rId5"/>
    <p:sldId id="358" r:id="rId6"/>
    <p:sldId id="336" r:id="rId7"/>
    <p:sldId id="359" r:id="rId8"/>
    <p:sldId id="287" r:id="rId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21"/>
    <a:srgbClr val="00717F"/>
    <a:srgbClr val="B55813"/>
    <a:srgbClr val="B1B3B3"/>
    <a:srgbClr val="53565A"/>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6438" autoAdjust="0"/>
  </p:normalViewPr>
  <p:slideViewPr>
    <p:cSldViewPr>
      <p:cViewPr varScale="1">
        <p:scale>
          <a:sx n="98" d="100"/>
          <a:sy n="98" d="100"/>
        </p:scale>
        <p:origin x="2100" y="72"/>
      </p:cViewPr>
      <p:guideLst>
        <p:guide orient="horz" pos="2160"/>
        <p:guide pos="2880"/>
      </p:guideLst>
    </p:cSldViewPr>
  </p:slideViewPr>
  <p:notesTextViewPr>
    <p:cViewPr>
      <p:scale>
        <a:sx n="1" d="1"/>
        <a:sy n="1" d="1"/>
      </p:scale>
      <p:origin x="0" y="0"/>
    </p:cViewPr>
  </p:notesTextViewPr>
  <p:sorterViewPr>
    <p:cViewPr>
      <p:scale>
        <a:sx n="100" d="100"/>
        <a:sy n="100" d="100"/>
      </p:scale>
      <p:origin x="0" y="2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BA43C6D-E55F-4BE5-8554-C22BB859EDE9}" type="datetimeFigureOut">
              <a:rPr lang="en-US" smtClean="0"/>
              <a:t>1/5/2023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presented at the December 13, 2022 Commission Workshop, we described the funding available from the Section 5339 Grants for Bus and Bus Facilities </a:t>
            </a:r>
            <a:br>
              <a:rPr lang="en-US" dirty="0"/>
            </a:br>
            <a:r>
              <a:rPr lang="en-US" dirty="0"/>
              <a:t>Formula Program and the Congestion Mitigation Air Quality Program (CMAQ) program.  The total funding available for programming  for FFY 22 is $9,513,550.  </a:t>
            </a:r>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85398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3756900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D5DBB62E-C41B-4525-96E9-DCB856141BD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1800" y="296315"/>
            <a:ext cx="2133605" cy="387928"/>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136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1426355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Transit Capital Programs</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149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31055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6709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4701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33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087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488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6182816" cy="338554"/>
          </a:xfrm>
          <a:prstGeom prst="rect">
            <a:avLst/>
          </a:prstGeom>
          <a:noFill/>
        </p:spPr>
        <p:txBody>
          <a:bodyPr wrap="square" rtlCol="0">
            <a:spAutoFit/>
          </a:bodyPr>
          <a:lstStyle/>
          <a:p>
            <a:pPr algn="l"/>
            <a:r>
              <a:rPr lang="en-US" sz="1600" dirty="0">
                <a:solidFill>
                  <a:schemeClr val="tx1"/>
                </a:solidFill>
                <a:latin typeface="PT Sans" panose="020B0503020203020204" pitchFamily="34" charset="0"/>
              </a:rPr>
              <a:t>FFY 2022 Transit Program (Vehicle Replacement)</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0" y="260648"/>
            <a:ext cx="792088" cy="400110"/>
          </a:xfrm>
          <a:prstGeom prst="rect">
            <a:avLst/>
          </a:prstGeom>
          <a:noFill/>
        </p:spPr>
        <p:txBody>
          <a:bodyPr wrap="square" rtlCol="0">
            <a:spAutoFit/>
          </a:bodyPr>
          <a:lstStyle/>
          <a:p>
            <a:pPr algn="ctr"/>
            <a:fld id="{5EF72394-20AE-4583-8A01-A144B1C77253}" type="slidenum">
              <a:rPr lang="en-US" sz="2000">
                <a:solidFill>
                  <a:schemeClr val="bg2"/>
                </a:solidFill>
                <a:latin typeface="Century Gothic" panose="020B0502020202020204" pitchFamily="34" charset="0"/>
              </a:rPr>
              <a:pPr algn="ctr"/>
              <a:t>‹#›</a:t>
            </a:fld>
            <a:endParaRPr lang="en-US" sz="20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3189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49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0" y="260648"/>
            <a:ext cx="792088" cy="400110"/>
          </a:xfrm>
          <a:prstGeom prst="rect">
            <a:avLst/>
          </a:prstGeom>
          <a:noFill/>
        </p:spPr>
        <p:txBody>
          <a:bodyPr wrap="square" rtlCol="0">
            <a:spAutoFit/>
          </a:bodyPr>
          <a:lstStyle/>
          <a:p>
            <a:pPr algn="ctr"/>
            <a:fld id="{5EF72394-20AE-4583-8A01-A144B1C77253}" type="slidenum">
              <a:rPr lang="en-US" sz="2000">
                <a:solidFill>
                  <a:schemeClr val="bg2"/>
                </a:solidFill>
                <a:latin typeface="Century Gothic" panose="020B0502020202020204" pitchFamily="34" charset="0"/>
              </a:rPr>
              <a:pPr algn="ctr"/>
              <a:t>‹#›</a:t>
            </a:fld>
            <a:endParaRPr lang="en-US" sz="2000" dirty="0">
              <a:solidFill>
                <a:schemeClr val="bg2"/>
              </a:solidFill>
              <a:latin typeface="Century Gothic" panose="020B0502020202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8884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kristin.haar@iowadot.us"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EEC4D6-EA04-4B21-A205-B47603995269}"/>
              </a:ext>
            </a:extLst>
          </p:cNvPr>
          <p:cNvSpPr txBox="1"/>
          <p:nvPr/>
        </p:nvSpPr>
        <p:spPr>
          <a:xfrm>
            <a:off x="0" y="4800600"/>
            <a:ext cx="5257800" cy="1446550"/>
          </a:xfrm>
          <a:prstGeom prst="rect">
            <a:avLst/>
          </a:prstGeom>
          <a:noFill/>
        </p:spPr>
        <p:txBody>
          <a:bodyPr wrap="square" rtlCol="0">
            <a:spAutoFit/>
          </a:bodyPr>
          <a:lstStyle/>
          <a:p>
            <a:pPr algn="ctr"/>
            <a:r>
              <a:rPr lang="en-US" sz="2200" dirty="0">
                <a:solidFill>
                  <a:schemeClr val="bg1"/>
                </a:solidFill>
                <a:latin typeface="PT Sans" panose="020B0503020203020204" pitchFamily="34" charset="0"/>
              </a:rPr>
              <a:t>Federal Fiscal Year (FFY) 2022 Transit </a:t>
            </a:r>
          </a:p>
          <a:p>
            <a:pPr algn="ctr"/>
            <a:r>
              <a:rPr lang="en-US" sz="2200" dirty="0">
                <a:solidFill>
                  <a:schemeClr val="bg1"/>
                </a:solidFill>
                <a:latin typeface="PT Sans" panose="020B0503020203020204" pitchFamily="34" charset="0"/>
              </a:rPr>
              <a:t>Program (Vehicle Replacement)</a:t>
            </a:r>
          </a:p>
          <a:p>
            <a:pPr algn="ctr"/>
            <a:r>
              <a:rPr lang="en-US" sz="2200" dirty="0">
                <a:solidFill>
                  <a:schemeClr val="bg1"/>
                </a:solidFill>
                <a:latin typeface="PT Sans" panose="020B0503020203020204" pitchFamily="34" charset="0"/>
              </a:rPr>
              <a:t>Transportation Commission Workshop</a:t>
            </a:r>
          </a:p>
          <a:p>
            <a:pPr algn="ctr"/>
            <a:r>
              <a:rPr lang="en-US" sz="2200" dirty="0">
                <a:solidFill>
                  <a:schemeClr val="bg1"/>
                </a:solidFill>
                <a:latin typeface="PT Sans" panose="020B0503020203020204" pitchFamily="34" charset="0"/>
              </a:rPr>
              <a:t>January 13, 2023</a:t>
            </a:r>
          </a:p>
        </p:txBody>
      </p:sp>
      <p:pic>
        <p:nvPicPr>
          <p:cNvPr id="8" name="Picture 7" descr="A picture containing text&#10;&#10;Description automatically generated">
            <a:extLst>
              <a:ext uri="{FF2B5EF4-FFF2-40B4-BE49-F238E27FC236}">
                <a16:creationId xmlns:a16="http://schemas.microsoft.com/office/drawing/2014/main" id="{7472877B-776B-44C8-86C0-2939DA8DA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296315"/>
            <a:ext cx="2133605" cy="387928"/>
          </a:xfrm>
          <a:prstGeom prst="rect">
            <a:avLst/>
          </a:prstGeom>
        </p:spPr>
      </p:pic>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38486" y="2204864"/>
            <a:ext cx="7776864" cy="4063956"/>
          </a:xfrm>
          <a:prstGeom prst="rect">
            <a:avLst/>
          </a:prstGeom>
        </p:spPr>
        <p:txBody>
          <a:bodyPr vert="horz" lIns="91440" tIns="45720" rIns="91440" bIns="45720" rtlCol="0">
            <a:normAutofit/>
          </a:bodyPr>
          <a:lstStyle/>
          <a:p>
            <a:pPr marL="0" indent="0">
              <a:lnSpc>
                <a:spcPct val="200000"/>
              </a:lnSpc>
              <a:buNone/>
            </a:pPr>
            <a:r>
              <a:rPr lang="en-US" sz="2400" dirty="0"/>
              <a:t>5339 State Apportionments + CMAQ  FFY22</a:t>
            </a:r>
            <a:r>
              <a:rPr lang="en-US" b="0" dirty="0"/>
              <a:t>:</a:t>
            </a:r>
          </a:p>
          <a:p>
            <a:pPr lvl="1"/>
            <a:r>
              <a:rPr lang="en-US" dirty="0"/>
              <a:t>Urban (50-200K population) – 	$1,077,552</a:t>
            </a:r>
          </a:p>
          <a:p>
            <a:pPr lvl="1"/>
            <a:r>
              <a:rPr lang="en-US" dirty="0"/>
              <a:t>Statewide – 			          $ 4,000,000</a:t>
            </a:r>
          </a:p>
          <a:p>
            <a:pPr lvl="1"/>
            <a:r>
              <a:rPr lang="en-US" dirty="0"/>
              <a:t>Underruns in closed contracts–        $1,435,998</a:t>
            </a:r>
          </a:p>
          <a:p>
            <a:pPr lvl="1"/>
            <a:r>
              <a:rPr lang="en-US" dirty="0"/>
              <a:t>CMAQ -  				$3,000,000</a:t>
            </a:r>
          </a:p>
          <a:p>
            <a:pPr lvl="1"/>
            <a:r>
              <a:rPr lang="en-US" dirty="0"/>
              <a:t>Total Available	-	                      </a:t>
            </a:r>
            <a:r>
              <a:rPr lang="en-US" b="1" dirty="0"/>
              <a:t>$9,513,550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3"/>
            <a:ext cx="7886700" cy="545115"/>
          </a:xfrm>
        </p:spPr>
        <p:txBody>
          <a:bodyPr>
            <a:noAutofit/>
          </a:bodyPr>
          <a:lstStyle/>
          <a:p>
            <a:br>
              <a:rPr lang="en-US" dirty="0"/>
            </a:br>
            <a:r>
              <a:rPr lang="en-US" dirty="0"/>
              <a:t>Summary of Available Funding for FFY 22</a:t>
            </a:r>
            <a:endParaRPr lang="en-US" sz="3400" b="1" dirty="0">
              <a:solidFill>
                <a:schemeClr val="tx2"/>
              </a:solidFill>
            </a:endParaRPr>
          </a:p>
        </p:txBody>
      </p:sp>
    </p:spTree>
    <p:extLst>
      <p:ext uri="{BB962C8B-B14F-4D97-AF65-F5344CB8AC3E}">
        <p14:creationId xmlns:p14="http://schemas.microsoft.com/office/powerpoint/2010/main" val="235369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
        <p:nvSpPr>
          <p:cNvPr id="3" name="TextBox 2">
            <a:extLst>
              <a:ext uri="{FF2B5EF4-FFF2-40B4-BE49-F238E27FC236}">
                <a16:creationId xmlns:a16="http://schemas.microsoft.com/office/drawing/2014/main" id="{04E9D21A-3532-471A-952A-5AE8025681D7}"/>
              </a:ext>
            </a:extLst>
          </p:cNvPr>
          <p:cNvSpPr txBox="1"/>
          <p:nvPr/>
        </p:nvSpPr>
        <p:spPr>
          <a:xfrm>
            <a:off x="762000" y="990600"/>
            <a:ext cx="6781800" cy="1077218"/>
          </a:xfrm>
          <a:prstGeom prst="rect">
            <a:avLst/>
          </a:prstGeom>
          <a:noFill/>
        </p:spPr>
        <p:txBody>
          <a:bodyPr wrap="square" rtlCol="0">
            <a:spAutoFit/>
          </a:bodyPr>
          <a:lstStyle/>
          <a:p>
            <a:r>
              <a:rPr lang="en-US" sz="3200" b="1" dirty="0">
                <a:solidFill>
                  <a:srgbClr val="871721"/>
                </a:solidFill>
                <a:latin typeface="PT Sans" panose="020B0503020203020204" pitchFamily="34" charset="0"/>
              </a:rPr>
              <a:t>Unique issues for FFY 22 – Significant Bus Cost Increases</a:t>
            </a:r>
          </a:p>
        </p:txBody>
      </p:sp>
      <p:sp>
        <p:nvSpPr>
          <p:cNvPr id="6" name="TextBox 5">
            <a:extLst>
              <a:ext uri="{FF2B5EF4-FFF2-40B4-BE49-F238E27FC236}">
                <a16:creationId xmlns:a16="http://schemas.microsoft.com/office/drawing/2014/main" id="{7D8060B4-ACF8-4FEA-BCFA-88113F1C6EC2}"/>
              </a:ext>
            </a:extLst>
          </p:cNvPr>
          <p:cNvSpPr txBox="1"/>
          <p:nvPr/>
        </p:nvSpPr>
        <p:spPr>
          <a:xfrm>
            <a:off x="495300" y="1905000"/>
            <a:ext cx="8153400" cy="5324535"/>
          </a:xfrm>
          <a:prstGeom prst="rect">
            <a:avLst/>
          </a:prstGeom>
          <a:noFill/>
        </p:spPr>
        <p:txBody>
          <a:bodyPr wrap="square">
            <a:spAutoFit/>
          </a:bodyPr>
          <a:lstStyle/>
          <a:p>
            <a:pPr marL="342900"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In early summer 2022, bus vendors notified Iowa public transit agencies their bus purchase contracts would be cancelled because the vendors could not provide the product at the previously agreed upon price</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Bus vendors participating in Iowa DOT’s statewide vehicle procurements</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These prices had been set in December 2021 through a statewide vehicle procurement. </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Procurement included ‘Force Majeure’ clause</a:t>
            </a:r>
          </a:p>
          <a:p>
            <a:pPr marL="1257300" lvl="2" indent="-342900">
              <a:buFont typeface="Courier New" panose="02070309020205020404" pitchFamily="49" charset="0"/>
              <a:buChar char="o"/>
            </a:pPr>
            <a:r>
              <a:rPr lang="en-US" sz="2000" dirty="0">
                <a:ea typeface="Calibri" panose="020F0502020204030204" pitchFamily="34" charset="0"/>
                <a:cs typeface="Vrinda" panose="020B0502040204020203" pitchFamily="34" charset="0"/>
              </a:rPr>
              <a:t>The pandemic-related supply chain issues was deemed a Force Majeure, allowing the vehicle vendors to cancel contracts and update contract pricing. </a:t>
            </a:r>
          </a:p>
          <a:p>
            <a:pPr marL="1257300" lvl="2" indent="-342900">
              <a:buFont typeface="Courier New" panose="02070309020205020404" pitchFamily="49" charset="0"/>
              <a:buChar char="o"/>
            </a:pPr>
            <a:r>
              <a:rPr lang="en-US" sz="2000" dirty="0">
                <a:ea typeface="Calibri" panose="020F0502020204030204" pitchFamily="34" charset="0"/>
                <a:cs typeface="Vrinda" panose="020B0502040204020203" pitchFamily="34" charset="0"/>
              </a:rPr>
              <a:t>This type of cancellation happened to states and transit agencies nationwide.  </a:t>
            </a:r>
            <a:endParaRPr lang="en-US" sz="2000" dirty="0">
              <a:effectLst/>
              <a:ea typeface="Calibri" panose="020F0502020204030204" pitchFamily="34" charset="0"/>
              <a:cs typeface="Vrinda" panose="020B0502040204020203" pitchFamily="34" charset="0"/>
            </a:endParaRPr>
          </a:p>
          <a:p>
            <a:pPr marL="1257300" lvl="2" indent="-342900">
              <a:buFont typeface="Wingdings" panose="05000000000000000000" pitchFamily="2" charset="2"/>
              <a:buChar char="Ø"/>
            </a:pPr>
            <a:endParaRPr lang="en-US" sz="2200" dirty="0">
              <a:solidFill>
                <a:schemeClr val="tx1">
                  <a:lumMod val="50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74420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143000"/>
            <a:ext cx="8229600" cy="4493538"/>
          </a:xfrm>
          <a:prstGeom prst="rect">
            <a:avLst/>
          </a:prstGeom>
        </p:spPr>
        <p:txBody>
          <a:bodyPr wrap="square">
            <a:spAutoFit/>
          </a:bodyPr>
          <a:lstStyle/>
          <a:p>
            <a:r>
              <a:rPr lang="en-US" sz="2200" dirty="0">
                <a:solidFill>
                  <a:schemeClr val="tx1">
                    <a:lumMod val="50000"/>
                  </a:schemeClr>
                </a:solidFill>
                <a:latin typeface="Century Gothic" panose="020B0502020202020204" pitchFamily="34" charset="0"/>
                <a:cs typeface="Arial" panose="020B0604020202020204" pitchFamily="34" charset="0"/>
              </a:rPr>
              <a:t>Iowa DOT’s approach to address this was two-fold. </a:t>
            </a:r>
          </a:p>
          <a:p>
            <a:pPr marL="342900" indent="-342900">
              <a:buFont typeface="Arial" panose="020B0604020202020204" pitchFamily="34" charset="0"/>
              <a:buChar char="•"/>
            </a:pPr>
            <a:endParaRPr lang="en-US" sz="2200" dirty="0">
              <a:solidFill>
                <a:schemeClr val="tx1">
                  <a:lumMod val="50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US" sz="2200" b="1" dirty="0">
                <a:solidFill>
                  <a:schemeClr val="tx1">
                    <a:lumMod val="50000"/>
                  </a:schemeClr>
                </a:solidFill>
                <a:latin typeface="Century Gothic" panose="020B0502020202020204" pitchFamily="34" charset="0"/>
                <a:cs typeface="Arial" panose="020B0604020202020204" pitchFamily="34" charset="0"/>
              </a:rPr>
              <a:t>First </a:t>
            </a:r>
            <a:r>
              <a:rPr lang="en-US" sz="2200" dirty="0">
                <a:solidFill>
                  <a:schemeClr val="tx1">
                    <a:lumMod val="50000"/>
                  </a:schemeClr>
                </a:solidFill>
                <a:latin typeface="Century Gothic" panose="020B0502020202020204" pitchFamily="34" charset="0"/>
                <a:cs typeface="Arial" panose="020B0604020202020204" pitchFamily="34" charset="0"/>
              </a:rPr>
              <a:t>– update the prices on the bus procurement so transit agencies could again enter into contracts with the bus vendors</a:t>
            </a:r>
          </a:p>
          <a:p>
            <a:endParaRPr lang="en-US" sz="2200" dirty="0">
              <a:solidFill>
                <a:schemeClr val="tx1">
                  <a:lumMod val="50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US" sz="2200" b="1" dirty="0">
                <a:solidFill>
                  <a:schemeClr val="tx1">
                    <a:lumMod val="50000"/>
                  </a:schemeClr>
                </a:solidFill>
                <a:latin typeface="Century Gothic" panose="020B0502020202020204" pitchFamily="34" charset="0"/>
                <a:cs typeface="Arial" panose="020B0604020202020204" pitchFamily="34" charset="0"/>
              </a:rPr>
              <a:t>Second </a:t>
            </a:r>
            <a:r>
              <a:rPr lang="en-US" sz="2200" dirty="0">
                <a:solidFill>
                  <a:schemeClr val="tx1">
                    <a:lumMod val="50000"/>
                  </a:schemeClr>
                </a:solidFill>
                <a:latin typeface="Century Gothic" panose="020B0502020202020204" pitchFamily="34" charset="0"/>
                <a:cs typeface="Arial" panose="020B0604020202020204" pitchFamily="34" charset="0"/>
              </a:rPr>
              <a:t>– address the funding gap between the amount of federal money transit agencies held in contract with the Iowa DOT and the new, higher costs of the buses.</a:t>
            </a:r>
          </a:p>
          <a:p>
            <a:pPr lvl="1"/>
            <a:endParaRPr lang="en-US" sz="2200" dirty="0">
              <a:solidFill>
                <a:schemeClr val="tx1">
                  <a:lumMod val="50000"/>
                </a:schemeClr>
              </a:solidFill>
              <a:latin typeface="Century Gothic" panose="020B0502020202020204" pitchFamily="34" charset="0"/>
              <a:cs typeface="Arial" panose="020B0604020202020204" pitchFamily="34" charset="0"/>
            </a:endParaRPr>
          </a:p>
          <a:p>
            <a:pPr lvl="1"/>
            <a:r>
              <a:rPr lang="en-US" sz="2200" dirty="0">
                <a:solidFill>
                  <a:schemeClr val="tx1">
                    <a:lumMod val="50000"/>
                  </a:schemeClr>
                </a:solidFill>
                <a:latin typeface="Century Gothic" panose="020B0502020202020204" pitchFamily="34" charset="0"/>
                <a:cs typeface="Arial" panose="020B0604020202020204" pitchFamily="34" charset="0"/>
              </a:rPr>
              <a:t>Iowa DOT consulted with the Federal Transit Agency on this approach and gathered input from Iowa’s public transit agencies.  </a:t>
            </a: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Tree>
    <p:extLst>
      <p:ext uri="{BB962C8B-B14F-4D97-AF65-F5344CB8AC3E}">
        <p14:creationId xmlns:p14="http://schemas.microsoft.com/office/powerpoint/2010/main" val="231968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676400"/>
            <a:ext cx="8229600" cy="1785104"/>
          </a:xfrm>
          <a:prstGeom prst="rect">
            <a:avLst/>
          </a:prstGeom>
        </p:spPr>
        <p:txBody>
          <a:bodyPr wrap="square">
            <a:spAutoFit/>
          </a:bodyPr>
          <a:lstStyle/>
          <a:p>
            <a:pPr lvl="1"/>
            <a:r>
              <a:rPr lang="en-US" sz="2200" b="1" dirty="0">
                <a:solidFill>
                  <a:schemeClr val="tx1">
                    <a:lumMod val="50000"/>
                  </a:schemeClr>
                </a:solidFill>
                <a:latin typeface="Century Gothic" panose="020B0502020202020204" pitchFamily="34" charset="0"/>
                <a:cs typeface="Arial" panose="020B0604020202020204" pitchFamily="34" charset="0"/>
              </a:rPr>
              <a:t>Use the FFY2022 FTA 5339 Formula Grants plus the FY2022 CMAQ funds to help cover the funding shortfall on open vehicle contracts.</a:t>
            </a:r>
          </a:p>
          <a:p>
            <a:pPr marL="342900" indent="-342900">
              <a:buFont typeface="Arial" panose="020B0604020202020204" pitchFamily="34" charset="0"/>
              <a:buChar char="•"/>
            </a:pPr>
            <a:endParaRPr lang="en-US" sz="2200" dirty="0">
              <a:solidFill>
                <a:schemeClr val="tx1">
                  <a:lumMod val="50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chemeClr val="tx1">
                  <a:lumMod val="50000"/>
                </a:schemeClr>
              </a:solidFill>
              <a:latin typeface="Century Gothic" panose="020B0502020202020204" pitchFamily="34" charset="0"/>
              <a:cs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
        <p:nvSpPr>
          <p:cNvPr id="4" name="TextBox 3">
            <a:extLst>
              <a:ext uri="{FF2B5EF4-FFF2-40B4-BE49-F238E27FC236}">
                <a16:creationId xmlns:a16="http://schemas.microsoft.com/office/drawing/2014/main" id="{A935A7D6-203D-49CC-9CCB-CF05E2E59DED}"/>
              </a:ext>
            </a:extLst>
          </p:cNvPr>
          <p:cNvSpPr txBox="1"/>
          <p:nvPr/>
        </p:nvSpPr>
        <p:spPr>
          <a:xfrm>
            <a:off x="762000" y="1026616"/>
            <a:ext cx="6781800" cy="584775"/>
          </a:xfrm>
          <a:prstGeom prst="rect">
            <a:avLst/>
          </a:prstGeom>
          <a:noFill/>
        </p:spPr>
        <p:txBody>
          <a:bodyPr wrap="square" rtlCol="0">
            <a:spAutoFit/>
          </a:bodyPr>
          <a:lstStyle/>
          <a:p>
            <a:r>
              <a:rPr lang="en-US" sz="3200" b="1" dirty="0">
                <a:solidFill>
                  <a:srgbClr val="871721"/>
                </a:solidFill>
                <a:latin typeface="PT Sans" panose="020B0503020203020204" pitchFamily="34" charset="0"/>
              </a:rPr>
              <a:t>Proposal for FFY 22</a:t>
            </a:r>
          </a:p>
        </p:txBody>
      </p:sp>
      <p:sp>
        <p:nvSpPr>
          <p:cNvPr id="7" name="TextBox 6">
            <a:extLst>
              <a:ext uri="{FF2B5EF4-FFF2-40B4-BE49-F238E27FC236}">
                <a16:creationId xmlns:a16="http://schemas.microsoft.com/office/drawing/2014/main" id="{F20CB7DE-EA3A-4F44-A234-DCB7FF23E9EC}"/>
              </a:ext>
            </a:extLst>
          </p:cNvPr>
          <p:cNvSpPr txBox="1"/>
          <p:nvPr/>
        </p:nvSpPr>
        <p:spPr>
          <a:xfrm>
            <a:off x="632757" y="4191000"/>
            <a:ext cx="7673043" cy="2862322"/>
          </a:xfrm>
          <a:prstGeom prst="rect">
            <a:avLst/>
          </a:prstGeom>
          <a:noFill/>
        </p:spPr>
        <p:txBody>
          <a:bodyPr wrap="square">
            <a:spAutoFit/>
          </a:bodyPr>
          <a:lstStyle/>
          <a:p>
            <a:pPr marL="342900" indent="-342900">
              <a:buFont typeface="Wingdings" panose="05000000000000000000" pitchFamily="2" charset="2"/>
              <a:buChar char="Ø"/>
              <a:defRPr/>
            </a:pPr>
            <a:r>
              <a:rPr lang="en-US" dirty="0"/>
              <a:t>All public transit agencies with vehicle replacements under contract with the Iowa DOT were sent a list of their affected vehicles and the proposed shortfall funding to decline or accept.  Their responses were due by January 4, 2023.</a:t>
            </a:r>
          </a:p>
          <a:p>
            <a:pPr marL="342900" indent="-342900">
              <a:buFont typeface="Wingdings" panose="05000000000000000000" pitchFamily="2" charset="2"/>
              <a:buChar char="Ø"/>
              <a:defRPr/>
            </a:pPr>
            <a:r>
              <a:rPr lang="en-US" sz="1800" dirty="0">
                <a:latin typeface="Century Gothic" panose="020B0502020202020204" pitchFamily="34" charset="0"/>
                <a:cs typeface="Arial" panose="020B0604020202020204" pitchFamily="34" charset="0"/>
              </a:rPr>
              <a:t>Transit agencies can determine if they would prefer to pay the higher local match or return the money on the original contract and place the vehicle back on the replacement list for later formula funding selection.</a:t>
            </a:r>
          </a:p>
          <a:p>
            <a:pPr marL="342900" indent="-342900">
              <a:buFont typeface="Wingdings" panose="05000000000000000000" pitchFamily="2" charset="2"/>
              <a:buChar char="Ø"/>
              <a:defRPr/>
            </a:pPr>
            <a:endParaRPr lang="en-US" dirty="0"/>
          </a:p>
          <a:p>
            <a:pPr marL="342900" indent="-342900">
              <a:buFont typeface="Wingdings" panose="05000000000000000000" pitchFamily="2" charset="2"/>
              <a:buChar char="Ø"/>
              <a:defRPr/>
            </a:pPr>
            <a:endParaRPr kumimoji="0" lang="en-US" b="0" i="0" u="none" strike="noStrike" kern="1200" cap="none" spc="0" normalizeH="0" baseline="0" noProof="0" dirty="0">
              <a:ln>
                <a:noFill/>
              </a:ln>
              <a:solidFill>
                <a:srgbClr val="53565A">
                  <a:lumMod val="50000"/>
                </a:srgbClr>
              </a:solidFill>
              <a:effectLst/>
              <a:uLnTx/>
              <a:uFillTx/>
              <a:latin typeface="Century Gothic" panose="020B0502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F1F8019B-E18F-406C-A4E0-7073AD0CF22C}"/>
              </a:ext>
            </a:extLst>
          </p:cNvPr>
          <p:cNvSpPr txBox="1"/>
          <p:nvPr/>
        </p:nvSpPr>
        <p:spPr>
          <a:xfrm>
            <a:off x="838200" y="2830590"/>
            <a:ext cx="746760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PT Sans" panose="020B0503020203020204" pitchFamily="34" charset="0"/>
                <a:ea typeface="+mn-ea"/>
                <a:cs typeface="+mn-cs"/>
              </a:rPr>
              <a:t>State Apportionments + CMAQ  FFY22</a:t>
            </a:r>
            <a:r>
              <a:rPr kumimoji="0" lang="en-US" sz="2600" b="0" i="0" u="none" strike="noStrike" kern="1200" cap="none" spc="0" normalizeH="0" baseline="0" noProof="0" dirty="0">
                <a:ln>
                  <a:noFill/>
                </a:ln>
                <a:effectLst/>
                <a:uLnTx/>
                <a:uFillTx/>
                <a:latin typeface="PT Sans" panose="020B0503020203020204" pitchFamily="34" charset="0"/>
                <a:ea typeface="+mn-ea"/>
                <a:cs typeface="+mn-cs"/>
              </a:rPr>
              <a:t>:   </a:t>
            </a:r>
            <a:r>
              <a:rPr kumimoji="0" lang="en-US" sz="2600" b="1" i="0" u="none" strike="noStrike" kern="1200" cap="none" spc="0" normalizeH="0" baseline="0" noProof="0" dirty="0">
                <a:ln>
                  <a:noFill/>
                </a:ln>
                <a:effectLst/>
                <a:uLnTx/>
                <a:uFillTx/>
                <a:latin typeface="PT Sans" panose="020B0503020203020204" pitchFamily="34" charset="0"/>
                <a:ea typeface="+mn-ea"/>
                <a:cs typeface="+mn-cs"/>
              </a:rPr>
              <a:t>$9,513,550               </a:t>
            </a:r>
            <a:r>
              <a:rPr kumimoji="0" lang="en-US" sz="2400" b="0" i="0" u="none" strike="noStrike" kern="1200" cap="none" spc="0" normalizeH="0" baseline="0" noProof="0" dirty="0">
                <a:ln>
                  <a:noFill/>
                </a:ln>
                <a:effectLst/>
                <a:uLnTx/>
                <a:uFillTx/>
                <a:latin typeface="PT Sans" panose="020B0503020203020204" pitchFamily="34" charset="0"/>
                <a:ea typeface="+mn-ea"/>
                <a:cs typeface="+mn-cs"/>
              </a:rPr>
              <a:t>Shortfall in existing bus contracts:       </a:t>
            </a:r>
            <a:r>
              <a:rPr kumimoji="0" lang="en-US" sz="2400" b="0" i="0" u="none" strike="noStrike" kern="1200" cap="none" spc="0" normalizeH="0" baseline="0" noProof="0" dirty="0">
                <a:ln>
                  <a:noFill/>
                </a:ln>
                <a:solidFill>
                  <a:schemeClr val="tx1">
                    <a:lumMod val="50000"/>
                  </a:schemeClr>
                </a:solidFill>
                <a:effectLst/>
                <a:uLnTx/>
                <a:uFillTx/>
                <a:latin typeface="PT Sans" panose="020B0503020203020204" pitchFamily="34" charset="0"/>
                <a:ea typeface="+mn-ea"/>
                <a:cs typeface="+mn-cs"/>
              </a:rPr>
              <a:t>   </a:t>
            </a:r>
            <a:r>
              <a:rPr kumimoji="0" lang="en-US" sz="2600" b="1" i="0" u="none" strike="noStrike" kern="1200" cap="none" spc="0" normalizeH="0" baseline="0" noProof="0" dirty="0">
                <a:ln>
                  <a:noFill/>
                </a:ln>
                <a:effectLst/>
                <a:uLnTx/>
                <a:uFillTx/>
                <a:latin typeface="PT Sans" panose="020B0503020203020204" pitchFamily="34" charset="0"/>
                <a:ea typeface="+mn-ea"/>
                <a:cs typeface="+mn-cs"/>
              </a:rPr>
              <a:t>$8,851,083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lumMod val="50000"/>
                  </a:schemeClr>
                </a:solidFill>
                <a:latin typeface="PT Sans" panose="020B0503020203020204" pitchFamily="34" charset="0"/>
              </a:rPr>
              <a:t>N</a:t>
            </a:r>
            <a:r>
              <a:rPr kumimoji="0" lang="en-US" sz="1200" b="0" i="0" u="none" strike="noStrike" kern="1200" cap="none" spc="0" normalizeH="0" baseline="0" noProof="0" dirty="0" err="1">
                <a:ln>
                  <a:noFill/>
                </a:ln>
                <a:solidFill>
                  <a:schemeClr val="tx1">
                    <a:lumMod val="50000"/>
                  </a:schemeClr>
                </a:solidFill>
                <a:effectLst/>
                <a:uLnTx/>
                <a:uFillTx/>
                <a:latin typeface="PT Sans" panose="020B0503020203020204" pitchFamily="34" charset="0"/>
                <a:ea typeface="+mn-ea"/>
                <a:cs typeface="+mn-cs"/>
              </a:rPr>
              <a:t>ote</a:t>
            </a:r>
            <a:r>
              <a:rPr kumimoji="0" lang="en-US" sz="1200" b="0" i="0" u="none" strike="noStrike" kern="1200" cap="none" spc="0" normalizeH="0" baseline="0" noProof="0" dirty="0">
                <a:ln>
                  <a:noFill/>
                </a:ln>
                <a:solidFill>
                  <a:schemeClr val="tx1">
                    <a:lumMod val="50000"/>
                  </a:schemeClr>
                </a:solidFill>
                <a:effectLst/>
                <a:uLnTx/>
                <a:uFillTx/>
                <a:latin typeface="PT Sans" panose="020B0503020203020204" pitchFamily="34" charset="0"/>
                <a:ea typeface="+mn-ea"/>
                <a:cs typeface="+mn-cs"/>
              </a:rPr>
              <a:t>:  after the Commission workshop in December 2022, the shortfall amount was updated to reflect the 80% or 85% federal funding ceiling.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C00000"/>
                </a:solidFill>
                <a:effectLst/>
                <a:highlight>
                  <a:srgbClr val="FFFF00"/>
                </a:highlight>
                <a:uLnTx/>
                <a:uFillTx/>
                <a:latin typeface="PT Sans" panose="020B05030202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C00000"/>
              </a:solidFill>
              <a:effectLst/>
              <a:highlight>
                <a:srgbClr val="FFFF00"/>
              </a:highligh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325388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
        <p:nvSpPr>
          <p:cNvPr id="4" name="Title 10">
            <a:extLst>
              <a:ext uri="{FF2B5EF4-FFF2-40B4-BE49-F238E27FC236}">
                <a16:creationId xmlns:a16="http://schemas.microsoft.com/office/drawing/2014/main" id="{EC38A28A-2166-4F13-A587-E4669D99E859}"/>
              </a:ext>
            </a:extLst>
          </p:cNvPr>
          <p:cNvSpPr txBox="1">
            <a:spLocks/>
          </p:cNvSpPr>
          <p:nvPr/>
        </p:nvSpPr>
        <p:spPr>
          <a:xfrm>
            <a:off x="683568" y="1196752"/>
            <a:ext cx="7886700" cy="3600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chemeClr val="tx2"/>
                </a:solidFill>
              </a:rPr>
              <a:t>Summary</a:t>
            </a:r>
            <a:endParaRPr lang="en-US" b="1" dirty="0">
              <a:solidFill>
                <a:schemeClr val="tx2"/>
              </a:solidFill>
            </a:endParaRPr>
          </a:p>
        </p:txBody>
      </p:sp>
      <p:sp>
        <p:nvSpPr>
          <p:cNvPr id="5" name="Text Placeholder 2">
            <a:extLst>
              <a:ext uri="{FF2B5EF4-FFF2-40B4-BE49-F238E27FC236}">
                <a16:creationId xmlns:a16="http://schemas.microsoft.com/office/drawing/2014/main" id="{D9756AF5-478D-4862-B262-0015047B2FD9}"/>
              </a:ext>
            </a:extLst>
          </p:cNvPr>
          <p:cNvSpPr txBox="1">
            <a:spLocks/>
          </p:cNvSpPr>
          <p:nvPr/>
        </p:nvSpPr>
        <p:spPr>
          <a:xfrm>
            <a:off x="699781" y="3080791"/>
            <a:ext cx="7776864" cy="38738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a:p>
            <a:endParaRPr lang="en-US" sz="2400" dirty="0"/>
          </a:p>
          <a:p>
            <a:r>
              <a:rPr lang="en-US" sz="2400" dirty="0"/>
              <a:t>Total funds available: </a:t>
            </a:r>
            <a:r>
              <a:rPr lang="en-US" sz="2400" b="1" dirty="0"/>
              <a:t>$9,513,550 </a:t>
            </a:r>
          </a:p>
          <a:p>
            <a:r>
              <a:rPr lang="en-US" sz="2400" dirty="0"/>
              <a:t>Total funding recommended for programming for shortfall: </a:t>
            </a:r>
            <a:r>
              <a:rPr lang="en-US" sz="2400" b="1" dirty="0"/>
              <a:t>$ 6,521,810</a:t>
            </a:r>
          </a:p>
          <a:p>
            <a:r>
              <a:rPr lang="en-US" sz="2400" dirty="0"/>
              <a:t>This shortfall funding will be provided to twenty- four transit systems for 189 vehicles</a:t>
            </a:r>
          </a:p>
        </p:txBody>
      </p:sp>
      <p:sp>
        <p:nvSpPr>
          <p:cNvPr id="6" name="TextBox 5">
            <a:extLst>
              <a:ext uri="{FF2B5EF4-FFF2-40B4-BE49-F238E27FC236}">
                <a16:creationId xmlns:a16="http://schemas.microsoft.com/office/drawing/2014/main" id="{77293A88-DC02-44FD-99ED-1805D880EC02}"/>
              </a:ext>
            </a:extLst>
          </p:cNvPr>
          <p:cNvSpPr txBox="1"/>
          <p:nvPr/>
        </p:nvSpPr>
        <p:spPr>
          <a:xfrm>
            <a:off x="511015" y="1981200"/>
            <a:ext cx="8231806" cy="2031325"/>
          </a:xfrm>
          <a:prstGeom prst="rect">
            <a:avLst/>
          </a:prstGeom>
          <a:noFill/>
        </p:spPr>
        <p:txBody>
          <a:bodyPr wrap="square" rtlCol="0">
            <a:spAutoFit/>
          </a:bodyPr>
          <a:lstStyle/>
          <a:p>
            <a:r>
              <a:rPr lang="en-US" dirty="0"/>
              <a:t>Iowa DOT staff recommends providing shortfall funding to 189 vehicles for a total of $6,521,810.</a:t>
            </a:r>
            <a:r>
              <a:rPr lang="en-US" dirty="0">
                <a:solidFill>
                  <a:srgbClr val="53565A">
                    <a:lumMod val="50000"/>
                  </a:srgbClr>
                </a:solidFill>
                <a:latin typeface="Century Gothic" panose="020B0502020202020204" pitchFamily="34" charset="0"/>
                <a:cs typeface="Arial" panose="020B0604020202020204" pitchFamily="34" charset="0"/>
              </a:rPr>
              <a:t>  </a:t>
            </a:r>
            <a:r>
              <a:rPr lang="en-US" dirty="0"/>
              <a:t>This leaves $2,991,740 still available for allocation and will be added to the FY23 vehicle replacement list for consideration by the Commission later this year. If approved, the transit agencies will be issued new or amended contracts including the shortfall coverage amounts as soon as possible. See Commission Order for complete list.</a:t>
            </a:r>
          </a:p>
        </p:txBody>
      </p:sp>
    </p:spTree>
    <p:extLst>
      <p:ext uri="{BB962C8B-B14F-4D97-AF65-F5344CB8AC3E}">
        <p14:creationId xmlns:p14="http://schemas.microsoft.com/office/powerpoint/2010/main" val="267078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12975" y="5486400"/>
            <a:ext cx="2918049" cy="954107"/>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Kristin Haar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Iowa DOT Public Transit Director</a:t>
            </a:r>
          </a:p>
          <a:p>
            <a:pPr algn="ctr"/>
            <a:r>
              <a:rPr lang="en-US" sz="1400" b="1" dirty="0">
                <a:solidFill>
                  <a:schemeClr val="bg1">
                    <a:lumMod val="50000"/>
                  </a:schemeClr>
                </a:solidFill>
                <a:latin typeface="Century Gothic" panose="020B0502020202020204" pitchFamily="34" charset="0"/>
                <a:cs typeface="Arial" panose="020B0604020202020204" pitchFamily="34" charset="0"/>
                <a:hlinkClick r:id="rId2"/>
              </a:rPr>
              <a:t>kristin.haar@iowadot.us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515-233-7875</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tting-you-there-PowerPoint-Template" id="{0F673E8D-E71B-4D36-9A44-FD1AA4472C87}" vid="{671D0BB7-0170-4E7D-9070-3DF1C2C6BF09}"/>
    </a:ext>
  </a:extLst>
</a:theme>
</file>

<file path=ppt/theme/theme2.xml><?xml version="1.0" encoding="utf-8"?>
<a:theme xmlns:a="http://schemas.openxmlformats.org/drawingml/2006/main" name="1_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Getting-you-there-PowerPoint-Template</Template>
  <TotalTime>1153</TotalTime>
  <Words>592</Words>
  <Application>Microsoft Office PowerPoint</Application>
  <PresentationFormat>On-screen Show (4:3)</PresentationFormat>
  <Paragraphs>48</Paragraphs>
  <Slides>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Century Gothic</vt:lpstr>
      <vt:lpstr>Courier New</vt:lpstr>
      <vt:lpstr>PT Sans</vt:lpstr>
      <vt:lpstr>Wingdings</vt:lpstr>
      <vt:lpstr>Office Theme</vt:lpstr>
      <vt:lpstr>1_Office Theme</vt:lpstr>
      <vt:lpstr>PowerPoint Presentation</vt:lpstr>
      <vt:lpstr> Summary of Available Funding for FFY 22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Nicholson, Tamara</cp:lastModifiedBy>
  <cp:revision>53</cp:revision>
  <cp:lastPrinted>2023-01-03T19:18:08Z</cp:lastPrinted>
  <dcterms:created xsi:type="dcterms:W3CDTF">2021-04-01T15:53:52Z</dcterms:created>
  <dcterms:modified xsi:type="dcterms:W3CDTF">2023-01-05T18:18:48Z</dcterms:modified>
</cp:coreProperties>
</file>