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359" r:id="rId3"/>
    <p:sldId id="347" r:id="rId4"/>
    <p:sldId id="369" r:id="rId5"/>
    <p:sldId id="370" r:id="rId6"/>
    <p:sldId id="371" r:id="rId7"/>
    <p:sldId id="360" r:id="rId8"/>
    <p:sldId id="365" r:id="rId9"/>
    <p:sldId id="372" r:id="rId10"/>
    <p:sldId id="350" r:id="rId1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721"/>
    <a:srgbClr val="FF9966"/>
    <a:srgbClr val="00717F"/>
    <a:srgbClr val="B55813"/>
    <a:srgbClr val="B1B3B3"/>
    <a:srgbClr val="53565A"/>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3" autoAdjust="0"/>
    <p:restoredTop sz="83123" autoAdjust="0"/>
  </p:normalViewPr>
  <p:slideViewPr>
    <p:cSldViewPr>
      <p:cViewPr varScale="1">
        <p:scale>
          <a:sx n="55" d="100"/>
          <a:sy n="55" d="100"/>
        </p:scale>
        <p:origin x="1672" y="44"/>
      </p:cViewPr>
      <p:guideLst>
        <p:guide orient="horz" pos="2160"/>
        <p:guide pos="2880"/>
      </p:guideLst>
    </p:cSldViewPr>
  </p:slideViewPr>
  <p:outlineViewPr>
    <p:cViewPr>
      <p:scale>
        <a:sx n="33" d="100"/>
        <a:sy n="33" d="100"/>
      </p:scale>
      <p:origin x="0" y="0"/>
    </p:cViewPr>
  </p:outlineViewPr>
  <p:notesTextViewPr>
    <p:cViewPr>
      <p:scale>
        <a:sx n="3" d="2"/>
        <a:sy n="3" d="2"/>
      </p:scale>
      <p:origin x="0" y="-72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48" tIns="46475" rIns="92948" bIns="46475"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948" tIns="46475" rIns="92948" bIns="46475" rtlCol="0"/>
          <a:lstStyle>
            <a:lvl1pPr algn="r">
              <a:defRPr sz="1200"/>
            </a:lvl1pPr>
          </a:lstStyle>
          <a:p>
            <a:fld id="{9BA43C6D-E55F-4BE5-8554-C22BB859EDE9}" type="datetimeFigureOut">
              <a:rPr lang="en-US" smtClean="0"/>
              <a:t>1/3/2023</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48" tIns="46475" rIns="92948" bIns="46475"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48" tIns="46475" rIns="92948" bIns="464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48" tIns="46475" rIns="92948" bIns="464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48" tIns="46475" rIns="92948" bIns="46475"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dirty="0"/>
          </a:p>
        </p:txBody>
      </p:sp>
    </p:spTree>
    <p:extLst>
      <p:ext uri="{BB962C8B-B14F-4D97-AF65-F5344CB8AC3E}">
        <p14:creationId xmlns:p14="http://schemas.microsoft.com/office/powerpoint/2010/main" val="297066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dirty="0"/>
          </a:p>
        </p:txBody>
      </p:sp>
    </p:spTree>
    <p:extLst>
      <p:ext uri="{BB962C8B-B14F-4D97-AF65-F5344CB8AC3E}">
        <p14:creationId xmlns:p14="http://schemas.microsoft.com/office/powerpoint/2010/main" val="91894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196018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dirty="0"/>
          </a:p>
        </p:txBody>
      </p:sp>
    </p:spTree>
    <p:extLst>
      <p:ext uri="{BB962C8B-B14F-4D97-AF65-F5344CB8AC3E}">
        <p14:creationId xmlns:p14="http://schemas.microsoft.com/office/powerpoint/2010/main" val="27281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7</a:t>
            </a:fld>
            <a:endParaRPr lang="en-US" dirty="0"/>
          </a:p>
        </p:txBody>
      </p:sp>
    </p:spTree>
    <p:extLst>
      <p:ext uri="{BB962C8B-B14F-4D97-AF65-F5344CB8AC3E}">
        <p14:creationId xmlns:p14="http://schemas.microsoft.com/office/powerpoint/2010/main" val="142343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solidFill>
                <a:schemeClr val="dk1"/>
              </a:solidFill>
            </a:endParaRPr>
          </a:p>
        </p:txBody>
      </p:sp>
      <p:sp>
        <p:nvSpPr>
          <p:cNvPr id="4" name="Slide Number Placeholder 3"/>
          <p:cNvSpPr>
            <a:spLocks noGrp="1"/>
          </p:cNvSpPr>
          <p:nvPr>
            <p:ph type="sldNum" sz="quarter" idx="5"/>
          </p:nvPr>
        </p:nvSpPr>
        <p:spPr/>
        <p:txBody>
          <a:bodyPr/>
          <a:lstStyle/>
          <a:p>
            <a:fld id="{50B73208-77F4-453B-8852-C4844F8BB3D9}" type="slidenum">
              <a:rPr lang="en-US" smtClean="0"/>
              <a:t>8</a:t>
            </a:fld>
            <a:endParaRPr lang="en-US" dirty="0"/>
          </a:p>
        </p:txBody>
      </p:sp>
    </p:spTree>
    <p:extLst>
      <p:ext uri="{BB962C8B-B14F-4D97-AF65-F5344CB8AC3E}">
        <p14:creationId xmlns:p14="http://schemas.microsoft.com/office/powerpoint/2010/main" val="2732767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Iowa DOT applied for and received a FY 2022 Bus and Bus Facilities Low or No-Emission (Low-No) grant totaling $15,844,561.00.  This funding was announced by the Federal Transit Administration (FTA) on August 16, 2022. With Low-No emission buses being a new technology area for the Iowa DOT and the four awarded public transit agencies, a national non-profit organization specializing in clean transportation technologies known as CALSTART assisted with the writing of the grant and will aid the Department in project administration and vehicle procurement.  80% </a:t>
            </a:r>
            <a:r>
              <a:rPr lang="en-US" sz="2000"/>
              <a:t>of CALSTART’s </a:t>
            </a:r>
            <a:r>
              <a:rPr lang="en-US" sz="2000" dirty="0"/>
              <a:t>cost will be funded through the FTA grant and 20% match will be funded by the STA Special Projects program. </a:t>
            </a:r>
          </a:p>
          <a:p>
            <a:r>
              <a:rPr lang="en-US" sz="2000" dirty="0"/>
              <a:t> </a:t>
            </a:r>
          </a:p>
          <a:p>
            <a:endParaRPr lang="en-US" sz="1400" b="1" dirty="0">
              <a:solidFill>
                <a:schemeClr val="dk1"/>
              </a:solidFill>
            </a:endParaRPr>
          </a:p>
        </p:txBody>
      </p:sp>
      <p:sp>
        <p:nvSpPr>
          <p:cNvPr id="4" name="Slide Number Placeholder 3"/>
          <p:cNvSpPr>
            <a:spLocks noGrp="1"/>
          </p:cNvSpPr>
          <p:nvPr>
            <p:ph type="sldNum" sz="quarter" idx="5"/>
          </p:nvPr>
        </p:nvSpPr>
        <p:spPr/>
        <p:txBody>
          <a:bodyPr/>
          <a:lstStyle/>
          <a:p>
            <a:fld id="{50B73208-77F4-453B-8852-C4844F8BB3D9}" type="slidenum">
              <a:rPr lang="en-US" smtClean="0"/>
              <a:t>9</a:t>
            </a:fld>
            <a:endParaRPr lang="en-US" dirty="0"/>
          </a:p>
        </p:txBody>
      </p:sp>
    </p:spTree>
    <p:extLst>
      <p:ext uri="{BB962C8B-B14F-4D97-AF65-F5344CB8AC3E}">
        <p14:creationId xmlns:p14="http://schemas.microsoft.com/office/powerpoint/2010/main" val="40314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10</a:t>
            </a:fld>
            <a:endParaRPr lang="en-US" dirty="0"/>
          </a:p>
        </p:txBody>
      </p:sp>
    </p:spTree>
    <p:extLst>
      <p:ext uri="{BB962C8B-B14F-4D97-AF65-F5344CB8AC3E}">
        <p14:creationId xmlns:p14="http://schemas.microsoft.com/office/powerpoint/2010/main" val="4146107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52666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State Transit Assistance Special Projects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056784"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Rural Transit Vehicle Replacement Project Award</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hyperlink" Target="mailto:Kristin.Haar@iowadot.us"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07504" y="4869160"/>
            <a:ext cx="5832648" cy="1384995"/>
          </a:xfrm>
          <a:prstGeom prst="rect">
            <a:avLst/>
          </a:prstGeom>
          <a:noFill/>
        </p:spPr>
        <p:txBody>
          <a:bodyPr wrap="square" rtlCol="0">
            <a:spAutoFit/>
          </a:bodyPr>
          <a:lstStyle/>
          <a:p>
            <a:r>
              <a:rPr lang="en-US" sz="2800" dirty="0">
                <a:solidFill>
                  <a:schemeClr val="bg1"/>
                </a:solidFill>
                <a:latin typeface="PT Sans" panose="020B0503020203020204" pitchFamily="34" charset="0"/>
              </a:rPr>
              <a:t>FY 2023 and 2024 State Transit Assistance Special Projects Program</a:t>
            </a:r>
          </a:p>
          <a:p>
            <a:endParaRPr lang="en-US" sz="2800" dirty="0">
              <a:solidFill>
                <a:schemeClr val="bg1"/>
              </a:solidFill>
              <a:latin typeface="PT Sans" panose="020B0503020203020204" pitchFamily="34" charset="0"/>
            </a:endParaRPr>
          </a:p>
        </p:txBody>
      </p:sp>
      <p:sp>
        <p:nvSpPr>
          <p:cNvPr id="4" name="TextBox 3">
            <a:extLst>
              <a:ext uri="{FF2B5EF4-FFF2-40B4-BE49-F238E27FC236}">
                <a16:creationId xmlns:a16="http://schemas.microsoft.com/office/drawing/2014/main" id="{B9653291-FDFB-451F-97EE-8B42E4988C92}"/>
              </a:ext>
            </a:extLst>
          </p:cNvPr>
          <p:cNvSpPr txBox="1"/>
          <p:nvPr/>
        </p:nvSpPr>
        <p:spPr>
          <a:xfrm>
            <a:off x="109444" y="5854045"/>
            <a:ext cx="3240360" cy="400110"/>
          </a:xfrm>
          <a:prstGeom prst="rect">
            <a:avLst/>
          </a:prstGeom>
          <a:noFill/>
        </p:spPr>
        <p:txBody>
          <a:bodyPr wrap="square" rtlCol="0">
            <a:spAutoFit/>
          </a:bodyPr>
          <a:lstStyle/>
          <a:p>
            <a:r>
              <a:rPr lang="en-US" sz="2000" dirty="0">
                <a:solidFill>
                  <a:schemeClr val="bg1"/>
                </a:solidFill>
                <a:highlight>
                  <a:srgbClr val="871721"/>
                </a:highlight>
                <a:latin typeface="PT Sans" panose="020B0503020203020204"/>
              </a:rPr>
              <a:t>January 11, 2023</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18456" y="5865859"/>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646331"/>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a:p>
            <a:pPr algn="ctr"/>
            <a:endParaRPr lang="en-US" dirty="0">
              <a:latin typeface="PT Sans" panose="020B0503020203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
        <p:nvSpPr>
          <p:cNvPr id="2" name="TextBox 1">
            <a:extLst>
              <a:ext uri="{FF2B5EF4-FFF2-40B4-BE49-F238E27FC236}">
                <a16:creationId xmlns:a16="http://schemas.microsoft.com/office/drawing/2014/main" id="{A60A8D86-242F-43F1-84EB-BF7EC502AD55}"/>
              </a:ext>
            </a:extLst>
          </p:cNvPr>
          <p:cNvSpPr txBox="1"/>
          <p:nvPr/>
        </p:nvSpPr>
        <p:spPr>
          <a:xfrm>
            <a:off x="1259632" y="4797152"/>
            <a:ext cx="6408712" cy="923330"/>
          </a:xfrm>
          <a:prstGeom prst="rect">
            <a:avLst/>
          </a:prstGeom>
          <a:noFill/>
        </p:spPr>
        <p:txBody>
          <a:bodyPr wrap="square" rtlCol="0">
            <a:spAutoFit/>
          </a:bodyPr>
          <a:lstStyle/>
          <a:p>
            <a:pPr algn="ctr"/>
            <a:r>
              <a:rPr lang="en-US" sz="1100" b="1" dirty="0"/>
              <a:t>Kristin Haar</a:t>
            </a:r>
          </a:p>
          <a:p>
            <a:pPr algn="ctr"/>
            <a:r>
              <a:rPr lang="en-US" sz="1100" b="1" dirty="0"/>
              <a:t>Public Transit Director</a:t>
            </a:r>
          </a:p>
          <a:p>
            <a:pPr algn="ctr"/>
            <a:r>
              <a:rPr lang="en-US" sz="1100" b="1" dirty="0">
                <a:hlinkClick r:id="rId5"/>
              </a:rPr>
              <a:t>Kristin.Haar@iowadot.us</a:t>
            </a:r>
            <a:endParaRPr lang="en-US" sz="1100" b="1" dirty="0"/>
          </a:p>
          <a:p>
            <a:pPr algn="ctr"/>
            <a:r>
              <a:rPr lang="en-US" sz="1100" b="1" dirty="0"/>
              <a:t>515.233.7875</a:t>
            </a:r>
          </a:p>
          <a:p>
            <a:pPr algn="ctr"/>
            <a:endParaRPr lang="en-US" sz="1000" b="1" dirty="0"/>
          </a:p>
        </p:txBody>
      </p:sp>
    </p:spTree>
    <p:extLst>
      <p:ext uri="{BB962C8B-B14F-4D97-AF65-F5344CB8AC3E}">
        <p14:creationId xmlns:p14="http://schemas.microsoft.com/office/powerpoint/2010/main" val="188961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p:txBody>
          <a:bodyPr>
            <a:noAutofit/>
          </a:bodyPr>
          <a:lstStyle/>
          <a:p>
            <a:r>
              <a:rPr lang="en-US" sz="3400" b="1" dirty="0">
                <a:solidFill>
                  <a:schemeClr val="tx2"/>
                </a:solidFill>
              </a:rPr>
              <a:t>State Transit Assistance Special Projects Program</a:t>
            </a:r>
          </a:p>
        </p:txBody>
      </p:sp>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81256" y="2060848"/>
            <a:ext cx="7886700" cy="3600400"/>
          </a:xfrm>
          <a:prstGeom prst="rect">
            <a:avLst/>
          </a:prstGeom>
        </p:spPr>
        <p:txBody>
          <a:bodyPr vert="horz" lIns="91440" tIns="45720" rIns="91440" bIns="45720" rtlCol="0">
            <a:noAutofit/>
          </a:bodyPr>
          <a:lstStyle/>
          <a:p>
            <a:pPr marL="0" indent="0">
              <a:buNone/>
              <a:defRPr/>
            </a:pPr>
            <a:r>
              <a:rPr lang="en-US" b="0" dirty="0"/>
              <a:t>$300,000 set aside from State Transit Assistance funds annually to fund training fellowships ($125,000) and special projects ($175,000).</a:t>
            </a:r>
          </a:p>
          <a:p>
            <a:pPr marL="0" indent="0">
              <a:buNone/>
              <a:defRPr/>
            </a:pPr>
            <a:r>
              <a:rPr lang="en-US" b="0" dirty="0"/>
              <a:t>All 35 designated Iowa public transit systems are eligible to apply.</a:t>
            </a:r>
          </a:p>
        </p:txBody>
      </p:sp>
    </p:spTree>
    <p:extLst>
      <p:ext uri="{BB962C8B-B14F-4D97-AF65-F5344CB8AC3E}">
        <p14:creationId xmlns:p14="http://schemas.microsoft.com/office/powerpoint/2010/main" val="6888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530514" y="1988840"/>
            <a:ext cx="7992888" cy="4464496"/>
          </a:xfrm>
          <a:prstGeom prst="rect">
            <a:avLst/>
          </a:prstGeom>
        </p:spPr>
        <p:txBody>
          <a:bodyPr vert="horz" lIns="91440" tIns="45720" rIns="91440" bIns="45720" rtlCol="0">
            <a:noAutofit/>
          </a:bodyPr>
          <a:lstStyle/>
          <a:p>
            <a:pPr marL="514350" lvl="0" indent="-514350">
              <a:buFont typeface="+mj-lt"/>
              <a:buAutoNum type="arabicPeriod"/>
            </a:pPr>
            <a:r>
              <a:rPr lang="en-US" sz="1800" b="0" dirty="0"/>
              <a:t>Expanding the scope of planning, managerial, or technical expertise.</a:t>
            </a:r>
          </a:p>
          <a:p>
            <a:pPr marL="514350" lvl="0" indent="-514350">
              <a:buFont typeface="+mj-lt"/>
              <a:buAutoNum type="arabicPeriod"/>
            </a:pPr>
            <a:r>
              <a:rPr lang="en-US" sz="1800" b="0" dirty="0"/>
              <a:t>Increasing the public’s awareness and understanding of transit.</a:t>
            </a:r>
          </a:p>
          <a:p>
            <a:pPr marL="514350" lvl="0" indent="-514350">
              <a:buFont typeface="+mj-lt"/>
              <a:buAutoNum type="arabicPeriod"/>
            </a:pPr>
            <a:r>
              <a:rPr lang="en-US" sz="1800" b="0" dirty="0"/>
              <a:t>Enhancing the capacity for administration consolidation and service coordination.</a:t>
            </a:r>
          </a:p>
          <a:p>
            <a:pPr marL="514350" lvl="0" indent="-514350">
              <a:buFont typeface="+mj-lt"/>
              <a:buAutoNum type="arabicPeriod"/>
            </a:pPr>
            <a:r>
              <a:rPr lang="en-US" sz="1800" b="0" dirty="0"/>
              <a:t>Reducing impediments to intramodal or intermodal transfers.</a:t>
            </a:r>
          </a:p>
          <a:p>
            <a:pPr marL="514350" lvl="0" indent="-514350">
              <a:buFont typeface="+mj-lt"/>
              <a:buAutoNum type="arabicPeriod"/>
            </a:pPr>
            <a:r>
              <a:rPr lang="en-US" sz="1800" b="0" dirty="0"/>
              <a:t>Increasing the cooperation and coordination between private and public sectors.</a:t>
            </a:r>
          </a:p>
          <a:p>
            <a:pPr marL="514350" lvl="0" indent="-514350">
              <a:buFont typeface="+mj-lt"/>
              <a:buAutoNum type="arabicPeriod"/>
            </a:pPr>
            <a:r>
              <a:rPr lang="en-US" sz="1800" b="0" dirty="0"/>
              <a:t>Developing, demonstrating, or refining a technical, procedural, or mechanical innovation that may be utilized by other public transit systems in Iowa.</a:t>
            </a:r>
          </a:p>
          <a:p>
            <a:pPr marL="514350" lvl="0" indent="-514350">
              <a:buFont typeface="+mj-lt"/>
              <a:buAutoNum type="arabicPeriod"/>
            </a:pPr>
            <a:r>
              <a:rPr lang="en-US" sz="1800" b="0" dirty="0"/>
              <a:t>Responding to an emergency situation that places an extraordinary and unforeseen strain on the resources of a public transit system.</a:t>
            </a:r>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908720"/>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sz="2400" dirty="0"/>
              <a:t>Special Projects are extraordinary, emergency, or innovative in nature and may include but are not limited to:</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522462" y="980728"/>
            <a:ext cx="7992888" cy="5544616"/>
          </a:xfrm>
          <a:prstGeom prst="rect">
            <a:avLst/>
          </a:prstGeom>
        </p:spPr>
        <p:txBody>
          <a:bodyPr vert="horz" lIns="91440" tIns="45720" rIns="91440" bIns="45720" rtlCol="0">
            <a:noAutofit/>
          </a:bodyPr>
          <a:lstStyle/>
          <a:p>
            <a:pPr marL="0" indent="0">
              <a:buNone/>
            </a:pPr>
            <a:r>
              <a:rPr lang="en-US" b="0" dirty="0"/>
              <a:t>Grants can include projects which support transit services developed in conjunction with human service agencies or local community partners or statewide projects to improve public transit in Iowa. </a:t>
            </a:r>
          </a:p>
          <a:p>
            <a:pPr marL="0" indent="0">
              <a:buNone/>
            </a:pPr>
            <a:r>
              <a:rPr lang="en-US" b="0" dirty="0"/>
              <a:t>Projects are intended to assist with start-up of new services that have been identified as needs by health, employment or human service agencies or other community partners. </a:t>
            </a:r>
          </a:p>
          <a:p>
            <a:pPr marL="0" indent="0">
              <a:buNone/>
            </a:pPr>
            <a:r>
              <a:rPr lang="en-US" b="0" dirty="0"/>
              <a:t>Statewide projects may be used on transit marketing and projects exploring new transit technologies.</a:t>
            </a:r>
          </a:p>
        </p:txBody>
      </p:sp>
    </p:spTree>
    <p:extLst>
      <p:ext uri="{BB962C8B-B14F-4D97-AF65-F5344CB8AC3E}">
        <p14:creationId xmlns:p14="http://schemas.microsoft.com/office/powerpoint/2010/main" val="72430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522462" y="980728"/>
            <a:ext cx="7992888" cy="5544616"/>
          </a:xfrm>
          <a:prstGeom prst="rect">
            <a:avLst/>
          </a:prstGeom>
        </p:spPr>
        <p:txBody>
          <a:bodyPr vert="horz" lIns="91440" tIns="45720" rIns="91440" bIns="45720" rtlCol="0">
            <a:noAutofit/>
          </a:bodyPr>
          <a:lstStyle/>
          <a:p>
            <a:pPr marL="0" indent="0">
              <a:buNone/>
            </a:pPr>
            <a:r>
              <a:rPr lang="en-US" b="0" dirty="0"/>
              <a:t>Operating and small capital projects are eligible for funding up to a maximum of 50% state participation for two years.  Vehicles and facilities are not eligible under this program.</a:t>
            </a:r>
          </a:p>
          <a:p>
            <a:pPr marL="0" indent="0">
              <a:buNone/>
            </a:pPr>
            <a:r>
              <a:rPr lang="en-US" b="0" dirty="0"/>
              <a:t>One project per transit system at a time is allowed. </a:t>
            </a:r>
          </a:p>
          <a:p>
            <a:pPr marL="0" indent="0">
              <a:buNone/>
            </a:pPr>
            <a:r>
              <a:rPr lang="en-US" b="0" dirty="0"/>
              <a:t>Priority is given to projects which include a financial contribution from human service agencies or community partners. </a:t>
            </a:r>
          </a:p>
          <a:p>
            <a:pPr marL="0" indent="0">
              <a:buNone/>
            </a:pPr>
            <a:r>
              <a:rPr lang="en-US" b="0" dirty="0"/>
              <a:t>Applications due October 1.  Projects begin July 1 of the following fiscal year. Up to two years of funding may be requested.</a:t>
            </a:r>
          </a:p>
          <a:p>
            <a:pPr marL="0" indent="0">
              <a:buNone/>
            </a:pPr>
            <a:endParaRPr lang="en-US" dirty="0"/>
          </a:p>
        </p:txBody>
      </p:sp>
    </p:spTree>
    <p:extLst>
      <p:ext uri="{BB962C8B-B14F-4D97-AF65-F5344CB8AC3E}">
        <p14:creationId xmlns:p14="http://schemas.microsoft.com/office/powerpoint/2010/main" val="144242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522462" y="1268760"/>
            <a:ext cx="7992888" cy="3528392"/>
          </a:xfrm>
          <a:prstGeom prst="rect">
            <a:avLst/>
          </a:prstGeom>
        </p:spPr>
        <p:txBody>
          <a:bodyPr vert="horz" lIns="91440" tIns="45720" rIns="91440" bIns="45720" rtlCol="0">
            <a:noAutofit/>
          </a:bodyPr>
          <a:lstStyle/>
          <a:p>
            <a:pPr lvl="0"/>
            <a:r>
              <a:rPr lang="en-US" b="0" dirty="0"/>
              <a:t>Financial contribution from human service agency(</a:t>
            </a:r>
            <a:r>
              <a:rPr lang="en-US" b="0" dirty="0" err="1"/>
              <a:t>ies</a:t>
            </a:r>
            <a:r>
              <a:rPr lang="en-US" b="0" dirty="0"/>
              <a:t>) or community partners.</a:t>
            </a:r>
          </a:p>
          <a:p>
            <a:pPr lvl="0"/>
            <a:r>
              <a:rPr lang="en-US" b="0" dirty="0"/>
              <a:t>Demonstration of Need. </a:t>
            </a:r>
          </a:p>
          <a:p>
            <a:pPr lvl="0"/>
            <a:r>
              <a:rPr lang="en-US" b="0" dirty="0"/>
              <a:t>Demonstration of Benefits. </a:t>
            </a:r>
          </a:p>
          <a:p>
            <a:pPr lvl="0"/>
            <a:r>
              <a:rPr lang="en-US" b="0" dirty="0"/>
              <a:t>Demonstration of Coordinated Transportation. </a:t>
            </a:r>
          </a:p>
          <a:p>
            <a:pPr lvl="0"/>
            <a:r>
              <a:rPr lang="en-US" b="0" dirty="0"/>
              <a:t>Addressing Long Range Public Transit Needs.  </a:t>
            </a:r>
            <a:endParaRPr lang="en-US" sz="1700" b="0" dirty="0"/>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522462" y="472777"/>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sz="2400" dirty="0"/>
              <a:t>Special Project application evaluation criteria:</a:t>
            </a:r>
          </a:p>
        </p:txBody>
      </p:sp>
    </p:spTree>
    <p:extLst>
      <p:ext uri="{BB962C8B-B14F-4D97-AF65-F5344CB8AC3E}">
        <p14:creationId xmlns:p14="http://schemas.microsoft.com/office/powerpoint/2010/main" val="405352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1700808"/>
            <a:ext cx="7992888" cy="4896544"/>
          </a:xfrm>
          <a:prstGeom prst="rect">
            <a:avLst/>
          </a:prstGeom>
        </p:spPr>
        <p:txBody>
          <a:bodyPr vert="horz" lIns="91440" tIns="45720" rIns="91440" bIns="45720" rtlCol="0">
            <a:normAutofit fontScale="92500" lnSpcReduction="10000"/>
          </a:bodyPr>
          <a:lstStyle/>
          <a:p>
            <a:pPr lvl="0">
              <a:spcAft>
                <a:spcPts val="1200"/>
              </a:spcAft>
              <a:tabLst>
                <a:tab pos="4114800" algn="l"/>
              </a:tabLst>
            </a:pPr>
            <a:r>
              <a:rPr lang="en-US" b="0" dirty="0"/>
              <a:t>Available Annual Funding, FY24:	$175,000</a:t>
            </a:r>
          </a:p>
          <a:p>
            <a:pPr marL="0" lvl="0" indent="0">
              <a:spcAft>
                <a:spcPts val="1200"/>
              </a:spcAft>
              <a:buNone/>
              <a:tabLst>
                <a:tab pos="457200" algn="l"/>
                <a:tab pos="5029200" algn="l"/>
              </a:tabLst>
            </a:pPr>
            <a:r>
              <a:rPr lang="en-US" b="0" dirty="0"/>
              <a:t>	+ FY23 Unprogrammed Carryover:	$73,800</a:t>
            </a:r>
          </a:p>
          <a:p>
            <a:pPr>
              <a:tabLst>
                <a:tab pos="4114800" algn="l"/>
              </a:tabLst>
            </a:pPr>
            <a:r>
              <a:rPr lang="en-US" dirty="0"/>
              <a:t>TOTAL Funding Available:	$248,800</a:t>
            </a:r>
          </a:p>
          <a:p>
            <a:pPr lvl="0">
              <a:spcAft>
                <a:spcPts val="1200"/>
              </a:spcAft>
            </a:pPr>
            <a:r>
              <a:rPr lang="en-US" b="1" dirty="0"/>
              <a:t>October 1, 2022, Competitive Application Summary:</a:t>
            </a:r>
          </a:p>
          <a:p>
            <a:pPr lvl="1">
              <a:tabLst>
                <a:tab pos="6858000" algn="l"/>
              </a:tabLst>
            </a:pPr>
            <a:r>
              <a:rPr lang="en-US" dirty="0"/>
              <a:t>Number of eligible sponsor project applications:	1</a:t>
            </a:r>
          </a:p>
          <a:p>
            <a:pPr lvl="1">
              <a:tabLst>
                <a:tab pos="4114800" algn="l"/>
              </a:tabLst>
            </a:pPr>
            <a:r>
              <a:rPr lang="en-US" dirty="0"/>
              <a:t>Total FY24 funding request:	$150,000</a:t>
            </a:r>
          </a:p>
          <a:p>
            <a:pPr marL="457200" lvl="1" indent="0">
              <a:buNone/>
            </a:pPr>
            <a:r>
              <a:rPr lang="en-US" i="1" dirty="0"/>
              <a:t>One application also received from an ineligible applicant.</a:t>
            </a:r>
          </a:p>
          <a:p>
            <a:r>
              <a:rPr lang="en-US" b="1" dirty="0"/>
              <a:t>Low-No Bus Program grant project administration:</a:t>
            </a:r>
            <a:endParaRPr lang="en-US" dirty="0"/>
          </a:p>
          <a:p>
            <a:pPr lvl="1"/>
            <a:r>
              <a:rPr lang="en-US" dirty="0"/>
              <a:t>Total FY23 funding request:	$60,000</a:t>
            </a:r>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238237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73504" y="879358"/>
            <a:ext cx="7886700" cy="360040"/>
          </a:xfrm>
          <a:prstGeom prst="rect">
            <a:avLst/>
          </a:prstGeom>
        </p:spPr>
        <p:txBody>
          <a:bodyPr>
            <a:noAutofit/>
          </a:bodyPr>
          <a:lstStyle/>
          <a:p>
            <a:r>
              <a:rPr lang="en-US" sz="3200" b="1" dirty="0">
                <a:solidFill>
                  <a:schemeClr val="tx2"/>
                </a:solidFill>
              </a:rPr>
              <a:t>Competitive Application Received/Recommended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513996060"/>
              </p:ext>
            </p:extLst>
          </p:nvPr>
        </p:nvGraphicFramePr>
        <p:xfrm>
          <a:off x="300951" y="1589483"/>
          <a:ext cx="8231806" cy="1828800"/>
        </p:xfrm>
        <a:graphic>
          <a:graphicData uri="http://schemas.openxmlformats.org/drawingml/2006/table">
            <a:tbl>
              <a:tblPr firstRow="1" bandRow="1">
                <a:tableStyleId>{5C22544A-7EE6-4342-B048-85BDC9FD1C3A}</a:tableStyleId>
              </a:tblPr>
              <a:tblGrid>
                <a:gridCol w="2068044">
                  <a:extLst>
                    <a:ext uri="{9D8B030D-6E8A-4147-A177-3AD203B41FA5}">
                      <a16:colId xmlns:a16="http://schemas.microsoft.com/office/drawing/2014/main" val="3387879057"/>
                    </a:ext>
                  </a:extLst>
                </a:gridCol>
                <a:gridCol w="1870436">
                  <a:extLst>
                    <a:ext uri="{9D8B030D-6E8A-4147-A177-3AD203B41FA5}">
                      <a16:colId xmlns:a16="http://schemas.microsoft.com/office/drawing/2014/main" val="1861506818"/>
                    </a:ext>
                  </a:extLst>
                </a:gridCol>
                <a:gridCol w="1496349">
                  <a:extLst>
                    <a:ext uri="{9D8B030D-6E8A-4147-A177-3AD203B41FA5}">
                      <a16:colId xmlns:a16="http://schemas.microsoft.com/office/drawing/2014/main" val="467904483"/>
                    </a:ext>
                  </a:extLst>
                </a:gridCol>
                <a:gridCol w="1271896">
                  <a:extLst>
                    <a:ext uri="{9D8B030D-6E8A-4147-A177-3AD203B41FA5}">
                      <a16:colId xmlns:a16="http://schemas.microsoft.com/office/drawing/2014/main" val="3284072429"/>
                    </a:ext>
                  </a:extLst>
                </a:gridCol>
                <a:gridCol w="1525081">
                  <a:extLst>
                    <a:ext uri="{9D8B030D-6E8A-4147-A177-3AD203B41FA5}">
                      <a16:colId xmlns:a16="http://schemas.microsoft.com/office/drawing/2014/main" val="1639893002"/>
                    </a:ext>
                  </a:extLst>
                </a:gridCol>
              </a:tblGrid>
              <a:tr h="779014">
                <a:tc>
                  <a:txBody>
                    <a:bodyPr/>
                    <a:lstStyle/>
                    <a:p>
                      <a:pPr algn="ctr"/>
                      <a:r>
                        <a:rPr lang="en-US" sz="1300" b="1" dirty="0"/>
                        <a:t>PROJECT NAME</a:t>
                      </a:r>
                    </a:p>
                  </a:txBody>
                  <a:tcPr anchor="ctr">
                    <a:lnT w="12700" cmpd="sng">
                      <a:noFill/>
                    </a:lnT>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T w="12700" cmpd="sng">
                      <a:noFill/>
                    </a:lnT>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TOTAL PROJECT COST</a:t>
                      </a:r>
                    </a:p>
                  </a:txBody>
                  <a:tcPr anchor="ctr">
                    <a:lnT w="12700" cmpd="sng">
                      <a:noFill/>
                    </a:lnT>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T w="12700" cmpd="sng">
                      <a:noFill/>
                    </a:lnT>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T w="12700" cmpd="sng">
                      <a:noFill/>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644701">
                <a:tc>
                  <a:txBody>
                    <a:bodyPr/>
                    <a:lstStyle/>
                    <a:p>
                      <a:pPr algn="ctr"/>
                      <a:r>
                        <a:rPr lang="en-US" sz="1400" b="1" kern="1200" dirty="0">
                          <a:solidFill>
                            <a:schemeClr val="dk1"/>
                          </a:solidFill>
                          <a:latin typeface="+mn-lt"/>
                          <a:ea typeface="+mn-ea"/>
                          <a:cs typeface="+mn-cs"/>
                        </a:rPr>
                        <a:t>Enhanced Transportation Access for Low-Income Region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Des Moines Area Regional Transit Authority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$494,650 (FY24)</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$150,000</a:t>
                      </a:r>
                    </a:p>
                    <a:p>
                      <a:pPr algn="ctr"/>
                      <a:r>
                        <a:rPr lang="en-US" sz="1400" b="1" dirty="0"/>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$150,000</a:t>
                      </a:r>
                    </a:p>
                    <a:p>
                      <a:pPr algn="ctr"/>
                      <a:r>
                        <a:rPr lang="en-US" sz="1400" b="1" dirty="0"/>
                        <a:t>(30.3%)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bl>
          </a:graphicData>
        </a:graphic>
      </p:graphicFrame>
      <p:sp>
        <p:nvSpPr>
          <p:cNvPr id="3" name="TextBox 2">
            <a:extLst>
              <a:ext uri="{FF2B5EF4-FFF2-40B4-BE49-F238E27FC236}">
                <a16:creationId xmlns:a16="http://schemas.microsoft.com/office/drawing/2014/main" id="{DC753AA3-E0C9-472C-AE66-27714F68C376}"/>
              </a:ext>
            </a:extLst>
          </p:cNvPr>
          <p:cNvSpPr txBox="1"/>
          <p:nvPr/>
        </p:nvSpPr>
        <p:spPr>
          <a:xfrm>
            <a:off x="462432" y="3772588"/>
            <a:ext cx="5001818" cy="492443"/>
          </a:xfrm>
          <a:prstGeom prst="rect">
            <a:avLst/>
          </a:prstGeom>
          <a:noFill/>
        </p:spPr>
        <p:txBody>
          <a:bodyPr wrap="none" rtlCol="0">
            <a:spAutoFit/>
          </a:bodyPr>
          <a:lstStyle/>
          <a:p>
            <a:r>
              <a:rPr lang="en-US" sz="2600" b="1" dirty="0">
                <a:solidFill>
                  <a:schemeClr val="tx2"/>
                </a:solidFill>
                <a:latin typeface="PT Sans" panose="020B0503020203020204" pitchFamily="34" charset="0"/>
                <a:ea typeface="+mj-ea"/>
                <a:cs typeface="+mj-cs"/>
              </a:rPr>
              <a:t>DART Project</a:t>
            </a:r>
            <a:r>
              <a:rPr lang="en-US" sz="2600" dirty="0"/>
              <a:t> </a:t>
            </a:r>
            <a:r>
              <a:rPr lang="en-US" sz="2600" b="1" dirty="0">
                <a:solidFill>
                  <a:schemeClr val="tx2"/>
                </a:solidFill>
                <a:latin typeface="PT Sans" panose="020B0503020203020204" pitchFamily="34" charset="0"/>
                <a:ea typeface="+mj-ea"/>
                <a:cs typeface="+mj-cs"/>
              </a:rPr>
              <a:t>Executive Summary:</a:t>
            </a:r>
          </a:p>
        </p:txBody>
      </p:sp>
      <p:sp>
        <p:nvSpPr>
          <p:cNvPr id="4" name="TextBox 3">
            <a:extLst>
              <a:ext uri="{FF2B5EF4-FFF2-40B4-BE49-F238E27FC236}">
                <a16:creationId xmlns:a16="http://schemas.microsoft.com/office/drawing/2014/main" id="{118FC5B1-A720-4C86-9346-BFCC087A83A2}"/>
              </a:ext>
            </a:extLst>
          </p:cNvPr>
          <p:cNvSpPr txBox="1"/>
          <p:nvPr/>
        </p:nvSpPr>
        <p:spPr>
          <a:xfrm flipH="1">
            <a:off x="473503" y="4236823"/>
            <a:ext cx="8059254" cy="2246769"/>
          </a:xfrm>
          <a:prstGeom prst="rect">
            <a:avLst/>
          </a:prstGeom>
          <a:noFill/>
        </p:spPr>
        <p:txBody>
          <a:bodyPr wrap="square" rtlCol="0">
            <a:spAutoFit/>
          </a:bodyPr>
          <a:lstStyle/>
          <a:p>
            <a:r>
              <a:rPr lang="en-US" sz="2000" dirty="0">
                <a:latin typeface="PT Sans" panose="020B0503020203020204" pitchFamily="34" charset="0"/>
              </a:rPr>
              <a:t>DART proposes to launch a new mobility on demand zone to provide point to point access within the 50314-zip code. The service, branded as DART On Demand, would utilize transit vehicles and DART operators to take area residents where they need to go, when they need to get there. Such a zone would provide more direct transit access for local residents, shorten travel times, and improve the ability to transfer to other DART services that connect throughout the region. </a:t>
            </a:r>
          </a:p>
        </p:txBody>
      </p:sp>
    </p:spTree>
    <p:extLst>
      <p:ext uri="{BB962C8B-B14F-4D97-AF65-F5344CB8AC3E}">
        <p14:creationId xmlns:p14="http://schemas.microsoft.com/office/powerpoint/2010/main" val="292835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73504" y="1073912"/>
            <a:ext cx="7886700" cy="360040"/>
          </a:xfrm>
          <a:prstGeom prst="rect">
            <a:avLst/>
          </a:prstGeom>
        </p:spPr>
        <p:txBody>
          <a:bodyPr>
            <a:noAutofit/>
          </a:bodyPr>
          <a:lstStyle/>
          <a:p>
            <a:r>
              <a:rPr lang="en-US" sz="3200" b="1" dirty="0">
                <a:solidFill>
                  <a:schemeClr val="tx2"/>
                </a:solidFill>
              </a:rPr>
              <a:t>Low-No Bus Program Grant Project Administration</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998310691"/>
              </p:ext>
            </p:extLst>
          </p:nvPr>
        </p:nvGraphicFramePr>
        <p:xfrm>
          <a:off x="300951" y="1844824"/>
          <a:ext cx="8231806" cy="2129313"/>
        </p:xfrm>
        <a:graphic>
          <a:graphicData uri="http://schemas.openxmlformats.org/drawingml/2006/table">
            <a:tbl>
              <a:tblPr firstRow="1" bandRow="1">
                <a:tableStyleId>{5C22544A-7EE6-4342-B048-85BDC9FD1C3A}</a:tableStyleId>
              </a:tblPr>
              <a:tblGrid>
                <a:gridCol w="2068044">
                  <a:extLst>
                    <a:ext uri="{9D8B030D-6E8A-4147-A177-3AD203B41FA5}">
                      <a16:colId xmlns:a16="http://schemas.microsoft.com/office/drawing/2014/main" val="3387879057"/>
                    </a:ext>
                  </a:extLst>
                </a:gridCol>
                <a:gridCol w="1870436">
                  <a:extLst>
                    <a:ext uri="{9D8B030D-6E8A-4147-A177-3AD203B41FA5}">
                      <a16:colId xmlns:a16="http://schemas.microsoft.com/office/drawing/2014/main" val="1861506818"/>
                    </a:ext>
                  </a:extLst>
                </a:gridCol>
                <a:gridCol w="1496349">
                  <a:extLst>
                    <a:ext uri="{9D8B030D-6E8A-4147-A177-3AD203B41FA5}">
                      <a16:colId xmlns:a16="http://schemas.microsoft.com/office/drawing/2014/main" val="467904483"/>
                    </a:ext>
                  </a:extLst>
                </a:gridCol>
                <a:gridCol w="1271896">
                  <a:extLst>
                    <a:ext uri="{9D8B030D-6E8A-4147-A177-3AD203B41FA5}">
                      <a16:colId xmlns:a16="http://schemas.microsoft.com/office/drawing/2014/main" val="3284072429"/>
                    </a:ext>
                  </a:extLst>
                </a:gridCol>
                <a:gridCol w="1525081">
                  <a:extLst>
                    <a:ext uri="{9D8B030D-6E8A-4147-A177-3AD203B41FA5}">
                      <a16:colId xmlns:a16="http://schemas.microsoft.com/office/drawing/2014/main" val="1639893002"/>
                    </a:ext>
                  </a:extLst>
                </a:gridCol>
              </a:tblGrid>
              <a:tr h="779014">
                <a:tc>
                  <a:txBody>
                    <a:bodyPr/>
                    <a:lstStyle/>
                    <a:p>
                      <a:pPr algn="ctr"/>
                      <a:r>
                        <a:rPr lang="en-US" sz="1300" b="1" dirty="0"/>
                        <a:t>PROJECT NAME</a:t>
                      </a:r>
                    </a:p>
                  </a:txBody>
                  <a:tcPr anchor="ctr">
                    <a:lnT w="12700" cmpd="sng">
                      <a:noFill/>
                    </a:lnT>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T w="12700" cmpd="sng">
                      <a:noFill/>
                    </a:lnT>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TOTAL PROJECT COST</a:t>
                      </a:r>
                    </a:p>
                  </a:txBody>
                  <a:tcPr anchor="ctr">
                    <a:lnT w="12700" cmpd="sng">
                      <a:noFill/>
                    </a:lnT>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T w="12700" cmpd="sng">
                      <a:noFill/>
                    </a:lnT>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T w="12700" cmpd="sng">
                      <a:noFill/>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1245393">
                <a:tc>
                  <a:txBody>
                    <a:bodyPr/>
                    <a:lstStyle/>
                    <a:p>
                      <a:pPr algn="ctr"/>
                      <a:r>
                        <a:rPr lang="en-US" sz="1400" b="1" kern="1200" dirty="0">
                          <a:solidFill>
                            <a:schemeClr val="dk1"/>
                          </a:solidFill>
                          <a:latin typeface="+mn-lt"/>
                          <a:ea typeface="+mn-ea"/>
                          <a:cs typeface="+mn-cs"/>
                        </a:rPr>
                        <a:t>Low-No Bus Program grant project administration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DOT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$300,000(FY23)</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$60,000</a:t>
                      </a:r>
                    </a:p>
                    <a:p>
                      <a:pPr algn="ctr"/>
                      <a:r>
                        <a:rPr lang="en-US" sz="1400" b="1"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$60,000</a:t>
                      </a:r>
                    </a:p>
                    <a:p>
                      <a:pPr algn="ctr"/>
                      <a:r>
                        <a:rPr lang="en-US" sz="1400" b="1" dirty="0"/>
                        <a:t>(20%)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bl>
          </a:graphicData>
        </a:graphic>
      </p:graphicFrame>
    </p:spTree>
    <p:extLst>
      <p:ext uri="{BB962C8B-B14F-4D97-AF65-F5344CB8AC3E}">
        <p14:creationId xmlns:p14="http://schemas.microsoft.com/office/powerpoint/2010/main" val="4203558053"/>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14425</TotalTime>
  <Words>812</Words>
  <Application>Microsoft Office PowerPoint</Application>
  <PresentationFormat>On-screen Show (4:3)</PresentationFormat>
  <Paragraphs>88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PT Sans</vt:lpstr>
      <vt:lpstr>Office Theme</vt:lpstr>
      <vt:lpstr>PowerPoint Presentation</vt:lpstr>
      <vt:lpstr>State Transit Assistance Special Projects Program</vt:lpstr>
      <vt:lpstr>PowerPoint Presentation</vt:lpstr>
      <vt:lpstr>PowerPoint Presentation</vt:lpstr>
      <vt:lpstr>PowerPoint Presentation</vt:lpstr>
      <vt:lpstr>PowerPoint Presentation</vt:lpstr>
      <vt:lpstr>PowerPoint Presentation</vt:lpstr>
      <vt:lpstr>Competitive Application Received/Recommended</vt:lpstr>
      <vt:lpstr>Low-No Bus Program Grant Project Administration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Nicholson, Tamara</cp:lastModifiedBy>
  <cp:revision>314</cp:revision>
  <cp:lastPrinted>2023-01-03T19:19:29Z</cp:lastPrinted>
  <dcterms:created xsi:type="dcterms:W3CDTF">2014-05-10T08:44:16Z</dcterms:created>
  <dcterms:modified xsi:type="dcterms:W3CDTF">2023-01-03T20:47:46Z</dcterms:modified>
</cp:coreProperties>
</file>