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9" r:id="rId5"/>
    <p:sldMasterId id="2147483716" r:id="rId6"/>
  </p:sldMasterIdLst>
  <p:notesMasterIdLst>
    <p:notesMasterId r:id="rId33"/>
  </p:notesMasterIdLst>
  <p:handoutMasterIdLst>
    <p:handoutMasterId r:id="rId34"/>
  </p:handoutMasterIdLst>
  <p:sldIdLst>
    <p:sldId id="257" r:id="rId7"/>
    <p:sldId id="336" r:id="rId8"/>
    <p:sldId id="337" r:id="rId9"/>
    <p:sldId id="322" r:id="rId10"/>
    <p:sldId id="271" r:id="rId11"/>
    <p:sldId id="339" r:id="rId12"/>
    <p:sldId id="321" r:id="rId13"/>
    <p:sldId id="346" r:id="rId14"/>
    <p:sldId id="350" r:id="rId15"/>
    <p:sldId id="347" r:id="rId16"/>
    <p:sldId id="349" r:id="rId17"/>
    <p:sldId id="325" r:id="rId18"/>
    <p:sldId id="330" r:id="rId19"/>
    <p:sldId id="329" r:id="rId20"/>
    <p:sldId id="324" r:id="rId21"/>
    <p:sldId id="341" r:id="rId22"/>
    <p:sldId id="323" r:id="rId23"/>
    <p:sldId id="338" r:id="rId24"/>
    <p:sldId id="351" r:id="rId25"/>
    <p:sldId id="328" r:id="rId26"/>
    <p:sldId id="305" r:id="rId27"/>
    <p:sldId id="331" r:id="rId28"/>
    <p:sldId id="342" r:id="rId29"/>
    <p:sldId id="332" r:id="rId30"/>
    <p:sldId id="334" r:id="rId31"/>
    <p:sldId id="31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brich, Matthew" initials="HM" lastIdx="1" clrIdx="0">
    <p:extLst>
      <p:ext uri="{19B8F6BF-5375-455C-9EA6-DF929625EA0E}">
        <p15:presenceInfo xmlns:p15="http://schemas.microsoft.com/office/powerpoint/2012/main" userId="S-1-5-21-133048727-1090477886-634672238-36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7AC"/>
    <a:srgbClr val="7C25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A2969-227F-4598-AF61-55A77CD31BB0}" v="39" dt="2023-01-04T21:44:23.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15" autoAdjust="0"/>
  </p:normalViewPr>
  <p:slideViewPr>
    <p:cSldViewPr snapToGrid="0">
      <p:cViewPr varScale="1">
        <p:scale>
          <a:sx n="84" d="100"/>
          <a:sy n="84" d="100"/>
        </p:scale>
        <p:origin x="2394" y="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History</a:t>
            </a:r>
            <a:r>
              <a:rPr lang="en-US" baseline="0"/>
              <a:t> of Non-Interstate Pavement Condition and</a:t>
            </a:r>
            <a:r>
              <a:rPr lang="en-US"/>
              <a:t> 3R Program</a:t>
            </a:r>
            <a:r>
              <a:rPr lang="en-US" baseline="0"/>
              <a:t> Expenditures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3"/>
          <c:tx>
            <c:strRef>
              <c:f>Sheet1!$A$1</c:f>
              <c:strCache>
                <c:ptCount val="1"/>
                <c:pt idx="0">
                  <c:v>Expenditures</c:v>
                </c:pt>
              </c:strCache>
            </c:strRef>
          </c:tx>
          <c:spPr>
            <a:solidFill>
              <a:schemeClr val="bg1">
                <a:lumMod val="75000"/>
              </a:schemeClr>
            </a:solidFill>
            <a:ln>
              <a:noFill/>
            </a:ln>
            <a:effectLst/>
          </c:spPr>
          <c:invertIfNegative val="0"/>
          <c:val>
            <c:numRef>
              <c:f>Sheet1!$A$2:$A$15</c:f>
              <c:numCache>
                <c:formatCode>"$"0,,</c:formatCode>
                <c:ptCount val="14"/>
                <c:pt idx="0">
                  <c:v>90543000</c:v>
                </c:pt>
                <c:pt idx="1">
                  <c:v>221461000</c:v>
                </c:pt>
                <c:pt idx="2">
                  <c:v>83834000</c:v>
                </c:pt>
                <c:pt idx="3">
                  <c:v>137009000</c:v>
                </c:pt>
                <c:pt idx="4">
                  <c:v>172922000</c:v>
                </c:pt>
                <c:pt idx="5">
                  <c:v>172358000</c:v>
                </c:pt>
                <c:pt idx="6">
                  <c:v>170627000</c:v>
                </c:pt>
                <c:pt idx="7">
                  <c:v>145086000</c:v>
                </c:pt>
                <c:pt idx="8">
                  <c:v>112512000</c:v>
                </c:pt>
                <c:pt idx="9">
                  <c:v>89621000</c:v>
                </c:pt>
                <c:pt idx="10">
                  <c:v>93564848</c:v>
                </c:pt>
                <c:pt idx="11">
                  <c:v>96900000</c:v>
                </c:pt>
                <c:pt idx="12">
                  <c:v>137400000</c:v>
                </c:pt>
                <c:pt idx="13">
                  <c:v>105000000</c:v>
                </c:pt>
              </c:numCache>
            </c:numRef>
          </c:val>
          <c:extLst>
            <c:ext xmlns:c16="http://schemas.microsoft.com/office/drawing/2014/chart" uri="{C3380CC4-5D6E-409C-BE32-E72D297353CC}">
              <c16:uniqueId val="{00000000-C9E7-4127-92A9-67F4009D2D38}"/>
            </c:ext>
          </c:extLst>
        </c:ser>
        <c:dLbls>
          <c:showLegendKey val="0"/>
          <c:showVal val="0"/>
          <c:showCatName val="0"/>
          <c:showSerName val="0"/>
          <c:showPercent val="0"/>
          <c:showBubbleSize val="0"/>
        </c:dLbls>
        <c:gapWidth val="50"/>
        <c:axId val="176149832"/>
        <c:axId val="176150816"/>
      </c:barChart>
      <c:lineChart>
        <c:grouping val="standard"/>
        <c:varyColors val="0"/>
        <c:ser>
          <c:idx val="4"/>
          <c:order val="0"/>
          <c:tx>
            <c:strRef>
              <c:f>Sheet1!$C$1</c:f>
              <c:strCache>
                <c:ptCount val="1"/>
                <c:pt idx="0">
                  <c:v>% Poor</c:v>
                </c:pt>
              </c:strCache>
            </c:strRef>
          </c:tx>
          <c:spPr>
            <a:ln w="28575" cap="rnd">
              <a:solidFill>
                <a:srgbClr val="FF0000"/>
              </a:solidFill>
              <a:prstDash val="solid"/>
              <a:round/>
            </a:ln>
            <a:effectLst/>
          </c:spPr>
          <c:marker>
            <c:symbol val="none"/>
          </c:marker>
          <c:cat>
            <c:numRef>
              <c:f>Sheet1!$B$2:$B$15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Sheet1!$C$2:$C$15</c:f>
              <c:numCache>
                <c:formatCode>General</c:formatCode>
                <c:ptCount val="14"/>
                <c:pt idx="0">
                  <c:v>1.2</c:v>
                </c:pt>
                <c:pt idx="1">
                  <c:v>1.7</c:v>
                </c:pt>
                <c:pt idx="2">
                  <c:v>1.9</c:v>
                </c:pt>
                <c:pt idx="3">
                  <c:v>3</c:v>
                </c:pt>
                <c:pt idx="4">
                  <c:v>2.5</c:v>
                </c:pt>
                <c:pt idx="5">
                  <c:v>3.6</c:v>
                </c:pt>
                <c:pt idx="6">
                  <c:v>3.7</c:v>
                </c:pt>
                <c:pt idx="7">
                  <c:v>3.2</c:v>
                </c:pt>
                <c:pt idx="8">
                  <c:v>2.7</c:v>
                </c:pt>
                <c:pt idx="9">
                  <c:v>2</c:v>
                </c:pt>
                <c:pt idx="10">
                  <c:v>1.6</c:v>
                </c:pt>
                <c:pt idx="11">
                  <c:v>1.8</c:v>
                </c:pt>
                <c:pt idx="12">
                  <c:v>2.2999999999999998</c:v>
                </c:pt>
                <c:pt idx="13">
                  <c:v>2</c:v>
                </c:pt>
              </c:numCache>
            </c:numRef>
          </c:val>
          <c:smooth val="0"/>
          <c:extLst>
            <c:ext xmlns:c16="http://schemas.microsoft.com/office/drawing/2014/chart" uri="{C3380CC4-5D6E-409C-BE32-E72D297353CC}">
              <c16:uniqueId val="{00000001-C9E7-4127-92A9-67F4009D2D38}"/>
            </c:ext>
          </c:extLst>
        </c:ser>
        <c:ser>
          <c:idx val="5"/>
          <c:order val="1"/>
          <c:tx>
            <c:strRef>
              <c:f>Sheet1!$D$1</c:f>
              <c:strCache>
                <c:ptCount val="1"/>
                <c:pt idx="0">
                  <c:v>% Fair</c:v>
                </c:pt>
              </c:strCache>
            </c:strRef>
          </c:tx>
          <c:spPr>
            <a:ln w="28575" cap="rnd">
              <a:solidFill>
                <a:srgbClr val="FFC000"/>
              </a:solidFill>
              <a:prstDash val="solid"/>
              <a:round/>
            </a:ln>
            <a:effectLst/>
          </c:spPr>
          <c:marker>
            <c:symbol val="none"/>
          </c:marker>
          <c:cat>
            <c:numRef>
              <c:f>Sheet1!$B$2:$B$15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Sheet1!$D$2:$D$15</c:f>
              <c:numCache>
                <c:formatCode>General</c:formatCode>
                <c:ptCount val="14"/>
                <c:pt idx="0">
                  <c:v>31.6</c:v>
                </c:pt>
                <c:pt idx="1">
                  <c:v>30.9</c:v>
                </c:pt>
                <c:pt idx="2">
                  <c:v>29.6</c:v>
                </c:pt>
                <c:pt idx="3">
                  <c:v>31</c:v>
                </c:pt>
                <c:pt idx="4">
                  <c:v>28.8</c:v>
                </c:pt>
                <c:pt idx="5">
                  <c:v>26.5</c:v>
                </c:pt>
                <c:pt idx="6">
                  <c:v>26.4</c:v>
                </c:pt>
                <c:pt idx="7">
                  <c:v>26.5</c:v>
                </c:pt>
                <c:pt idx="8">
                  <c:v>26.3</c:v>
                </c:pt>
                <c:pt idx="9">
                  <c:v>26.1</c:v>
                </c:pt>
                <c:pt idx="10">
                  <c:v>26.6</c:v>
                </c:pt>
                <c:pt idx="11">
                  <c:v>26.9</c:v>
                </c:pt>
                <c:pt idx="12">
                  <c:v>27.7</c:v>
                </c:pt>
                <c:pt idx="13">
                  <c:v>28.7</c:v>
                </c:pt>
              </c:numCache>
            </c:numRef>
          </c:val>
          <c:smooth val="0"/>
          <c:extLst>
            <c:ext xmlns:c16="http://schemas.microsoft.com/office/drawing/2014/chart" uri="{C3380CC4-5D6E-409C-BE32-E72D297353CC}">
              <c16:uniqueId val="{00000002-C9E7-4127-92A9-67F4009D2D38}"/>
            </c:ext>
          </c:extLst>
        </c:ser>
        <c:ser>
          <c:idx val="6"/>
          <c:order val="2"/>
          <c:tx>
            <c:strRef>
              <c:f>Sheet1!$E$1</c:f>
              <c:strCache>
                <c:ptCount val="1"/>
                <c:pt idx="0">
                  <c:v>% Good</c:v>
                </c:pt>
              </c:strCache>
            </c:strRef>
          </c:tx>
          <c:spPr>
            <a:ln w="28575" cap="rnd">
              <a:solidFill>
                <a:srgbClr val="00B050"/>
              </a:solidFill>
              <a:prstDash val="solid"/>
              <a:round/>
            </a:ln>
            <a:effectLst/>
          </c:spPr>
          <c:marker>
            <c:symbol val="none"/>
          </c:marker>
          <c:cat>
            <c:numRef>
              <c:f>Sheet1!$B$2:$B$15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Sheet1!$E$2:$E$15</c:f>
              <c:numCache>
                <c:formatCode>General</c:formatCode>
                <c:ptCount val="14"/>
                <c:pt idx="0">
                  <c:v>67.099999999999994</c:v>
                </c:pt>
                <c:pt idx="1">
                  <c:v>67.3</c:v>
                </c:pt>
                <c:pt idx="2">
                  <c:v>68.400000000000006</c:v>
                </c:pt>
                <c:pt idx="3">
                  <c:v>66</c:v>
                </c:pt>
                <c:pt idx="4">
                  <c:v>68.599999999999994</c:v>
                </c:pt>
                <c:pt idx="5">
                  <c:v>69.8</c:v>
                </c:pt>
                <c:pt idx="6">
                  <c:v>69.8</c:v>
                </c:pt>
                <c:pt idx="7">
                  <c:v>70.2</c:v>
                </c:pt>
                <c:pt idx="8">
                  <c:v>71</c:v>
                </c:pt>
                <c:pt idx="9">
                  <c:v>72</c:v>
                </c:pt>
                <c:pt idx="10">
                  <c:v>71.7</c:v>
                </c:pt>
                <c:pt idx="11">
                  <c:v>71.3</c:v>
                </c:pt>
                <c:pt idx="12">
                  <c:v>70</c:v>
                </c:pt>
                <c:pt idx="13">
                  <c:v>69.3</c:v>
                </c:pt>
              </c:numCache>
            </c:numRef>
          </c:val>
          <c:smooth val="0"/>
          <c:extLst>
            <c:ext xmlns:c16="http://schemas.microsoft.com/office/drawing/2014/chart" uri="{C3380CC4-5D6E-409C-BE32-E72D297353CC}">
              <c16:uniqueId val="{00000003-C9E7-4127-92A9-67F4009D2D38}"/>
            </c:ext>
          </c:extLst>
        </c:ser>
        <c:dLbls>
          <c:showLegendKey val="0"/>
          <c:showVal val="0"/>
          <c:showCatName val="0"/>
          <c:showSerName val="0"/>
          <c:showPercent val="0"/>
          <c:showBubbleSize val="0"/>
        </c:dLbls>
        <c:marker val="1"/>
        <c:smooth val="0"/>
        <c:axId val="718209656"/>
        <c:axId val="718209328"/>
      </c:lineChart>
      <c:catAx>
        <c:axId val="718209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328"/>
        <c:crosses val="autoZero"/>
        <c:auto val="1"/>
        <c:lblAlgn val="ctr"/>
        <c:lblOffset val="100"/>
        <c:noMultiLvlLbl val="0"/>
      </c:catAx>
      <c:valAx>
        <c:axId val="718209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656"/>
        <c:crosses val="autoZero"/>
        <c:crossBetween val="between"/>
      </c:valAx>
      <c:valAx>
        <c:axId val="1761508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9832"/>
        <c:crosses val="max"/>
        <c:crossBetween val="between"/>
        <c:dispUnits>
          <c:builtInUnit val="millions"/>
        </c:dispUnits>
      </c:valAx>
      <c:catAx>
        <c:axId val="176149832"/>
        <c:scaling>
          <c:orientation val="minMax"/>
        </c:scaling>
        <c:delete val="1"/>
        <c:axPos val="b"/>
        <c:majorTickMark val="out"/>
        <c:minorTickMark val="none"/>
        <c:tickLblPos val="nextTo"/>
        <c:crossAx val="1761508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latin typeface="Century Gothic" panose="020B0502020202020204" pitchFamily="34" charset="0"/>
              </a:rPr>
              <a:t>Pavement Condition Index and Funding</a:t>
            </a:r>
          </a:p>
          <a:p>
            <a:pPr>
              <a:defRPr sz="2000"/>
            </a:pPr>
            <a:r>
              <a:rPr lang="en-US" sz="2000" b="1" dirty="0">
                <a:latin typeface="Century Gothic" panose="020B0502020202020204" pitchFamily="34" charset="0"/>
              </a:rPr>
              <a:t>Non-Interstate Pavement Modernization</a:t>
            </a:r>
            <a:r>
              <a:rPr lang="en-US" sz="2000" b="1" baseline="0" dirty="0">
                <a:latin typeface="Century Gothic" panose="020B0502020202020204" pitchFamily="34" charset="0"/>
              </a:rPr>
              <a:t> Program</a:t>
            </a:r>
            <a:endParaRPr lang="en-US" sz="20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Sheet1!$B$1</c:f>
              <c:strCache>
                <c:ptCount val="1"/>
                <c:pt idx="0">
                  <c:v>Expenditures</c:v>
                </c:pt>
              </c:strCache>
            </c:strRef>
          </c:tx>
          <c:spPr>
            <a:solidFill>
              <a:schemeClr val="accent3">
                <a:lumMod val="50000"/>
              </a:schemeClr>
            </a:solidFill>
            <a:ln>
              <a:noFill/>
            </a:ln>
            <a:effectLst/>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Sheet1!$B$2:$B$27</c:f>
              <c:numCache>
                <c:formatCode>"$"0,,</c:formatCode>
                <c:ptCount val="26"/>
                <c:pt idx="0">
                  <c:v>90543000</c:v>
                </c:pt>
                <c:pt idx="1">
                  <c:v>221461000</c:v>
                </c:pt>
                <c:pt idx="2">
                  <c:v>83834000</c:v>
                </c:pt>
                <c:pt idx="3">
                  <c:v>137009000</c:v>
                </c:pt>
                <c:pt idx="4">
                  <c:v>172922000</c:v>
                </c:pt>
                <c:pt idx="5">
                  <c:v>172358000</c:v>
                </c:pt>
                <c:pt idx="6">
                  <c:v>170627000</c:v>
                </c:pt>
                <c:pt idx="7">
                  <c:v>145086000</c:v>
                </c:pt>
                <c:pt idx="8">
                  <c:v>112512000</c:v>
                </c:pt>
                <c:pt idx="9">
                  <c:v>89621000</c:v>
                </c:pt>
                <c:pt idx="10">
                  <c:v>93564848</c:v>
                </c:pt>
                <c:pt idx="11">
                  <c:v>96900000</c:v>
                </c:pt>
                <c:pt idx="12">
                  <c:v>137400000</c:v>
                </c:pt>
                <c:pt idx="13">
                  <c:v>105000000</c:v>
                </c:pt>
                <c:pt idx="14">
                  <c:v>115000000</c:v>
                </c:pt>
                <c:pt idx="15">
                  <c:v>140000000</c:v>
                </c:pt>
              </c:numCache>
            </c:numRef>
          </c:val>
          <c:extLst>
            <c:ext xmlns:c16="http://schemas.microsoft.com/office/drawing/2014/chart" uri="{C3380CC4-5D6E-409C-BE32-E72D297353CC}">
              <c16:uniqueId val="{00000000-8298-4D10-84D7-F6BB96242AD1}"/>
            </c:ext>
          </c:extLst>
        </c:ser>
        <c:ser>
          <c:idx val="3"/>
          <c:order val="3"/>
          <c:tx>
            <c:strRef>
              <c:f>Sheet1!$C$1</c:f>
              <c:strCache>
                <c:ptCount val="1"/>
                <c:pt idx="0">
                  <c:v>Baseline Budget</c:v>
                </c:pt>
              </c:strCache>
            </c:strRef>
          </c:tx>
          <c:spPr>
            <a:solidFill>
              <a:schemeClr val="bg1">
                <a:lumMod val="65000"/>
              </a:schemeClr>
            </a:solidFill>
            <a:ln>
              <a:noFill/>
            </a:ln>
            <a:effectLst/>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Sheet1!$C$2:$C$27</c:f>
              <c:numCache>
                <c:formatCode>General</c:formatCode>
                <c:ptCount val="26"/>
                <c:pt idx="16" formatCode="&quot;$&quot;0,,">
                  <c:v>145000000</c:v>
                </c:pt>
                <c:pt idx="17" formatCode="&quot;$&quot;0,,">
                  <c:v>150000000</c:v>
                </c:pt>
                <c:pt idx="18" formatCode="&quot;$&quot;0,,">
                  <c:v>155000000</c:v>
                </c:pt>
                <c:pt idx="19" formatCode="&quot;$&quot;0,,">
                  <c:v>200000000</c:v>
                </c:pt>
                <c:pt idx="20" formatCode="&quot;$&quot;0,,">
                  <c:v>210000000</c:v>
                </c:pt>
                <c:pt idx="21" formatCode="&quot;$&quot;0,,">
                  <c:v>220000000</c:v>
                </c:pt>
                <c:pt idx="22" formatCode="&quot;$&quot;0,,">
                  <c:v>225000000</c:v>
                </c:pt>
                <c:pt idx="23" formatCode="&quot;$&quot;0,,">
                  <c:v>230000000</c:v>
                </c:pt>
                <c:pt idx="24" formatCode="&quot;$&quot;0,,">
                  <c:v>235000000</c:v>
                </c:pt>
                <c:pt idx="25" formatCode="&quot;$&quot;0,,">
                  <c:v>240000000</c:v>
                </c:pt>
              </c:numCache>
            </c:numRef>
          </c:val>
          <c:extLst>
            <c:ext xmlns:c16="http://schemas.microsoft.com/office/drawing/2014/chart" uri="{C3380CC4-5D6E-409C-BE32-E72D297353CC}">
              <c16:uniqueId val="{00000001-8298-4D10-84D7-F6BB96242AD1}"/>
            </c:ext>
          </c:extLst>
        </c:ser>
        <c:ser>
          <c:idx val="4"/>
          <c:order val="4"/>
          <c:tx>
            <c:strRef>
              <c:f>Sheet1!$D$1</c:f>
              <c:strCache>
                <c:ptCount val="1"/>
                <c:pt idx="0">
                  <c:v>Added funds</c:v>
                </c:pt>
              </c:strCache>
            </c:strRef>
          </c:tx>
          <c:spPr>
            <a:solidFill>
              <a:schemeClr val="bg1">
                <a:lumMod val="85000"/>
              </a:schemeClr>
            </a:solidFill>
            <a:ln>
              <a:noFill/>
            </a:ln>
            <a:effectLst/>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Sheet1!$D$2:$D$27</c:f>
              <c:numCache>
                <c:formatCode>General</c:formatCode>
                <c:ptCount val="26"/>
                <c:pt idx="16" formatCode="&quot;$&quot;0,,">
                  <c:v>0</c:v>
                </c:pt>
                <c:pt idx="17" formatCode="&quot;$&quot;0,,">
                  <c:v>0</c:v>
                </c:pt>
                <c:pt idx="18" formatCode="&quot;$&quot;0,,">
                  <c:v>0</c:v>
                </c:pt>
                <c:pt idx="19" formatCode="&quot;$&quot;0,,">
                  <c:v>0</c:v>
                </c:pt>
                <c:pt idx="20" formatCode="&quot;$&quot;0,,">
                  <c:v>0</c:v>
                </c:pt>
                <c:pt idx="21" formatCode="&quot;$&quot;0,,">
                  <c:v>0</c:v>
                </c:pt>
                <c:pt idx="22" formatCode="&quot;$&quot;0,,">
                  <c:v>0</c:v>
                </c:pt>
                <c:pt idx="23" formatCode="&quot;$&quot;0,,">
                  <c:v>0</c:v>
                </c:pt>
                <c:pt idx="24" formatCode="&quot;$&quot;0,,">
                  <c:v>0</c:v>
                </c:pt>
                <c:pt idx="25" formatCode="&quot;$&quot;0,,">
                  <c:v>0</c:v>
                </c:pt>
              </c:numCache>
            </c:numRef>
          </c:val>
          <c:extLst>
            <c:ext xmlns:c16="http://schemas.microsoft.com/office/drawing/2014/chart" uri="{C3380CC4-5D6E-409C-BE32-E72D297353CC}">
              <c16:uniqueId val="{00000002-8298-4D10-84D7-F6BB96242AD1}"/>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1"/>
          <c:order val="0"/>
          <c:tx>
            <c:strRef>
              <c:f>Sheet1!$F$1</c:f>
              <c:strCache>
                <c:ptCount val="1"/>
                <c:pt idx="0">
                  <c:v>PCI</c:v>
                </c:pt>
              </c:strCache>
            </c:strRef>
          </c:tx>
          <c:spPr>
            <a:ln w="28575" cap="rnd">
              <a:solidFill>
                <a:schemeClr val="tx1"/>
              </a:solidFill>
              <a:round/>
            </a:ln>
            <a:effectLst/>
          </c:spPr>
          <c:marker>
            <c:symbol val="none"/>
          </c:marker>
          <c:cat>
            <c:numRef>
              <c:f>Sheet1!$E$2:$E$27</c:f>
              <c:numCache>
                <c:formatCode>General</c:formatCode>
                <c:ptCount val="2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numCache>
            </c:numRef>
          </c:cat>
          <c:val>
            <c:numRef>
              <c:f>Sheet1!$F$2:$F$27</c:f>
              <c:numCache>
                <c:formatCode>General</c:formatCode>
                <c:ptCount val="26"/>
                <c:pt idx="0">
                  <c:v>72</c:v>
                </c:pt>
                <c:pt idx="1">
                  <c:v>71.8</c:v>
                </c:pt>
                <c:pt idx="2">
                  <c:v>71.3</c:v>
                </c:pt>
                <c:pt idx="3">
                  <c:v>70.400000000000006</c:v>
                </c:pt>
                <c:pt idx="4">
                  <c:v>72</c:v>
                </c:pt>
                <c:pt idx="5">
                  <c:v>72.5</c:v>
                </c:pt>
                <c:pt idx="6">
                  <c:v>72.5</c:v>
                </c:pt>
                <c:pt idx="7">
                  <c:v>72.599999999999994</c:v>
                </c:pt>
                <c:pt idx="8">
                  <c:v>73.400000000000006</c:v>
                </c:pt>
                <c:pt idx="9">
                  <c:v>74.3</c:v>
                </c:pt>
                <c:pt idx="10">
                  <c:v>74.900000000000006</c:v>
                </c:pt>
                <c:pt idx="11">
                  <c:v>74.8</c:v>
                </c:pt>
                <c:pt idx="12">
                  <c:v>73.599999999999994</c:v>
                </c:pt>
                <c:pt idx="13" formatCode="0.0">
                  <c:v>73.66</c:v>
                </c:pt>
                <c:pt idx="14" formatCode="0.0">
                  <c:v>73.66</c:v>
                </c:pt>
              </c:numCache>
            </c:numRef>
          </c:val>
          <c:smooth val="0"/>
          <c:extLst>
            <c:ext xmlns:c16="http://schemas.microsoft.com/office/drawing/2014/chart" uri="{C3380CC4-5D6E-409C-BE32-E72D297353CC}">
              <c16:uniqueId val="{00000003-8298-4D10-84D7-F6BB96242AD1}"/>
            </c:ext>
          </c:extLst>
        </c:ser>
        <c:ser>
          <c:idx val="0"/>
          <c:order val="1"/>
          <c:tx>
            <c:strRef>
              <c:f>Sheet1!$G$1</c:f>
              <c:strCache>
                <c:ptCount val="1"/>
                <c:pt idx="0">
                  <c:v>Forecast PCI</c:v>
                </c:pt>
              </c:strCache>
            </c:strRef>
          </c:tx>
          <c:spPr>
            <a:ln w="28575" cap="rnd">
              <a:solidFill>
                <a:schemeClr val="accent6"/>
              </a:solidFill>
              <a:round/>
            </a:ln>
            <a:effectLst/>
          </c:spPr>
          <c:marker>
            <c:symbol val="none"/>
          </c:marker>
          <c:cat>
            <c:numRef>
              <c:f>Sheet1!$E$2:$E$27</c:f>
              <c:numCache>
                <c:formatCode>General</c:formatCode>
                <c:ptCount val="2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numCache>
            </c:numRef>
          </c:cat>
          <c:val>
            <c:numRef>
              <c:f>Sheet1!$G$2:$G$27</c:f>
              <c:numCache>
                <c:formatCode>General</c:formatCode>
                <c:ptCount val="26"/>
                <c:pt idx="14" formatCode="0.0">
                  <c:v>73.7</c:v>
                </c:pt>
                <c:pt idx="15" formatCode="0.0">
                  <c:v>74.2</c:v>
                </c:pt>
                <c:pt idx="16" formatCode="0.0">
                  <c:v>74.599999999999994</c:v>
                </c:pt>
                <c:pt idx="17" formatCode="0.0">
                  <c:v>74.2</c:v>
                </c:pt>
                <c:pt idx="18" formatCode="0.0">
                  <c:v>74</c:v>
                </c:pt>
                <c:pt idx="19" formatCode="0.0">
                  <c:v>73.7</c:v>
                </c:pt>
                <c:pt idx="20" formatCode="0.0">
                  <c:v>73.599999999999994</c:v>
                </c:pt>
                <c:pt idx="21" formatCode="0.0">
                  <c:v>73.599999999999994</c:v>
                </c:pt>
                <c:pt idx="22" formatCode="0.0">
                  <c:v>73.599999999999994</c:v>
                </c:pt>
                <c:pt idx="23" formatCode="0.0">
                  <c:v>73.400000000000006</c:v>
                </c:pt>
                <c:pt idx="24" formatCode="0.0">
                  <c:v>73.400000000000006</c:v>
                </c:pt>
                <c:pt idx="25" formatCode="0.0">
                  <c:v>73.3</c:v>
                </c:pt>
              </c:numCache>
            </c:numRef>
          </c:val>
          <c:smooth val="0"/>
          <c:extLst>
            <c:ext xmlns:c16="http://schemas.microsoft.com/office/drawing/2014/chart" uri="{C3380CC4-5D6E-409C-BE32-E72D297353CC}">
              <c16:uniqueId val="{00000004-8298-4D10-84D7-F6BB96242AD1}"/>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5"/>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latin typeface="Century Gothic" panose="020B0502020202020204" pitchFamily="34" charset="0"/>
              </a:rPr>
              <a:t>Pavement Condition Index at 125% Funding Scenario</a:t>
            </a:r>
            <a:endParaRPr lang="en-US" b="1" dirty="0">
              <a:effectLst/>
              <a:latin typeface="Century Gothic" panose="020B0502020202020204" pitchFamily="34" charset="0"/>
            </a:endParaRPr>
          </a:p>
          <a:p>
            <a:pPr>
              <a:defRPr/>
            </a:pPr>
            <a:r>
              <a:rPr lang="en-US" sz="1800" b="1" i="0" baseline="0" dirty="0">
                <a:effectLst/>
                <a:latin typeface="Century Gothic" panose="020B0502020202020204" pitchFamily="34" charset="0"/>
              </a:rPr>
              <a:t>Non-Interstate Pavement Modernization Program</a:t>
            </a:r>
            <a:endParaRPr lang="en-US" b="1" dirty="0">
              <a:effectLst/>
              <a:latin typeface="Century Gothic" panose="020B0502020202020204" pitchFamily="34" charset="0"/>
            </a:endParaRPr>
          </a:p>
        </c:rich>
      </c:tx>
      <c:layout>
        <c:manualLayout>
          <c:xMode val="edge"/>
          <c:yMode val="edge"/>
          <c:x val="0.17561450131233597"/>
          <c:y val="4.12715135888895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51399825021872"/>
          <c:y val="0.18601071174512532"/>
          <c:w val="0.79907742782152236"/>
          <c:h val="0.69610452157054037"/>
        </c:manualLayout>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Sheet1!$A$2:$A$13</c:f>
              <c:numCache>
                <c:formatCode>General</c:formatCode>
                <c:ptCount val="12"/>
                <c:pt idx="0">
                  <c:v>17</c:v>
                </c:pt>
                <c:pt idx="1">
                  <c:v>18</c:v>
                </c:pt>
                <c:pt idx="2">
                  <c:v>19</c:v>
                </c:pt>
                <c:pt idx="3">
                  <c:v>20</c:v>
                </c:pt>
                <c:pt idx="4">
                  <c:v>21</c:v>
                </c:pt>
                <c:pt idx="5">
                  <c:v>22</c:v>
                </c:pt>
                <c:pt idx="6">
                  <c:v>23</c:v>
                </c:pt>
                <c:pt idx="7">
                  <c:v>24</c:v>
                </c:pt>
                <c:pt idx="8">
                  <c:v>25</c:v>
                </c:pt>
                <c:pt idx="9">
                  <c:v>26</c:v>
                </c:pt>
                <c:pt idx="10">
                  <c:v>27</c:v>
                </c:pt>
                <c:pt idx="11">
                  <c:v>28</c:v>
                </c:pt>
              </c:numCache>
            </c:numRef>
          </c:cat>
          <c:val>
            <c:numRef>
              <c:f>Sheet1!$B$2:$B$13</c:f>
              <c:numCache>
                <c:formatCode>"$"0,,</c:formatCode>
                <c:ptCount val="12"/>
                <c:pt idx="0">
                  <c:v>140000000</c:v>
                </c:pt>
                <c:pt idx="1">
                  <c:v>145000000</c:v>
                </c:pt>
                <c:pt idx="2">
                  <c:v>150000000</c:v>
                </c:pt>
                <c:pt idx="3">
                  <c:v>155000000</c:v>
                </c:pt>
                <c:pt idx="4">
                  <c:v>200000000</c:v>
                </c:pt>
                <c:pt idx="5">
                  <c:v>210000000</c:v>
                </c:pt>
                <c:pt idx="6">
                  <c:v>220000000</c:v>
                </c:pt>
                <c:pt idx="7">
                  <c:v>225000000</c:v>
                </c:pt>
                <c:pt idx="8">
                  <c:v>230000000</c:v>
                </c:pt>
                <c:pt idx="9">
                  <c:v>235000000</c:v>
                </c:pt>
                <c:pt idx="10">
                  <c:v>240000000</c:v>
                </c:pt>
                <c:pt idx="11">
                  <c:v>245000000</c:v>
                </c:pt>
              </c:numCache>
            </c:numRef>
          </c:val>
          <c:extLst>
            <c:ext xmlns:c16="http://schemas.microsoft.com/office/drawing/2014/chart" uri="{C3380CC4-5D6E-409C-BE32-E72D297353CC}">
              <c16:uniqueId val="{00000000-B316-48D7-BC12-6D4DE19CB7AC}"/>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Sheet1!$A$2:$A$13</c:f>
              <c:numCache>
                <c:formatCode>General</c:formatCode>
                <c:ptCount val="12"/>
                <c:pt idx="0">
                  <c:v>17</c:v>
                </c:pt>
                <c:pt idx="1">
                  <c:v>18</c:v>
                </c:pt>
                <c:pt idx="2">
                  <c:v>19</c:v>
                </c:pt>
                <c:pt idx="3">
                  <c:v>20</c:v>
                </c:pt>
                <c:pt idx="4">
                  <c:v>21</c:v>
                </c:pt>
                <c:pt idx="5">
                  <c:v>22</c:v>
                </c:pt>
                <c:pt idx="6">
                  <c:v>23</c:v>
                </c:pt>
                <c:pt idx="7">
                  <c:v>24</c:v>
                </c:pt>
                <c:pt idx="8">
                  <c:v>25</c:v>
                </c:pt>
                <c:pt idx="9">
                  <c:v>26</c:v>
                </c:pt>
                <c:pt idx="10">
                  <c:v>27</c:v>
                </c:pt>
                <c:pt idx="11">
                  <c:v>28</c:v>
                </c:pt>
              </c:numCache>
            </c:numRef>
          </c:cat>
          <c:val>
            <c:numRef>
              <c:f>Sheet1!$C$2:$C$13</c:f>
              <c:numCache>
                <c:formatCode>"$"0,,</c:formatCode>
                <c:ptCount val="12"/>
                <c:pt idx="0">
                  <c:v>0</c:v>
                </c:pt>
                <c:pt idx="1">
                  <c:v>0</c:v>
                </c:pt>
                <c:pt idx="2">
                  <c:v>0</c:v>
                </c:pt>
                <c:pt idx="3">
                  <c:v>0</c:v>
                </c:pt>
                <c:pt idx="4">
                  <c:v>0</c:v>
                </c:pt>
                <c:pt idx="5">
                  <c:v>41750000</c:v>
                </c:pt>
                <c:pt idx="6">
                  <c:v>44250000</c:v>
                </c:pt>
                <c:pt idx="7">
                  <c:v>45500000</c:v>
                </c:pt>
                <c:pt idx="8">
                  <c:v>46750000</c:v>
                </c:pt>
                <c:pt idx="9">
                  <c:v>48000000</c:v>
                </c:pt>
                <c:pt idx="10">
                  <c:v>49250000</c:v>
                </c:pt>
                <c:pt idx="11">
                  <c:v>49000000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1"/>
              </a:solidFill>
              <a:round/>
            </a:ln>
            <a:effectLst/>
          </c:spPr>
          <c:marker>
            <c:symbol val="none"/>
          </c:marker>
          <c:cat>
            <c:numRef>
              <c:f>Sheet1!$D$2:$D$13</c:f>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f>Sheet1!$E$2:$E$13</c:f>
              <c:numCache>
                <c:formatCode>0.0</c:formatCode>
                <c:ptCount val="12"/>
                <c:pt idx="0">
                  <c:v>74.239999999999995</c:v>
                </c:pt>
                <c:pt idx="1">
                  <c:v>74.55</c:v>
                </c:pt>
                <c:pt idx="2">
                  <c:v>74.2</c:v>
                </c:pt>
                <c:pt idx="3">
                  <c:v>74</c:v>
                </c:pt>
                <c:pt idx="4">
                  <c:v>73.72</c:v>
                </c:pt>
                <c:pt idx="5">
                  <c:v>73.64</c:v>
                </c:pt>
                <c:pt idx="6">
                  <c:v>73.89</c:v>
                </c:pt>
                <c:pt idx="7">
                  <c:v>74.03</c:v>
                </c:pt>
                <c:pt idx="8">
                  <c:v>74.11</c:v>
                </c:pt>
                <c:pt idx="9">
                  <c:v>74.19</c:v>
                </c:pt>
                <c:pt idx="10">
                  <c:v>74.33</c:v>
                </c:pt>
                <c:pt idx="11">
                  <c:v>74.47</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r>
              <a:rPr lang="en-US" sz="1800" b="1" baseline="0" dirty="0">
                <a:latin typeface="Century Gothic" panose="020B0502020202020204" pitchFamily="34" charset="0"/>
              </a:rPr>
              <a:t>Non-Interstate Pavement Modernization </a:t>
            </a:r>
            <a:br>
              <a:rPr lang="en-US" sz="1800" b="1" baseline="0" dirty="0">
                <a:latin typeface="Century Gothic" panose="020B0502020202020204" pitchFamily="34" charset="0"/>
              </a:rPr>
            </a:br>
            <a:r>
              <a:rPr lang="en-US" sz="1800" b="1" baseline="0" dirty="0">
                <a:latin typeface="Century Gothic" panose="020B0502020202020204" pitchFamily="34" charset="0"/>
              </a:rPr>
              <a:t>Budget Scenario Comparison</a:t>
            </a:r>
            <a:endParaRPr lang="en-US" sz="1800" b="1" dirty="0">
              <a:latin typeface="Century Gothic" panose="020B0502020202020204" pitchFamily="34" charset="0"/>
            </a:endParaRPr>
          </a:p>
        </c:rich>
      </c:tx>
      <c:layout>
        <c:manualLayout>
          <c:xMode val="edge"/>
          <c:yMode val="edge"/>
          <c:x val="0.25416316710411196"/>
          <c:y val="0"/>
        </c:manualLayout>
      </c:layout>
      <c:overlay val="0"/>
      <c:spPr>
        <a:noFill/>
        <a:ln>
          <a:noFill/>
        </a:ln>
        <a:effectLst/>
      </c:spPr>
      <c:txPr>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41907261592303E-2"/>
          <c:y val="0.1122904458772598"/>
          <c:w val="0.92198031496062993"/>
          <c:h val="0.7488743267530743"/>
        </c:manualLayout>
      </c:layout>
      <c:lineChart>
        <c:grouping val="standard"/>
        <c:varyColors val="0"/>
        <c:ser>
          <c:idx val="4"/>
          <c:order val="0"/>
          <c:tx>
            <c:strRef>
              <c:f>Sheet1!$B$1</c:f>
              <c:strCache>
                <c:ptCount val="1"/>
                <c:pt idx="0">
                  <c:v>75% Current Funding</c:v>
                </c:pt>
              </c:strCache>
            </c:strRef>
          </c:tx>
          <c:spPr>
            <a:ln w="28575" cap="rnd">
              <a:solidFill>
                <a:schemeClr val="accent5"/>
              </a:solidFill>
              <a:round/>
            </a:ln>
            <a:effectLst/>
          </c:spPr>
          <c:marker>
            <c:symbol val="none"/>
          </c:marker>
          <c:cat>
            <c:numRef>
              <c:f>Sheet1!$A$2:$A$13</c:f>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f>Sheet1!$B$2:$B$13</c:f>
              <c:numCache>
                <c:formatCode>General</c:formatCode>
                <c:ptCount val="12"/>
                <c:pt idx="0">
                  <c:v>74.239999999999995</c:v>
                </c:pt>
                <c:pt idx="1">
                  <c:v>74.55</c:v>
                </c:pt>
                <c:pt idx="2">
                  <c:v>74.2</c:v>
                </c:pt>
                <c:pt idx="3">
                  <c:v>74</c:v>
                </c:pt>
                <c:pt idx="4">
                  <c:v>73.72</c:v>
                </c:pt>
                <c:pt idx="5">
                  <c:v>73.63</c:v>
                </c:pt>
                <c:pt idx="6">
                  <c:v>73.45</c:v>
                </c:pt>
                <c:pt idx="7">
                  <c:v>73.23</c:v>
                </c:pt>
                <c:pt idx="8">
                  <c:v>72.959999999999994</c:v>
                </c:pt>
                <c:pt idx="9">
                  <c:v>72.709999999999994</c:v>
                </c:pt>
                <c:pt idx="10">
                  <c:v>72.5</c:v>
                </c:pt>
                <c:pt idx="11">
                  <c:v>72.31</c:v>
                </c:pt>
              </c:numCache>
            </c:numRef>
          </c:val>
          <c:smooth val="0"/>
          <c:extLst>
            <c:ext xmlns:c16="http://schemas.microsoft.com/office/drawing/2014/chart" uri="{C3380CC4-5D6E-409C-BE32-E72D297353CC}">
              <c16:uniqueId val="{00000000-FB98-4882-B4D0-9D887D5587A3}"/>
            </c:ext>
          </c:extLst>
        </c:ser>
        <c:ser>
          <c:idx val="5"/>
          <c:order val="1"/>
          <c:tx>
            <c:strRef>
              <c:f>Sheet1!$C$1</c:f>
              <c:strCache>
                <c:ptCount val="1"/>
                <c:pt idx="0">
                  <c:v>100% Current Funding</c:v>
                </c:pt>
              </c:strCache>
            </c:strRef>
          </c:tx>
          <c:spPr>
            <a:ln w="28575" cap="rnd">
              <a:solidFill>
                <a:schemeClr val="accent6"/>
              </a:solidFill>
              <a:round/>
            </a:ln>
            <a:effectLst/>
          </c:spPr>
          <c:marker>
            <c:symbol val="none"/>
          </c:marker>
          <c:cat>
            <c:numRef>
              <c:f>Sheet1!$A$2:$A$13</c:f>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f>Sheet1!$C$2:$C$13</c:f>
              <c:numCache>
                <c:formatCode>General</c:formatCode>
                <c:ptCount val="12"/>
                <c:pt idx="0">
                  <c:v>74.239999999999995</c:v>
                </c:pt>
                <c:pt idx="1">
                  <c:v>74.55</c:v>
                </c:pt>
                <c:pt idx="2">
                  <c:v>74.2</c:v>
                </c:pt>
                <c:pt idx="3">
                  <c:v>74</c:v>
                </c:pt>
                <c:pt idx="4">
                  <c:v>73.72</c:v>
                </c:pt>
                <c:pt idx="5">
                  <c:v>73.63</c:v>
                </c:pt>
                <c:pt idx="6">
                  <c:v>73.599999999999994</c:v>
                </c:pt>
                <c:pt idx="7">
                  <c:v>73.55</c:v>
                </c:pt>
                <c:pt idx="8">
                  <c:v>73.430000000000007</c:v>
                </c:pt>
                <c:pt idx="9">
                  <c:v>73.36</c:v>
                </c:pt>
                <c:pt idx="10">
                  <c:v>73.319999999999993</c:v>
                </c:pt>
                <c:pt idx="11">
                  <c:v>73.34</c:v>
                </c:pt>
              </c:numCache>
            </c:numRef>
          </c:val>
          <c:smooth val="0"/>
          <c:extLst>
            <c:ext xmlns:c16="http://schemas.microsoft.com/office/drawing/2014/chart" uri="{C3380CC4-5D6E-409C-BE32-E72D297353CC}">
              <c16:uniqueId val="{00000001-FB98-4882-B4D0-9D887D5587A3}"/>
            </c:ext>
          </c:extLst>
        </c:ser>
        <c:ser>
          <c:idx val="0"/>
          <c:order val="2"/>
          <c:tx>
            <c:strRef>
              <c:f>Sheet1!$D$1</c:f>
              <c:strCache>
                <c:ptCount val="1"/>
                <c:pt idx="0">
                  <c:v>125% Current Funding</c:v>
                </c:pt>
              </c:strCache>
            </c:strRef>
          </c:tx>
          <c:spPr>
            <a:ln w="28575" cap="rnd">
              <a:solidFill>
                <a:schemeClr val="accent1"/>
              </a:solidFill>
              <a:round/>
            </a:ln>
            <a:effectLst/>
          </c:spPr>
          <c:marker>
            <c:symbol val="none"/>
          </c:marker>
          <c:cat>
            <c:numRef>
              <c:f>Sheet1!$A$2:$A$13</c:f>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f>Sheet1!$D$2:$D$13</c:f>
              <c:numCache>
                <c:formatCode>General</c:formatCode>
                <c:ptCount val="12"/>
                <c:pt idx="0">
                  <c:v>74.239999999999995</c:v>
                </c:pt>
                <c:pt idx="1">
                  <c:v>74.55</c:v>
                </c:pt>
                <c:pt idx="2">
                  <c:v>74.2</c:v>
                </c:pt>
                <c:pt idx="3">
                  <c:v>74</c:v>
                </c:pt>
                <c:pt idx="4">
                  <c:v>73.72</c:v>
                </c:pt>
                <c:pt idx="5">
                  <c:v>73.64</c:v>
                </c:pt>
                <c:pt idx="6">
                  <c:v>73.89</c:v>
                </c:pt>
                <c:pt idx="7">
                  <c:v>74.03</c:v>
                </c:pt>
                <c:pt idx="8">
                  <c:v>74.11</c:v>
                </c:pt>
                <c:pt idx="9">
                  <c:v>74.19</c:v>
                </c:pt>
                <c:pt idx="10">
                  <c:v>74.33</c:v>
                </c:pt>
                <c:pt idx="11">
                  <c:v>74.47</c:v>
                </c:pt>
              </c:numCache>
            </c:numRef>
          </c:val>
          <c:smooth val="0"/>
          <c:extLst>
            <c:ext xmlns:c16="http://schemas.microsoft.com/office/drawing/2014/chart" uri="{C3380CC4-5D6E-409C-BE32-E72D297353CC}">
              <c16:uniqueId val="{00000002-FB98-4882-B4D0-9D887D5587A3}"/>
            </c:ext>
          </c:extLst>
        </c:ser>
        <c:ser>
          <c:idx val="1"/>
          <c:order val="3"/>
          <c:tx>
            <c:strRef>
              <c:f>Sheet1!$E$1</c:f>
              <c:strCache>
                <c:ptCount val="1"/>
                <c:pt idx="0">
                  <c:v>150% Current Funding</c:v>
                </c:pt>
              </c:strCache>
            </c:strRef>
          </c:tx>
          <c:spPr>
            <a:ln w="28575" cap="rnd">
              <a:solidFill>
                <a:schemeClr val="accent2"/>
              </a:solidFill>
              <a:round/>
            </a:ln>
            <a:effectLst/>
          </c:spPr>
          <c:marker>
            <c:symbol val="none"/>
          </c:marker>
          <c:cat>
            <c:numRef>
              <c:f>Sheet1!$A$2:$A$13</c:f>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f>Sheet1!$E$2:$E$13</c:f>
              <c:numCache>
                <c:formatCode>General</c:formatCode>
                <c:ptCount val="12"/>
                <c:pt idx="0">
                  <c:v>74.239999999999995</c:v>
                </c:pt>
                <c:pt idx="1">
                  <c:v>74.55</c:v>
                </c:pt>
                <c:pt idx="2">
                  <c:v>74.2</c:v>
                </c:pt>
                <c:pt idx="3">
                  <c:v>74</c:v>
                </c:pt>
                <c:pt idx="4">
                  <c:v>73.72</c:v>
                </c:pt>
                <c:pt idx="5">
                  <c:v>73.650000000000006</c:v>
                </c:pt>
                <c:pt idx="6">
                  <c:v>74.12</c:v>
                </c:pt>
                <c:pt idx="7">
                  <c:v>74.400000000000006</c:v>
                </c:pt>
                <c:pt idx="8">
                  <c:v>74.62</c:v>
                </c:pt>
                <c:pt idx="9">
                  <c:v>74.91</c:v>
                </c:pt>
                <c:pt idx="10">
                  <c:v>75.25</c:v>
                </c:pt>
                <c:pt idx="11">
                  <c:v>75.680000000000007</c:v>
                </c:pt>
              </c:numCache>
            </c:numRef>
          </c:val>
          <c:smooth val="0"/>
          <c:extLst>
            <c:ext xmlns:c16="http://schemas.microsoft.com/office/drawing/2014/chart" uri="{C3380CC4-5D6E-409C-BE32-E72D297353CC}">
              <c16:uniqueId val="{00000003-FB98-4882-B4D0-9D887D5587A3}"/>
            </c:ext>
          </c:extLst>
        </c:ser>
        <c:ser>
          <c:idx val="2"/>
          <c:order val="4"/>
          <c:tx>
            <c:strRef>
              <c:f>Sheet1!$F$1</c:f>
              <c:strCache>
                <c:ptCount val="1"/>
                <c:pt idx="0">
                  <c:v>175% Current Funding</c:v>
                </c:pt>
              </c:strCache>
            </c:strRef>
          </c:tx>
          <c:spPr>
            <a:ln w="28575" cap="rnd">
              <a:solidFill>
                <a:schemeClr val="accent3"/>
              </a:solidFill>
              <a:round/>
            </a:ln>
            <a:effectLst/>
          </c:spPr>
          <c:marker>
            <c:symbol val="none"/>
          </c:marker>
          <c:cat>
            <c:numRef>
              <c:f>Sheet1!$A$2:$A$13</c:f>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f>Sheet1!$F$2:$F$13</c:f>
              <c:numCache>
                <c:formatCode>General</c:formatCode>
                <c:ptCount val="12"/>
                <c:pt idx="0">
                  <c:v>74.239999999999995</c:v>
                </c:pt>
                <c:pt idx="1">
                  <c:v>74.55</c:v>
                </c:pt>
                <c:pt idx="2">
                  <c:v>74.2</c:v>
                </c:pt>
                <c:pt idx="3">
                  <c:v>74</c:v>
                </c:pt>
                <c:pt idx="4">
                  <c:v>73.72</c:v>
                </c:pt>
                <c:pt idx="5">
                  <c:v>73.56</c:v>
                </c:pt>
                <c:pt idx="6">
                  <c:v>74.150000000000006</c:v>
                </c:pt>
                <c:pt idx="7">
                  <c:v>74.5</c:v>
                </c:pt>
                <c:pt idx="8">
                  <c:v>74.87</c:v>
                </c:pt>
                <c:pt idx="9">
                  <c:v>75.239999999999995</c:v>
                </c:pt>
                <c:pt idx="10">
                  <c:v>75.760000000000005</c:v>
                </c:pt>
                <c:pt idx="11">
                  <c:v>76.3</c:v>
                </c:pt>
              </c:numCache>
            </c:numRef>
          </c:val>
          <c:smooth val="0"/>
          <c:extLst>
            <c:ext xmlns:c16="http://schemas.microsoft.com/office/drawing/2014/chart" uri="{C3380CC4-5D6E-409C-BE32-E72D297353CC}">
              <c16:uniqueId val="{00000004-FB98-4882-B4D0-9D887D5587A3}"/>
            </c:ext>
          </c:extLst>
        </c:ser>
        <c:dLbls>
          <c:showLegendKey val="0"/>
          <c:showVal val="0"/>
          <c:showCatName val="0"/>
          <c:showSerName val="0"/>
          <c:showPercent val="0"/>
          <c:showBubbleSize val="0"/>
        </c:dLbls>
        <c:smooth val="0"/>
        <c:axId val="648211880"/>
        <c:axId val="648212864"/>
        <c:extLst>
          <c:ext xmlns:c15="http://schemas.microsoft.com/office/drawing/2012/chart" uri="{02D57815-91ED-43cb-92C2-25804820EDAC}">
            <c15:filteredLineSeries>
              <c15:ser>
                <c:idx val="3"/>
                <c:order val="5"/>
                <c:tx>
                  <c:strRef>
                    <c:extLst>
                      <c:ext uri="{02D57815-91ED-43cb-92C2-25804820EDAC}">
                        <c15:formulaRef>
                          <c15:sqref>Sheet1!$G$1</c15:sqref>
                        </c15:formulaRef>
                      </c:ext>
                    </c:extLst>
                    <c:strCache>
                      <c:ptCount val="1"/>
                      <c:pt idx="0">
                        <c:v>200% Current Funding</c:v>
                      </c:pt>
                    </c:strCache>
                  </c:strRef>
                </c:tx>
                <c:spPr>
                  <a:ln w="28575" cap="rnd">
                    <a:solidFill>
                      <a:schemeClr val="accent4"/>
                    </a:solidFill>
                    <a:round/>
                  </a:ln>
                  <a:effectLst/>
                </c:spPr>
                <c:marker>
                  <c:symbol val="none"/>
                </c:marker>
                <c:cat>
                  <c:numRef>
                    <c:extLst>
                      <c:ext uri="{02D57815-91ED-43cb-92C2-25804820EDAC}">
                        <c15:formulaRef>
                          <c15:sqref>Sheet1!$A$2:$A$13</c15:sqref>
                        </c15:formulaRef>
                      </c:ext>
                    </c:extLst>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extLst>
                      <c:ext uri="{02D57815-91ED-43cb-92C2-25804820EDAC}">
                        <c15:formulaRef>
                          <c15:sqref>Sheet1!$G$2:$G$13</c15:sqref>
                        </c15:formulaRef>
                      </c:ext>
                    </c:extLst>
                    <c:numCache>
                      <c:formatCode>General</c:formatCode>
                      <c:ptCount val="12"/>
                      <c:pt idx="0">
                        <c:v>74.239999999999995</c:v>
                      </c:pt>
                      <c:pt idx="1">
                        <c:v>74.55</c:v>
                      </c:pt>
                      <c:pt idx="2">
                        <c:v>74.2</c:v>
                      </c:pt>
                      <c:pt idx="3">
                        <c:v>74</c:v>
                      </c:pt>
                      <c:pt idx="4">
                        <c:v>73.72</c:v>
                      </c:pt>
                      <c:pt idx="5">
                        <c:v>73.56</c:v>
                      </c:pt>
                      <c:pt idx="6">
                        <c:v>74.349999999999994</c:v>
                      </c:pt>
                      <c:pt idx="7">
                        <c:v>74.83</c:v>
                      </c:pt>
                      <c:pt idx="8">
                        <c:v>75.42</c:v>
                      </c:pt>
                      <c:pt idx="9">
                        <c:v>76.040000000000006</c:v>
                      </c:pt>
                      <c:pt idx="10">
                        <c:v>76.8</c:v>
                      </c:pt>
                      <c:pt idx="11">
                        <c:v>77.540000000000006</c:v>
                      </c:pt>
                    </c:numCache>
                  </c:numRef>
                </c:val>
                <c:smooth val="0"/>
                <c:extLst>
                  <c:ext xmlns:c16="http://schemas.microsoft.com/office/drawing/2014/chart" uri="{C3380CC4-5D6E-409C-BE32-E72D297353CC}">
                    <c16:uniqueId val="{00000005-FB98-4882-B4D0-9D887D5587A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Network - Do Nothing</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2023</c:v>
                      </c:pt>
                      <c:pt idx="1">
                        <c:v>2024</c:v>
                      </c:pt>
                      <c:pt idx="2">
                        <c:v>2025</c:v>
                      </c:pt>
                      <c:pt idx="3">
                        <c:v>2026</c:v>
                      </c:pt>
                      <c:pt idx="4">
                        <c:v>2027</c:v>
                      </c:pt>
                      <c:pt idx="5">
                        <c:v>2028</c:v>
                      </c:pt>
                      <c:pt idx="6">
                        <c:v>2029</c:v>
                      </c:pt>
                      <c:pt idx="7">
                        <c:v>2030</c:v>
                      </c:pt>
                      <c:pt idx="8">
                        <c:v>2031</c:v>
                      </c:pt>
                      <c:pt idx="9">
                        <c:v>2032</c:v>
                      </c:pt>
                      <c:pt idx="10">
                        <c:v>2033</c:v>
                      </c:pt>
                      <c:pt idx="11">
                        <c:v>2034</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General</c:formatCode>
                      <c:ptCount val="12"/>
                      <c:pt idx="0">
                        <c:v>74.239999999999995</c:v>
                      </c:pt>
                      <c:pt idx="1">
                        <c:v>74.55</c:v>
                      </c:pt>
                      <c:pt idx="2">
                        <c:v>73.28</c:v>
                      </c:pt>
                      <c:pt idx="3">
                        <c:v>72.12</c:v>
                      </c:pt>
                      <c:pt idx="4">
                        <c:v>71.02</c:v>
                      </c:pt>
                      <c:pt idx="5">
                        <c:v>69.959999999999994</c:v>
                      </c:pt>
                      <c:pt idx="6">
                        <c:v>68.930000000000007</c:v>
                      </c:pt>
                      <c:pt idx="7">
                        <c:v>67.94</c:v>
                      </c:pt>
                      <c:pt idx="8">
                        <c:v>66.97</c:v>
                      </c:pt>
                      <c:pt idx="9">
                        <c:v>66.02</c:v>
                      </c:pt>
                      <c:pt idx="10">
                        <c:v>65.099999999999994</c:v>
                      </c:pt>
                      <c:pt idx="11">
                        <c:v>64.19</c:v>
                      </c:pt>
                    </c:numCache>
                  </c:numRef>
                </c:val>
                <c:smooth val="0"/>
                <c:extLst xmlns:c15="http://schemas.microsoft.com/office/drawing/2012/chart">
                  <c:ext xmlns:c16="http://schemas.microsoft.com/office/drawing/2014/chart" uri="{C3380CC4-5D6E-409C-BE32-E72D297353CC}">
                    <c16:uniqueId val="{00000006-069E-45EC-B9C0-4392AE85B314}"/>
                  </c:ext>
                </c:extLst>
              </c15:ser>
            </c15:filteredLineSeries>
          </c:ext>
        </c:extLst>
      </c:lineChart>
      <c:catAx>
        <c:axId val="648211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2864"/>
        <c:crosses val="autoZero"/>
        <c:auto val="1"/>
        <c:lblAlgn val="ctr"/>
        <c:lblOffset val="100"/>
        <c:noMultiLvlLbl val="0"/>
      </c:catAx>
      <c:valAx>
        <c:axId val="64821286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188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0.12624</cdr:x>
      <cdr:y>0.3579</cdr:y>
    </cdr:from>
    <cdr:to>
      <cdr:x>0.92199</cdr:x>
      <cdr:y>0.36001</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39" y="2202674"/>
          <a:ext cx="7276338" cy="12986"/>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0.28923</cdr:y>
    </cdr:from>
    <cdr:to>
      <cdr:x>0.55378</cdr:x>
      <cdr:y>0.33244</cdr:y>
    </cdr:to>
    <cdr:sp macro="" textlink="">
      <cdr:nvSpPr>
        <cdr:cNvPr id="3" name="Line Callout 2 2"/>
        <cdr:cNvSpPr/>
      </cdr:nvSpPr>
      <cdr:spPr>
        <a:xfrm xmlns:a="http://schemas.openxmlformats.org/drawingml/2006/main">
          <a:off x="3572195" y="1780054"/>
          <a:ext cx="1491569" cy="265930"/>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2.xml><?xml version="1.0" encoding="utf-8"?>
<c:userShapes xmlns:c="http://schemas.openxmlformats.org/drawingml/2006/chart">
  <cdr:relSizeAnchor xmlns:cdr="http://schemas.openxmlformats.org/drawingml/2006/chartDrawing">
    <cdr:from>
      <cdr:x>0.06028</cdr:x>
      <cdr:y>0.29743</cdr:y>
    </cdr:from>
    <cdr:to>
      <cdr:x>0.98231</cdr:x>
      <cdr:y>0.29848</cdr:y>
    </cdr:to>
    <cdr:cxnSp macro="">
      <cdr:nvCxnSpPr>
        <cdr:cNvPr id="3" name="Straight Connector 2">
          <a:extLst xmlns:a="http://schemas.openxmlformats.org/drawingml/2006/main">
            <a:ext uri="{FF2B5EF4-FFF2-40B4-BE49-F238E27FC236}">
              <a16:creationId xmlns:a16="http://schemas.microsoft.com/office/drawing/2014/main" id="{9DD15714-A902-4850-B16E-AB854CDDAB65}"/>
            </a:ext>
          </a:extLst>
        </cdr:cNvPr>
        <cdr:cNvCxnSpPr/>
      </cdr:nvCxnSpPr>
      <cdr:spPr>
        <a:xfrm xmlns:a="http://schemas.openxmlformats.org/drawingml/2006/main">
          <a:off x="551200" y="1830508"/>
          <a:ext cx="8431043" cy="6463"/>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0.38511</cdr:x>
      <cdr:y>0.22617</cdr:y>
    </cdr:from>
    <cdr:to>
      <cdr:x>0.54823</cdr:x>
      <cdr:y>0.26937</cdr:y>
    </cdr:to>
    <cdr:sp macro="" textlink="">
      <cdr:nvSpPr>
        <cdr:cNvPr id="5" name="Line Callout 2 4"/>
        <cdr:cNvSpPr/>
      </cdr:nvSpPr>
      <cdr:spPr>
        <a:xfrm xmlns:a="http://schemas.openxmlformats.org/drawingml/2006/main">
          <a:off x="3521446" y="1391906"/>
          <a:ext cx="1491569" cy="265867"/>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Target Condition Index</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7F3C77-449F-461E-8046-A7A6B7D78C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795C1C-F62D-4A53-A810-01F4767856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8A2506-6722-4253-8426-CD475A16FAB2}" type="datetimeFigureOut">
              <a:rPr lang="en-US" smtClean="0"/>
              <a:t>1/4/2023</a:t>
            </a:fld>
            <a:endParaRPr lang="en-US"/>
          </a:p>
        </p:txBody>
      </p:sp>
      <p:sp>
        <p:nvSpPr>
          <p:cNvPr id="4" name="Footer Placeholder 3">
            <a:extLst>
              <a:ext uri="{FF2B5EF4-FFF2-40B4-BE49-F238E27FC236}">
                <a16:creationId xmlns:a16="http://schemas.microsoft.com/office/drawing/2014/main" id="{EE9BEA96-595F-4886-AFAF-ECE3C429E4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940697-C98B-4965-8B76-449DA26B3F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5D6F7-0666-408B-ACDE-13A65CC36C11}" type="slidenum">
              <a:rPr lang="en-US" smtClean="0"/>
              <a:t>‹#›</a:t>
            </a:fld>
            <a:endParaRPr lang="en-US"/>
          </a:p>
        </p:txBody>
      </p:sp>
    </p:spTree>
    <p:extLst>
      <p:ext uri="{BB962C8B-B14F-4D97-AF65-F5344CB8AC3E}">
        <p14:creationId xmlns:p14="http://schemas.microsoft.com/office/powerpoint/2010/main" val="1046722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BAC9-E3E8-484D-B82F-8598440F3133}" type="datetimeFigureOut">
              <a:rPr lang="en-US" smtClean="0"/>
              <a:t>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4418-ABC8-4147-8823-9716920390BF}" type="slidenum">
              <a:rPr lang="en-US" smtClean="0"/>
              <a:t>‹#›</a:t>
            </a:fld>
            <a:endParaRPr lang="en-US"/>
          </a:p>
        </p:txBody>
      </p:sp>
    </p:spTree>
    <p:extLst>
      <p:ext uri="{BB962C8B-B14F-4D97-AF65-F5344CB8AC3E}">
        <p14:creationId xmlns:p14="http://schemas.microsoft.com/office/powerpoint/2010/main" val="27216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a:t>
            </a:fld>
            <a:endParaRPr lang="en-US"/>
          </a:p>
        </p:txBody>
      </p:sp>
    </p:spTree>
    <p:extLst>
      <p:ext uri="{BB962C8B-B14F-4D97-AF65-F5344CB8AC3E}">
        <p14:creationId xmlns:p14="http://schemas.microsoft.com/office/powerpoint/2010/main" val="7822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11</a:t>
            </a:fld>
            <a:endParaRPr lang="en-US"/>
          </a:p>
        </p:txBody>
      </p:sp>
    </p:spTree>
    <p:extLst>
      <p:ext uri="{BB962C8B-B14F-4D97-AF65-F5344CB8AC3E}">
        <p14:creationId xmlns:p14="http://schemas.microsoft.com/office/powerpoint/2010/main" val="44155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a:latin typeface="Microsoft Sans Serif" panose="020B0604020202020204" pitchFamily="34" charset="0"/>
                <a:ea typeface="Microsoft Sans Serif" panose="020B0604020202020204" pitchFamily="34" charset="0"/>
                <a:cs typeface="Microsoft Sans Serif" panose="020B0604020202020204" pitchFamily="34" charset="0"/>
              </a:rPr>
              <a:t>Tracking the condition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of pavements on the system is vital</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at different rates and for different reasons</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Knowing the reason helps in making decisions on how to maintain pavements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assess the condition of all pavements on a periodic basis.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Key indicators such as roughness and cracking are evaluated at least biennially.</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Other indicators such as friction and structure are also evaluated on a 2 to 5 year cycle.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condition information as well as details of construction and rehabilitation activities are all tracked in our Pavement Management Information System (PMIS). </a:t>
            </a:r>
          </a:p>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12</a:t>
            </a:fld>
            <a:endParaRPr lang="en-US"/>
          </a:p>
        </p:txBody>
      </p:sp>
    </p:spTree>
    <p:extLst>
      <p:ext uri="{BB962C8B-B14F-4D97-AF65-F5344CB8AC3E}">
        <p14:creationId xmlns:p14="http://schemas.microsoft.com/office/powerpoint/2010/main" val="242296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Note that there is a lag in the measurement of condition relative to the investment year.  Typically condition lags investment by about three years (highlight how 2009 spike didn’t really show up until 2012).</a:t>
            </a:r>
          </a:p>
        </p:txBody>
      </p:sp>
      <p:sp>
        <p:nvSpPr>
          <p:cNvPr id="4" name="Slide Number Placeholder 3"/>
          <p:cNvSpPr>
            <a:spLocks noGrp="1"/>
          </p:cNvSpPr>
          <p:nvPr>
            <p:ph type="sldNum" sz="quarter" idx="10"/>
          </p:nvPr>
        </p:nvSpPr>
        <p:spPr/>
        <p:txBody>
          <a:bodyPr/>
          <a:lstStyle/>
          <a:p>
            <a:fld id="{38464418-ABC8-4147-8823-9716920390BF}" type="slidenum">
              <a:rPr lang="en-US" smtClean="0"/>
              <a:t>13</a:t>
            </a:fld>
            <a:endParaRPr lang="en-US"/>
          </a:p>
        </p:txBody>
      </p:sp>
    </p:spTree>
    <p:extLst>
      <p:ext uri="{BB962C8B-B14F-4D97-AF65-F5344CB8AC3E}">
        <p14:creationId xmlns:p14="http://schemas.microsoft.com/office/powerpoint/2010/main" val="347188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14</a:t>
            </a:fld>
            <a:endParaRPr lang="en-US"/>
          </a:p>
        </p:txBody>
      </p:sp>
    </p:spTree>
    <p:extLst>
      <p:ext uri="{BB962C8B-B14F-4D97-AF65-F5344CB8AC3E}">
        <p14:creationId xmlns:p14="http://schemas.microsoft.com/office/powerpoint/2010/main" val="159195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15</a:t>
            </a:fld>
            <a:endParaRPr lang="en-US"/>
          </a:p>
        </p:txBody>
      </p:sp>
    </p:spTree>
    <p:extLst>
      <p:ext uri="{BB962C8B-B14F-4D97-AF65-F5344CB8AC3E}">
        <p14:creationId xmlns:p14="http://schemas.microsoft.com/office/powerpoint/2010/main" val="126757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16</a:t>
            </a:fld>
            <a:endParaRPr lang="en-US"/>
          </a:p>
        </p:txBody>
      </p:sp>
    </p:spTree>
    <p:extLst>
      <p:ext uri="{BB962C8B-B14F-4D97-AF65-F5344CB8AC3E}">
        <p14:creationId xmlns:p14="http://schemas.microsoft.com/office/powerpoint/2010/main" val="334713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Just like your car or home, routine and preventative maintenance can help extend the life.</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Eventually things wear out and more extensive rehabilitation or replacement is required.</a:t>
            </a:r>
          </a:p>
          <a:p>
            <a:pPr lvl="1"/>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Over the life of a pavement, preservation treatments are like sealing the deck on your house – it can help extend the life, but eventually it will need rehabilitation or replacement.</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use pavement management data and tools to help us determine the optimal mix of treatments to get the most life at the least cost.</a:t>
            </a:r>
          </a:p>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17</a:t>
            </a:fld>
            <a:endParaRPr lang="en-US"/>
          </a:p>
        </p:txBody>
      </p:sp>
    </p:spTree>
    <p:extLst>
      <p:ext uri="{BB962C8B-B14F-4D97-AF65-F5344CB8AC3E}">
        <p14:creationId xmlns:p14="http://schemas.microsoft.com/office/powerpoint/2010/main" val="105572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a:t>Costs (from TAMP):  </a:t>
            </a:r>
            <a:r>
              <a:rPr lang="en-US" baseline="0" err="1"/>
              <a:t>Maint</a:t>
            </a:r>
            <a:r>
              <a:rPr lang="en-US" baseline="0"/>
              <a:t>/Pres </a:t>
            </a:r>
            <a:r>
              <a:rPr lang="en-US" baseline="0" err="1"/>
              <a:t>Tx</a:t>
            </a:r>
            <a:r>
              <a:rPr lang="en-US" baseline="0"/>
              <a:t> $20k - $50k per lane mile; Rehab </a:t>
            </a:r>
            <a:r>
              <a:rPr lang="en-US" baseline="0" err="1"/>
              <a:t>Tx</a:t>
            </a:r>
            <a:r>
              <a:rPr lang="en-US" baseline="0"/>
              <a:t> $220k - $500k per LM; Recon </a:t>
            </a:r>
            <a:r>
              <a:rPr lang="en-US" baseline="0" err="1"/>
              <a:t>Tx</a:t>
            </a:r>
            <a:r>
              <a:rPr lang="en-US" baseline="0"/>
              <a:t> $600k - $750k per LM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8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Costs (from TAMP):  </a:t>
            </a:r>
            <a:r>
              <a:rPr lang="en-US" baseline="0" dirty="0" err="1"/>
              <a:t>Maint</a:t>
            </a:r>
            <a:r>
              <a:rPr lang="en-US" baseline="0" dirty="0"/>
              <a:t>/Pres Tx $20k - $50k per lane mile; Rehab Tx $220k - $500k per LM; Recon Tx $600k - $750k per LM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34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20</a:t>
            </a:fld>
            <a:endParaRPr lang="en-US"/>
          </a:p>
        </p:txBody>
      </p:sp>
    </p:spTree>
    <p:extLst>
      <p:ext uri="{BB962C8B-B14F-4D97-AF65-F5344CB8AC3E}">
        <p14:creationId xmlns:p14="http://schemas.microsoft.com/office/powerpoint/2010/main" val="218467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13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shows past expenditures in the 3R program (Non-Interstate</a:t>
            </a:r>
            <a:r>
              <a:rPr lang="en-US" baseline="0"/>
              <a:t> Pavement Modernization) and pavement condition.  It is important to note there is about a 3-year lag in the condition measurement – projects in FY19 might not be complete until the fall of 2019, and often those won’t be evaluated again for another year or two so we might not see their condition reflected until the 2021 data.  This lag is why we see the unexpected relationship between expenditures and condition.</a:t>
            </a:r>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22</a:t>
            </a:fld>
            <a:endParaRPr lang="en-US"/>
          </a:p>
        </p:txBody>
      </p:sp>
    </p:spTree>
    <p:extLst>
      <p:ext uri="{BB962C8B-B14F-4D97-AF65-F5344CB8AC3E}">
        <p14:creationId xmlns:p14="http://schemas.microsoft.com/office/powerpoint/2010/main" val="252415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24</a:t>
            </a:fld>
            <a:endParaRPr lang="en-US"/>
          </a:p>
        </p:txBody>
      </p:sp>
    </p:spTree>
    <p:extLst>
      <p:ext uri="{BB962C8B-B14F-4D97-AF65-F5344CB8AC3E}">
        <p14:creationId xmlns:p14="http://schemas.microsoft.com/office/powerpoint/2010/main" val="426773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25</a:t>
            </a:fld>
            <a:endParaRPr lang="en-US"/>
          </a:p>
        </p:txBody>
      </p:sp>
    </p:spTree>
    <p:extLst>
      <p:ext uri="{BB962C8B-B14F-4D97-AF65-F5344CB8AC3E}">
        <p14:creationId xmlns:p14="http://schemas.microsoft.com/office/powerpoint/2010/main" val="1284303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pPr>
            <a:r>
              <a:rPr lang="en-US" sz="2400" dirty="0">
                <a:latin typeface="Microsoft Sans Serif"/>
                <a:ea typeface="Microsoft Sans Serif"/>
                <a:cs typeface="Microsoft Sans Serif"/>
              </a:rPr>
              <a:t>Recent funding increases have helped slow the decline in condition of the system.</a:t>
            </a:r>
          </a:p>
          <a:p>
            <a:pPr marL="285750" indent="-285750">
              <a:lnSpc>
                <a:spcPct val="100000"/>
              </a:lnSpc>
            </a:pPr>
            <a:endParaRPr lang="en-US" sz="2400" dirty="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While short term funding can meet our target condition, the long-term needs are out-pacing our level of investment in pavement reconstruction…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285750" indent="-285750">
              <a:lnSpc>
                <a:spcPct val="10000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628650" lvl="1" indent="-285750">
              <a:lnSpc>
                <a:spcPct val="100000"/>
              </a:lnSpc>
            </a:pPr>
            <a:r>
              <a:rPr lang="en-US" sz="2100" dirty="0">
                <a:latin typeface="Microsoft Sans Serif"/>
                <a:ea typeface="Microsoft Sans Serif"/>
                <a:cs typeface="Microsoft Sans Serif"/>
              </a:rPr>
              <a:t>The reason is that Iowa’s highway system has been built over the past 100 years to the size it is today.  At this point, the current projected funding is not adequate to sustain a system of this size in a state of good repair.</a:t>
            </a:r>
          </a:p>
          <a:p>
            <a:pPr marL="628650" lvl="1" indent="-285750">
              <a:lnSpc>
                <a:spcPct val="100000"/>
              </a:lnSpc>
            </a:pPr>
            <a:endParaRPr lang="en-US" sz="2100" dirty="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To address the need for replacing our aged system will require $260M per year in investment to the Primary system to achieve a 100 year replacement cycle.</a:t>
            </a:r>
          </a:p>
          <a:p>
            <a:endParaRPr lang="en-US" dirty="0"/>
          </a:p>
        </p:txBody>
      </p:sp>
      <p:sp>
        <p:nvSpPr>
          <p:cNvPr id="4" name="Slide Number Placeholder 3"/>
          <p:cNvSpPr>
            <a:spLocks noGrp="1"/>
          </p:cNvSpPr>
          <p:nvPr>
            <p:ph type="sldNum" sz="quarter" idx="5"/>
          </p:nvPr>
        </p:nvSpPr>
        <p:spPr/>
        <p:txBody>
          <a:bodyPr/>
          <a:lstStyle/>
          <a:p>
            <a:fld id="{38464418-ABC8-4147-8823-9716920390BF}" type="slidenum">
              <a:rPr lang="en-US" smtClean="0"/>
              <a:t>26</a:t>
            </a:fld>
            <a:endParaRPr lang="en-US"/>
          </a:p>
        </p:txBody>
      </p:sp>
    </p:spTree>
    <p:extLst>
      <p:ext uri="{BB962C8B-B14F-4D97-AF65-F5344CB8AC3E}">
        <p14:creationId xmlns:p14="http://schemas.microsoft.com/office/powerpoint/2010/main" val="62030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4</a:t>
            </a:fld>
            <a:endParaRPr lang="en-US"/>
          </a:p>
        </p:txBody>
      </p:sp>
    </p:spTree>
    <p:extLst>
      <p:ext uri="{BB962C8B-B14F-4D97-AF65-F5344CB8AC3E}">
        <p14:creationId xmlns:p14="http://schemas.microsoft.com/office/powerpoint/2010/main" val="303681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mileages are based on the LRS data, not PMIS.</a:t>
            </a:r>
          </a:p>
        </p:txBody>
      </p:sp>
      <p:sp>
        <p:nvSpPr>
          <p:cNvPr id="4" name="Slide Number Placeholder 3"/>
          <p:cNvSpPr>
            <a:spLocks noGrp="1"/>
          </p:cNvSpPr>
          <p:nvPr>
            <p:ph type="sldNum" sz="quarter" idx="10"/>
          </p:nvPr>
        </p:nvSpPr>
        <p:spPr/>
        <p:txBody>
          <a:bodyPr/>
          <a:lstStyle/>
          <a:p>
            <a:fld id="{38464418-ABC8-4147-8823-9716920390BF}" type="slidenum">
              <a:rPr lang="en-US" smtClean="0"/>
              <a:t>5</a:t>
            </a:fld>
            <a:endParaRPr lang="en-US"/>
          </a:p>
        </p:txBody>
      </p:sp>
    </p:spTree>
    <p:extLst>
      <p:ext uri="{BB962C8B-B14F-4D97-AF65-F5344CB8AC3E}">
        <p14:creationId xmlns:p14="http://schemas.microsoft.com/office/powerpoint/2010/main" val="21648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includes 23,724 lane</a:t>
            </a:r>
            <a:r>
              <a:rPr lang="en-US" baseline="0" dirty="0"/>
              <a:t> miles of </a:t>
            </a:r>
            <a:r>
              <a:rPr lang="en-US" b="1" baseline="0" dirty="0"/>
              <a:t>mainline</a:t>
            </a:r>
            <a:r>
              <a:rPr lang="en-US" baseline="0" dirty="0"/>
              <a:t> pavement on the Primary system (includes Interstates).  The median pavement construction year is 1966 (50% were built prior to 1966) based on </a:t>
            </a:r>
            <a:r>
              <a:rPr lang="en-US" baseline="0"/>
              <a:t>PMIS 2021.  </a:t>
            </a:r>
            <a:r>
              <a:rPr lang="en-US" baseline="0" dirty="0"/>
              <a:t>Using 2021 as our starting point, 56.8% of lane miles are at least 50 years old (CONYR = 1971 or older), and 29.9% are more than 70 years old.</a:t>
            </a:r>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6</a:t>
            </a:fld>
            <a:endParaRPr lang="en-US"/>
          </a:p>
        </p:txBody>
      </p:sp>
    </p:spTree>
    <p:extLst>
      <p:ext uri="{BB962C8B-B14F-4D97-AF65-F5344CB8AC3E}">
        <p14:creationId xmlns:p14="http://schemas.microsoft.com/office/powerpoint/2010/main" val="173568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7</a:t>
            </a:fld>
            <a:endParaRPr lang="en-US"/>
          </a:p>
        </p:txBody>
      </p:sp>
    </p:spTree>
    <p:extLst>
      <p:ext uri="{BB962C8B-B14F-4D97-AF65-F5344CB8AC3E}">
        <p14:creationId xmlns:p14="http://schemas.microsoft.com/office/powerpoint/2010/main" val="2247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ea typeface="Microsoft Sans Serif"/>
                <a:cs typeface="Microsoft Sans Serif"/>
              </a:rPr>
              <a:t>If we were to make that same investment strictly into pavement replacements (not any new miles), then our pavements will need to remain serviceable for at least </a:t>
            </a:r>
            <a:r>
              <a:rPr lang="en-US" sz="1200" u="sng" dirty="0">
                <a:latin typeface="Century Gothic" panose="020B0502020202020204" pitchFamily="34" charset="0"/>
                <a:ea typeface="Microsoft Sans Serif"/>
                <a:cs typeface="Microsoft Sans Serif"/>
              </a:rPr>
              <a:t>120 years</a:t>
            </a:r>
            <a:r>
              <a:rPr lang="en-US" sz="1200" dirty="0">
                <a:latin typeface="Century Gothic" panose="020B0502020202020204" pitchFamily="34" charset="0"/>
                <a:ea typeface="Microsoft Sans Serif"/>
                <a:cs typeface="Microsoft Sans Serif"/>
              </a:rPr>
              <a:t>.</a:t>
            </a:r>
            <a:endParaRPr lang="en-US" sz="12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sz="12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1200" dirty="0">
                <a:latin typeface="Century Gothic" panose="020B0502020202020204" pitchFamily="34" charset="0"/>
                <a:ea typeface="Microsoft Sans Serif"/>
                <a:cs typeface="Microsoft Sans Serif"/>
              </a:rPr>
              <a:t>To date, we do not have any pavements that have reached that age.....Yet we have already replaced many miles that have not hit that milestone. </a:t>
            </a:r>
            <a:endParaRPr lang="en-US" sz="12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8</a:t>
            </a:fld>
            <a:endParaRPr lang="en-US"/>
          </a:p>
        </p:txBody>
      </p:sp>
    </p:spTree>
    <p:extLst>
      <p:ext uri="{BB962C8B-B14F-4D97-AF65-F5344CB8AC3E}">
        <p14:creationId xmlns:p14="http://schemas.microsoft.com/office/powerpoint/2010/main" val="159588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pPr>
            <a:r>
              <a:rPr lang="en-US" sz="1200" dirty="0">
                <a:latin typeface="Century Gothic" panose="020B0502020202020204" pitchFamily="34" charset="0"/>
                <a:ea typeface="Microsoft Sans Serif"/>
                <a:cs typeface="Microsoft Sans Serif"/>
              </a:rPr>
              <a:t>Long Range Transportation Plan analysis led to the recommended that we plan for a 100 year pavement life.</a:t>
            </a:r>
          </a:p>
          <a:p>
            <a:pPr marL="285750" indent="-285750">
              <a:lnSpc>
                <a:spcPct val="100000"/>
              </a:lnSpc>
            </a:pPr>
            <a:endParaRPr lang="en-US" sz="1200" dirty="0">
              <a:latin typeface="Century Gothic" panose="020B0502020202020204" pitchFamily="34" charset="0"/>
              <a:ea typeface="Microsoft Sans Serif"/>
              <a:cs typeface="Microsoft Sans Serif"/>
            </a:endParaRPr>
          </a:p>
          <a:p>
            <a:pPr marL="285750" indent="-285750">
              <a:lnSpc>
                <a:spcPct val="100000"/>
              </a:lnSpc>
            </a:pPr>
            <a:r>
              <a:rPr lang="en-US" sz="1200" dirty="0">
                <a:latin typeface="Century Gothic" panose="020B0502020202020204" pitchFamily="34" charset="0"/>
                <a:ea typeface="Microsoft Sans Serif"/>
                <a:cs typeface="Microsoft Sans Serif"/>
              </a:rPr>
              <a:t>To achieve that replacement schedule will require $260M per year in funding for the primary system to address pavement replacement and rehabilitation</a:t>
            </a:r>
            <a:r>
              <a:rPr lang="en-US" sz="1400" dirty="0">
                <a:latin typeface="Century Gothic" panose="020B0502020202020204" pitchFamily="34" charset="0"/>
                <a:ea typeface="Microsoft Sans Serif"/>
                <a:cs typeface="Microsoft Sans Serif"/>
              </a:rPr>
              <a:t>.</a:t>
            </a:r>
          </a:p>
          <a:p>
            <a:endParaRPr lang="en-US" dirty="0"/>
          </a:p>
        </p:txBody>
      </p:sp>
      <p:sp>
        <p:nvSpPr>
          <p:cNvPr id="4" name="Slide Number Placeholder 3"/>
          <p:cNvSpPr>
            <a:spLocks noGrp="1"/>
          </p:cNvSpPr>
          <p:nvPr>
            <p:ph type="sldNum" sz="quarter" idx="5"/>
          </p:nvPr>
        </p:nvSpPr>
        <p:spPr/>
        <p:txBody>
          <a:bodyPr/>
          <a:lstStyle/>
          <a:p>
            <a:fld id="{38464418-ABC8-4147-8823-9716920390BF}" type="slidenum">
              <a:rPr lang="en-US" smtClean="0"/>
              <a:t>9</a:t>
            </a:fld>
            <a:endParaRPr lang="en-US"/>
          </a:p>
        </p:txBody>
      </p:sp>
    </p:spTree>
    <p:extLst>
      <p:ext uri="{BB962C8B-B14F-4D97-AF65-F5344CB8AC3E}">
        <p14:creationId xmlns:p14="http://schemas.microsoft.com/office/powerpoint/2010/main" val="308985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10</a:t>
            </a:fld>
            <a:endParaRPr lang="en-US"/>
          </a:p>
        </p:txBody>
      </p:sp>
    </p:spTree>
    <p:extLst>
      <p:ext uri="{BB962C8B-B14F-4D97-AF65-F5344CB8AC3E}">
        <p14:creationId xmlns:p14="http://schemas.microsoft.com/office/powerpoint/2010/main" val="325138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211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8419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07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Chart Placeholder 2"/>
          <p:cNvSpPr>
            <a:spLocks noGrp="1"/>
          </p:cNvSpPr>
          <p:nvPr>
            <p:ph type="chart" idx="1"/>
          </p:nvPr>
        </p:nvSpPr>
        <p:spPr>
          <a:xfrm>
            <a:off x="1182688" y="2017713"/>
            <a:ext cx="7772400" cy="4078287"/>
          </a:xfrm>
        </p:spPr>
        <p:txBody>
          <a:bodyPr/>
          <a:lstStyle/>
          <a:p>
            <a:pPr lvl="0"/>
            <a:endParaRPr lang="en-US" noProof="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1"/>
          </p:nvPr>
        </p:nvSpPr>
        <p:spPr>
          <a:ln/>
        </p:spPr>
        <p:txBody>
          <a:bodyPr/>
          <a:lstStyle>
            <a:lvl1pPr>
              <a:defRPr/>
            </a:lvl1pPr>
          </a:lstStyle>
          <a:p>
            <a:pPr>
              <a:defRPr/>
            </a:pPr>
            <a:fld id="{62F144AC-43F9-4529-B1FD-7C0D12AC06C2}" type="slidenum">
              <a:rPr lang="en-US" altLang="en-US"/>
              <a:pPr>
                <a:defRPr/>
              </a:pPr>
              <a:t>‹#›</a:t>
            </a:fld>
            <a:endParaRPr lang="en-US" altLang="en-US"/>
          </a:p>
        </p:txBody>
      </p:sp>
    </p:spTree>
    <p:extLst>
      <p:ext uri="{BB962C8B-B14F-4D97-AF65-F5344CB8AC3E}">
        <p14:creationId xmlns:p14="http://schemas.microsoft.com/office/powerpoint/2010/main" val="26297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1"/>
          </p:nvPr>
        </p:nvSpPr>
        <p:spPr>
          <a:ln/>
        </p:spPr>
        <p:txBody>
          <a:bodyPr/>
          <a:lstStyle>
            <a:lvl1pPr>
              <a:defRPr/>
            </a:lvl1pPr>
          </a:lstStyle>
          <a:p>
            <a:pPr>
              <a:defRPr/>
            </a:pPr>
            <a:fld id="{70122D58-1E06-4DCE-8889-825802168C8B}" type="slidenum">
              <a:rPr lang="en-US" altLang="en-US"/>
              <a:pPr>
                <a:defRPr/>
              </a:pPr>
              <a:t>‹#›</a:t>
            </a:fld>
            <a:endParaRPr lang="en-US" altLang="en-US"/>
          </a:p>
        </p:txBody>
      </p:sp>
    </p:spTree>
    <p:extLst>
      <p:ext uri="{BB962C8B-B14F-4D97-AF65-F5344CB8AC3E}">
        <p14:creationId xmlns:p14="http://schemas.microsoft.com/office/powerpoint/2010/main" val="279757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8DFB-531F-4F92-B36D-9EC2A8079540}"/>
              </a:ext>
            </a:extLst>
          </p:cNvPr>
          <p:cNvSpPr>
            <a:spLocks noGrp="1"/>
          </p:cNvSpPr>
          <p:nvPr>
            <p:ph type="title"/>
          </p:nvPr>
        </p:nvSpPr>
        <p:spPr>
          <a:xfrm>
            <a:off x="6338656" y="435006"/>
            <a:ext cx="2433800" cy="1036468"/>
          </a:xfrm>
        </p:spPr>
        <p:txBody>
          <a:bodyPr anchor="b">
            <a:normAutofit/>
          </a:bodyPr>
          <a:lstStyle>
            <a:lvl1pPr>
              <a:defRPr sz="1800" b="1"/>
            </a:lvl1pPr>
          </a:lstStyle>
          <a:p>
            <a:r>
              <a:rPr lang="en-US"/>
              <a:t>Click to edit Master title style</a:t>
            </a:r>
          </a:p>
        </p:txBody>
      </p:sp>
      <p:sp>
        <p:nvSpPr>
          <p:cNvPr id="4" name="Text Placeholder 3">
            <a:extLst>
              <a:ext uri="{FF2B5EF4-FFF2-40B4-BE49-F238E27FC236}">
                <a16:creationId xmlns:a16="http://schemas.microsoft.com/office/drawing/2014/main" id="{CF706EA2-574B-40D2-800A-405E00343795}"/>
              </a:ext>
            </a:extLst>
          </p:cNvPr>
          <p:cNvSpPr>
            <a:spLocks noGrp="1"/>
          </p:cNvSpPr>
          <p:nvPr>
            <p:ph type="body" sz="half" idx="2"/>
          </p:nvPr>
        </p:nvSpPr>
        <p:spPr>
          <a:xfrm>
            <a:off x="6338656" y="1471474"/>
            <a:ext cx="2433800" cy="5026980"/>
          </a:xfrm>
        </p:spPr>
        <p:txBody>
          <a:bodyPr/>
          <a:lstStyle>
            <a:lvl1pPr marL="214313" indent="-214313">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51566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r>
              <a:rPr lang="en-US" sz="1350" kern="0">
                <a:solidFill>
                  <a:sysClr val="windowText" lastClr="000000"/>
                </a:solidFill>
              </a:rPr>
              <a:t>05-May-17</a:t>
            </a:r>
          </a:p>
        </p:txBody>
      </p:sp>
      <p:sp>
        <p:nvSpPr>
          <p:cNvPr id="5" name="Footer Placeholder 4"/>
          <p:cNvSpPr>
            <a:spLocks noGrp="1"/>
          </p:cNvSpPr>
          <p:nvPr>
            <p:ph type="ftr" sz="quarter" idx="11"/>
          </p:nvPr>
        </p:nvSpPr>
        <p:spPr/>
        <p:txBody>
          <a:bodyPr/>
          <a:lstStyle/>
          <a:p>
            <a:pPr defTabSz="685800"/>
            <a:endParaRPr lang="en-US" sz="1350" kern="0">
              <a:solidFill>
                <a:sysClr val="windowText" lastClr="000000"/>
              </a:solidFill>
            </a:endParaRPr>
          </a:p>
        </p:txBody>
      </p:sp>
      <p:sp>
        <p:nvSpPr>
          <p:cNvPr id="6" name="Slide Number Placeholder 5"/>
          <p:cNvSpPr>
            <a:spLocks noGrp="1"/>
          </p:cNvSpPr>
          <p:nvPr>
            <p:ph type="sldNum" sz="quarter" idx="12"/>
          </p:nvPr>
        </p:nvSpPr>
        <p:spPr/>
        <p:txBody>
          <a:bodyPr/>
          <a:lstStyle/>
          <a:p>
            <a:pPr defTabSz="685800"/>
            <a:fld id="{2B5A6398-5B92-4880-B42C-2D0285FB01C7}" type="slidenum">
              <a:rPr lang="en-US" sz="1350" kern="0" smtClean="0">
                <a:solidFill>
                  <a:sysClr val="windowText" lastClr="000000"/>
                </a:solidFill>
              </a:rPr>
              <a:pPr defTabSz="685800"/>
              <a:t>‹#›</a:t>
            </a:fld>
            <a:endParaRPr lang="en-US" sz="1350" kern="0">
              <a:solidFill>
                <a:sysClr val="windowText" lastClr="000000"/>
              </a:solidFill>
            </a:endParaRPr>
          </a:p>
        </p:txBody>
      </p:sp>
    </p:spTree>
    <p:extLst>
      <p:ext uri="{BB962C8B-B14F-4D97-AF65-F5344CB8AC3E}">
        <p14:creationId xmlns:p14="http://schemas.microsoft.com/office/powerpoint/2010/main" val="106723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F8A7B-0E4C-4796-AB21-F798B9811061}"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27FB1-D260-40EE-9882-1B475E730012}" type="slidenum">
              <a:rPr lang="en-US" smtClean="0"/>
              <a:t>‹#›</a:t>
            </a:fld>
            <a:endParaRPr lang="en-US"/>
          </a:p>
        </p:txBody>
      </p:sp>
    </p:spTree>
    <p:extLst>
      <p:ext uri="{BB962C8B-B14F-4D97-AF65-F5344CB8AC3E}">
        <p14:creationId xmlns:p14="http://schemas.microsoft.com/office/powerpoint/2010/main" val="4591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5D288-A16D-4725-828E-6BECD18D3E23}" type="datetime1">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EC4E4-9DE0-41F4-BF4B-2176B0C8B996}" type="slidenum">
              <a:rPr lang="en-US" smtClean="0"/>
              <a:t>‹#›</a:t>
            </a:fld>
            <a:endParaRPr lang="en-US"/>
          </a:p>
        </p:txBody>
      </p:sp>
    </p:spTree>
    <p:extLst>
      <p:ext uri="{BB962C8B-B14F-4D97-AF65-F5344CB8AC3E}">
        <p14:creationId xmlns:p14="http://schemas.microsoft.com/office/powerpoint/2010/main" val="397600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A72096-3324-42B4-8C8A-23D965488B66}"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4661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42365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999937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2096-3324-42B4-8C8A-23D965488B66}"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35361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A72096-3324-42B4-8C8A-23D965488B66}"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3645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72096-3324-42B4-8C8A-23D965488B66}"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061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A72096-3324-42B4-8C8A-23D965488B66}"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66731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2096-3324-42B4-8C8A-23D965488B66}"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14614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95907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0152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81664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08310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1000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23606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05-May-17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6803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05-May-17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39602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05-May-17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2705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565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475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6398-5B92-4880-B42C-2D0285FB01C7}" type="slidenum">
              <a:rPr lang="en-US" smtClean="0"/>
              <a:t>‹#›</a:t>
            </a:fld>
            <a:endParaRPr lang="en-US"/>
          </a:p>
        </p:txBody>
      </p:sp>
    </p:spTree>
    <p:extLst>
      <p:ext uri="{BB962C8B-B14F-4D97-AF65-F5344CB8AC3E}">
        <p14:creationId xmlns:p14="http://schemas.microsoft.com/office/powerpoint/2010/main" val="3108351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5A6398-5B92-4880-B42C-2D0285FB01C7}" type="slidenum">
              <a:rPr lang="en-US" smtClean="0"/>
              <a:t>‹#›</a:t>
            </a:fld>
            <a:endParaRPr lang="en-US"/>
          </a:p>
        </p:txBody>
      </p:sp>
    </p:spTree>
    <p:extLst>
      <p:ext uri="{BB962C8B-B14F-4D97-AF65-F5344CB8AC3E}">
        <p14:creationId xmlns:p14="http://schemas.microsoft.com/office/powerpoint/2010/main" val="3426176213"/>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1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72096-3324-42B4-8C8A-23D965488B66}" type="datetimeFigureOut">
              <a:rPr lang="en-US" smtClean="0"/>
              <a:t>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5267-F6F0-44CE-BCFA-963D2DCB0098}" type="slidenum">
              <a:rPr lang="en-US" smtClean="0"/>
              <a:t>‹#›</a:t>
            </a:fld>
            <a:endParaRPr lang="en-US"/>
          </a:p>
        </p:txBody>
      </p:sp>
    </p:spTree>
    <p:extLst>
      <p:ext uri="{BB962C8B-B14F-4D97-AF65-F5344CB8AC3E}">
        <p14:creationId xmlns:p14="http://schemas.microsoft.com/office/powerpoint/2010/main" val="29045373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45668"/>
            <a:ext cx="9144000" cy="1712067"/>
          </a:xfrm>
        </p:spPr>
        <p:txBody>
          <a:bodyPr>
            <a:normAutofit/>
          </a:bodyPr>
          <a:lstStyle/>
          <a:p>
            <a:endParaRPr lang="en-US"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dirty="0">
                <a:latin typeface="Century Gothic" panose="020B0502020202020204" pitchFamily="34" charset="0"/>
                <a:ea typeface="Microsoft Sans Serif" panose="020B0604020202020204" pitchFamily="34" charset="0"/>
                <a:cs typeface="Microsoft Sans Serif" panose="020B0604020202020204" pitchFamily="34" charset="0"/>
              </a:rPr>
              <a:t>Transportation Commission Workshop</a:t>
            </a:r>
          </a:p>
          <a:p>
            <a:r>
              <a:rPr lang="en-US" dirty="0">
                <a:latin typeface="Century Gothic" panose="020B0502020202020204" pitchFamily="34" charset="0"/>
                <a:ea typeface="Microsoft Sans Serif" panose="020B0604020202020204" pitchFamily="34" charset="0"/>
                <a:cs typeface="Microsoft Sans Serif" panose="020B0604020202020204" pitchFamily="34" charset="0"/>
              </a:rPr>
              <a:t>January 11, 2023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73" y="1006576"/>
            <a:ext cx="6262455" cy="263078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BCB0BD4D-3A22-4192-B96F-03C485F32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81" y="5744611"/>
            <a:ext cx="1996638" cy="363025"/>
          </a:xfrm>
          <a:prstGeom prst="rect">
            <a:avLst/>
          </a:prstGeom>
        </p:spPr>
      </p:pic>
    </p:spTree>
    <p:extLst>
      <p:ext uri="{BB962C8B-B14F-4D97-AF65-F5344CB8AC3E}">
        <p14:creationId xmlns:p14="http://schemas.microsoft.com/office/powerpoint/2010/main" val="209533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5372"/>
            <a:ext cx="8515350" cy="1059072"/>
          </a:xfrm>
        </p:spPr>
        <p:txBody>
          <a:bodyPr>
            <a:normAutofit/>
          </a:bodyPr>
          <a:lstStyle/>
          <a:p>
            <a:r>
              <a:rPr lang="en-US" sz="3200" b="1" dirty="0">
                <a:latin typeface="Century Gothic" panose="020B0502020202020204" pitchFamily="34" charset="0"/>
                <a:ea typeface="Microsoft Sans Serif"/>
                <a:cs typeface="Microsoft Sans Serif"/>
              </a:rPr>
              <a:t>Construction Costs for Highway Projects </a:t>
            </a: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10</a:t>
            </a:fld>
            <a:endParaRPr lang="en-US" sz="1350" kern="0">
              <a:solidFill>
                <a:sysClr val="windowText" lastClr="000000"/>
              </a:solidFill>
            </a:endParaRPr>
          </a:p>
        </p:txBody>
      </p:sp>
      <p:sp>
        <p:nvSpPr>
          <p:cNvPr id="5" name="Content Placeholder 4"/>
          <p:cNvSpPr>
            <a:spLocks noGrp="1"/>
          </p:cNvSpPr>
          <p:nvPr>
            <p:ph idx="1"/>
          </p:nvPr>
        </p:nvSpPr>
        <p:spPr>
          <a:xfrm>
            <a:off x="668580" y="1421479"/>
            <a:ext cx="7886700" cy="4305464"/>
          </a:xfrm>
        </p:spPr>
        <p:txBody>
          <a:bodyPr vert="horz" lIns="91440" tIns="45720" rIns="91440" bIns="45720" rtlCol="0" anchor="t">
            <a:noAutofit/>
          </a:bodyPr>
          <a:lstStyle/>
          <a:p>
            <a:pPr marL="0" indent="0">
              <a:buNone/>
            </a:pPr>
            <a:r>
              <a:rPr lang="en-US" sz="2800" b="1" dirty="0">
                <a:solidFill>
                  <a:schemeClr val="bg1">
                    <a:lumMod val="50000"/>
                  </a:schemeClr>
                </a:solidFill>
                <a:latin typeface="Century Gothic" panose="020B0502020202020204" pitchFamily="34" charset="0"/>
                <a:ea typeface="Microsoft Sans Serif"/>
                <a:cs typeface="Microsoft Sans Serif"/>
              </a:rPr>
              <a:t>2-lane highway (rural)</a:t>
            </a:r>
          </a:p>
          <a:p>
            <a:endParaRPr lang="en-US" sz="1500" dirty="0">
              <a:latin typeface="Century Gothic" panose="020B0502020202020204" pitchFamily="34" charset="0"/>
              <a:ea typeface="Microsoft Sans Serif"/>
              <a:cs typeface="Microsoft Sans Serif"/>
            </a:endParaRPr>
          </a:p>
          <a:p>
            <a:pPr lvl="1"/>
            <a:r>
              <a:rPr lang="en-US" sz="2500" dirty="0">
                <a:latin typeface="Century Gothic" panose="020B0502020202020204" pitchFamily="34" charset="0"/>
                <a:ea typeface="Microsoft Sans Serif"/>
                <a:cs typeface="Microsoft Sans Serif"/>
              </a:rPr>
              <a:t>New construction -  $6.9 million/mile</a:t>
            </a:r>
            <a:br>
              <a:rPr lang="en-US" sz="2500" dirty="0">
                <a:latin typeface="Century Gothic" panose="020B0502020202020204" pitchFamily="34" charset="0"/>
                <a:ea typeface="Microsoft Sans Serif"/>
                <a:cs typeface="Microsoft Sans Serif"/>
              </a:rPr>
            </a:br>
            <a:endParaRPr lang="en-US" sz="2500" dirty="0">
              <a:latin typeface="Century Gothic" panose="020B0502020202020204" pitchFamily="34" charset="0"/>
              <a:ea typeface="Microsoft Sans Serif"/>
              <a:cs typeface="Microsoft Sans Serif"/>
            </a:endParaRPr>
          </a:p>
          <a:p>
            <a:pPr lvl="1"/>
            <a:r>
              <a:rPr lang="en-US" sz="2500" dirty="0">
                <a:latin typeface="Century Gothic" panose="020B0502020202020204" pitchFamily="34" charset="0"/>
                <a:ea typeface="Microsoft Sans Serif"/>
                <a:cs typeface="Microsoft Sans Serif"/>
              </a:rPr>
              <a:t>Pavement replacement  -  $2.1 million/mile</a:t>
            </a:r>
            <a:br>
              <a:rPr lang="en-US" sz="2500" dirty="0">
                <a:latin typeface="Century Gothic" panose="020B0502020202020204" pitchFamily="34" charset="0"/>
                <a:ea typeface="Microsoft Sans Serif"/>
                <a:cs typeface="Microsoft Sans Serif"/>
              </a:rPr>
            </a:br>
            <a:endParaRPr lang="en-US" sz="2500" dirty="0">
              <a:latin typeface="Century Gothic" panose="020B0502020202020204" pitchFamily="34" charset="0"/>
              <a:ea typeface="Microsoft Sans Serif"/>
              <a:cs typeface="Microsoft Sans Serif"/>
            </a:endParaRPr>
          </a:p>
          <a:p>
            <a:pPr lvl="1"/>
            <a:r>
              <a:rPr lang="en-US" sz="2500" dirty="0">
                <a:latin typeface="Century Gothic" panose="020B0502020202020204" pitchFamily="34" charset="0"/>
                <a:ea typeface="Microsoft Sans Serif"/>
                <a:cs typeface="Microsoft Sans Serif"/>
              </a:rPr>
              <a:t>Resurfacing (3”)  -  $460,000/mile</a:t>
            </a:r>
          </a:p>
        </p:txBody>
      </p:sp>
      <p:grpSp>
        <p:nvGrpSpPr>
          <p:cNvPr id="7" name="Group 6">
            <a:extLst>
              <a:ext uri="{FF2B5EF4-FFF2-40B4-BE49-F238E27FC236}">
                <a16:creationId xmlns:a16="http://schemas.microsoft.com/office/drawing/2014/main" id="{BCE3B750-05E6-46DE-B577-228B2B5492A3}"/>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E00788A6-B1B2-427D-AD9C-8352790276D2}"/>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BF1E0CA8-54C8-460A-AF08-C8972308C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355361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580" y="1025224"/>
            <a:ext cx="7886700" cy="1059072"/>
          </a:xfrm>
        </p:spPr>
        <p:txBody>
          <a:bodyPr>
            <a:noAutofit/>
          </a:bodyPr>
          <a:lstStyle/>
          <a:p>
            <a:pPr algn="ctr">
              <a:lnSpc>
                <a:spcPct val="120000"/>
              </a:lnSpc>
            </a:pPr>
            <a:r>
              <a:rPr lang="en-US" sz="3600" b="1" dirty="0">
                <a:solidFill>
                  <a:srgbClr val="7C2529"/>
                </a:solidFill>
                <a:latin typeface="Century Gothic" panose="020B0502020202020204" pitchFamily="34" charset="0"/>
                <a:ea typeface="Microsoft Sans Serif"/>
                <a:cs typeface="Microsoft Sans Serif"/>
              </a:rPr>
              <a:t>Managing our assets is critical </a:t>
            </a:r>
            <a:br>
              <a:rPr lang="en-US" sz="3600" b="1" dirty="0">
                <a:solidFill>
                  <a:srgbClr val="7C2529"/>
                </a:solidFill>
                <a:latin typeface="Century Gothic" panose="020B0502020202020204" pitchFamily="34" charset="0"/>
                <a:ea typeface="Microsoft Sans Serif"/>
                <a:cs typeface="Microsoft Sans Serif"/>
              </a:rPr>
            </a:br>
            <a:r>
              <a:rPr lang="en-US" sz="3600" b="1" dirty="0">
                <a:solidFill>
                  <a:srgbClr val="7C2529"/>
                </a:solidFill>
                <a:latin typeface="Century Gothic" panose="020B0502020202020204" pitchFamily="34" charset="0"/>
                <a:ea typeface="Microsoft Sans Serif"/>
                <a:cs typeface="Microsoft Sans Serif"/>
              </a:rPr>
              <a:t>to address this challenge and ease the financial burden</a:t>
            </a: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11</a:t>
            </a:fld>
            <a:endParaRPr lang="en-US" sz="1350" kern="0">
              <a:solidFill>
                <a:sysClr val="windowText" lastClr="000000"/>
              </a:solidFill>
            </a:endParaRPr>
          </a:p>
        </p:txBody>
      </p:sp>
      <p:sp>
        <p:nvSpPr>
          <p:cNvPr id="5" name="Content Placeholder 4"/>
          <p:cNvSpPr>
            <a:spLocks noGrp="1"/>
          </p:cNvSpPr>
          <p:nvPr>
            <p:ph idx="1"/>
          </p:nvPr>
        </p:nvSpPr>
        <p:spPr>
          <a:xfrm>
            <a:off x="668580" y="2656653"/>
            <a:ext cx="7886700" cy="3277477"/>
          </a:xfrm>
        </p:spPr>
        <p:txBody>
          <a:bodyPr vert="horz" lIns="91440" tIns="45720" rIns="91440" bIns="45720" rtlCol="0" anchor="t">
            <a:noAutofit/>
          </a:bodyPr>
          <a:lstStyle/>
          <a:p>
            <a:pPr marL="0" indent="0">
              <a:buNone/>
            </a:pPr>
            <a:endParaRPr lang="en-US" sz="2800" dirty="0">
              <a:latin typeface="Century Gothic" panose="020B0502020202020204" pitchFamily="34" charset="0"/>
              <a:ea typeface="Microsoft Sans Serif"/>
              <a:cs typeface="Microsoft Sans Serif"/>
            </a:endParaRPr>
          </a:p>
          <a:p>
            <a:r>
              <a:rPr lang="en-US" sz="2800" dirty="0">
                <a:latin typeface="Century Gothic" panose="020B0502020202020204" pitchFamily="34" charset="0"/>
                <a:ea typeface="Microsoft Sans Serif"/>
                <a:cs typeface="Microsoft Sans Serif"/>
              </a:rPr>
              <a:t>Make efficient investments when managing our pavements.</a:t>
            </a:r>
          </a:p>
          <a:p>
            <a:endParaRPr lang="en-US" sz="2800" dirty="0">
              <a:latin typeface="Century Gothic" panose="020B0502020202020204" pitchFamily="34" charset="0"/>
              <a:ea typeface="Microsoft Sans Serif"/>
              <a:cs typeface="Microsoft Sans Serif"/>
            </a:endParaRPr>
          </a:p>
          <a:p>
            <a:r>
              <a:rPr lang="en-US" sz="2800" dirty="0">
                <a:latin typeface="Century Gothic" panose="020B0502020202020204" pitchFamily="34" charset="0"/>
                <a:ea typeface="Microsoft Sans Serif"/>
                <a:cs typeface="Microsoft Sans Serif"/>
              </a:rPr>
              <a:t>Use cost-effective methods to extend pavement life.</a:t>
            </a:r>
          </a:p>
        </p:txBody>
      </p:sp>
      <p:grpSp>
        <p:nvGrpSpPr>
          <p:cNvPr id="7" name="Group 6">
            <a:extLst>
              <a:ext uri="{FF2B5EF4-FFF2-40B4-BE49-F238E27FC236}">
                <a16:creationId xmlns:a16="http://schemas.microsoft.com/office/drawing/2014/main" id="{397FAB80-0FFB-4172-808F-05967B48F0BC}"/>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DF08BEB5-AC17-4482-A3B9-1FDC65A3A361}"/>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37C6F29A-7566-4387-BCDE-D3CC958FE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379522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Condition Tracking</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a:xfrm>
            <a:off x="628650" y="1500434"/>
            <a:ext cx="8206740" cy="4351338"/>
          </a:xfrm>
        </p:spPr>
        <p:txBody>
          <a:bodyPr>
            <a:normAutofit/>
          </a:bodyPr>
          <a:lstStyle/>
          <a:p>
            <a:pPr marL="0" indent="0">
              <a:buNone/>
            </a:pPr>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Why we track</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Pavements deteriorate at different rates/for different reasons</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Those reasons help in maintenance decisions</a:t>
            </a:r>
            <a:b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br>
            <a:endParaRPr lang="en-US" sz="1500" dirty="0">
              <a:latin typeface="Century Gothic" panose="020B0502020202020204" pitchFamily="34" charset="0"/>
              <a:ea typeface="Microsoft Sans Serif" panose="020B0604020202020204" pitchFamily="34" charset="0"/>
              <a:cs typeface="Microsoft Sans Serif" panose="020B0604020202020204" pitchFamily="34" charset="0"/>
            </a:endParaRPr>
          </a:p>
          <a:p>
            <a:pPr marL="0" indent="0">
              <a:buNone/>
            </a:pPr>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When we track</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Condition of all pavements - periodic basis</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Roughness and cracking - biennially</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Friction and structure - 2 to 5-year cycle</a:t>
            </a:r>
          </a:p>
          <a:p>
            <a:pPr marL="342900" lvl="1" indent="0">
              <a:buNone/>
            </a:pPr>
            <a:endParaRPr lang="en-US" sz="15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Where we track</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Pavement Management Information System (PMIS)</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Tracks condition and details of construction and rehabilitation activities</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12</a:t>
            </a:fld>
            <a:endParaRPr lang="en-US" sz="1350" kern="0">
              <a:solidFill>
                <a:sysClr val="windowText" lastClr="000000"/>
              </a:solidFill>
            </a:endParaRPr>
          </a:p>
        </p:txBody>
      </p:sp>
      <p:grpSp>
        <p:nvGrpSpPr>
          <p:cNvPr id="5" name="Group 4">
            <a:extLst>
              <a:ext uri="{FF2B5EF4-FFF2-40B4-BE49-F238E27FC236}">
                <a16:creationId xmlns:a16="http://schemas.microsoft.com/office/drawing/2014/main" id="{E9DE7978-B2C0-4C11-AE79-A56707B0275C}"/>
              </a:ext>
            </a:extLst>
          </p:cNvPr>
          <p:cNvGrpSpPr/>
          <p:nvPr/>
        </p:nvGrpSpPr>
        <p:grpSpPr>
          <a:xfrm>
            <a:off x="171517" y="6281032"/>
            <a:ext cx="1636295" cy="487815"/>
            <a:chOff x="171517" y="6281032"/>
            <a:chExt cx="1636295" cy="487815"/>
          </a:xfrm>
        </p:grpSpPr>
        <p:sp>
          <p:nvSpPr>
            <p:cNvPr id="7" name="Rectangle 6">
              <a:extLst>
                <a:ext uri="{FF2B5EF4-FFF2-40B4-BE49-F238E27FC236}">
                  <a16:creationId xmlns:a16="http://schemas.microsoft.com/office/drawing/2014/main" id="{08A37C20-AD36-49EF-8413-D6934239290C}"/>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94085CED-20BF-49EC-BADA-3E76C70D1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29772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3464"/>
            <a:ext cx="7886700" cy="466927"/>
          </a:xfrm>
        </p:spPr>
        <p:txBody>
          <a:bodyPr>
            <a:normAutofit fontScale="90000"/>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Condition</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13</a:t>
            </a:fld>
            <a:endParaRPr lang="en-US" sz="1350" kern="0">
              <a:solidFill>
                <a:sysClr val="windowText" lastClr="000000"/>
              </a:solidFill>
            </a:endParaRPr>
          </a:p>
        </p:txBody>
      </p:sp>
      <p:graphicFrame>
        <p:nvGraphicFramePr>
          <p:cNvPr id="7" name="Chart 6">
            <a:extLst>
              <a:ext uri="{FF2B5EF4-FFF2-40B4-BE49-F238E27FC236}">
                <a16:creationId xmlns:a16="http://schemas.microsoft.com/office/drawing/2014/main" id="{94C0DCCE-44CD-42E0-A058-296051F9F33A}"/>
              </a:ext>
            </a:extLst>
          </p:cNvPr>
          <p:cNvGraphicFramePr>
            <a:graphicFrameLocks/>
          </p:cNvGraphicFramePr>
          <p:nvPr>
            <p:extLst>
              <p:ext uri="{D42A27DB-BD31-4B8C-83A1-F6EECF244321}">
                <p14:modId xmlns:p14="http://schemas.microsoft.com/office/powerpoint/2010/main" val="1450936565"/>
              </p:ext>
            </p:extLst>
          </p:nvPr>
        </p:nvGraphicFramePr>
        <p:xfrm>
          <a:off x="628650" y="1122507"/>
          <a:ext cx="7886700" cy="5293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97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Deterioration</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14</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5849788" cy="4305464"/>
          </a:xfrm>
        </p:spPr>
        <p:txBody>
          <a:bodyPr>
            <a:noAutofit/>
          </a:bodyPr>
          <a:lstStyle/>
          <a:p>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Pavement layers designed for </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Anticipated truck loadings </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Environmental conditions</a:t>
            </a:r>
          </a:p>
          <a:p>
            <a:endParaRPr lang="en-US" sz="15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Pavements deteriorate due to:</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Iowa’s harsh environment</a:t>
            </a:r>
          </a:p>
          <a:p>
            <a:pPr lvl="2"/>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 Year-long moisture</a:t>
            </a:r>
          </a:p>
          <a:p>
            <a:pPr lvl="2"/>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Temperature extremes</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Increased truck traffic/heavier trucks</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Subgrade inconsistency</a:t>
            </a:r>
          </a:p>
          <a:p>
            <a:pPr lvl="1"/>
            <a:r>
              <a:rPr lang="en-US" sz="2000" dirty="0">
                <a:latin typeface="Century Gothic" panose="020B0502020202020204" pitchFamily="34" charset="0"/>
                <a:ea typeface="Microsoft Sans Serif" panose="020B0604020202020204" pitchFamily="34" charset="0"/>
                <a:cs typeface="Microsoft Sans Serif" panose="020B0604020202020204" pitchFamily="34" charset="0"/>
              </a:rPr>
              <a:t>Drainage issues</a:t>
            </a:r>
          </a:p>
          <a:p>
            <a:pPr marL="0" indent="0">
              <a:buNone/>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Picture 8">
            <a:extLst>
              <a:ext uri="{FF2B5EF4-FFF2-40B4-BE49-F238E27FC236}">
                <a16:creationId xmlns:a16="http://schemas.microsoft.com/office/drawing/2014/main" id="{A898ED48-A5A9-41E5-BCED-5E0CEBF39D8B}"/>
              </a:ext>
            </a:extLst>
          </p:cNvPr>
          <p:cNvPicPr>
            <a:picLocks noChangeAspect="1"/>
          </p:cNvPicPr>
          <p:nvPr/>
        </p:nvPicPr>
        <p:blipFill>
          <a:blip r:embed="rId4"/>
          <a:stretch>
            <a:fillRect/>
          </a:stretch>
        </p:blipFill>
        <p:spPr>
          <a:xfrm>
            <a:off x="6478438" y="3845936"/>
            <a:ext cx="2577514" cy="2646937"/>
          </a:xfrm>
          <a:prstGeom prst="rect">
            <a:avLst/>
          </a:prstGeom>
          <a:effectLst>
            <a:softEdge rad="127000"/>
          </a:effectLst>
        </p:spPr>
      </p:pic>
      <p:pic>
        <p:nvPicPr>
          <p:cNvPr id="8" name="Picture 7">
            <a:extLst>
              <a:ext uri="{FF2B5EF4-FFF2-40B4-BE49-F238E27FC236}">
                <a16:creationId xmlns:a16="http://schemas.microsoft.com/office/drawing/2014/main" id="{A7D49024-A651-4890-B761-38D45C616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46" y="979082"/>
            <a:ext cx="2596069" cy="3253347"/>
          </a:xfrm>
          <a:prstGeom prst="rect">
            <a:avLst/>
          </a:prstGeom>
          <a:effectLst>
            <a:softEdge rad="127000"/>
          </a:effectLst>
        </p:spPr>
      </p:pic>
      <p:pic>
        <p:nvPicPr>
          <p:cNvPr id="19" name="Picture 11" descr="DSC00215">
            <a:extLst>
              <a:ext uri="{FF2B5EF4-FFF2-40B4-BE49-F238E27FC236}">
                <a16:creationId xmlns:a16="http://schemas.microsoft.com/office/drawing/2014/main" id="{45E3E471-E141-40A0-924C-0256FE9F5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634" y="0"/>
            <a:ext cx="2610888" cy="195816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9F7DDB34-F690-49AF-A581-B9BC06DF13B6}"/>
              </a:ext>
            </a:extLst>
          </p:cNvPr>
          <p:cNvGrpSpPr/>
          <p:nvPr/>
        </p:nvGrpSpPr>
        <p:grpSpPr>
          <a:xfrm>
            <a:off x="171517" y="6281032"/>
            <a:ext cx="1636295" cy="487815"/>
            <a:chOff x="171517" y="6281032"/>
            <a:chExt cx="1636295" cy="487815"/>
          </a:xfrm>
        </p:grpSpPr>
        <p:sp>
          <p:nvSpPr>
            <p:cNvPr id="11" name="Rectangle 10">
              <a:extLst>
                <a:ext uri="{FF2B5EF4-FFF2-40B4-BE49-F238E27FC236}">
                  <a16:creationId xmlns:a16="http://schemas.microsoft.com/office/drawing/2014/main" id="{968CCD88-376B-4400-AF57-AC2E2C91B8F5}"/>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24713A4D-61DF-4103-8CA8-86D4BF36E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62419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Deterioration</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457950" y="6356351"/>
            <a:ext cx="2057400" cy="365125"/>
          </a:xfrm>
        </p:spPr>
        <p:txBody>
          <a:bodyPr/>
          <a:lstStyle/>
          <a:p>
            <a:pPr defTabSz="685800"/>
            <a:fld id="{2B5A6398-5B92-4880-B42C-2D0285FB01C7}" type="slidenum">
              <a:rPr lang="en-US" sz="1350" kern="0" smtClean="0">
                <a:solidFill>
                  <a:sysClr val="windowText" lastClr="000000"/>
                </a:solidFill>
              </a:rPr>
              <a:pPr defTabSz="685800"/>
              <a:t>15</a:t>
            </a:fld>
            <a:endParaRPr lang="en-US" sz="1350" kern="0">
              <a:solidFill>
                <a:sysClr val="windowText" lastClr="000000"/>
              </a:solidFill>
            </a:endParaRPr>
          </a:p>
        </p:txBody>
      </p:sp>
      <p:pic>
        <p:nvPicPr>
          <p:cNvPr id="4" name="Picture 3"/>
          <p:cNvPicPr>
            <a:picLocks noChangeAspect="1"/>
          </p:cNvPicPr>
          <p:nvPr/>
        </p:nvPicPr>
        <p:blipFill rotWithShape="1">
          <a:blip r:embed="rId4"/>
          <a:srcRect l="4185" t="12285"/>
          <a:stretch/>
        </p:blipFill>
        <p:spPr>
          <a:xfrm>
            <a:off x="584553" y="1542806"/>
            <a:ext cx="7541530" cy="4186336"/>
          </a:xfrm>
          <a:prstGeom prst="rect">
            <a:avLst/>
          </a:prstGeom>
        </p:spPr>
      </p:pic>
      <p:grpSp>
        <p:nvGrpSpPr>
          <p:cNvPr id="5" name="Group 4">
            <a:extLst>
              <a:ext uri="{FF2B5EF4-FFF2-40B4-BE49-F238E27FC236}">
                <a16:creationId xmlns:a16="http://schemas.microsoft.com/office/drawing/2014/main" id="{39C5769C-D7AA-40E0-913B-D8AB2CFC1E62}"/>
              </a:ext>
            </a:extLst>
          </p:cNvPr>
          <p:cNvGrpSpPr/>
          <p:nvPr/>
        </p:nvGrpSpPr>
        <p:grpSpPr>
          <a:xfrm>
            <a:off x="171517" y="6281032"/>
            <a:ext cx="1636295" cy="487815"/>
            <a:chOff x="171517" y="6281032"/>
            <a:chExt cx="1636295" cy="487815"/>
          </a:xfrm>
        </p:grpSpPr>
        <p:sp>
          <p:nvSpPr>
            <p:cNvPr id="7" name="Rectangle 6">
              <a:extLst>
                <a:ext uri="{FF2B5EF4-FFF2-40B4-BE49-F238E27FC236}">
                  <a16:creationId xmlns:a16="http://schemas.microsoft.com/office/drawing/2014/main" id="{326CCC2C-4386-4EEF-9474-D717788E44AF}"/>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9F129C33-F758-4FCA-9309-956631EE0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92239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Slowing down the deterioration</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16</a:t>
            </a:fld>
            <a:endParaRPr lang="en-US" sz="1350" kern="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vert="horz" lIns="91440" tIns="45720" rIns="91440" bIns="45720" rtlCol="0" anchor="t">
            <a:noAutofit/>
          </a:bodyPr>
          <a:lstStyle/>
          <a:p>
            <a:pPr marL="0" indent="0">
              <a:buNone/>
            </a:pPr>
            <a:r>
              <a:rPr lang="en-US" sz="2400" dirty="0">
                <a:latin typeface="Century Gothic" panose="020B0502020202020204" pitchFamily="34" charset="0"/>
                <a:ea typeface="Microsoft Sans Serif"/>
                <a:cs typeface="Microsoft Sans Serif"/>
              </a:rPr>
              <a:t>Preventive Maintenance/Preservation</a:t>
            </a:r>
          </a:p>
          <a:p>
            <a:endParaRPr lang="en-US" sz="1500" dirty="0">
              <a:latin typeface="Century Gothic" panose="020B0502020202020204" pitchFamily="34" charset="0"/>
              <a:ea typeface="Microsoft Sans Serif"/>
              <a:cs typeface="Microsoft Sans Serif"/>
            </a:endParaRPr>
          </a:p>
          <a:p>
            <a:pPr lvl="1"/>
            <a:r>
              <a:rPr lang="en-US" sz="2100" dirty="0">
                <a:latin typeface="Century Gothic" panose="020B0502020202020204" pitchFamily="34" charset="0"/>
                <a:ea typeface="Microsoft Sans Serif"/>
                <a:cs typeface="Microsoft Sans Serif"/>
              </a:rPr>
              <a:t>Treatments to pavements in relatively good condition to extend pavement life and/or improve performance</a:t>
            </a:r>
            <a:br>
              <a:rPr lang="en-US" sz="2100" dirty="0">
                <a:latin typeface="Century Gothic" panose="020B0502020202020204" pitchFamily="34" charset="0"/>
                <a:ea typeface="Microsoft Sans Serif"/>
                <a:cs typeface="Microsoft Sans Serif"/>
              </a:rPr>
            </a:br>
            <a:endParaRPr lang="en-US" sz="1500" dirty="0">
              <a:latin typeface="Century Gothic" panose="020B0502020202020204" pitchFamily="34" charset="0"/>
              <a:ea typeface="Microsoft Sans Serif"/>
              <a:cs typeface="Microsoft Sans Serif"/>
            </a:endParaRPr>
          </a:p>
          <a:p>
            <a:pPr lvl="1"/>
            <a:r>
              <a:rPr lang="en-US" sz="2100" dirty="0">
                <a:latin typeface="Century Gothic" panose="020B0502020202020204" pitchFamily="34" charset="0"/>
                <a:ea typeface="Microsoft Sans Serif"/>
                <a:cs typeface="Microsoft Sans Serif"/>
              </a:rPr>
              <a:t>Begin early in pavement life</a:t>
            </a:r>
            <a:br>
              <a:rPr lang="en-US" sz="2100" dirty="0">
                <a:latin typeface="Century Gothic" panose="020B0502020202020204" pitchFamily="34" charset="0"/>
                <a:ea typeface="Microsoft Sans Serif"/>
                <a:cs typeface="Microsoft Sans Serif"/>
              </a:rPr>
            </a:br>
            <a:endParaRPr lang="en-US" sz="1500" dirty="0">
              <a:latin typeface="Century Gothic" panose="020B0502020202020204" pitchFamily="34" charset="0"/>
              <a:ea typeface="Microsoft Sans Serif"/>
              <a:cs typeface="Microsoft Sans Serif"/>
            </a:endParaRPr>
          </a:p>
          <a:p>
            <a:pPr lvl="1"/>
            <a:r>
              <a:rPr lang="en-US" sz="2100" dirty="0">
                <a:latin typeface="Century Gothic" panose="020B0502020202020204" pitchFamily="34" charset="0"/>
                <a:ea typeface="Microsoft Sans Serif"/>
                <a:cs typeface="Microsoft Sans Serif"/>
              </a:rPr>
              <a:t>Very cost-effective</a:t>
            </a:r>
            <a:br>
              <a:rPr lang="en-US" sz="2100" dirty="0">
                <a:latin typeface="Century Gothic" panose="020B0502020202020204" pitchFamily="34" charset="0"/>
                <a:ea typeface="Microsoft Sans Serif"/>
                <a:cs typeface="Microsoft Sans Serif"/>
              </a:rPr>
            </a:br>
            <a:endParaRPr lang="en-US" sz="1500" dirty="0">
              <a:latin typeface="Century Gothic" panose="020B0502020202020204" pitchFamily="34" charset="0"/>
              <a:ea typeface="Microsoft Sans Serif"/>
              <a:cs typeface="Microsoft Sans Serif"/>
            </a:endParaRPr>
          </a:p>
          <a:p>
            <a:pPr lvl="1"/>
            <a:r>
              <a:rPr lang="en-US" sz="2100" dirty="0">
                <a:latin typeface="Century Gothic" panose="020B0502020202020204" pitchFamily="34" charset="0"/>
                <a:ea typeface="Microsoft Sans Serif"/>
                <a:cs typeface="Microsoft Sans Serif"/>
              </a:rPr>
              <a:t>Treatments may be repeated on a schedule</a:t>
            </a:r>
          </a:p>
          <a:p>
            <a:endParaRPr lang="en-U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oup 6">
            <a:extLst>
              <a:ext uri="{FF2B5EF4-FFF2-40B4-BE49-F238E27FC236}">
                <a16:creationId xmlns:a16="http://schemas.microsoft.com/office/drawing/2014/main" id="{04A36F33-5F3C-482D-A6A6-680B0B2B0AD4}"/>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AC43CF2B-5EA3-4235-A9A5-BF5A6C97BBCB}"/>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68748807-6785-4124-933B-216F73EB7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158249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Maintaining Good Condition Costs Less</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17</a:t>
            </a:fld>
            <a:endParaRPr lang="en-US" sz="1350" kern="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a:noAutofit/>
          </a:bodyPr>
          <a:lstStyle/>
          <a:p>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Like your car or home, routine/preventative maintenance helps extend the life</a:t>
            </a:r>
          </a:p>
          <a:p>
            <a:pPr marL="342900" lvl="1" indent="0">
              <a:buNone/>
            </a:pPr>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Eventually it will need rehabilitation or replacement</a:t>
            </a:r>
          </a:p>
          <a:p>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Pavement management data and tools help us determine the optimal mix of treatments </a:t>
            </a:r>
          </a:p>
          <a:p>
            <a:pPr marL="685800" lvl="2" indent="0">
              <a:buNone/>
            </a:pPr>
            <a:r>
              <a:rPr lang="en-US" sz="2400" b="1" dirty="0">
                <a:solidFill>
                  <a:schemeClr val="bg1">
                    <a:lumMod val="50000"/>
                  </a:schemeClr>
                </a:solidFill>
                <a:latin typeface="Century Gothic" panose="020B0502020202020204" pitchFamily="34" charset="0"/>
                <a:ea typeface="Microsoft Sans Serif" panose="020B0604020202020204" pitchFamily="34" charset="0"/>
                <a:cs typeface="Microsoft Sans Serif" panose="020B0604020202020204" pitchFamily="34" charset="0"/>
              </a:rPr>
              <a:t>Goal: most life at the least cost</a:t>
            </a:r>
          </a:p>
        </p:txBody>
      </p:sp>
      <p:grpSp>
        <p:nvGrpSpPr>
          <p:cNvPr id="7" name="Group 6">
            <a:extLst>
              <a:ext uri="{FF2B5EF4-FFF2-40B4-BE49-F238E27FC236}">
                <a16:creationId xmlns:a16="http://schemas.microsoft.com/office/drawing/2014/main" id="{90012922-68DA-4336-BEC2-779AD984F83C}"/>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37F5281F-8E43-4DF5-B184-8E41B17A93F6}"/>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EFEDDCCE-9C6B-477E-BD24-579E11B55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17455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575213"/>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Treatments</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0" y="1151156"/>
            <a:ext cx="7886700" cy="4555687"/>
          </a:xfrm>
        </p:spPr>
        <p:txBody>
          <a:bodyPr>
            <a:noAutofit/>
          </a:bodyPr>
          <a:lstStyle/>
          <a:p>
            <a:pPr marL="0" indent="0">
              <a:buNone/>
            </a:pPr>
            <a:r>
              <a:rPr lang="en-US" sz="2100" b="1" dirty="0">
                <a:latin typeface="Century Gothic" panose="020B0502020202020204" pitchFamily="34" charset="0"/>
              </a:rPr>
              <a:t>Maintenance/Preservation treatments </a:t>
            </a:r>
          </a:p>
          <a:p>
            <a:pPr marL="0" indent="0">
              <a:buNone/>
            </a:pPr>
            <a:endParaRPr lang="en-US" sz="600" b="1" dirty="0">
              <a:latin typeface="Century Gothic" panose="020B0502020202020204" pitchFamily="34" charset="0"/>
            </a:endParaRPr>
          </a:p>
          <a:p>
            <a:pPr lvl="1"/>
            <a:r>
              <a:rPr lang="en-US" sz="1800" dirty="0">
                <a:solidFill>
                  <a:prstClr val="black"/>
                </a:solidFill>
                <a:latin typeface="Century Gothic" panose="020B0502020202020204" pitchFamily="34" charset="0"/>
              </a:rPr>
              <a:t>Crack &amp; joint sealing/filling  </a:t>
            </a:r>
            <a:br>
              <a:rPr lang="en-US" sz="1800" dirty="0">
                <a:solidFill>
                  <a:prstClr val="black"/>
                </a:solidFill>
                <a:latin typeface="Century Gothic" panose="020B0502020202020204" pitchFamily="34" charset="0"/>
              </a:rPr>
            </a:br>
            <a:endParaRPr lang="en-US" sz="1500" dirty="0">
              <a:latin typeface="Century Gothic" panose="020B0502020202020204" pitchFamily="34" charset="0"/>
            </a:endParaRPr>
          </a:p>
          <a:p>
            <a:pPr lvl="1"/>
            <a:r>
              <a:rPr lang="en-US" sz="1800" dirty="0">
                <a:latin typeface="Century Gothic" panose="020B0502020202020204" pitchFamily="34" charset="0"/>
              </a:rPr>
              <a:t>Diamond grinding</a:t>
            </a:r>
            <a:br>
              <a:rPr lang="en-US" sz="1800" dirty="0">
                <a:latin typeface="Century Gothic" panose="020B0502020202020204" pitchFamily="34" charset="0"/>
              </a:rPr>
            </a:br>
            <a:endParaRPr lang="en-US" sz="1500" dirty="0">
              <a:latin typeface="Century Gothic" panose="020B0502020202020204" pitchFamily="34" charset="0"/>
            </a:endParaRPr>
          </a:p>
          <a:p>
            <a:pPr lvl="1"/>
            <a:r>
              <a:rPr lang="en-US" sz="1800" dirty="0">
                <a:latin typeface="Century Gothic" panose="020B0502020202020204" pitchFamily="34" charset="0"/>
              </a:rPr>
              <a:t>Thin surface treatments</a:t>
            </a:r>
          </a:p>
          <a:p>
            <a:pPr lvl="2"/>
            <a:r>
              <a:rPr lang="en-US" sz="1500" dirty="0">
                <a:latin typeface="Century Gothic" panose="020B0502020202020204" pitchFamily="34" charset="0"/>
              </a:rPr>
              <a:t>Chip seals</a:t>
            </a:r>
          </a:p>
          <a:p>
            <a:pPr lvl="2"/>
            <a:r>
              <a:rPr lang="en-US" sz="1500" dirty="0">
                <a:latin typeface="Century Gothic" panose="020B0502020202020204" pitchFamily="34" charset="0"/>
              </a:rPr>
              <a:t>Slurry seals</a:t>
            </a:r>
          </a:p>
          <a:p>
            <a:pPr lvl="2"/>
            <a:r>
              <a:rPr lang="en-US" sz="1500" dirty="0" err="1">
                <a:solidFill>
                  <a:prstClr val="black"/>
                </a:solidFill>
                <a:latin typeface="Century Gothic" panose="020B0502020202020204" pitchFamily="34" charset="0"/>
              </a:rPr>
              <a:t>Microsurfacing</a:t>
            </a:r>
            <a:endParaRPr lang="en-US" sz="1500" dirty="0">
              <a:latin typeface="Century Gothic" panose="020B0502020202020204" pitchFamily="34" charset="0"/>
            </a:endParaRPr>
          </a:p>
          <a:p>
            <a:pPr lvl="2"/>
            <a:r>
              <a:rPr lang="en-US" sz="1500" dirty="0">
                <a:latin typeface="Century Gothic" panose="020B0502020202020204" pitchFamily="34" charset="0"/>
              </a:rPr>
              <a:t>Thin lift asphalt overlays</a:t>
            </a:r>
          </a:p>
          <a:p>
            <a:pPr marL="914400" lvl="2" indent="0">
              <a:buNone/>
            </a:pPr>
            <a:endParaRPr lang="en-US" sz="1000" dirty="0">
              <a:latin typeface="Century Gothic" panose="020B0502020202020204" pitchFamily="34" charset="0"/>
            </a:endParaRPr>
          </a:p>
          <a:p>
            <a:pPr marL="0" indent="0">
              <a:buNone/>
            </a:pPr>
            <a:r>
              <a:rPr lang="en-US" sz="2100" b="1" dirty="0">
                <a:solidFill>
                  <a:schemeClr val="bg1">
                    <a:lumMod val="75000"/>
                  </a:schemeClr>
                </a:solidFill>
                <a:latin typeface="Century Gothic" panose="020B0502020202020204" pitchFamily="34" charset="0"/>
              </a:rPr>
              <a:t>Rehabilitations (20 year life)</a:t>
            </a:r>
          </a:p>
          <a:p>
            <a:pPr marL="0" indent="0">
              <a:buNone/>
            </a:pPr>
            <a:endParaRPr lang="en-US" sz="1500" b="1" dirty="0">
              <a:solidFill>
                <a:schemeClr val="bg1">
                  <a:lumMod val="75000"/>
                </a:schemeClr>
              </a:solidFill>
              <a:latin typeface="Century Gothic" panose="020B0502020202020204" pitchFamily="34" charset="0"/>
            </a:endParaRPr>
          </a:p>
          <a:p>
            <a:pPr marL="0" indent="0">
              <a:buNone/>
            </a:pPr>
            <a:r>
              <a:rPr lang="en-US" sz="2100" b="1" dirty="0">
                <a:solidFill>
                  <a:schemeClr val="bg1">
                    <a:lumMod val="75000"/>
                  </a:schemeClr>
                </a:solidFill>
                <a:latin typeface="Century Gothic" panose="020B0502020202020204" pitchFamily="34" charset="0"/>
              </a:rPr>
              <a:t>Reconstruction (40 year life)</a:t>
            </a:r>
          </a:p>
          <a:p>
            <a:pPr lvl="1"/>
            <a:endParaRPr lang="en-US" sz="1800" dirty="0">
              <a:latin typeface="Century Gothic" panose="020B0502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Down Arrow 6"/>
          <p:cNvSpPr/>
          <p:nvPr/>
        </p:nvSpPr>
        <p:spPr>
          <a:xfrm>
            <a:off x="7556243" y="1367752"/>
            <a:ext cx="573024" cy="4555686"/>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96000"/>
              </a:schemeClr>
            </a:solidFill>
          </a:ln>
          <a:effectLst/>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7022CE-4076-4E34-8E9A-C05713B0BBEF}"/>
              </a:ext>
            </a:extLst>
          </p:cNvPr>
          <p:cNvSpPr txBox="1"/>
          <p:nvPr/>
        </p:nvSpPr>
        <p:spPr>
          <a:xfrm>
            <a:off x="5364423" y="1688703"/>
            <a:ext cx="21711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$3,000/mile/</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yr</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of life</a:t>
            </a:r>
          </a:p>
        </p:txBody>
      </p:sp>
      <p:sp>
        <p:nvSpPr>
          <p:cNvPr id="12" name="TextBox 11">
            <a:extLst>
              <a:ext uri="{FF2B5EF4-FFF2-40B4-BE49-F238E27FC236}">
                <a16:creationId xmlns:a16="http://schemas.microsoft.com/office/drawing/2014/main" id="{903FA5EF-3CFC-4958-88D0-2785FF48107A}"/>
              </a:ext>
            </a:extLst>
          </p:cNvPr>
          <p:cNvSpPr txBox="1"/>
          <p:nvPr/>
        </p:nvSpPr>
        <p:spPr>
          <a:xfrm>
            <a:off x="5385121" y="2232235"/>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$9,000/mile/year</a:t>
            </a:r>
          </a:p>
        </p:txBody>
      </p:sp>
      <p:sp>
        <p:nvSpPr>
          <p:cNvPr id="13" name="TextBox 12">
            <a:extLst>
              <a:ext uri="{FF2B5EF4-FFF2-40B4-BE49-F238E27FC236}">
                <a16:creationId xmlns:a16="http://schemas.microsoft.com/office/drawing/2014/main" id="{F39A94B8-8D03-4068-80DB-ECB67CE215D8}"/>
              </a:ext>
            </a:extLst>
          </p:cNvPr>
          <p:cNvSpPr txBox="1"/>
          <p:nvPr/>
        </p:nvSpPr>
        <p:spPr>
          <a:xfrm>
            <a:off x="5385121" y="2712543"/>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$10,000/mile/year</a:t>
            </a:r>
          </a:p>
        </p:txBody>
      </p:sp>
      <p:sp>
        <p:nvSpPr>
          <p:cNvPr id="14" name="TextBox 13">
            <a:extLst>
              <a:ext uri="{FF2B5EF4-FFF2-40B4-BE49-F238E27FC236}">
                <a16:creationId xmlns:a16="http://schemas.microsoft.com/office/drawing/2014/main" id="{744CD775-C60B-4079-A24A-210F063D090A}"/>
              </a:ext>
            </a:extLst>
          </p:cNvPr>
          <p:cNvSpPr txBox="1"/>
          <p:nvPr/>
        </p:nvSpPr>
        <p:spPr>
          <a:xfrm>
            <a:off x="5385121" y="4390073"/>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$35,000/mile/year</a:t>
            </a:r>
          </a:p>
        </p:txBody>
      </p:sp>
      <p:sp>
        <p:nvSpPr>
          <p:cNvPr id="15" name="TextBox 14">
            <a:extLst>
              <a:ext uri="{FF2B5EF4-FFF2-40B4-BE49-F238E27FC236}">
                <a16:creationId xmlns:a16="http://schemas.microsoft.com/office/drawing/2014/main" id="{D3B10006-FBB0-4B6D-9702-CC8ACB419561}"/>
              </a:ext>
            </a:extLst>
          </p:cNvPr>
          <p:cNvSpPr txBox="1"/>
          <p:nvPr/>
        </p:nvSpPr>
        <p:spPr>
          <a:xfrm>
            <a:off x="5385121" y="5170841"/>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a:t>
            </a:r>
            <a:r>
              <a:rPr lang="en-US" dirty="0">
                <a:solidFill>
                  <a:schemeClr val="bg1">
                    <a:lumMod val="65000"/>
                  </a:schemeClr>
                </a:solidFill>
                <a:latin typeface="Calibri" panose="020F0502020204030204"/>
              </a:rPr>
              <a:t>50</a:t>
            </a: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,000/mile/</a:t>
            </a:r>
            <a:r>
              <a:rPr lang="en-US" dirty="0">
                <a:solidFill>
                  <a:schemeClr val="bg1">
                    <a:lumMod val="65000"/>
                  </a:schemeClr>
                </a:solidFill>
                <a:latin typeface="Calibri" panose="020F0502020204030204"/>
              </a:rPr>
              <a:t>year</a:t>
            </a: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 </a:t>
            </a:r>
          </a:p>
        </p:txBody>
      </p:sp>
      <p:sp>
        <p:nvSpPr>
          <p:cNvPr id="16" name="Rectangle 15">
            <a:extLst>
              <a:ext uri="{FF2B5EF4-FFF2-40B4-BE49-F238E27FC236}">
                <a16:creationId xmlns:a16="http://schemas.microsoft.com/office/drawing/2014/main" id="{B07BFAF9-D4AF-425A-8A15-7F25745BAB89}"/>
              </a:ext>
            </a:extLst>
          </p:cNvPr>
          <p:cNvSpPr/>
          <p:nvPr/>
        </p:nvSpPr>
        <p:spPr>
          <a:xfrm>
            <a:off x="6644055" y="449442"/>
            <a:ext cx="2349410" cy="830997"/>
          </a:xfrm>
          <a:prstGeom prst="rect">
            <a:avLst/>
          </a:prstGeom>
          <a:noFill/>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9525">
                  <a:solidFill>
                    <a:prstClr val="white"/>
                  </a:solidFill>
                  <a:prstDash val="solid"/>
                </a:ln>
                <a:solidFill>
                  <a:srgbClr val="5B9BD5"/>
                </a:solidFill>
                <a:effectLst/>
                <a:uLnTx/>
                <a:uFillTx/>
                <a:latin typeface="Calibri" panose="020F0502020204030204"/>
                <a:ea typeface="+mn-ea"/>
                <a:cs typeface="+mn-cs"/>
              </a:rPr>
              <a:t>Increasing Annualized Cost</a:t>
            </a:r>
          </a:p>
        </p:txBody>
      </p:sp>
      <p:grpSp>
        <p:nvGrpSpPr>
          <p:cNvPr id="17" name="Group 16">
            <a:extLst>
              <a:ext uri="{FF2B5EF4-FFF2-40B4-BE49-F238E27FC236}">
                <a16:creationId xmlns:a16="http://schemas.microsoft.com/office/drawing/2014/main" id="{D1C01E65-F965-4F6E-B04F-15D21F56602C}"/>
              </a:ext>
            </a:extLst>
          </p:cNvPr>
          <p:cNvGrpSpPr/>
          <p:nvPr/>
        </p:nvGrpSpPr>
        <p:grpSpPr>
          <a:xfrm>
            <a:off x="171517" y="6281032"/>
            <a:ext cx="1636295" cy="487815"/>
            <a:chOff x="171517" y="6281032"/>
            <a:chExt cx="1636295" cy="487815"/>
          </a:xfrm>
        </p:grpSpPr>
        <p:sp>
          <p:nvSpPr>
            <p:cNvPr id="18" name="Rectangle 17">
              <a:extLst>
                <a:ext uri="{FF2B5EF4-FFF2-40B4-BE49-F238E27FC236}">
                  <a16:creationId xmlns:a16="http://schemas.microsoft.com/office/drawing/2014/main" id="{82A50AAD-0459-4C69-A0C5-4A56DC279140}"/>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clipart&#10;&#10;Description automatically generated">
              <a:extLst>
                <a:ext uri="{FF2B5EF4-FFF2-40B4-BE49-F238E27FC236}">
                  <a16:creationId xmlns:a16="http://schemas.microsoft.com/office/drawing/2014/main" id="{49994DDC-9F50-4D81-B767-07B230B29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00841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575213"/>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Treatments</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0" y="1039564"/>
            <a:ext cx="7886700" cy="4555687"/>
          </a:xfrm>
        </p:spPr>
        <p:txBody>
          <a:bodyPr>
            <a:noAutofit/>
          </a:bodyPr>
          <a:lstStyle/>
          <a:p>
            <a:pPr marL="0" indent="0">
              <a:buNone/>
            </a:pPr>
            <a:r>
              <a:rPr lang="en-US" sz="2100" b="1" dirty="0">
                <a:solidFill>
                  <a:schemeClr val="bg1">
                    <a:lumMod val="75000"/>
                  </a:schemeClr>
                </a:solidFill>
                <a:latin typeface="Century Gothic" panose="020B0502020202020204" pitchFamily="34" charset="0"/>
              </a:rPr>
              <a:t>Maintenance/Preservation treatments </a:t>
            </a:r>
          </a:p>
          <a:p>
            <a:pPr lvl="1"/>
            <a:r>
              <a:rPr lang="en-US" sz="1800" dirty="0">
                <a:solidFill>
                  <a:schemeClr val="bg1">
                    <a:lumMod val="75000"/>
                  </a:schemeClr>
                </a:solidFill>
                <a:latin typeface="Century Gothic" panose="020B0502020202020204" pitchFamily="34" charset="0"/>
              </a:rPr>
              <a:t>Crack &amp; joint sealing/filling  </a:t>
            </a:r>
          </a:p>
          <a:p>
            <a:pPr lvl="1"/>
            <a:r>
              <a:rPr lang="en-US" sz="1800" dirty="0">
                <a:solidFill>
                  <a:schemeClr val="bg1">
                    <a:lumMod val="75000"/>
                  </a:schemeClr>
                </a:solidFill>
                <a:latin typeface="Century Gothic" panose="020B0502020202020204" pitchFamily="34" charset="0"/>
              </a:rPr>
              <a:t>Diamond grinding</a:t>
            </a:r>
          </a:p>
          <a:p>
            <a:pPr lvl="1"/>
            <a:r>
              <a:rPr lang="en-US" sz="1800" dirty="0">
                <a:solidFill>
                  <a:schemeClr val="bg1">
                    <a:lumMod val="75000"/>
                  </a:schemeClr>
                </a:solidFill>
                <a:latin typeface="Century Gothic" panose="020B0502020202020204" pitchFamily="34" charset="0"/>
              </a:rPr>
              <a:t>Thin surface treatments</a:t>
            </a:r>
          </a:p>
          <a:p>
            <a:pPr marL="0" indent="0">
              <a:buNone/>
            </a:pPr>
            <a:endParaRPr lang="en-US" sz="2100" b="1" dirty="0">
              <a:latin typeface="Century Gothic" panose="020B0502020202020204" pitchFamily="34" charset="0"/>
            </a:endParaRPr>
          </a:p>
          <a:p>
            <a:pPr marL="0" indent="0">
              <a:buNone/>
            </a:pPr>
            <a:r>
              <a:rPr lang="en-US" sz="2100" b="1" dirty="0">
                <a:latin typeface="Century Gothic" panose="020B0502020202020204" pitchFamily="34" charset="0"/>
              </a:rPr>
              <a:t>Rehabilitations (20 year life)</a:t>
            </a:r>
          </a:p>
          <a:p>
            <a:pPr lvl="1"/>
            <a:r>
              <a:rPr lang="en-US" sz="1800" dirty="0">
                <a:latin typeface="Century Gothic" panose="020B0502020202020204" pitchFamily="34" charset="0"/>
              </a:rPr>
              <a:t>Functional overlays (to address ride)</a:t>
            </a:r>
          </a:p>
          <a:p>
            <a:pPr lvl="1"/>
            <a:r>
              <a:rPr lang="en-US" sz="1800" dirty="0">
                <a:solidFill>
                  <a:prstClr val="black"/>
                </a:solidFill>
                <a:latin typeface="Century Gothic" panose="020B0502020202020204" pitchFamily="34" charset="0"/>
              </a:rPr>
              <a:t>Cold-in-Place recycling</a:t>
            </a:r>
            <a:endParaRPr lang="en-US" sz="1800" dirty="0">
              <a:latin typeface="Century Gothic" panose="020B0502020202020204" pitchFamily="34" charset="0"/>
            </a:endParaRPr>
          </a:p>
          <a:p>
            <a:pPr lvl="1"/>
            <a:r>
              <a:rPr lang="en-US" sz="1800" dirty="0">
                <a:latin typeface="Century Gothic" panose="020B0502020202020204" pitchFamily="34" charset="0"/>
              </a:rPr>
              <a:t>Structural overlays (asphalt and concrete)</a:t>
            </a:r>
          </a:p>
          <a:p>
            <a:pPr lvl="1"/>
            <a:r>
              <a:rPr lang="en-US" sz="1800" dirty="0" err="1">
                <a:latin typeface="Century Gothic" panose="020B0502020202020204" pitchFamily="34" charset="0"/>
              </a:rPr>
              <a:t>Rubblization</a:t>
            </a:r>
            <a:r>
              <a:rPr lang="en-US" sz="1800" dirty="0">
                <a:latin typeface="Century Gothic" panose="020B0502020202020204" pitchFamily="34" charset="0"/>
              </a:rPr>
              <a:t>/crack &amp; seat</a:t>
            </a:r>
          </a:p>
          <a:p>
            <a:pPr marL="457200" lvl="1" indent="0">
              <a:buNone/>
            </a:pPr>
            <a:endParaRPr lang="en-US" sz="1500" dirty="0">
              <a:latin typeface="Century Gothic" panose="020B0502020202020204" pitchFamily="34" charset="0"/>
            </a:endParaRPr>
          </a:p>
          <a:p>
            <a:pPr marL="0" indent="0">
              <a:buNone/>
            </a:pPr>
            <a:r>
              <a:rPr lang="en-US" sz="2100" b="1" dirty="0">
                <a:latin typeface="Century Gothic" panose="020B0502020202020204" pitchFamily="34" charset="0"/>
              </a:rPr>
              <a:t>Reconstruction (40 year life)</a:t>
            </a:r>
          </a:p>
          <a:p>
            <a:pPr lvl="1"/>
            <a:r>
              <a:rPr lang="en-US" sz="1800" dirty="0">
                <a:latin typeface="Century Gothic" panose="020B0502020202020204" pitchFamily="34" charset="0"/>
              </a:rPr>
              <a:t>Completely replacing the pavement </a:t>
            </a:r>
            <a:br>
              <a:rPr lang="en-US" sz="1800" dirty="0">
                <a:latin typeface="Century Gothic" panose="020B0502020202020204" pitchFamily="34" charset="0"/>
              </a:rPr>
            </a:br>
            <a:r>
              <a:rPr lang="en-US" sz="1800" dirty="0">
                <a:latin typeface="Century Gothic" panose="020B0502020202020204" pitchFamily="34" charset="0"/>
              </a:rPr>
              <a:t>and sometimes the subgrade</a:t>
            </a:r>
            <a:endParaRPr lang="en-US" sz="18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Down Arrow 6"/>
          <p:cNvSpPr/>
          <p:nvPr/>
        </p:nvSpPr>
        <p:spPr>
          <a:xfrm>
            <a:off x="7556243" y="1367751"/>
            <a:ext cx="573024" cy="4555687"/>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96000"/>
              </a:schemeClr>
            </a:solidFill>
          </a:ln>
          <a:effectLst/>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7022CE-4076-4E34-8E9A-C05713B0BBEF}"/>
              </a:ext>
            </a:extLst>
          </p:cNvPr>
          <p:cNvSpPr txBox="1"/>
          <p:nvPr/>
        </p:nvSpPr>
        <p:spPr>
          <a:xfrm>
            <a:off x="5385121" y="1499477"/>
            <a:ext cx="21711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$3,000/mile/</a:t>
            </a:r>
            <a:r>
              <a:rPr kumimoji="0" lang="en-US" sz="1800" b="0" i="0" u="none" strike="noStrike" kern="1200" cap="none" spc="0" normalizeH="0" baseline="0" noProof="0" dirty="0" err="1">
                <a:ln>
                  <a:noFill/>
                </a:ln>
                <a:solidFill>
                  <a:schemeClr val="bg1">
                    <a:lumMod val="65000"/>
                  </a:schemeClr>
                </a:solidFill>
                <a:effectLst/>
                <a:uLnTx/>
                <a:uFillTx/>
                <a:latin typeface="Calibri" panose="020F0502020204030204"/>
                <a:ea typeface="+mn-ea"/>
                <a:cs typeface="+mn-cs"/>
              </a:rPr>
              <a:t>yr</a:t>
            </a: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 of life</a:t>
            </a:r>
          </a:p>
        </p:txBody>
      </p:sp>
      <p:sp>
        <p:nvSpPr>
          <p:cNvPr id="12" name="TextBox 11">
            <a:extLst>
              <a:ext uri="{FF2B5EF4-FFF2-40B4-BE49-F238E27FC236}">
                <a16:creationId xmlns:a16="http://schemas.microsoft.com/office/drawing/2014/main" id="{903FA5EF-3CFC-4958-88D0-2785FF48107A}"/>
              </a:ext>
            </a:extLst>
          </p:cNvPr>
          <p:cNvSpPr txBox="1"/>
          <p:nvPr/>
        </p:nvSpPr>
        <p:spPr>
          <a:xfrm>
            <a:off x="5402374" y="1773553"/>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$9,000/mile/year</a:t>
            </a:r>
          </a:p>
        </p:txBody>
      </p:sp>
      <p:sp>
        <p:nvSpPr>
          <p:cNvPr id="13" name="TextBox 12">
            <a:extLst>
              <a:ext uri="{FF2B5EF4-FFF2-40B4-BE49-F238E27FC236}">
                <a16:creationId xmlns:a16="http://schemas.microsoft.com/office/drawing/2014/main" id="{F39A94B8-8D03-4068-80DB-ECB67CE215D8}"/>
              </a:ext>
            </a:extLst>
          </p:cNvPr>
          <p:cNvSpPr txBox="1"/>
          <p:nvPr/>
        </p:nvSpPr>
        <p:spPr>
          <a:xfrm>
            <a:off x="5410439" y="2013288"/>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$10,000/mile/year</a:t>
            </a:r>
          </a:p>
        </p:txBody>
      </p:sp>
      <p:sp>
        <p:nvSpPr>
          <p:cNvPr id="14" name="TextBox 13">
            <a:extLst>
              <a:ext uri="{FF2B5EF4-FFF2-40B4-BE49-F238E27FC236}">
                <a16:creationId xmlns:a16="http://schemas.microsoft.com/office/drawing/2014/main" id="{744CD775-C60B-4079-A24A-210F063D090A}"/>
              </a:ext>
            </a:extLst>
          </p:cNvPr>
          <p:cNvSpPr txBox="1"/>
          <p:nvPr/>
        </p:nvSpPr>
        <p:spPr>
          <a:xfrm>
            <a:off x="5385121" y="2780045"/>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$35,000/mile/year</a:t>
            </a:r>
          </a:p>
        </p:txBody>
      </p:sp>
      <p:sp>
        <p:nvSpPr>
          <p:cNvPr id="15" name="TextBox 14">
            <a:extLst>
              <a:ext uri="{FF2B5EF4-FFF2-40B4-BE49-F238E27FC236}">
                <a16:creationId xmlns:a16="http://schemas.microsoft.com/office/drawing/2014/main" id="{D3B10006-FBB0-4B6D-9702-CC8ACB419561}"/>
              </a:ext>
            </a:extLst>
          </p:cNvPr>
          <p:cNvSpPr txBox="1"/>
          <p:nvPr/>
        </p:nvSpPr>
        <p:spPr>
          <a:xfrm>
            <a:off x="5484720" y="4701008"/>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lang="en-US" dirty="0">
                <a:solidFill>
                  <a:srgbClr val="FF0000"/>
                </a:solidFill>
                <a:latin typeface="Calibri" panose="020F0502020204030204"/>
              </a:rPr>
              <a:t>50</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,000/mile/</a:t>
            </a:r>
            <a:r>
              <a:rPr lang="en-US" dirty="0">
                <a:solidFill>
                  <a:srgbClr val="FF0000"/>
                </a:solidFill>
                <a:latin typeface="Calibri" panose="020F0502020204030204"/>
              </a:rPr>
              <a:t>year</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6" name="Rectangle 15">
            <a:extLst>
              <a:ext uri="{FF2B5EF4-FFF2-40B4-BE49-F238E27FC236}">
                <a16:creationId xmlns:a16="http://schemas.microsoft.com/office/drawing/2014/main" id="{B07BFAF9-D4AF-425A-8A15-7F25745BAB89}"/>
              </a:ext>
            </a:extLst>
          </p:cNvPr>
          <p:cNvSpPr/>
          <p:nvPr/>
        </p:nvSpPr>
        <p:spPr>
          <a:xfrm>
            <a:off x="6644055" y="449442"/>
            <a:ext cx="2349410" cy="830997"/>
          </a:xfrm>
          <a:prstGeom prst="rect">
            <a:avLst/>
          </a:prstGeom>
          <a:noFill/>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9525">
                  <a:solidFill>
                    <a:prstClr val="white"/>
                  </a:solidFill>
                  <a:prstDash val="solid"/>
                </a:ln>
                <a:solidFill>
                  <a:srgbClr val="5B9BD5"/>
                </a:solidFill>
                <a:effectLst/>
                <a:uLnTx/>
                <a:uFillTx/>
                <a:latin typeface="Calibri" panose="020F0502020204030204"/>
                <a:ea typeface="+mn-ea"/>
                <a:cs typeface="+mn-cs"/>
              </a:rPr>
              <a:t>Increasing Annualized Cost</a:t>
            </a:r>
          </a:p>
        </p:txBody>
      </p:sp>
      <p:grpSp>
        <p:nvGrpSpPr>
          <p:cNvPr id="17" name="Group 16">
            <a:extLst>
              <a:ext uri="{FF2B5EF4-FFF2-40B4-BE49-F238E27FC236}">
                <a16:creationId xmlns:a16="http://schemas.microsoft.com/office/drawing/2014/main" id="{3772846C-F421-48FD-AA37-D883989A4ADE}"/>
              </a:ext>
            </a:extLst>
          </p:cNvPr>
          <p:cNvGrpSpPr/>
          <p:nvPr/>
        </p:nvGrpSpPr>
        <p:grpSpPr>
          <a:xfrm>
            <a:off x="171517" y="6281032"/>
            <a:ext cx="1636295" cy="487815"/>
            <a:chOff x="171517" y="6281032"/>
            <a:chExt cx="1636295" cy="487815"/>
          </a:xfrm>
        </p:grpSpPr>
        <p:sp>
          <p:nvSpPr>
            <p:cNvPr id="18" name="Rectangle 17">
              <a:extLst>
                <a:ext uri="{FF2B5EF4-FFF2-40B4-BE49-F238E27FC236}">
                  <a16:creationId xmlns:a16="http://schemas.microsoft.com/office/drawing/2014/main" id="{4D64C78B-566E-4E6B-A1F8-E9F35D7C6623}"/>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clipart&#10;&#10;Description automatically generated">
              <a:extLst>
                <a:ext uri="{FF2B5EF4-FFF2-40B4-BE49-F238E27FC236}">
                  <a16:creationId xmlns:a16="http://schemas.microsoft.com/office/drawing/2014/main" id="{E8F421C4-0A1A-461A-A9C8-1A766926E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320883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823790" y="2023857"/>
            <a:ext cx="3793787" cy="11865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entury Gothic" panose="020B0502020202020204" pitchFamily="34" charset="0"/>
                <a:ea typeface="Microsoft Sans Serif" panose="020B0604020202020204" pitchFamily="34" charset="0"/>
                <a:cs typeface="Microsoft Sans Serif" panose="020B0604020202020204" pitchFamily="34" charset="0"/>
              </a:rPr>
              <a:t>Pavement Management</a:t>
            </a:r>
          </a:p>
        </p:txBody>
      </p:sp>
      <p:sp>
        <p:nvSpPr>
          <p:cNvPr id="7" name="Content Placeholder 2"/>
          <p:cNvSpPr txBox="1">
            <a:spLocks/>
          </p:cNvSpPr>
          <p:nvPr/>
        </p:nvSpPr>
        <p:spPr>
          <a:xfrm>
            <a:off x="4823790" y="4377446"/>
            <a:ext cx="4266870" cy="16263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4823790" y="4728936"/>
            <a:ext cx="4572000" cy="923330"/>
          </a:xfrm>
          <a:prstGeom prst="rect">
            <a:avLst/>
          </a:prstGeom>
        </p:spPr>
        <p:txBody>
          <a:bodyPr lIns="91440" tIns="45720" rIns="91440" bIns="45720" anchor="t">
            <a:spAutoFit/>
          </a:bodyPr>
          <a:lstStyle/>
          <a:p>
            <a:r>
              <a:rPr lang="en-US" dirty="0">
                <a:latin typeface="Century Gothic" panose="020B0502020202020204" pitchFamily="34" charset="0"/>
                <a:ea typeface="Microsoft Sans Serif" panose="020B0604020202020204" pitchFamily="34" charset="0"/>
                <a:cs typeface="Microsoft Sans Serif" panose="020B0604020202020204" pitchFamily="34" charset="0"/>
              </a:rPr>
              <a:t>Chris Brakke, PE</a:t>
            </a:r>
          </a:p>
          <a:p>
            <a:r>
              <a:rPr lang="en-US" dirty="0">
                <a:latin typeface="Century Gothic" panose="020B0502020202020204" pitchFamily="34" charset="0"/>
                <a:ea typeface="Microsoft Sans Serif"/>
                <a:cs typeface="Microsoft Sans Serif"/>
              </a:rPr>
              <a:t>Iowa DOT Construction and Materials Bureau</a:t>
            </a:r>
          </a:p>
        </p:txBody>
      </p:sp>
    </p:spTree>
    <p:extLst>
      <p:ext uri="{BB962C8B-B14F-4D97-AF65-F5344CB8AC3E}">
        <p14:creationId xmlns:p14="http://schemas.microsoft.com/office/powerpoint/2010/main" val="3002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1610"/>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Management</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20</a:t>
            </a:fld>
            <a:endParaRPr lang="en-US" sz="1350" kern="0">
              <a:solidFill>
                <a:sysClr val="windowText" lastClr="000000"/>
              </a:solidFill>
            </a:endParaRPr>
          </a:p>
        </p:txBody>
      </p:sp>
      <p:sp>
        <p:nvSpPr>
          <p:cNvPr id="5" name="Content Placeholder 4"/>
          <p:cNvSpPr>
            <a:spLocks noGrp="1"/>
          </p:cNvSpPr>
          <p:nvPr>
            <p:ph idx="1"/>
          </p:nvPr>
        </p:nvSpPr>
        <p:spPr>
          <a:xfrm>
            <a:off x="628650" y="1424199"/>
            <a:ext cx="7886700" cy="4305464"/>
          </a:xfrm>
        </p:spPr>
        <p:txBody>
          <a:bodyPr vert="horz" lIns="91440" tIns="45720" rIns="91440" bIns="45720" rtlCol="0" anchor="t">
            <a:noAutofit/>
          </a:bodyPr>
          <a:lstStyle/>
          <a:p>
            <a:r>
              <a:rPr lang="en-US" dirty="0">
                <a:latin typeface="Century Gothic" panose="020B0502020202020204" pitchFamily="34" charset="0"/>
                <a:ea typeface="Microsoft Sans Serif"/>
                <a:cs typeface="Microsoft Sans Serif"/>
              </a:rPr>
              <a:t>Which treatment to use depends on the condition </a:t>
            </a:r>
            <a:br>
              <a:rPr lang="en-US" dirty="0">
                <a:latin typeface="Century Gothic" panose="020B0502020202020204" pitchFamily="34" charset="0"/>
                <a:ea typeface="Microsoft Sans Serif"/>
                <a:cs typeface="Microsoft Sans Serif"/>
              </a:rPr>
            </a:br>
            <a:r>
              <a:rPr lang="en-US" dirty="0">
                <a:latin typeface="Century Gothic" panose="020B0502020202020204" pitchFamily="34" charset="0"/>
                <a:ea typeface="Microsoft Sans Serif"/>
                <a:cs typeface="Microsoft Sans Serif"/>
              </a:rPr>
              <a:t>of the pavement and the life that is needed. </a:t>
            </a:r>
          </a:p>
          <a:p>
            <a:endParaRPr lang="en-US" sz="15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dirty="0">
                <a:latin typeface="Century Gothic" panose="020B0502020202020204" pitchFamily="34" charset="0"/>
                <a:ea typeface="Microsoft Sans Serif"/>
                <a:cs typeface="Microsoft Sans Serif"/>
              </a:rPr>
              <a:t>The right treatment is cost-effective because it has the lowest cost and will perform for the desired timeframe.</a:t>
            </a:r>
          </a:p>
          <a:p>
            <a:endParaRPr lang="en-US" sz="15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dirty="0">
                <a:latin typeface="Century Gothic" panose="020B0502020202020204" pitchFamily="34" charset="0"/>
                <a:ea typeface="Microsoft Sans Serif"/>
                <a:cs typeface="Microsoft Sans Serif"/>
              </a:rPr>
              <a:t>Some pavements require a higher cost treatment, </a:t>
            </a:r>
            <a:br>
              <a:rPr lang="en-US" dirty="0">
                <a:latin typeface="Century Gothic" panose="020B0502020202020204" pitchFamily="34" charset="0"/>
                <a:ea typeface="Microsoft Sans Serif"/>
                <a:cs typeface="Microsoft Sans Serif"/>
              </a:rPr>
            </a:br>
            <a:r>
              <a:rPr lang="en-US" dirty="0">
                <a:latin typeface="Century Gothic" panose="020B0502020202020204" pitchFamily="34" charset="0"/>
                <a:ea typeface="Microsoft Sans Serif"/>
                <a:cs typeface="Microsoft Sans Serif"/>
              </a:rPr>
              <a:t>can still be cost-effective because it will provide </a:t>
            </a:r>
            <a:br>
              <a:rPr lang="en-US" dirty="0">
                <a:latin typeface="Century Gothic" panose="020B0502020202020204" pitchFamily="34" charset="0"/>
                <a:ea typeface="Microsoft Sans Serif"/>
                <a:cs typeface="Microsoft Sans Serif"/>
              </a:rPr>
            </a:br>
            <a:r>
              <a:rPr lang="en-US" dirty="0">
                <a:latin typeface="Century Gothic" panose="020B0502020202020204" pitchFamily="34" charset="0"/>
                <a:ea typeface="Microsoft Sans Serif"/>
                <a:cs typeface="Microsoft Sans Serif"/>
              </a:rPr>
              <a:t>a longer life or a higher level of performance.</a:t>
            </a:r>
          </a:p>
          <a:p>
            <a:endParaRPr lang="en-US" sz="1500" dirty="0">
              <a:latin typeface="Century Gothic" panose="020B0502020202020204" pitchFamily="34" charset="0"/>
              <a:ea typeface="Microsoft Sans Serif" panose="020B0604020202020204" pitchFamily="34" charset="0"/>
              <a:cs typeface="Microsoft Sans Serif" panose="020B0604020202020204" pitchFamily="34" charset="0"/>
            </a:endParaRPr>
          </a:p>
          <a:p>
            <a:pPr lvl="0"/>
            <a:r>
              <a:rPr lang="en-US" dirty="0">
                <a:latin typeface="Century Gothic" panose="020B0502020202020204" pitchFamily="34" charset="0"/>
                <a:ea typeface="Microsoft Sans Serif"/>
                <a:cs typeface="Microsoft Sans Serif"/>
              </a:rPr>
              <a:t>Models used to predict pavement needs into the future incorporate treatment cost and effectiveness.</a:t>
            </a:r>
          </a:p>
        </p:txBody>
      </p:sp>
      <p:grpSp>
        <p:nvGrpSpPr>
          <p:cNvPr id="7" name="Group 6">
            <a:extLst>
              <a:ext uri="{FF2B5EF4-FFF2-40B4-BE49-F238E27FC236}">
                <a16:creationId xmlns:a16="http://schemas.microsoft.com/office/drawing/2014/main" id="{0B71053F-CF5E-43B6-98E5-374B6CBC2111}"/>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2AD6F671-5DD7-4EA8-BB2F-C28AF880E034}"/>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248FF09C-904B-47E3-BDAC-65A31FC57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44663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Condition Forecast Process</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21</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480180" cy="4305464"/>
          </a:xfrm>
        </p:spPr>
        <p:txBody>
          <a:bodyPr>
            <a:normAutofit/>
          </a:bodyPr>
          <a:lstStyle/>
          <a:p>
            <a:pPr marL="0" indent="0">
              <a:lnSpc>
                <a:spcPct val="120000"/>
              </a:lnSpc>
              <a:buNone/>
            </a:pPr>
            <a:r>
              <a:rPr lang="en-US" dirty="0">
                <a:latin typeface="Century Gothic" panose="020B0502020202020204" pitchFamily="34" charset="0"/>
                <a:ea typeface="Microsoft Sans Serif" panose="020B0604020202020204" pitchFamily="34" charset="0"/>
                <a:cs typeface="Microsoft Sans Serif" panose="020B0604020202020204" pitchFamily="34" charset="0"/>
              </a:rPr>
              <a:t>Modeling software predicts the system-wide pavement condition under any funding scenario.</a:t>
            </a:r>
            <a:br>
              <a:rPr lang="en-US" dirty="0">
                <a:latin typeface="Century Gothic" panose="020B0502020202020204" pitchFamily="34" charset="0"/>
                <a:ea typeface="Microsoft Sans Serif" panose="020B0604020202020204" pitchFamily="34" charset="0"/>
                <a:cs typeface="Microsoft Sans Serif" panose="020B0604020202020204" pitchFamily="34" charset="0"/>
              </a:rPr>
            </a:br>
            <a:endParaRPr lang="en-US" sz="1000" dirty="0">
              <a:latin typeface="Century Gothic" panose="020B0502020202020204" pitchFamily="34" charset="0"/>
              <a:ea typeface="Microsoft Sans Serif" panose="020B0604020202020204" pitchFamily="34" charset="0"/>
              <a:cs typeface="Microsoft Sans Serif" panose="020B0604020202020204" pitchFamily="34" charset="0"/>
            </a:endParaRPr>
          </a:p>
          <a:p>
            <a:pPr lvl="1">
              <a:lnSpc>
                <a:spcPct val="120000"/>
              </a:lnSpc>
            </a:pPr>
            <a: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t>Developed based on past pavement performance </a:t>
            </a:r>
            <a:b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br>
            <a: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t>to predict future performance.</a:t>
            </a:r>
            <a:b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br>
            <a:endParaRPr lang="en-US" sz="1000" dirty="0">
              <a:latin typeface="Century Gothic" panose="020B0502020202020204" pitchFamily="34" charset="0"/>
              <a:ea typeface="Microsoft Sans Serif" panose="020B0604020202020204" pitchFamily="34" charset="0"/>
              <a:cs typeface="Microsoft Sans Serif" panose="020B0604020202020204" pitchFamily="34" charset="0"/>
            </a:endParaRPr>
          </a:p>
          <a:p>
            <a:pPr lvl="1">
              <a:lnSpc>
                <a:spcPct val="120000"/>
              </a:lnSpc>
            </a:pPr>
            <a: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t>Evaluates all viable treatment alternatives </a:t>
            </a:r>
            <a:b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br>
            <a: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t>for each pavement.</a:t>
            </a:r>
            <a:b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br>
            <a:endParaRPr lang="en-US" sz="1000" dirty="0">
              <a:latin typeface="Century Gothic" panose="020B0502020202020204" pitchFamily="34" charset="0"/>
              <a:ea typeface="Microsoft Sans Serif" panose="020B0604020202020204" pitchFamily="34" charset="0"/>
              <a:cs typeface="Microsoft Sans Serif" panose="020B0604020202020204" pitchFamily="34" charset="0"/>
            </a:endParaRPr>
          </a:p>
          <a:p>
            <a:pPr lvl="1">
              <a:lnSpc>
                <a:spcPct val="120000"/>
              </a:lnSpc>
            </a:pPr>
            <a:r>
              <a:rPr lang="en-US" sz="2100" dirty="0">
                <a:latin typeface="Century Gothic" panose="020B0502020202020204" pitchFamily="34" charset="0"/>
                <a:ea typeface="Microsoft Sans Serif" panose="020B0604020202020204" pitchFamily="34" charset="0"/>
                <a:cs typeface="Microsoft Sans Serif" panose="020B0604020202020204" pitchFamily="34" charset="0"/>
              </a:rPr>
              <a:t>Optimization is used to select the mix of candidates that maximizes network condition.</a:t>
            </a:r>
          </a:p>
        </p:txBody>
      </p:sp>
      <p:grpSp>
        <p:nvGrpSpPr>
          <p:cNvPr id="7" name="Group 6">
            <a:extLst>
              <a:ext uri="{FF2B5EF4-FFF2-40B4-BE49-F238E27FC236}">
                <a16:creationId xmlns:a16="http://schemas.microsoft.com/office/drawing/2014/main" id="{27FCD67D-6034-4D5F-B375-86E686AF3D95}"/>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DDC5F573-8F8B-4DA1-9D1A-B0DDA69A85BA}"/>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BC4B9A46-449D-4FF6-AF85-5A176D282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407505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22</a:t>
            </a:fld>
            <a:endParaRPr lang="en-US" sz="1350" kern="0">
              <a:solidFill>
                <a:sysClr val="windowText" lastClr="000000"/>
              </a:solidFill>
            </a:endParaRPr>
          </a:p>
        </p:txBody>
      </p:sp>
      <p:graphicFrame>
        <p:nvGraphicFramePr>
          <p:cNvPr id="8" name="Chart 7">
            <a:extLst>
              <a:ext uri="{FF2B5EF4-FFF2-40B4-BE49-F238E27FC236}">
                <a16:creationId xmlns:a16="http://schemas.microsoft.com/office/drawing/2014/main" id="{14545BE9-6874-4147-A40C-A42D80388367}"/>
              </a:ext>
            </a:extLst>
          </p:cNvPr>
          <p:cNvGraphicFramePr>
            <a:graphicFrameLocks/>
          </p:cNvGraphicFramePr>
          <p:nvPr>
            <p:extLst>
              <p:ext uri="{D42A27DB-BD31-4B8C-83A1-F6EECF244321}">
                <p14:modId xmlns:p14="http://schemas.microsoft.com/office/powerpoint/2010/main" val="2424767985"/>
              </p:ext>
            </p:extLst>
          </p:nvPr>
        </p:nvGraphicFramePr>
        <p:xfrm>
          <a:off x="264126" y="-9525"/>
          <a:ext cx="8602777" cy="616085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582164" y="2405001"/>
            <a:ext cx="6595556" cy="162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Line Callout 2 4"/>
          <p:cNvSpPr/>
          <p:nvPr/>
        </p:nvSpPr>
        <p:spPr>
          <a:xfrm>
            <a:off x="4519915" y="1939385"/>
            <a:ext cx="1491575" cy="265889"/>
          </a:xfrm>
          <a:prstGeom prst="borderCallout2">
            <a:avLst>
              <a:gd name="adj1" fmla="val 45579"/>
              <a:gd name="adj2" fmla="val 102102"/>
              <a:gd name="adj3" fmla="val 87043"/>
              <a:gd name="adj4" fmla="val 122463"/>
              <a:gd name="adj5" fmla="val 163242"/>
              <a:gd name="adj6" fmla="val 132497"/>
            </a:avLst>
          </a:prstGeom>
          <a:ln>
            <a:tailEnd type="triangle"/>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t>Target Condition Index</a:t>
            </a:r>
          </a:p>
        </p:txBody>
      </p:sp>
    </p:spTree>
    <p:extLst>
      <p:ext uri="{BB962C8B-B14F-4D97-AF65-F5344CB8AC3E}">
        <p14:creationId xmlns:p14="http://schemas.microsoft.com/office/powerpoint/2010/main" val="182596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D18489-01E8-4210-B219-637579AF6EF9}"/>
              </a:ext>
            </a:extLst>
          </p:cNvPr>
          <p:cNvSpPr>
            <a:spLocks noGrp="1"/>
          </p:cNvSpPr>
          <p:nvPr>
            <p:ph type="sldNum" sz="quarter" idx="12"/>
          </p:nvPr>
        </p:nvSpPr>
        <p:spPr>
          <a:xfrm>
            <a:off x="6457950" y="6356350"/>
            <a:ext cx="2057400" cy="365125"/>
          </a:xfrm>
        </p:spPr>
        <p:txBody>
          <a:bodyPr>
            <a:normAutofit/>
          </a:bodyPr>
          <a:lstStyle/>
          <a:p>
            <a:pPr>
              <a:spcAft>
                <a:spcPts val="600"/>
              </a:spcAft>
            </a:pPr>
            <a:fld id="{EB827FB1-D260-40EE-9882-1B475E730012}" type="slidenum">
              <a:rPr lang="en-US">
                <a:solidFill>
                  <a:schemeClr val="tx1"/>
                </a:solidFill>
              </a:rPr>
              <a:pPr>
                <a:spcAft>
                  <a:spcPts val="600"/>
                </a:spcAft>
              </a:pPr>
              <a:t>23</a:t>
            </a:fld>
            <a:endParaRPr lang="en-US">
              <a:solidFill>
                <a:schemeClr val="tx1"/>
              </a:solidFill>
            </a:endParaRPr>
          </a:p>
        </p:txBody>
      </p:sp>
      <p:sp>
        <p:nvSpPr>
          <p:cNvPr id="17" name="Rectangle 16">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789D05E3-13FB-4718-B5F5-82FBD196C663}"/>
              </a:ext>
            </a:extLst>
          </p:cNvPr>
          <p:cNvPicPr>
            <a:picLocks noChangeAspect="1"/>
          </p:cNvPicPr>
          <p:nvPr/>
        </p:nvPicPr>
        <p:blipFill rotWithShape="1">
          <a:blip r:embed="rId2"/>
          <a:srcRect r="8534" b="-2"/>
          <a:stretch/>
        </p:blipFill>
        <p:spPr>
          <a:xfrm>
            <a:off x="476510" y="653303"/>
            <a:ext cx="3008122" cy="2705099"/>
          </a:xfrm>
          <a:prstGeom prst="rect">
            <a:avLst/>
          </a:prstGeom>
        </p:spPr>
      </p:pic>
      <p:pic>
        <p:nvPicPr>
          <p:cNvPr id="10" name="Picture 9">
            <a:extLst>
              <a:ext uri="{FF2B5EF4-FFF2-40B4-BE49-F238E27FC236}">
                <a16:creationId xmlns:a16="http://schemas.microsoft.com/office/drawing/2014/main" id="{94CE82E9-91CB-426E-9AEC-D056D4B169C3}"/>
              </a:ext>
            </a:extLst>
          </p:cNvPr>
          <p:cNvPicPr>
            <a:picLocks noChangeAspect="1"/>
          </p:cNvPicPr>
          <p:nvPr/>
        </p:nvPicPr>
        <p:blipFill rotWithShape="1">
          <a:blip r:embed="rId3">
            <a:extLst>
              <a:ext uri="{28A0092B-C50C-407E-A947-70E740481C1C}">
                <a14:useLocalDpi xmlns:a14="http://schemas.microsoft.com/office/drawing/2010/main" val="0"/>
              </a:ext>
            </a:extLst>
          </a:blip>
          <a:srcRect r="30856" b="1"/>
          <a:stretch/>
        </p:blipFill>
        <p:spPr>
          <a:xfrm>
            <a:off x="3609474" y="643467"/>
            <a:ext cx="5051925" cy="5571066"/>
          </a:xfrm>
          <a:prstGeom prst="rect">
            <a:avLst/>
          </a:prstGeom>
        </p:spPr>
      </p:pic>
      <p:sp>
        <p:nvSpPr>
          <p:cNvPr id="6" name="TextBox 5">
            <a:extLst>
              <a:ext uri="{FF2B5EF4-FFF2-40B4-BE49-F238E27FC236}">
                <a16:creationId xmlns:a16="http://schemas.microsoft.com/office/drawing/2014/main" id="{8DA0F80B-1853-4AC4-889D-CE65D29537E2}"/>
              </a:ext>
            </a:extLst>
          </p:cNvPr>
          <p:cNvSpPr txBox="1"/>
          <p:nvPr/>
        </p:nvSpPr>
        <p:spPr>
          <a:xfrm>
            <a:off x="6304112" y="775511"/>
            <a:ext cx="1613139" cy="523220"/>
          </a:xfrm>
          <a:prstGeom prst="rect">
            <a:avLst/>
          </a:prstGeom>
          <a:noFill/>
        </p:spPr>
        <p:txBody>
          <a:bodyPr wrap="square" rtlCol="0">
            <a:spAutoFit/>
          </a:bodyPr>
          <a:lstStyle/>
          <a:p>
            <a:pPr>
              <a:spcAft>
                <a:spcPts val="600"/>
              </a:spcAft>
            </a:pPr>
            <a:r>
              <a:rPr lang="en-US" sz="2800">
                <a:solidFill>
                  <a:srgbClr val="FF0000"/>
                </a:solidFill>
              </a:rPr>
              <a:t>PCI = 75</a:t>
            </a:r>
          </a:p>
        </p:txBody>
      </p:sp>
      <p:sp>
        <p:nvSpPr>
          <p:cNvPr id="7" name="TextBox 6">
            <a:extLst>
              <a:ext uri="{FF2B5EF4-FFF2-40B4-BE49-F238E27FC236}">
                <a16:creationId xmlns:a16="http://schemas.microsoft.com/office/drawing/2014/main" id="{A16F8879-30B6-41C7-9059-0B30F803A628}"/>
              </a:ext>
            </a:extLst>
          </p:cNvPr>
          <p:cNvSpPr txBox="1"/>
          <p:nvPr/>
        </p:nvSpPr>
        <p:spPr>
          <a:xfrm>
            <a:off x="1532268" y="775511"/>
            <a:ext cx="1613139" cy="523220"/>
          </a:xfrm>
          <a:prstGeom prst="rect">
            <a:avLst/>
          </a:prstGeom>
          <a:noFill/>
        </p:spPr>
        <p:txBody>
          <a:bodyPr wrap="square" rtlCol="0">
            <a:spAutoFit/>
          </a:bodyPr>
          <a:lstStyle/>
          <a:p>
            <a:pPr>
              <a:spcAft>
                <a:spcPts val="600"/>
              </a:spcAft>
            </a:pPr>
            <a:r>
              <a:rPr lang="en-US" sz="2800">
                <a:solidFill>
                  <a:srgbClr val="FF0000"/>
                </a:solidFill>
              </a:rPr>
              <a:t>PCI = 33</a:t>
            </a:r>
          </a:p>
        </p:txBody>
      </p:sp>
      <p:pic>
        <p:nvPicPr>
          <p:cNvPr id="11" name="Picture 10" descr="A picture containing text, grass, sky, outdoor&#10;&#10;Description automatically generated">
            <a:extLst>
              <a:ext uri="{FF2B5EF4-FFF2-40B4-BE49-F238E27FC236}">
                <a16:creationId xmlns:a16="http://schemas.microsoft.com/office/drawing/2014/main" id="{7ACF8BA1-E11F-490F-8642-4147CE901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10" y="3531646"/>
            <a:ext cx="3008376" cy="2668809"/>
          </a:xfrm>
          <a:prstGeom prst="rect">
            <a:avLst/>
          </a:prstGeom>
        </p:spPr>
      </p:pic>
      <p:sp>
        <p:nvSpPr>
          <p:cNvPr id="12" name="TextBox 11">
            <a:extLst>
              <a:ext uri="{FF2B5EF4-FFF2-40B4-BE49-F238E27FC236}">
                <a16:creationId xmlns:a16="http://schemas.microsoft.com/office/drawing/2014/main" id="{A6EC0E67-5FFA-4D0F-9A25-84091152DF5D}"/>
              </a:ext>
            </a:extLst>
          </p:cNvPr>
          <p:cNvSpPr txBox="1"/>
          <p:nvPr/>
        </p:nvSpPr>
        <p:spPr>
          <a:xfrm>
            <a:off x="1532268" y="3576852"/>
            <a:ext cx="1495693" cy="523220"/>
          </a:xfrm>
          <a:prstGeom prst="rect">
            <a:avLst/>
          </a:prstGeom>
          <a:noFill/>
        </p:spPr>
        <p:txBody>
          <a:bodyPr wrap="square" rtlCol="0">
            <a:spAutoFit/>
          </a:bodyPr>
          <a:lstStyle/>
          <a:p>
            <a:pPr defTabSz="457200">
              <a:spcAft>
                <a:spcPts val="600"/>
              </a:spcAft>
            </a:pPr>
            <a:r>
              <a:rPr lang="en-US" sz="2800">
                <a:solidFill>
                  <a:srgbClr val="FF0000"/>
                </a:solidFill>
                <a:latin typeface="Calibri" panose="020F0502020204030204"/>
              </a:rPr>
              <a:t>PCI = 50</a:t>
            </a:r>
          </a:p>
        </p:txBody>
      </p:sp>
    </p:spTree>
    <p:extLst>
      <p:ext uri="{BB962C8B-B14F-4D97-AF65-F5344CB8AC3E}">
        <p14:creationId xmlns:p14="http://schemas.microsoft.com/office/powerpoint/2010/main" val="272600369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24</a:t>
            </a:fld>
            <a:endParaRPr lang="en-US" sz="1350" kern="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extLst>
              <p:ext uri="{D42A27DB-BD31-4B8C-83A1-F6EECF244321}">
                <p14:modId xmlns:p14="http://schemas.microsoft.com/office/powerpoint/2010/main" val="4119955369"/>
              </p:ext>
            </p:extLst>
          </p:nvPr>
        </p:nvGraphicFramePr>
        <p:xfrm>
          <a:off x="1" y="1"/>
          <a:ext cx="9144000" cy="6154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24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25</a:t>
            </a:fld>
            <a:endParaRPr lang="en-US" sz="1350" kern="0">
              <a:solidFill>
                <a:sysClr val="windowText" lastClr="000000"/>
              </a:solidFill>
            </a:endParaRPr>
          </a:p>
        </p:txBody>
      </p:sp>
      <p:graphicFrame>
        <p:nvGraphicFramePr>
          <p:cNvPr id="5" name="Chart 4">
            <a:extLst>
              <a:ext uri="{FF2B5EF4-FFF2-40B4-BE49-F238E27FC236}">
                <a16:creationId xmlns:a16="http://schemas.microsoft.com/office/drawing/2014/main" id="{BEA3CCAB-97E6-4EAB-A1D0-B4BF936B3BB6}"/>
              </a:ext>
            </a:extLst>
          </p:cNvPr>
          <p:cNvGraphicFramePr>
            <a:graphicFrameLocks noGrp="1"/>
          </p:cNvGraphicFramePr>
          <p:nvPr>
            <p:extLst>
              <p:ext uri="{D42A27DB-BD31-4B8C-83A1-F6EECF244321}">
                <p14:modId xmlns:p14="http://schemas.microsoft.com/office/powerpoint/2010/main" val="3986707929"/>
              </p:ext>
            </p:extLst>
          </p:nvPr>
        </p:nvGraphicFramePr>
        <p:xfrm>
          <a:off x="0" y="351841"/>
          <a:ext cx="9144000" cy="6154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545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8589"/>
            <a:ext cx="7886700" cy="1059072"/>
          </a:xfrm>
        </p:spPr>
        <p:txBody>
          <a:bodyPr/>
          <a:lstStyle/>
          <a:p>
            <a:r>
              <a:rPr lang="en-US" sz="3200" b="1" dirty="0">
                <a:latin typeface="Century Gothic" panose="020B0502020202020204" pitchFamily="34" charset="0"/>
                <a:ea typeface="Microsoft Sans Serif"/>
                <a:cs typeface="Microsoft Sans Serif"/>
              </a:rPr>
              <a:t>Key Take-aways</a:t>
            </a:r>
            <a:endParaRPr lang="en-US" b="1" dirty="0">
              <a:latin typeface="Century Gothic" panose="020B0502020202020204" pitchFamily="34" charset="0"/>
              <a:ea typeface="Microsoft Sans Serif"/>
              <a:cs typeface="Microsoft Sans Serif"/>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dirty="0">
                <a:solidFill>
                  <a:sysClr val="windowText" lastClr="000000"/>
                </a:solidFill>
              </a:rPr>
              <a:pPr defTabSz="685800"/>
              <a:t>26</a:t>
            </a:fld>
            <a:endParaRPr lang="en-US" sz="1350" kern="0">
              <a:solidFill>
                <a:sysClr val="windowText" lastClr="000000"/>
              </a:solidFill>
            </a:endParaRPr>
          </a:p>
        </p:txBody>
      </p:sp>
      <p:sp>
        <p:nvSpPr>
          <p:cNvPr id="5" name="Content Placeholder 4"/>
          <p:cNvSpPr>
            <a:spLocks noGrp="1"/>
          </p:cNvSpPr>
          <p:nvPr>
            <p:ph idx="1"/>
          </p:nvPr>
        </p:nvSpPr>
        <p:spPr>
          <a:xfrm>
            <a:off x="628649" y="1117661"/>
            <a:ext cx="8364815" cy="5152954"/>
          </a:xfrm>
        </p:spPr>
        <p:txBody>
          <a:bodyPr vert="horz" lIns="91440" tIns="45720" rIns="91440" bIns="45720" rtlCol="0" anchor="t">
            <a:normAutofit/>
          </a:bodyPr>
          <a:lstStyle/>
          <a:p>
            <a:pPr marL="285750" indent="-285750">
              <a:lnSpc>
                <a:spcPct val="100000"/>
              </a:lnSpc>
            </a:pPr>
            <a:r>
              <a:rPr lang="en-US" dirty="0">
                <a:latin typeface="Century Gothic" panose="020B0502020202020204" pitchFamily="34" charset="0"/>
                <a:ea typeface="Microsoft Sans Serif"/>
                <a:cs typeface="Microsoft Sans Serif"/>
              </a:rPr>
              <a:t>Recent funding increases have helped slow </a:t>
            </a:r>
            <a:br>
              <a:rPr lang="en-US" dirty="0">
                <a:latin typeface="Century Gothic" panose="020B0502020202020204" pitchFamily="34" charset="0"/>
                <a:ea typeface="Microsoft Sans Serif"/>
                <a:cs typeface="Microsoft Sans Serif"/>
              </a:rPr>
            </a:br>
            <a:r>
              <a:rPr lang="en-US" dirty="0">
                <a:latin typeface="Century Gothic" panose="020B0502020202020204" pitchFamily="34" charset="0"/>
                <a:ea typeface="Microsoft Sans Serif"/>
                <a:cs typeface="Microsoft Sans Serif"/>
              </a:rPr>
              <a:t>the decline in condition of the system.</a:t>
            </a:r>
          </a:p>
          <a:p>
            <a:pPr marL="285750" indent="-285750">
              <a:lnSpc>
                <a:spcPct val="100000"/>
              </a:lnSpc>
            </a:pPr>
            <a:endParaRPr lang="en-US" sz="1500" dirty="0">
              <a:latin typeface="Century Gothic" panose="020B0502020202020204" pitchFamily="34" charset="0"/>
              <a:ea typeface="Microsoft Sans Serif"/>
              <a:cs typeface="Microsoft Sans Serif"/>
            </a:endParaRPr>
          </a:p>
          <a:p>
            <a:pPr marL="285750" indent="-285750">
              <a:lnSpc>
                <a:spcPct val="100000"/>
              </a:lnSpc>
            </a:pPr>
            <a:r>
              <a:rPr lang="en-US" dirty="0">
                <a:latin typeface="Century Gothic" panose="020B0502020202020204" pitchFamily="34" charset="0"/>
                <a:ea typeface="Microsoft Sans Serif"/>
                <a:cs typeface="Microsoft Sans Serif"/>
              </a:rPr>
              <a:t>Short-term funding can meet our target condition, However, long-term needs are out-pacing our level of investment in pavement reconstruction</a:t>
            </a:r>
            <a:endParaRPr lang="en-US" dirty="0">
              <a:latin typeface="Century Gothic" panose="020B0502020202020204" pitchFamily="34" charset="0"/>
              <a:ea typeface="Microsoft Sans Serif" panose="020B0604020202020204" pitchFamily="34" charset="0"/>
              <a:cs typeface="Microsoft Sans Serif" panose="020B0604020202020204" pitchFamily="34" charset="0"/>
            </a:endParaRPr>
          </a:p>
          <a:p>
            <a:pPr marL="628650" lvl="1" indent="-285750">
              <a:lnSpc>
                <a:spcPct val="100000"/>
              </a:lnSpc>
            </a:pPr>
            <a:r>
              <a:rPr lang="en-US" dirty="0">
                <a:latin typeface="Century Gothic" panose="020B0502020202020204" pitchFamily="34" charset="0"/>
                <a:ea typeface="Microsoft Sans Serif"/>
                <a:cs typeface="Microsoft Sans Serif"/>
              </a:rPr>
              <a:t>Iowa’s system built over 100 years</a:t>
            </a:r>
          </a:p>
          <a:p>
            <a:pPr marL="628650" lvl="1" indent="-285750">
              <a:lnSpc>
                <a:spcPct val="100000"/>
              </a:lnSpc>
            </a:pPr>
            <a:r>
              <a:rPr lang="en-US" dirty="0">
                <a:latin typeface="Century Gothic" panose="020B0502020202020204" pitchFamily="34" charset="0"/>
                <a:ea typeface="Microsoft Sans Serif"/>
                <a:cs typeface="Microsoft Sans Serif"/>
              </a:rPr>
              <a:t>Current projected funding is not adequate to </a:t>
            </a:r>
            <a:br>
              <a:rPr lang="en-US" dirty="0">
                <a:latin typeface="Century Gothic" panose="020B0502020202020204" pitchFamily="34" charset="0"/>
                <a:ea typeface="Microsoft Sans Serif"/>
                <a:cs typeface="Microsoft Sans Serif"/>
              </a:rPr>
            </a:br>
            <a:r>
              <a:rPr lang="en-US" dirty="0">
                <a:latin typeface="Century Gothic" panose="020B0502020202020204" pitchFamily="34" charset="0"/>
                <a:ea typeface="Microsoft Sans Serif"/>
                <a:cs typeface="Microsoft Sans Serif"/>
              </a:rPr>
              <a:t>sustain a system of this size in a state of good repair.</a:t>
            </a:r>
          </a:p>
          <a:p>
            <a:pPr marL="628650" lvl="1" indent="-285750">
              <a:lnSpc>
                <a:spcPct val="100000"/>
              </a:lnSpc>
            </a:pPr>
            <a:endParaRPr lang="en-US" sz="1500" dirty="0">
              <a:latin typeface="Century Gothic" panose="020B0502020202020204" pitchFamily="34" charset="0"/>
              <a:ea typeface="Microsoft Sans Serif"/>
              <a:cs typeface="Microsoft Sans Serif"/>
            </a:endParaRPr>
          </a:p>
          <a:p>
            <a:pPr marL="285750" indent="-285750">
              <a:lnSpc>
                <a:spcPct val="100000"/>
              </a:lnSpc>
            </a:pPr>
            <a:r>
              <a:rPr lang="en-US" dirty="0">
                <a:latin typeface="Century Gothic" panose="020B0502020202020204" pitchFamily="34" charset="0"/>
                <a:ea typeface="Microsoft Sans Serif"/>
                <a:cs typeface="Microsoft Sans Serif"/>
              </a:rPr>
              <a:t>$260M/year in investment in the Primary system </a:t>
            </a:r>
            <a:br>
              <a:rPr lang="en-US" dirty="0">
                <a:latin typeface="Century Gothic" panose="020B0502020202020204" pitchFamily="34" charset="0"/>
                <a:ea typeface="Microsoft Sans Serif"/>
                <a:cs typeface="Microsoft Sans Serif"/>
              </a:rPr>
            </a:br>
            <a:r>
              <a:rPr lang="en-US" dirty="0">
                <a:latin typeface="Century Gothic" panose="020B0502020202020204" pitchFamily="34" charset="0"/>
                <a:ea typeface="Microsoft Sans Serif"/>
                <a:cs typeface="Microsoft Sans Serif"/>
              </a:rPr>
              <a:t>necessary to achieve a 100-year replacement cycle.</a:t>
            </a:r>
          </a:p>
        </p:txBody>
      </p:sp>
      <p:grpSp>
        <p:nvGrpSpPr>
          <p:cNvPr id="7" name="Group 6">
            <a:extLst>
              <a:ext uri="{FF2B5EF4-FFF2-40B4-BE49-F238E27FC236}">
                <a16:creationId xmlns:a16="http://schemas.microsoft.com/office/drawing/2014/main" id="{640F4CF3-9445-472D-973C-97A67367B6E3}"/>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06D4FB0A-73DC-470A-AD4C-21ADC68D5D10}"/>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D893258F-8F99-466F-AF63-A470CB941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72530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129223"/>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system components</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1" y="1361225"/>
            <a:ext cx="7886700" cy="2009563"/>
          </a:xfrm>
        </p:spPr>
        <p:txBody>
          <a:bodyPr>
            <a:noAutofit/>
          </a:bodyPr>
          <a:lstStyle/>
          <a:p>
            <a:pPr marL="0" lvl="0" indent="0">
              <a:buNone/>
            </a:pPr>
            <a:r>
              <a:rPr lang="en-US" sz="2100" b="1"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Pavement</a:t>
            </a:r>
          </a:p>
          <a:p>
            <a:pPr marL="0" indent="0">
              <a:buNone/>
            </a:pPr>
            <a:r>
              <a:rPr lang="en-US" sz="18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Concrete (rigid), Asphalt (flexible), or Composite</a:t>
            </a:r>
          </a:p>
          <a:p>
            <a:pPr marL="0" lvl="0" indent="0">
              <a:buNone/>
            </a:pPr>
            <a:r>
              <a:rPr lang="en-US" sz="2100" b="1"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Subbase</a:t>
            </a:r>
          </a:p>
          <a:p>
            <a:pPr marL="0" lvl="0" indent="0">
              <a:buNone/>
            </a:pPr>
            <a:r>
              <a:rPr lang="en-US" sz="18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Rock layer for support and drainage</a:t>
            </a:r>
            <a:endParaRPr lang="en-US" sz="1800" dirty="0">
              <a:latin typeface="Century Gothic" panose="020B0502020202020204" pitchFamily="34" charset="0"/>
              <a:ea typeface="Microsoft Sans Serif" panose="020B0604020202020204" pitchFamily="34" charset="0"/>
              <a:cs typeface="Microsoft Sans Serif" panose="020B0604020202020204" pitchFamily="34" charset="0"/>
            </a:endParaRPr>
          </a:p>
          <a:p>
            <a:pPr marL="0" indent="0">
              <a:buNone/>
            </a:pPr>
            <a:r>
              <a:rPr lang="en-US" sz="2100" b="1" dirty="0">
                <a:latin typeface="Century Gothic" panose="020B0502020202020204" pitchFamily="34" charset="0"/>
                <a:ea typeface="Microsoft Sans Serif" panose="020B0604020202020204" pitchFamily="34" charset="0"/>
                <a:cs typeface="Microsoft Sans Serif" panose="020B0604020202020204" pitchFamily="34" charset="0"/>
              </a:rPr>
              <a:t>Subgrade</a:t>
            </a:r>
          </a:p>
          <a:p>
            <a:pPr marL="0" indent="0">
              <a:buNone/>
            </a:pPr>
            <a:r>
              <a:rPr lang="en-US" sz="1800" dirty="0">
                <a:latin typeface="Century Gothic" panose="020B0502020202020204" pitchFamily="34" charset="0"/>
                <a:ea typeface="Microsoft Sans Serif" panose="020B0604020202020204" pitchFamily="34" charset="0"/>
                <a:cs typeface="Microsoft Sans Serif" panose="020B0604020202020204" pitchFamily="34" charset="0"/>
              </a:rPr>
              <a:t>Improved soil layer </a:t>
            </a:r>
            <a:br>
              <a:rPr lang="en-US" sz="1800" dirty="0">
                <a:latin typeface="Century Gothic" panose="020B0502020202020204" pitchFamily="34" charset="0"/>
                <a:ea typeface="Microsoft Sans Serif" panose="020B0604020202020204" pitchFamily="34" charset="0"/>
                <a:cs typeface="Microsoft Sans Serif" panose="020B0604020202020204" pitchFamily="34" charset="0"/>
              </a:rPr>
            </a:br>
            <a:r>
              <a:rPr lang="en-US" sz="1800" dirty="0">
                <a:latin typeface="Century Gothic" panose="020B0502020202020204" pitchFamily="34" charset="0"/>
                <a:ea typeface="Microsoft Sans Serif" panose="020B0604020202020204" pitchFamily="34" charset="0"/>
                <a:cs typeface="Microsoft Sans Serif" panose="020B0604020202020204" pitchFamily="34" charset="0"/>
              </a:rPr>
              <a:t>to provide support</a:t>
            </a: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3967525" y="3789083"/>
            <a:ext cx="1463803"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Pavement</a:t>
            </a:r>
          </a:p>
        </p:txBody>
      </p:sp>
      <p:sp>
        <p:nvSpPr>
          <p:cNvPr id="11" name="TextBox 10"/>
          <p:cNvSpPr txBox="1"/>
          <p:nvPr/>
        </p:nvSpPr>
        <p:spPr>
          <a:xfrm>
            <a:off x="3967526" y="4391764"/>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Subbase</a:t>
            </a:r>
          </a:p>
        </p:txBody>
      </p:sp>
      <p:sp>
        <p:nvSpPr>
          <p:cNvPr id="12" name="TextBox 11"/>
          <p:cNvSpPr txBox="1"/>
          <p:nvPr/>
        </p:nvSpPr>
        <p:spPr>
          <a:xfrm>
            <a:off x="3967526" y="5119622"/>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Subgrade</a:t>
            </a:r>
          </a:p>
        </p:txBody>
      </p:sp>
      <p:grpSp>
        <p:nvGrpSpPr>
          <p:cNvPr id="4" name="Group 3">
            <a:extLst>
              <a:ext uri="{FF2B5EF4-FFF2-40B4-BE49-F238E27FC236}">
                <a16:creationId xmlns:a16="http://schemas.microsoft.com/office/drawing/2014/main" id="{C38CF974-C45A-4244-9DE7-F8B29C466CE7}"/>
              </a:ext>
            </a:extLst>
          </p:cNvPr>
          <p:cNvGrpSpPr/>
          <p:nvPr/>
        </p:nvGrpSpPr>
        <p:grpSpPr>
          <a:xfrm>
            <a:off x="5038885" y="3789083"/>
            <a:ext cx="2999232" cy="2180820"/>
            <a:chOff x="4098638" y="1859874"/>
            <a:chExt cx="2999232" cy="2180820"/>
          </a:xfrm>
        </p:grpSpPr>
        <p:sp>
          <p:nvSpPr>
            <p:cNvPr id="7" name="Rectangle 6"/>
            <p:cNvSpPr/>
            <p:nvPr/>
          </p:nvSpPr>
          <p:spPr>
            <a:xfrm>
              <a:off x="4098638" y="2963180"/>
              <a:ext cx="2999232" cy="1077514"/>
            </a:xfrm>
            <a:prstGeom prst="rect">
              <a:avLst/>
            </a:prstGeom>
            <a:blipFill>
              <a:blip r:embed="rId4">
                <a:extLst>
                  <a:ext uri="{BEBA8EAE-BF5A-486C-A8C5-ECC9F3942E4B}">
                    <a14:imgProps xmlns:a14="http://schemas.microsoft.com/office/drawing/2010/main">
                      <a14:imgLayer r:embed="rId5">
                        <a14:imgEffect>
                          <a14:artisticGlass/>
                        </a14:imgEffect>
                      </a14:imgLayer>
                    </a14:imgProps>
                  </a:ext>
                </a:extLst>
              </a:blip>
              <a:tile tx="0" ty="0" sx="100000" sy="100000" flip="none" algn="tl"/>
            </a:blipFill>
            <a:ln>
              <a:solidFill>
                <a:schemeClr val="bg2">
                  <a:alpha val="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098638" y="2529281"/>
              <a:ext cx="2999232" cy="431086"/>
            </a:xfrm>
            <a:prstGeom prst="rect">
              <a:avLst/>
            </a:prstGeom>
            <a:blipFill dpi="0" rotWithShape="1">
              <a:blip r:embed="rId6">
                <a:extLst>
                  <a:ext uri="{BEBA8EAE-BF5A-486C-A8C5-ECC9F3942E4B}">
                    <a14:imgProps xmlns:a14="http://schemas.microsoft.com/office/drawing/2010/main">
                      <a14:imgLayer r:embed="rId7">
                        <a14:imgEffect>
                          <a14:artisticCement crackSpacing="28"/>
                        </a14:imgEffect>
                      </a14:imgLayer>
                    </a14:imgProps>
                  </a:ext>
                </a:extLst>
              </a:blip>
              <a:srcRect/>
              <a:tile tx="0" ty="0" sx="100000" sy="100000" flip="none" algn="tl"/>
            </a:blipFill>
            <a:ln>
              <a:solidFill>
                <a:schemeClr val="bg2">
                  <a:alpha val="100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4098638" y="1859874"/>
              <a:ext cx="2999232" cy="675453"/>
            </a:xfrm>
            <a:prstGeom prst="rect">
              <a:avLst/>
            </a:prstGeom>
            <a:blipFill dpi="0" rotWithShape="1">
              <a:blip r:embed="rId8">
                <a:extLst>
                  <a:ext uri="{BEBA8EAE-BF5A-486C-A8C5-ECC9F3942E4B}">
                    <a14:imgProps xmlns:a14="http://schemas.microsoft.com/office/drawing/2010/main">
                      <a14:imgLayer r:embed="rId7">
                        <a14:imgEffect>
                          <a14:artisticChalkSketch trans="45000"/>
                        </a14:imgEffect>
                      </a14:imgLayer>
                    </a14:imgProps>
                  </a:ext>
                </a:extLst>
              </a:blip>
              <a:srcRect/>
              <a:tile tx="0" ty="0" sx="100000" sy="100000" flip="none" algn="tl"/>
            </a:blipFill>
            <a:ln>
              <a:solidFill>
                <a:schemeClr val="bg2">
                  <a:alpha val="65000"/>
                </a:schemeClr>
              </a:solidFill>
            </a:ln>
            <a:scene3d>
              <a:camera prst="isometricOffAxis2Left"/>
              <a:lightRig rig="threePt" dir="t"/>
            </a:scene3d>
            <a:sp3d extrusionH="1524000" contourW="12700">
              <a:bevelT w="203200"/>
              <a:bevelB w="203200"/>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9971C48-A587-44A0-B09B-36467E7D607C}"/>
              </a:ext>
            </a:extLst>
          </p:cNvPr>
          <p:cNvGrpSpPr/>
          <p:nvPr/>
        </p:nvGrpSpPr>
        <p:grpSpPr>
          <a:xfrm>
            <a:off x="171517" y="6281032"/>
            <a:ext cx="1636295" cy="487815"/>
            <a:chOff x="171517" y="6281032"/>
            <a:chExt cx="1636295" cy="487815"/>
          </a:xfrm>
        </p:grpSpPr>
        <p:sp>
          <p:nvSpPr>
            <p:cNvPr id="14" name="Rectangle 13">
              <a:extLst>
                <a:ext uri="{FF2B5EF4-FFF2-40B4-BE49-F238E27FC236}">
                  <a16:creationId xmlns:a16="http://schemas.microsoft.com/office/drawing/2014/main" id="{020E30EE-5945-41FF-8007-1572AEE75D38}"/>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 clipart&#10;&#10;Description automatically generated">
              <a:extLst>
                <a:ext uri="{FF2B5EF4-FFF2-40B4-BE49-F238E27FC236}">
                  <a16:creationId xmlns:a16="http://schemas.microsoft.com/office/drawing/2014/main" id="{3EFD9579-9DB6-401B-9528-B19BBE2531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409654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265" y="194508"/>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system</a:t>
            </a:r>
            <a:r>
              <a:rPr lang="en-US" sz="3200" b="1"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 components</a:t>
            </a:r>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 </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4</a:t>
            </a:fld>
            <a:endParaRPr lang="en-US" sz="1350" kern="0">
              <a:solidFill>
                <a:sysClr val="windowText" lastClr="000000"/>
              </a:solidFill>
            </a:endParaRPr>
          </a:p>
        </p:txBody>
      </p:sp>
      <p:sp>
        <p:nvSpPr>
          <p:cNvPr id="5" name="Content Placeholder 4"/>
          <p:cNvSpPr>
            <a:spLocks noGrp="1"/>
          </p:cNvSpPr>
          <p:nvPr>
            <p:ph idx="1"/>
          </p:nvPr>
        </p:nvSpPr>
        <p:spPr>
          <a:xfrm>
            <a:off x="568265" y="3021496"/>
            <a:ext cx="7886700" cy="2126564"/>
          </a:xfrm>
        </p:spPr>
        <p:txBody>
          <a:bodyPr>
            <a:noAutofit/>
          </a:bodyPr>
          <a:lstStyle/>
          <a:p>
            <a:pPr marL="0" lvl="0" indent="0">
              <a:buNone/>
            </a:pPr>
            <a:r>
              <a:rPr lang="en-US" sz="2200" b="1" dirty="0">
                <a:solidFill>
                  <a:schemeClr val="bg1">
                    <a:lumMod val="65000"/>
                  </a:schemeClr>
                </a:solidFill>
                <a:latin typeface="Century Gothic" panose="020B0502020202020204" pitchFamily="34" charset="0"/>
                <a:ea typeface="Microsoft Sans Serif" panose="020B0604020202020204" pitchFamily="34" charset="0"/>
                <a:cs typeface="Microsoft Sans Serif" panose="020B0604020202020204" pitchFamily="34" charset="0"/>
              </a:rPr>
              <a:t>Design life = 40 years </a:t>
            </a:r>
          </a:p>
          <a:p>
            <a:pPr marL="342900" lvl="1" indent="0">
              <a:buNone/>
            </a:pPr>
            <a: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Serviceable life can be extended with maintenance and rehabilitation</a:t>
            </a:r>
            <a:b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br>
            <a: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US" sz="2200" i="1" dirty="0">
                <a:latin typeface="Century Gothic" panose="020B0502020202020204" pitchFamily="34" charset="0"/>
                <a:ea typeface="Microsoft Sans Serif" panose="020B0604020202020204" pitchFamily="34" charset="0"/>
                <a:cs typeface="Microsoft Sans Serif" panose="020B0604020202020204" pitchFamily="34" charset="0"/>
              </a:rPr>
              <a:t>but not indefinitely</a:t>
            </a:r>
          </a:p>
          <a:p>
            <a:pPr marL="342900" lvl="1" indent="0">
              <a:buNone/>
            </a:pPr>
            <a:endParaRPr lang="en-US" sz="10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endParaRPr>
          </a:p>
          <a:p>
            <a:pPr marL="0" indent="0">
              <a:buNone/>
            </a:pPr>
            <a: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Many factors influence design:</a:t>
            </a:r>
          </a:p>
          <a:p>
            <a:pPr lvl="1"/>
            <a: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Truck traffic</a:t>
            </a:r>
          </a:p>
          <a:p>
            <a:pPr lvl="1"/>
            <a: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Subgrade soil</a:t>
            </a:r>
          </a:p>
          <a:p>
            <a:pPr lvl="1"/>
            <a:r>
              <a:rPr lang="en-US" sz="2200" dirty="0">
                <a:solidFill>
                  <a:prstClr val="black"/>
                </a:solidFill>
                <a:latin typeface="Century Gothic" panose="020B0502020202020204" pitchFamily="34" charset="0"/>
                <a:ea typeface="Microsoft Sans Serif" panose="020B0604020202020204" pitchFamily="34" charset="0"/>
                <a:cs typeface="Microsoft Sans Serif" panose="020B0604020202020204" pitchFamily="34" charset="0"/>
              </a:rPr>
              <a:t>Climate</a:t>
            </a:r>
          </a:p>
          <a:p>
            <a:pPr lvl="0"/>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a:extLst>
              <a:ext uri="{FF2B5EF4-FFF2-40B4-BE49-F238E27FC236}">
                <a16:creationId xmlns:a16="http://schemas.microsoft.com/office/drawing/2014/main" id="{64178A5E-FB90-427F-9971-1AC28DA8A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35" y="1015031"/>
            <a:ext cx="3719064" cy="1862485"/>
          </a:xfrm>
          <a:prstGeom prst="rect">
            <a:avLst/>
          </a:prstGeom>
        </p:spPr>
      </p:pic>
      <p:pic>
        <p:nvPicPr>
          <p:cNvPr id="7" name="Picture 6">
            <a:extLst>
              <a:ext uri="{FF2B5EF4-FFF2-40B4-BE49-F238E27FC236}">
                <a16:creationId xmlns:a16="http://schemas.microsoft.com/office/drawing/2014/main" id="{5FB9B5BB-410B-43B9-A107-90A76CED7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903" y="1015030"/>
            <a:ext cx="2697184" cy="1862485"/>
          </a:xfrm>
          <a:prstGeom prst="rect">
            <a:avLst/>
          </a:prstGeom>
        </p:spPr>
      </p:pic>
      <p:grpSp>
        <p:nvGrpSpPr>
          <p:cNvPr id="8" name="Group 7">
            <a:extLst>
              <a:ext uri="{FF2B5EF4-FFF2-40B4-BE49-F238E27FC236}">
                <a16:creationId xmlns:a16="http://schemas.microsoft.com/office/drawing/2014/main" id="{0BDD64C3-DCC7-4E61-BA3D-41504397211D}"/>
              </a:ext>
            </a:extLst>
          </p:cNvPr>
          <p:cNvGrpSpPr/>
          <p:nvPr/>
        </p:nvGrpSpPr>
        <p:grpSpPr>
          <a:xfrm>
            <a:off x="171517" y="6281032"/>
            <a:ext cx="1636295" cy="487815"/>
            <a:chOff x="171517" y="6281032"/>
            <a:chExt cx="1636295" cy="487815"/>
          </a:xfrm>
        </p:grpSpPr>
        <p:sp>
          <p:nvSpPr>
            <p:cNvPr id="9" name="Rectangle 8">
              <a:extLst>
                <a:ext uri="{FF2B5EF4-FFF2-40B4-BE49-F238E27FC236}">
                  <a16:creationId xmlns:a16="http://schemas.microsoft.com/office/drawing/2014/main" id="{46EF9F1D-3DDB-45EC-8EBD-603C12EAA12E}"/>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48CD3AF8-EB54-4196-860C-4EF97CD01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17484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Inventory</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5</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680463" cy="4305464"/>
          </a:xfrm>
        </p:spPr>
        <p:txBody>
          <a:bodyPr vert="horz" lIns="91440" tIns="45720" rIns="91440" bIns="45720" rtlCol="0" anchor="t">
            <a:normAutofit/>
          </a:bodyPr>
          <a:lstStyle/>
          <a:p>
            <a:pPr marL="0" indent="0">
              <a:buNone/>
            </a:pPr>
            <a:r>
              <a:rPr lang="en-US" sz="2400" dirty="0">
                <a:latin typeface="Century Gothic" panose="020B0502020202020204" pitchFamily="34" charset="0"/>
                <a:ea typeface="Microsoft Sans Serif"/>
                <a:cs typeface="Microsoft Sans Serif"/>
              </a:rPr>
              <a:t>Primary system = 24,534 lane miles of pavement</a:t>
            </a:r>
            <a:br>
              <a:rPr lang="en-US" sz="2400" dirty="0">
                <a:latin typeface="Century Gothic" panose="020B0502020202020204" pitchFamily="34" charset="0"/>
                <a:ea typeface="Microsoft Sans Serif"/>
                <a:cs typeface="Microsoft Sans Serif"/>
              </a:rPr>
            </a:br>
            <a:endParaRPr lang="en-US" sz="800" dirty="0">
              <a:latin typeface="Century Gothic" panose="020B0502020202020204" pitchFamily="34" charset="0"/>
              <a:ea typeface="Microsoft Sans Serif"/>
              <a:cs typeface="Microsoft Sans Serif"/>
            </a:endParaRPr>
          </a:p>
          <a:p>
            <a:pPr lvl="1"/>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Interstate = 3,848 or 16% </a:t>
            </a:r>
            <a:b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br>
            <a:endParaRPr lang="en-US" sz="800" dirty="0">
              <a:latin typeface="Century Gothic" panose="020B0502020202020204" pitchFamily="34" charset="0"/>
              <a:ea typeface="Microsoft Sans Serif" panose="020B0604020202020204" pitchFamily="34" charset="0"/>
              <a:cs typeface="Microsoft Sans Serif" panose="020B0604020202020204" pitchFamily="34" charset="0"/>
            </a:endParaRPr>
          </a:p>
          <a:p>
            <a:pPr lvl="1"/>
            <a:r>
              <a:rPr lang="en-US" sz="2400" dirty="0">
                <a:latin typeface="Century Gothic" panose="020B0502020202020204" pitchFamily="34" charset="0"/>
                <a:ea typeface="Microsoft Sans Serif" panose="020B0604020202020204" pitchFamily="34" charset="0"/>
                <a:cs typeface="Microsoft Sans Serif" panose="020B0604020202020204" pitchFamily="34" charset="0"/>
              </a:rPr>
              <a:t>Ramps = 758 lane miles</a:t>
            </a:r>
          </a:p>
          <a:p>
            <a:pPr marL="342900" lvl="1" indent="0">
              <a:buNone/>
            </a:pPr>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pPr marL="342900" lvl="1" indent="0">
              <a:buNone/>
            </a:pPr>
            <a:endParaRPr lang="en-US" sz="2100" dirty="0">
              <a:latin typeface="Century Gothic" panose="020B0502020202020204" pitchFamily="34" charset="0"/>
              <a:ea typeface="Microsoft Sans Serif"/>
              <a:cs typeface="Microsoft Sans Serif"/>
            </a:endParaRPr>
          </a:p>
          <a:p>
            <a:pPr marL="0" indent="0" algn="ctr">
              <a:buNone/>
            </a:pPr>
            <a:r>
              <a:rPr lang="en-US" sz="2400" b="1" dirty="0">
                <a:solidFill>
                  <a:schemeClr val="bg1">
                    <a:lumMod val="50000"/>
                  </a:schemeClr>
                </a:solidFill>
                <a:latin typeface="Century Gothic" panose="020B0502020202020204" pitchFamily="34" charset="0"/>
                <a:ea typeface="Microsoft Sans Serif"/>
                <a:cs typeface="Microsoft Sans Serif"/>
              </a:rPr>
              <a:t>Today’s pavement replacement cost</a:t>
            </a:r>
          </a:p>
          <a:p>
            <a:pPr marL="0" indent="0" algn="ctr">
              <a:buNone/>
            </a:pPr>
            <a:r>
              <a:rPr lang="en-US" sz="3200" b="1" dirty="0">
                <a:solidFill>
                  <a:schemeClr val="bg1">
                    <a:lumMod val="50000"/>
                  </a:schemeClr>
                </a:solidFill>
                <a:latin typeface="Century Gothic" panose="020B0502020202020204" pitchFamily="34" charset="0"/>
                <a:ea typeface="Microsoft Sans Serif"/>
                <a:cs typeface="Microsoft Sans Serif"/>
              </a:rPr>
              <a:t>Over $39 Billion</a:t>
            </a:r>
            <a:endParaRPr lang="en-US" sz="3200" b="1" dirty="0">
              <a:solidFill>
                <a:schemeClr val="bg1">
                  <a:lumMod val="50000"/>
                </a:schemeClr>
              </a:solidFill>
              <a:latin typeface="Century Gothic" panose="020B0502020202020204" pitchFamily="34" charset="0"/>
              <a:cs typeface="Calibri"/>
            </a:endParaRPr>
          </a:p>
        </p:txBody>
      </p:sp>
      <p:grpSp>
        <p:nvGrpSpPr>
          <p:cNvPr id="8" name="Group 7">
            <a:extLst>
              <a:ext uri="{FF2B5EF4-FFF2-40B4-BE49-F238E27FC236}">
                <a16:creationId xmlns:a16="http://schemas.microsoft.com/office/drawing/2014/main" id="{BAFC3C1C-4641-4DF0-ADE9-B4D4F2739DF0}"/>
              </a:ext>
            </a:extLst>
          </p:cNvPr>
          <p:cNvGrpSpPr/>
          <p:nvPr/>
        </p:nvGrpSpPr>
        <p:grpSpPr>
          <a:xfrm>
            <a:off x="171517" y="6281032"/>
            <a:ext cx="1636295" cy="487815"/>
            <a:chOff x="171517" y="6281032"/>
            <a:chExt cx="1636295" cy="487815"/>
          </a:xfrm>
        </p:grpSpPr>
        <p:sp>
          <p:nvSpPr>
            <p:cNvPr id="3" name="Rectangle 2">
              <a:extLst>
                <a:ext uri="{FF2B5EF4-FFF2-40B4-BE49-F238E27FC236}">
                  <a16:creationId xmlns:a16="http://schemas.microsoft.com/office/drawing/2014/main" id="{2F80AEAC-F011-4C43-A6EA-E39D417F9FB7}"/>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4A2091D8-9D8C-4618-BCDD-22C599397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4109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72ED9-75FE-4B5C-886D-79996A6EAE82}"/>
              </a:ext>
            </a:extLst>
          </p:cNvPr>
          <p:cNvPicPr>
            <a:picLocks noChangeAspect="1"/>
          </p:cNvPicPr>
          <p:nvPr/>
        </p:nvPicPr>
        <p:blipFill>
          <a:blip r:embed="rId3"/>
          <a:stretch>
            <a:fillRect/>
          </a:stretch>
        </p:blipFill>
        <p:spPr>
          <a:xfrm>
            <a:off x="163650" y="1061518"/>
            <a:ext cx="8816697" cy="5015116"/>
          </a:xfrm>
          <a:prstGeom prst="rect">
            <a:avLst/>
          </a:prstGeom>
        </p:spPr>
      </p:pic>
      <p:sp>
        <p:nvSpPr>
          <p:cNvPr id="2" name="Title 1"/>
          <p:cNvSpPr>
            <a:spLocks noGrp="1"/>
          </p:cNvSpPr>
          <p:nvPr>
            <p:ph type="title"/>
          </p:nvPr>
        </p:nvSpPr>
        <p:spPr>
          <a:xfrm>
            <a:off x="628650" y="201038"/>
            <a:ext cx="7886700" cy="551235"/>
          </a:xfrm>
        </p:spPr>
        <p:txBody>
          <a:bodyPr>
            <a:noAutofit/>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Inventory</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6</a:t>
            </a:fld>
            <a:endParaRPr lang="en-US" sz="1350" kern="0">
              <a:solidFill>
                <a:sysClr val="windowText" lastClr="000000"/>
              </a:solidFill>
            </a:endParaRPr>
          </a:p>
        </p:txBody>
      </p:sp>
    </p:spTree>
    <p:extLst>
      <p:ext uri="{BB962C8B-B14F-4D97-AF65-F5344CB8AC3E}">
        <p14:creationId xmlns:p14="http://schemas.microsoft.com/office/powerpoint/2010/main" val="403308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b="1" dirty="0">
                <a:latin typeface="Century Gothic" panose="020B0502020202020204" pitchFamily="34" charset="0"/>
                <a:ea typeface="Microsoft Sans Serif" panose="020B0604020202020204" pitchFamily="34" charset="0"/>
                <a:cs typeface="Microsoft Sans Serif" panose="020B0604020202020204" pitchFamily="34" charset="0"/>
              </a:rPr>
              <a:t>Pavement Inventory</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7</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vert="horz" lIns="91440" tIns="45720" rIns="91440" bIns="45720" rtlCol="0" anchor="t">
            <a:noAutofit/>
          </a:bodyPr>
          <a:lstStyle/>
          <a:p>
            <a:r>
              <a:rPr lang="en-US" sz="2400" dirty="0">
                <a:latin typeface="Century Gothic" panose="020B0502020202020204" pitchFamily="34" charset="0"/>
                <a:ea typeface="Microsoft Sans Serif"/>
                <a:cs typeface="Microsoft Sans Serif"/>
              </a:rPr>
              <a:t>Half of original pavement = more than 55 years old</a:t>
            </a:r>
          </a:p>
          <a:p>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a:cs typeface="Microsoft Sans Serif"/>
              </a:rPr>
              <a:t>30% = 70+ years old (7,082 miles) </a:t>
            </a:r>
          </a:p>
          <a:p>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pPr marL="0" indent="0">
              <a:buNone/>
            </a:pPr>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pPr marL="0" indent="0" algn="ctr">
              <a:buNone/>
            </a:pPr>
            <a:r>
              <a:rPr lang="en-US" sz="2400" b="1" dirty="0">
                <a:solidFill>
                  <a:schemeClr val="bg1">
                    <a:lumMod val="50000"/>
                  </a:schemeClr>
                </a:solidFill>
                <a:latin typeface="Century Gothic" panose="020B0502020202020204" pitchFamily="34" charset="0"/>
                <a:ea typeface="Microsoft Sans Serif"/>
                <a:cs typeface="Microsoft Sans Serif"/>
              </a:rPr>
              <a:t>Size + Age of our system =</a:t>
            </a:r>
          </a:p>
          <a:p>
            <a:pPr marL="0" indent="0" algn="ctr">
              <a:buNone/>
            </a:pPr>
            <a:r>
              <a:rPr lang="en-US" sz="2400" b="1" dirty="0">
                <a:solidFill>
                  <a:schemeClr val="bg1">
                    <a:lumMod val="50000"/>
                  </a:schemeClr>
                </a:solidFill>
                <a:latin typeface="Century Gothic" panose="020B0502020202020204" pitchFamily="34" charset="0"/>
                <a:ea typeface="Microsoft Sans Serif"/>
                <a:cs typeface="Microsoft Sans Serif"/>
              </a:rPr>
              <a:t>Significant financial challenge </a:t>
            </a:r>
            <a:br>
              <a:rPr lang="en-US" sz="2400" b="1" dirty="0">
                <a:solidFill>
                  <a:schemeClr val="bg1">
                    <a:lumMod val="50000"/>
                  </a:schemeClr>
                </a:solidFill>
                <a:latin typeface="Century Gothic" panose="020B0502020202020204" pitchFamily="34" charset="0"/>
                <a:ea typeface="Microsoft Sans Serif"/>
                <a:cs typeface="Microsoft Sans Serif"/>
              </a:rPr>
            </a:br>
            <a:r>
              <a:rPr lang="en-US" sz="2400" b="1" dirty="0">
                <a:solidFill>
                  <a:schemeClr val="bg1">
                    <a:lumMod val="50000"/>
                  </a:schemeClr>
                </a:solidFill>
                <a:latin typeface="Century Gothic" panose="020B0502020202020204" pitchFamily="34" charset="0"/>
                <a:ea typeface="Microsoft Sans Serif"/>
                <a:cs typeface="Microsoft Sans Serif"/>
              </a:rPr>
              <a:t>facing us for the foreseeable future</a:t>
            </a:r>
            <a:endParaRPr lang="en-US" sz="2400" b="1" dirty="0">
              <a:solidFill>
                <a:schemeClr val="bg1">
                  <a:lumMod val="50000"/>
                </a:schemeClr>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nvGrpSpPr>
          <p:cNvPr id="7" name="Group 6">
            <a:extLst>
              <a:ext uri="{FF2B5EF4-FFF2-40B4-BE49-F238E27FC236}">
                <a16:creationId xmlns:a16="http://schemas.microsoft.com/office/drawing/2014/main" id="{5A92BAD3-CD70-4117-8E39-E45CDB0736AA}"/>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2C90A723-4952-4589-8F1E-D3F9B5F87992}"/>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3222CD1B-C4A4-4B88-8997-D3BAA9C1A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374058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4412"/>
            <a:ext cx="7886700" cy="1059072"/>
          </a:xfrm>
        </p:spPr>
        <p:txBody>
          <a:bodyPr/>
          <a:lstStyle/>
          <a:p>
            <a:r>
              <a:rPr lang="en-US" sz="3200" b="1" dirty="0">
                <a:latin typeface="Century Gothic" panose="020B0502020202020204" pitchFamily="34" charset="0"/>
                <a:ea typeface="Microsoft Sans Serif"/>
                <a:cs typeface="Microsoft Sans Serif"/>
              </a:rPr>
              <a:t>The Challenge</a:t>
            </a:r>
            <a:endParaRPr lang="en-US"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8</a:t>
            </a:fld>
            <a:endParaRPr lang="en-US" sz="1350" kern="0">
              <a:solidFill>
                <a:sysClr val="windowText" lastClr="000000"/>
              </a:solidFill>
            </a:endParaRPr>
          </a:p>
        </p:txBody>
      </p:sp>
      <p:sp>
        <p:nvSpPr>
          <p:cNvPr id="5" name="Content Placeholder 4"/>
          <p:cNvSpPr>
            <a:spLocks noGrp="1"/>
          </p:cNvSpPr>
          <p:nvPr>
            <p:ph idx="1"/>
          </p:nvPr>
        </p:nvSpPr>
        <p:spPr>
          <a:xfrm>
            <a:off x="628649" y="1391477"/>
            <a:ext cx="8621367" cy="4040825"/>
          </a:xfrm>
        </p:spPr>
        <p:txBody>
          <a:bodyPr vert="horz" lIns="91440" tIns="45720" rIns="91440" bIns="45720" rtlCol="0" anchor="t">
            <a:noAutofit/>
          </a:bodyPr>
          <a:lstStyle/>
          <a:p>
            <a:r>
              <a:rPr lang="en-US" sz="2400" dirty="0">
                <a:latin typeface="Century Gothic" panose="020B0502020202020204" pitchFamily="34" charset="0"/>
                <a:ea typeface="Microsoft Sans Serif"/>
                <a:cs typeface="Microsoft Sans Serif"/>
              </a:rPr>
              <a:t>Past 30 years -  </a:t>
            </a:r>
            <a:br>
              <a:rPr lang="en-US" sz="2400" dirty="0">
                <a:latin typeface="Century Gothic" panose="020B0502020202020204" pitchFamily="34" charset="0"/>
                <a:ea typeface="Microsoft Sans Serif"/>
                <a:cs typeface="Microsoft Sans Serif"/>
              </a:rPr>
            </a:br>
            <a:r>
              <a:rPr lang="en-US" sz="2400" dirty="0">
                <a:latin typeface="Century Gothic" panose="020B0502020202020204" pitchFamily="34" charset="0"/>
                <a:ea typeface="Microsoft Sans Serif"/>
                <a:cs typeface="Microsoft Sans Serif"/>
              </a:rPr>
              <a:t>constructed/replaced 25% of the system</a:t>
            </a:r>
          </a:p>
          <a:p>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a:cs typeface="Microsoft Sans Serif"/>
              </a:rPr>
              <a:t>Same investment in pavement replacements only</a:t>
            </a:r>
            <a:br>
              <a:rPr lang="en-US" sz="2400" dirty="0">
                <a:latin typeface="Century Gothic" panose="020B0502020202020204" pitchFamily="34" charset="0"/>
                <a:ea typeface="Microsoft Sans Serif"/>
                <a:cs typeface="Microsoft Sans Serif"/>
              </a:rPr>
            </a:br>
            <a:r>
              <a:rPr lang="en-US" sz="2400" dirty="0">
                <a:latin typeface="Century Gothic" panose="020B0502020202020204" pitchFamily="34" charset="0"/>
                <a:ea typeface="Microsoft Sans Serif"/>
                <a:cs typeface="Microsoft Sans Serif"/>
              </a:rPr>
              <a:t>Pavements will need to </a:t>
            </a:r>
            <a:br>
              <a:rPr lang="en-US" sz="2400" dirty="0">
                <a:latin typeface="Century Gothic" panose="020B0502020202020204" pitchFamily="34" charset="0"/>
                <a:ea typeface="Microsoft Sans Serif"/>
                <a:cs typeface="Microsoft Sans Serif"/>
              </a:rPr>
            </a:br>
            <a:r>
              <a:rPr lang="en-US" sz="2400" b="1" dirty="0">
                <a:solidFill>
                  <a:schemeClr val="bg1">
                    <a:lumMod val="50000"/>
                  </a:schemeClr>
                </a:solidFill>
                <a:latin typeface="Century Gothic" panose="020B0502020202020204" pitchFamily="34" charset="0"/>
                <a:ea typeface="Microsoft Sans Serif"/>
                <a:cs typeface="Microsoft Sans Serif"/>
              </a:rPr>
              <a:t>remain serviceable for at least 120 years</a:t>
            </a:r>
            <a:endParaRPr lang="en-US" sz="2400" b="1" dirty="0">
              <a:solidFill>
                <a:schemeClr val="bg1">
                  <a:lumMod val="50000"/>
                </a:schemeClr>
              </a:solidFill>
              <a:latin typeface="Century Gothic" panose="020B0502020202020204" pitchFamily="34" charset="0"/>
              <a:ea typeface="Microsoft Sans Serif" panose="020B0604020202020204" pitchFamily="34" charset="0"/>
              <a:cs typeface="Microsoft Sans Serif" panose="020B0604020202020204" pitchFamily="34" charset="0"/>
            </a:endParaRPr>
          </a:p>
          <a:p>
            <a:pPr marL="0" indent="0">
              <a:buNone/>
            </a:pPr>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sz="2400" dirty="0">
                <a:latin typeface="Century Gothic" panose="020B0502020202020204" pitchFamily="34" charset="0"/>
                <a:ea typeface="Microsoft Sans Serif"/>
                <a:cs typeface="Microsoft Sans Serif"/>
              </a:rPr>
              <a:t>No pavements have reached that age.....</a:t>
            </a:r>
          </a:p>
          <a:p>
            <a:pPr marL="342900" lvl="1" indent="0">
              <a:buNone/>
            </a:pPr>
            <a:br>
              <a:rPr lang="en-US" sz="1000" dirty="0">
                <a:latin typeface="Century Gothic" panose="020B0502020202020204" pitchFamily="34" charset="0"/>
                <a:ea typeface="Microsoft Sans Serif"/>
                <a:cs typeface="Microsoft Sans Serif"/>
              </a:rPr>
            </a:br>
            <a:r>
              <a:rPr lang="en-US" sz="2400" dirty="0">
                <a:latin typeface="Century Gothic" panose="020B0502020202020204" pitchFamily="34" charset="0"/>
                <a:ea typeface="Microsoft Sans Serif"/>
                <a:cs typeface="Microsoft Sans Serif"/>
              </a:rPr>
              <a:t>Yet we have already replaced many miles </a:t>
            </a:r>
            <a:br>
              <a:rPr lang="en-US" sz="2400" dirty="0">
                <a:latin typeface="Century Gothic" panose="020B0502020202020204" pitchFamily="34" charset="0"/>
                <a:ea typeface="Microsoft Sans Serif"/>
                <a:cs typeface="Microsoft Sans Serif"/>
              </a:rPr>
            </a:br>
            <a:r>
              <a:rPr lang="en-US" sz="2400" dirty="0">
                <a:latin typeface="Century Gothic" panose="020B0502020202020204" pitchFamily="34" charset="0"/>
                <a:ea typeface="Microsoft Sans Serif"/>
                <a:cs typeface="Microsoft Sans Serif"/>
              </a:rPr>
              <a:t>that have not hit that milestone. </a:t>
            </a:r>
            <a:endParaRPr 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oup 6">
            <a:extLst>
              <a:ext uri="{FF2B5EF4-FFF2-40B4-BE49-F238E27FC236}">
                <a16:creationId xmlns:a16="http://schemas.microsoft.com/office/drawing/2014/main" id="{632442A4-5ADD-4B29-95C9-5F7D84E8F3D0}"/>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1253E576-3F17-41D5-81C1-48CE737035D0}"/>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1E46010D-7224-45EC-A125-EDA5F2F85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305709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b="1" dirty="0">
                <a:latin typeface="Century Gothic" panose="020B0502020202020204" pitchFamily="34" charset="0"/>
                <a:ea typeface="Microsoft Sans Serif"/>
                <a:cs typeface="Microsoft Sans Serif"/>
              </a:rPr>
              <a:t>The Challenge</a:t>
            </a:r>
            <a:endParaRPr lang="en-US" b="1" dirty="0">
              <a:latin typeface="Century Gothic" panose="020B0502020202020204" pitchFamily="34" charset="0"/>
              <a:ea typeface="Microsoft Sans Serif"/>
              <a:cs typeface="Microsoft Sans Serif"/>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dirty="0">
                <a:solidFill>
                  <a:sysClr val="windowText" lastClr="000000"/>
                </a:solidFill>
              </a:rPr>
              <a:pPr defTabSz="685800"/>
              <a:t>9</a:t>
            </a:fld>
            <a:endParaRPr lang="en-US" sz="1350" kern="0">
              <a:solidFill>
                <a:sysClr val="windowText" lastClr="000000"/>
              </a:solidFill>
            </a:endParaRPr>
          </a:p>
        </p:txBody>
      </p:sp>
      <p:sp>
        <p:nvSpPr>
          <p:cNvPr id="5" name="Content Placeholder 4"/>
          <p:cNvSpPr>
            <a:spLocks noGrp="1"/>
          </p:cNvSpPr>
          <p:nvPr>
            <p:ph idx="1"/>
          </p:nvPr>
        </p:nvSpPr>
        <p:spPr>
          <a:xfrm>
            <a:off x="628649" y="1603513"/>
            <a:ext cx="8608115" cy="4785038"/>
          </a:xfrm>
        </p:spPr>
        <p:txBody>
          <a:bodyPr vert="horz" lIns="91440" tIns="45720" rIns="91440" bIns="45720" rtlCol="0" anchor="t">
            <a:normAutofit/>
          </a:bodyPr>
          <a:lstStyle/>
          <a:p>
            <a:pPr marL="285750" indent="-285750">
              <a:lnSpc>
                <a:spcPct val="100000"/>
              </a:lnSpc>
            </a:pPr>
            <a:r>
              <a:rPr lang="en-US" sz="2400" dirty="0">
                <a:latin typeface="Century Gothic" panose="020B0502020202020204" pitchFamily="34" charset="0"/>
                <a:ea typeface="Microsoft Sans Serif"/>
                <a:cs typeface="Microsoft Sans Serif"/>
              </a:rPr>
              <a:t>Long Range Transportation Plan recommendation:</a:t>
            </a:r>
            <a:br>
              <a:rPr lang="en-US" sz="2400" dirty="0">
                <a:latin typeface="Century Gothic" panose="020B0502020202020204" pitchFamily="34" charset="0"/>
                <a:ea typeface="Microsoft Sans Serif"/>
                <a:cs typeface="Microsoft Sans Serif"/>
              </a:rPr>
            </a:br>
            <a:r>
              <a:rPr lang="en-US" sz="3000" b="1" dirty="0">
                <a:solidFill>
                  <a:schemeClr val="bg1">
                    <a:lumMod val="50000"/>
                  </a:schemeClr>
                </a:solidFill>
                <a:latin typeface="Century Gothic" panose="020B0502020202020204" pitchFamily="34" charset="0"/>
                <a:ea typeface="Microsoft Sans Serif"/>
                <a:cs typeface="Microsoft Sans Serif"/>
              </a:rPr>
              <a:t>100-year pavement life </a:t>
            </a:r>
          </a:p>
          <a:p>
            <a:pPr marL="285750" indent="-285750">
              <a:lnSpc>
                <a:spcPct val="100000"/>
              </a:lnSpc>
            </a:pPr>
            <a:endParaRPr lang="en-US" sz="2400" dirty="0">
              <a:latin typeface="Century Gothic" panose="020B0502020202020204" pitchFamily="34" charset="0"/>
              <a:ea typeface="Microsoft Sans Serif"/>
              <a:cs typeface="Microsoft Sans Serif"/>
            </a:endParaRPr>
          </a:p>
          <a:p>
            <a:pPr marL="285750" indent="-285750">
              <a:lnSpc>
                <a:spcPct val="100000"/>
              </a:lnSpc>
            </a:pPr>
            <a:r>
              <a:rPr lang="en-US" sz="2400" dirty="0">
                <a:latin typeface="Century Gothic" panose="020B0502020202020204" pitchFamily="34" charset="0"/>
                <a:ea typeface="Microsoft Sans Serif"/>
                <a:cs typeface="Microsoft Sans Serif"/>
              </a:rPr>
              <a:t>To achieve: </a:t>
            </a:r>
            <a:br>
              <a:rPr lang="en-US" sz="2400" dirty="0">
                <a:latin typeface="Century Gothic" panose="020B0502020202020204" pitchFamily="34" charset="0"/>
                <a:ea typeface="Microsoft Sans Serif"/>
                <a:cs typeface="Microsoft Sans Serif"/>
              </a:rPr>
            </a:br>
            <a:r>
              <a:rPr lang="en-US" sz="3000" b="1" dirty="0">
                <a:solidFill>
                  <a:schemeClr val="bg1">
                    <a:lumMod val="50000"/>
                  </a:schemeClr>
                </a:solidFill>
                <a:latin typeface="Century Gothic" panose="020B0502020202020204" pitchFamily="34" charset="0"/>
                <a:ea typeface="Microsoft Sans Serif"/>
                <a:cs typeface="Microsoft Sans Serif"/>
              </a:rPr>
              <a:t>$260M/year</a:t>
            </a:r>
            <a:r>
              <a:rPr lang="en-US" sz="3000" dirty="0">
                <a:latin typeface="Century Gothic" panose="020B0502020202020204" pitchFamily="34" charset="0"/>
                <a:ea typeface="Microsoft Sans Serif"/>
                <a:cs typeface="Microsoft Sans Serif"/>
              </a:rPr>
              <a:t> </a:t>
            </a:r>
            <a:r>
              <a:rPr lang="en-US" sz="2400" dirty="0">
                <a:latin typeface="Century Gothic" panose="020B0502020202020204" pitchFamily="34" charset="0"/>
                <a:ea typeface="Microsoft Sans Serif"/>
                <a:cs typeface="Microsoft Sans Serif"/>
              </a:rPr>
              <a:t>for primary system to address </a:t>
            </a:r>
            <a:br>
              <a:rPr lang="en-US" sz="2400" dirty="0">
                <a:latin typeface="Century Gothic" panose="020B0502020202020204" pitchFamily="34" charset="0"/>
                <a:ea typeface="Microsoft Sans Serif"/>
                <a:cs typeface="Microsoft Sans Serif"/>
              </a:rPr>
            </a:br>
            <a:r>
              <a:rPr lang="en-US" sz="2400" dirty="0">
                <a:latin typeface="Century Gothic" panose="020B0502020202020204" pitchFamily="34" charset="0"/>
                <a:ea typeface="Microsoft Sans Serif"/>
                <a:cs typeface="Microsoft Sans Serif"/>
              </a:rPr>
              <a:t>pavement replacement/rehabilitation</a:t>
            </a:r>
            <a:endParaRPr lang="en-US" sz="2800" dirty="0">
              <a:latin typeface="Century Gothic" panose="020B0502020202020204" pitchFamily="34" charset="0"/>
              <a:ea typeface="Microsoft Sans Serif"/>
              <a:cs typeface="Microsoft Sans Serif"/>
            </a:endParaRPr>
          </a:p>
        </p:txBody>
      </p:sp>
      <p:grpSp>
        <p:nvGrpSpPr>
          <p:cNvPr id="7" name="Group 6">
            <a:extLst>
              <a:ext uri="{FF2B5EF4-FFF2-40B4-BE49-F238E27FC236}">
                <a16:creationId xmlns:a16="http://schemas.microsoft.com/office/drawing/2014/main" id="{C10506DC-2F01-4E53-971F-2B265DCDFFFD}"/>
              </a:ext>
            </a:extLst>
          </p:cNvPr>
          <p:cNvGrpSpPr/>
          <p:nvPr/>
        </p:nvGrpSpPr>
        <p:grpSpPr>
          <a:xfrm>
            <a:off x="171517" y="6281032"/>
            <a:ext cx="1636295" cy="487815"/>
            <a:chOff x="171517" y="6281032"/>
            <a:chExt cx="1636295" cy="487815"/>
          </a:xfrm>
        </p:grpSpPr>
        <p:sp>
          <p:nvSpPr>
            <p:cNvPr id="8" name="Rectangle 7">
              <a:extLst>
                <a:ext uri="{FF2B5EF4-FFF2-40B4-BE49-F238E27FC236}">
                  <a16:creationId xmlns:a16="http://schemas.microsoft.com/office/drawing/2014/main" id="{8CF036D3-9526-4E22-A615-6D10538305E7}"/>
                </a:ext>
              </a:extLst>
            </p:cNvPr>
            <p:cNvSpPr/>
            <p:nvPr/>
          </p:nvSpPr>
          <p:spPr>
            <a:xfrm>
              <a:off x="171517" y="6281032"/>
              <a:ext cx="1636295" cy="4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99B5DB8D-4650-4B9B-B1F1-875276DA8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7" y="6396087"/>
              <a:ext cx="1506143" cy="273844"/>
            </a:xfrm>
            <a:prstGeom prst="rect">
              <a:avLst/>
            </a:prstGeom>
          </p:spPr>
        </p:pic>
      </p:grpSp>
    </p:spTree>
    <p:extLst>
      <p:ext uri="{BB962C8B-B14F-4D97-AF65-F5344CB8AC3E}">
        <p14:creationId xmlns:p14="http://schemas.microsoft.com/office/powerpoint/2010/main" val="2194898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6DDD87B20D3B4E8BA3329D1F73F3FD" ma:contentTypeVersion="13" ma:contentTypeDescription="Create a new document." ma:contentTypeScope="" ma:versionID="246a8e12a36eab7b3e6458e97f99be53">
  <xsd:schema xmlns:xsd="http://www.w3.org/2001/XMLSchema" xmlns:xs="http://www.w3.org/2001/XMLSchema" xmlns:p="http://schemas.microsoft.com/office/2006/metadata/properties" xmlns:ns1="http://schemas.microsoft.com/sharepoint/v3" xmlns:ns3="b5569257-ea7f-4abd-949f-b97d37e36e1a" xmlns:ns4="1955b6a4-2d87-4690-8190-2eb4b09ca27e" targetNamespace="http://schemas.microsoft.com/office/2006/metadata/properties" ma:root="true" ma:fieldsID="43c9c2eb40949fc21e605eaae92dd622" ns1:_="" ns3:_="" ns4:_="">
    <xsd:import namespace="http://schemas.microsoft.com/sharepoint/v3"/>
    <xsd:import namespace="b5569257-ea7f-4abd-949f-b97d37e36e1a"/>
    <xsd:import namespace="1955b6a4-2d87-4690-8190-2eb4b09ca2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1:_ip_UnifiedCompliancePolicyProperties" minOccurs="0"/>
                <xsd:element ref="ns1:_ip_UnifiedCompliancePolicyUIAc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69257-ea7f-4abd-949f-b97d37e36e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5b6a4-2d87-4690-8190-2eb4b09ca2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FC743A-3234-4614-AC5D-316F823B12EB}">
  <ds:schemaRefs>
    <ds:schemaRef ds:uri="1955b6a4-2d87-4690-8190-2eb4b09ca27e"/>
    <ds:schemaRef ds:uri="b5569257-ea7f-4abd-949f-b97d37e36e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C02037-BFBB-42AF-9B0C-FC81C8D01C47}">
  <ds:schemaRefs>
    <ds:schemaRef ds:uri="1955b6a4-2d87-4690-8190-2eb4b09ca27e"/>
    <ds:schemaRef ds:uri="b5569257-ea7f-4abd-949f-b97d37e36e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5CE887-A13D-474C-95F1-77E42537E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1077</TotalTime>
  <Words>1701</Words>
  <Application>Microsoft Office PowerPoint</Application>
  <PresentationFormat>On-screen Show (4:3)</PresentationFormat>
  <Paragraphs>267</Paragraphs>
  <Slides>26</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Calibri Light</vt:lpstr>
      <vt:lpstr>Century Gothic</vt:lpstr>
      <vt:lpstr>Microsoft Sans Serif</vt:lpstr>
      <vt:lpstr>1_Office Theme</vt:lpstr>
      <vt:lpstr>Office Theme</vt:lpstr>
      <vt:lpstr>2_Office Theme</vt:lpstr>
      <vt:lpstr>PowerPoint Presentation</vt:lpstr>
      <vt:lpstr>PowerPoint Presentation</vt:lpstr>
      <vt:lpstr>Pavement system components</vt:lpstr>
      <vt:lpstr>Pavement system components </vt:lpstr>
      <vt:lpstr>Pavement Inventory</vt:lpstr>
      <vt:lpstr>Pavement Inventory</vt:lpstr>
      <vt:lpstr>Pavement Inventory</vt:lpstr>
      <vt:lpstr>The Challenge</vt:lpstr>
      <vt:lpstr>The Challenge</vt:lpstr>
      <vt:lpstr>Construction Costs for Highway Projects </vt:lpstr>
      <vt:lpstr>Managing our assets is critical  to address this challenge and ease the financial burden</vt:lpstr>
      <vt:lpstr>Pavement Condition Tracking</vt:lpstr>
      <vt:lpstr>Pavement Condition</vt:lpstr>
      <vt:lpstr>Pavement Deterioration</vt:lpstr>
      <vt:lpstr>Pavement Deterioration</vt:lpstr>
      <vt:lpstr>Slowing down the deterioration</vt:lpstr>
      <vt:lpstr>Maintaining Good Condition Costs Less</vt:lpstr>
      <vt:lpstr>Pavement Treatments</vt:lpstr>
      <vt:lpstr>Pavement Treatments</vt:lpstr>
      <vt:lpstr>Pavement Management</vt:lpstr>
      <vt:lpstr>Condition Forecast Process</vt:lpstr>
      <vt:lpstr>PowerPoint Presentation</vt:lpstr>
      <vt:lpstr>PowerPoint Presentation</vt:lpstr>
      <vt:lpstr>PowerPoint Presentation</vt:lpstr>
      <vt:lpstr>PowerPoint Presentation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Neubauer, Scott</dc:creator>
  <cp:lastModifiedBy>Anderson, Stuart</cp:lastModifiedBy>
  <cp:revision>83</cp:revision>
  <dcterms:created xsi:type="dcterms:W3CDTF">2017-11-22T13:15:27Z</dcterms:created>
  <dcterms:modified xsi:type="dcterms:W3CDTF">2023-01-04T21:59:37Z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0x010100246DDD87B20D3B4E8BA3329D1F73F3FD</vt:lpwstr>
  </property>
  <property fmtid="{D5CDD505-2E9C-101B-9397-08002B2CF9AE}" pid="3" name="_dlc_DocIdItemGuid">
    <vt:lpwstr>5e519d89-9d1d-432a-bd73-ff7dd666682b</vt:lpwstr>
  </property>
</Properties>
</file>