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9" r:id="rId2"/>
    <p:sldId id="258" r:id="rId3"/>
    <p:sldId id="270" r:id="rId4"/>
    <p:sldId id="905" r:id="rId5"/>
    <p:sldId id="908" r:id="rId6"/>
    <p:sldId id="909" r:id="rId7"/>
    <p:sldId id="268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8" y="7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2019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2258</c:v>
                </c:pt>
                <c:pt idx="1">
                  <c:v>2351</c:v>
                </c:pt>
                <c:pt idx="2">
                  <c:v>2667</c:v>
                </c:pt>
                <c:pt idx="3">
                  <c:v>2924</c:v>
                </c:pt>
                <c:pt idx="4">
                  <c:v>3009</c:v>
                </c:pt>
                <c:pt idx="5">
                  <c:v>3106</c:v>
                </c:pt>
                <c:pt idx="6">
                  <c:v>3034</c:v>
                </c:pt>
                <c:pt idx="7">
                  <c:v>3084</c:v>
                </c:pt>
                <c:pt idx="8">
                  <c:v>2968</c:v>
                </c:pt>
                <c:pt idx="9">
                  <c:v>2976</c:v>
                </c:pt>
                <c:pt idx="10">
                  <c:v>2745</c:v>
                </c:pt>
                <c:pt idx="11">
                  <c:v>2657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2020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2322</c:v>
                </c:pt>
                <c:pt idx="1">
                  <c:v>2564</c:v>
                </c:pt>
                <c:pt idx="2">
                  <c:v>2256</c:v>
                </c:pt>
                <c:pt idx="3">
                  <c:v>1898</c:v>
                </c:pt>
                <c:pt idx="4">
                  <c:v>2307</c:v>
                </c:pt>
                <c:pt idx="5">
                  <c:v>2688</c:v>
                </c:pt>
                <c:pt idx="6">
                  <c:v>2753</c:v>
                </c:pt>
                <c:pt idx="7">
                  <c:v>2842</c:v>
                </c:pt>
                <c:pt idx="8">
                  <c:v>2767</c:v>
                </c:pt>
                <c:pt idx="9">
                  <c:v>2728</c:v>
                </c:pt>
                <c:pt idx="10">
                  <c:v>2419</c:v>
                </c:pt>
                <c:pt idx="11">
                  <c:v>2338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2021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2185</c:v>
                </c:pt>
                <c:pt idx="1">
                  <c:v>2233</c:v>
                </c:pt>
                <c:pt idx="2">
                  <c:v>2634</c:v>
                </c:pt>
                <c:pt idx="3">
                  <c:v>2849</c:v>
                </c:pt>
                <c:pt idx="4">
                  <c:v>2941</c:v>
                </c:pt>
                <c:pt idx="5">
                  <c:v>3051</c:v>
                </c:pt>
                <c:pt idx="6">
                  <c:v>3002</c:v>
                </c:pt>
                <c:pt idx="7">
                  <c:v>3021</c:v>
                </c:pt>
                <c:pt idx="8">
                  <c:v>2990</c:v>
                </c:pt>
                <c:pt idx="9">
                  <c:v>2947</c:v>
                </c:pt>
                <c:pt idx="10">
                  <c:v>2770</c:v>
                </c:pt>
                <c:pt idx="11">
                  <c:v>2596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2022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2282</c:v>
                </c:pt>
                <c:pt idx="1">
                  <c:v>2495</c:v>
                </c:pt>
                <c:pt idx="2">
                  <c:v>2662</c:v>
                </c:pt>
                <c:pt idx="3">
                  <c:v>2799</c:v>
                </c:pt>
                <c:pt idx="4">
                  <c:v>2984</c:v>
                </c:pt>
                <c:pt idx="5">
                  <c:v>3006</c:v>
                </c:pt>
                <c:pt idx="6">
                  <c:v>2915</c:v>
                </c:pt>
                <c:pt idx="7">
                  <c:v>2980</c:v>
                </c:pt>
                <c:pt idx="8">
                  <c:v>2981</c:v>
                </c:pt>
                <c:pt idx="9">
                  <c:v>2982</c:v>
                </c:pt>
                <c:pt idx="10">
                  <c:v>2715</c:v>
                </c:pt>
                <c:pt idx="11">
                  <c:v>2465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34-4CE2-8955-F9589557436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2023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2351</c:v>
                </c:pt>
                <c:pt idx="1">
                  <c:v>2474</c:v>
                </c:pt>
                <c:pt idx="2">
                  <c:v>2627</c:v>
                </c:pt>
                <c:pt idx="3">
                  <c:v>2865</c:v>
                </c:pt>
                <c:pt idx="4">
                  <c:v>3055</c:v>
                </c:pt>
                <c:pt idx="5">
                  <c:v>3095</c:v>
                </c:pt>
                <c:pt idx="6">
                  <c:v>2977</c:v>
                </c:pt>
                <c:pt idx="7">
                  <c:v>3017</c:v>
                </c:pt>
                <c:pt idx="8">
                  <c:v>2974</c:v>
                </c:pt>
                <c:pt idx="9">
                  <c:v>2965</c:v>
                </c:pt>
                <c:pt idx="10">
                  <c:v>2791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50C-4B5E-8B02-9A8FB8505B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  <c:max val="3200"/>
          <c:min val="1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12/28/2023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12/28/2023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12/28/2023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12/28/2023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12/28/2023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12/28/2023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January 9, 2024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US total rail carloads</a:t>
            </a:r>
          </a:p>
          <a:p>
            <a:r>
              <a:rPr lang="en-US" dirty="0"/>
              <a:t>Commercial air service passenger counts</a:t>
            </a:r>
          </a:p>
          <a:p>
            <a:r>
              <a:rPr lang="en-US" dirty="0"/>
              <a:t>Vehicular traffic</a:t>
            </a:r>
          </a:p>
          <a:p>
            <a:r>
              <a:rPr lang="en-US" dirty="0"/>
              <a:t>Mississippi River and Panama Canal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3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D31CCD5-443D-7293-384A-80302964A2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32082" cy="6476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4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D4E34C4-A491-D828-89FE-7FF9FB80FB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1420"/>
            <a:ext cx="9144573" cy="555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0110936"/>
              </p:ext>
            </p:extLst>
          </p:nvPr>
        </p:nvGraphicFramePr>
        <p:xfrm>
          <a:off x="195943" y="1045027"/>
          <a:ext cx="8645978" cy="5453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4498" y="76101"/>
            <a:ext cx="7886700" cy="8517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State Vehicle Miles of Travel</a:t>
            </a:r>
          </a:p>
          <a:p>
            <a:r>
              <a:rPr lang="en-US" sz="2400" dirty="0"/>
              <a:t>(through November 2023)</a:t>
            </a:r>
          </a:p>
        </p:txBody>
      </p:sp>
    </p:spTree>
    <p:extLst>
      <p:ext uri="{BB962C8B-B14F-4D97-AF65-F5344CB8AC3E}">
        <p14:creationId xmlns:p14="http://schemas.microsoft.com/office/powerpoint/2010/main" val="1715129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7A319-A39E-BC45-31D7-AB54C4E9A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824" y="112577"/>
            <a:ext cx="7886700" cy="1325563"/>
          </a:xfrm>
        </p:spPr>
        <p:txBody>
          <a:bodyPr/>
          <a:lstStyle/>
          <a:p>
            <a:r>
              <a:rPr lang="en-US" dirty="0"/>
              <a:t>Mississippi River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FB38F-4792-6FDD-78F9-66C4E10E4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233" y="989602"/>
            <a:ext cx="7886700" cy="269412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Water levels have been falling since June</a:t>
            </a:r>
          </a:p>
          <a:p>
            <a:r>
              <a:rPr lang="en-US" dirty="0"/>
              <a:t>Drought expected to continue into winter</a:t>
            </a:r>
          </a:p>
          <a:p>
            <a:r>
              <a:rPr lang="en-US" dirty="0"/>
              <a:t>Result is barges are not fully loaded with grain causing reduced barge supply</a:t>
            </a:r>
          </a:p>
          <a:p>
            <a:r>
              <a:rPr lang="en-US" dirty="0"/>
              <a:t>Impacts partially mitigated by lower demand for shipping by barge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302A42-A8B4-1EE8-2DA3-ED6108B8F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FEC2EF8-D94C-5C7C-B5E4-5CE4F3FA8986}"/>
              </a:ext>
            </a:extLst>
          </p:cNvPr>
          <p:cNvSpPr txBox="1">
            <a:spLocks/>
          </p:cNvSpPr>
          <p:nvPr/>
        </p:nvSpPr>
        <p:spPr>
          <a:xfrm>
            <a:off x="258536" y="3240043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Panama Canal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648644-78BE-1240-7C24-BE6E966CF6F1}"/>
              </a:ext>
            </a:extLst>
          </p:cNvPr>
          <p:cNvSpPr txBox="1">
            <a:spLocks/>
          </p:cNvSpPr>
          <p:nvPr/>
        </p:nvSpPr>
        <p:spPr>
          <a:xfrm>
            <a:off x="523785" y="4163876"/>
            <a:ext cx="7886700" cy="269412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Drought has reduced the amount of freshwater available to use for the lock system</a:t>
            </a:r>
          </a:p>
          <a:p>
            <a:r>
              <a:rPr lang="en-US" dirty="0"/>
              <a:t>Maximum ships per day may increase to 24 from the current 22 in mid-January. Was anticipated to be restricted to 18 in February – normal is 36 to 38</a:t>
            </a:r>
          </a:p>
          <a:p>
            <a:r>
              <a:rPr lang="en-US" dirty="0"/>
              <a:t>Forty percent of all US container traffic travels through the Panama Canal</a:t>
            </a:r>
          </a:p>
          <a:p>
            <a:r>
              <a:rPr lang="en-US" dirty="0"/>
              <a:t>“The passage of one ship is estimated to consume as much water as half a million Panamanians use in one day.” </a:t>
            </a:r>
            <a:r>
              <a:rPr lang="en-US" i="1" dirty="0"/>
              <a:t>New York Times, Nov. 1, 2023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885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33808</TotalTime>
  <Words>175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Transportation Trends Update </vt:lpstr>
      <vt:lpstr>Overview</vt:lpstr>
      <vt:lpstr>PowerPoint Presentation</vt:lpstr>
      <vt:lpstr>PowerPoint Presentation</vt:lpstr>
      <vt:lpstr>Monthly State Vehicle Miles of Travel (through November 2023)</vt:lpstr>
      <vt:lpstr>Mississippi River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262</cp:revision>
  <cp:lastPrinted>2023-09-01T14:59:38Z</cp:lastPrinted>
  <dcterms:created xsi:type="dcterms:W3CDTF">2020-06-02T12:58:37Z</dcterms:created>
  <dcterms:modified xsi:type="dcterms:W3CDTF">2023-12-28T17:08:50Z</dcterms:modified>
</cp:coreProperties>
</file>