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392" r:id="rId2"/>
    <p:sldId id="390" r:id="rId3"/>
    <p:sldId id="256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70" autoAdjust="0"/>
  </p:normalViewPr>
  <p:slideViewPr>
    <p:cSldViewPr snapToGrid="0">
      <p:cViewPr varScale="1">
        <p:scale>
          <a:sx n="77" d="100"/>
          <a:sy n="77" d="100"/>
        </p:scale>
        <p:origin x="90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notesViewPr>
    <p:cSldViewPr snapToGrid="0">
      <p:cViewPr varScale="1">
        <p:scale>
          <a:sx n="58" d="100"/>
          <a:sy n="58" d="100"/>
        </p:scale>
        <p:origin x="-1758" y="-6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defTabSz="932298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2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algn="r" defTabSz="932298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421"/>
            <a:ext cx="303847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defTabSz="932298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421"/>
            <a:ext cx="303847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algn="r" defTabSz="932298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C16D0BB-3CDE-48C8-8150-DF888A8C0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defTabSz="93229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algn="r" defTabSz="93229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0738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398933"/>
            <a:ext cx="5140325" cy="41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96268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defTabSz="93229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796268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algn="r" defTabSz="932298">
              <a:defRPr sz="1200"/>
            </a:lvl1pPr>
          </a:lstStyle>
          <a:p>
            <a:pPr>
              <a:defRPr/>
            </a:pPr>
            <a:fld id="{A76367ED-3680-453C-9F93-67738BC25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1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kumimoji="1" lang="en-US" sz="2400"/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kumimoji="1" lang="en-US" sz="2400"/>
          </a:p>
        </p:txBody>
      </p:sp>
      <p:sp>
        <p:nvSpPr>
          <p:cNvPr id="23658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659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E6E25-2106-484F-99A9-624BFD10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AF21-EB34-4598-AC83-D23FD8A2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50C6-6D53-4AA2-9B80-4A5DBA5C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F073-FF6C-4D10-A28F-4D3876AB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1249-93AE-4F87-B3A5-DDB32C23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D6A1-4A12-4386-8D43-2E5F0C4E9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789C7-B894-435F-95CF-523760AD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0FB1-1B21-448B-9846-939AC1E4B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4F2A-DCFA-4796-ADC3-10DECB3FC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4079-622C-41E5-A1EC-ED389C8D2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F375-2C95-43FF-9C78-792C292FB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636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7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A34AED75-2EBA-4C46-96CD-76AC8247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1867"/>
            <a:ext cx="9144000" cy="1012825"/>
          </a:xfrm>
        </p:spPr>
        <p:txBody>
          <a:bodyPr/>
          <a:lstStyle/>
          <a:p>
            <a:pPr eaLnBrk="1" hangingPunct="1"/>
            <a:r>
              <a:rPr lang="en-US" sz="3000" dirty="0"/>
              <a:t>FY 2024 Highway Program Balance</a:t>
            </a:r>
            <a:br>
              <a:rPr lang="en-US" sz="3000" dirty="0"/>
            </a:br>
            <a:r>
              <a:rPr lang="en-US" sz="2000" dirty="0"/>
              <a:t>($ in millions)</a:t>
            </a:r>
            <a:endParaRPr lang="en-US" sz="3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C6DC78-32CB-41FD-BFF9-AA74E4F4D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44093"/>
              </p:ext>
            </p:extLst>
          </p:nvPr>
        </p:nvGraphicFramePr>
        <p:xfrm>
          <a:off x="703389" y="1012506"/>
          <a:ext cx="7737222" cy="5296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2723">
                  <a:extLst>
                    <a:ext uri="{9D8B030D-6E8A-4147-A177-3AD203B41FA5}">
                      <a16:colId xmlns:a16="http://schemas.microsoft.com/office/drawing/2014/main" val="881329123"/>
                    </a:ext>
                  </a:extLst>
                </a:gridCol>
                <a:gridCol w="1246717">
                  <a:extLst>
                    <a:ext uri="{9D8B030D-6E8A-4147-A177-3AD203B41FA5}">
                      <a16:colId xmlns:a16="http://schemas.microsoft.com/office/drawing/2014/main" val="283679437"/>
                    </a:ext>
                  </a:extLst>
                </a:gridCol>
                <a:gridCol w="1507782">
                  <a:extLst>
                    <a:ext uri="{9D8B030D-6E8A-4147-A177-3AD203B41FA5}">
                      <a16:colId xmlns:a16="http://schemas.microsoft.com/office/drawing/2014/main" val="687831533"/>
                    </a:ext>
                  </a:extLst>
                </a:gridCol>
              </a:tblGrid>
              <a:tr h="5953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99827"/>
                  </a:ext>
                </a:extLst>
              </a:tr>
              <a:tr h="697928">
                <a:tc>
                  <a:txBody>
                    <a:bodyPr/>
                    <a:lstStyle/>
                    <a:p>
                      <a:r>
                        <a:rPr lang="en-US" sz="2000" dirty="0"/>
                        <a:t>FY 2024 Program Balance (June 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(24.9)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190503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r>
                        <a:rPr lang="en-US" sz="2000" dirty="0"/>
                        <a:t>Forecast PRF Receipts (November)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919399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r>
                        <a:rPr lang="en-US" sz="2000" dirty="0"/>
                        <a:t>Actual PRF Receipts (November)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/>
                        <a:t>400.1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26874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0244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71493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Programmed Amounts (December)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66448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Project Costs (December)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/>
                        <a:t>433.5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531020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(2.4)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418475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40086"/>
                  </a:ext>
                </a:extLst>
              </a:tr>
              <a:tr h="433782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80454"/>
                  </a:ext>
                </a:extLst>
              </a:tr>
              <a:tr h="39448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Program Balance (December 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(4.9)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305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5BB749-00AE-43A8-BC51-90B5B86A1E76}"/>
              </a:ext>
            </a:extLst>
          </p:cNvPr>
          <p:cNvSpPr txBox="1"/>
          <p:nvPr/>
        </p:nvSpPr>
        <p:spPr>
          <a:xfrm>
            <a:off x="801666" y="6338170"/>
            <a:ext cx="394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1" dirty="0"/>
              <a:t>Previous Balance Reported: (7.5)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B0FEF2-C9B7-4901-B5B6-B3A214CD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  <a:noFill/>
        </p:spPr>
        <p:txBody>
          <a:bodyPr/>
          <a:lstStyle/>
          <a:p>
            <a:fld id="{4E0CC727-655A-41D6-B771-12AC0C72490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658D8-FDCB-498A-8B43-E2C9B648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837" y="181867"/>
            <a:ext cx="14525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/>
              <a:t>January 9, 2024</a:t>
            </a:r>
          </a:p>
        </p:txBody>
      </p:sp>
    </p:spTree>
    <p:extLst>
      <p:ext uri="{BB962C8B-B14F-4D97-AF65-F5344CB8AC3E}">
        <p14:creationId xmlns:p14="http://schemas.microsoft.com/office/powerpoint/2010/main" val="376898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0CC727-655A-41D6-B771-12AC0C72490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-125260" y="70604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Fiscal Year 2024 Overview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22428-AF5A-45E0-A7B2-1D47B1753EA9}"/>
              </a:ext>
            </a:extLst>
          </p:cNvPr>
          <p:cNvSpPr txBox="1"/>
          <p:nvPr/>
        </p:nvSpPr>
        <p:spPr>
          <a:xfrm>
            <a:off x="463463" y="1478071"/>
            <a:ext cx="81043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Revenue: Expect monthly revenue fluctuations.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Lettings: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Approximately 55 percent of the FY 2024 Program has been awarded.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December letting was approximately $71 million.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Next letting scheduled for January 16, 2024.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A2A41-ABF9-40CC-8162-4D978FD34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837" y="181867"/>
            <a:ext cx="14525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/>
              <a:t>January 9, 2024</a:t>
            </a:r>
          </a:p>
        </p:txBody>
      </p:sp>
    </p:spTree>
    <p:extLst>
      <p:ext uri="{BB962C8B-B14F-4D97-AF65-F5344CB8AC3E}">
        <p14:creationId xmlns:p14="http://schemas.microsoft.com/office/powerpoint/2010/main" val="105725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2">
            <a:extLst>
              <a:ext uri="{FF2B5EF4-FFF2-40B4-BE49-F238E27FC236}">
                <a16:creationId xmlns:a16="http://schemas.microsoft.com/office/drawing/2014/main" id="{168E4BBC-B198-916B-18E2-13C6ACF0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4044" r="4208" b="4044"/>
          <a:stretch>
            <a:fillRect/>
          </a:stretch>
        </p:blipFill>
        <p:spPr bwMode="auto">
          <a:xfrm>
            <a:off x="0" y="550863"/>
            <a:ext cx="9144000" cy="60833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5">
            <a:extLst>
              <a:ext uri="{FF2B5EF4-FFF2-40B4-BE49-F238E27FC236}">
                <a16:creationId xmlns:a16="http://schemas.microsoft.com/office/drawing/2014/main" id="{8BCC3745-5672-D947-9B3F-64996BFDA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Possible 2024 Commission Tour Routes</a:t>
            </a:r>
          </a:p>
        </p:txBody>
      </p:sp>
      <p:sp>
        <p:nvSpPr>
          <p:cNvPr id="2052" name="Text Box 51">
            <a:extLst>
              <a:ext uri="{FF2B5EF4-FFF2-40B4-BE49-F238E27FC236}">
                <a16:creationId xmlns:a16="http://schemas.microsoft.com/office/drawing/2014/main" id="{56F18079-2F55-3B64-4BE3-3E11E285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4102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 = meeting location</a:t>
            </a:r>
          </a:p>
        </p:txBody>
      </p:sp>
      <p:sp>
        <p:nvSpPr>
          <p:cNvPr id="2053" name="AutoShape 138">
            <a:extLst>
              <a:ext uri="{FF2B5EF4-FFF2-40B4-BE49-F238E27FC236}">
                <a16:creationId xmlns:a16="http://schemas.microsoft.com/office/drawing/2014/main" id="{1F88DC7E-6490-F93E-35F3-4336FDEC3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5495925"/>
            <a:ext cx="304800" cy="228600"/>
          </a:xfrm>
          <a:prstGeom prst="star4">
            <a:avLst>
              <a:gd name="adj" fmla="val 12500"/>
            </a:avLst>
          </a:prstGeom>
          <a:solidFill>
            <a:srgbClr val="FFCC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Text Box 181">
            <a:extLst>
              <a:ext uri="{FF2B5EF4-FFF2-40B4-BE49-F238E27FC236}">
                <a16:creationId xmlns:a16="http://schemas.microsoft.com/office/drawing/2014/main" id="{1254B196-AFC9-44C3-7809-7AD05164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04800"/>
            <a:ext cx="1092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December 2023</a:t>
            </a:r>
          </a:p>
        </p:txBody>
      </p:sp>
      <p:pic>
        <p:nvPicPr>
          <p:cNvPr id="2055" name="Picture 1">
            <a:extLst>
              <a:ext uri="{FF2B5EF4-FFF2-40B4-BE49-F238E27FC236}">
                <a16:creationId xmlns:a16="http://schemas.microsoft.com/office/drawing/2014/main" id="{4AC86681-8EAA-F45A-3BAD-BC5C8E7EA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636588"/>
            <a:ext cx="15097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269">
            <a:extLst>
              <a:ext uri="{FF2B5EF4-FFF2-40B4-BE49-F238E27FC236}">
                <a16:creationId xmlns:a16="http://schemas.microsoft.com/office/drawing/2014/main" id="{AFE32DD3-A718-9DD9-10C2-04DD2DCC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3200400"/>
            <a:ext cx="415925" cy="506413"/>
          </a:xfrm>
          <a:prstGeom prst="star4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7" name="AutoShape 269">
            <a:extLst>
              <a:ext uri="{FF2B5EF4-FFF2-40B4-BE49-F238E27FC236}">
                <a16:creationId xmlns:a16="http://schemas.microsoft.com/office/drawing/2014/main" id="{1584974D-2EE3-5838-2C5F-C593E9E1C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57700"/>
            <a:ext cx="457200" cy="457200"/>
          </a:xfrm>
          <a:prstGeom prst="star4">
            <a:avLst>
              <a:gd name="adj" fmla="val 12500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8" name="Line 267">
            <a:extLst>
              <a:ext uri="{FF2B5EF4-FFF2-40B4-BE49-F238E27FC236}">
                <a16:creationId xmlns:a16="http://schemas.microsoft.com/office/drawing/2014/main" id="{7C455B80-2F16-FF51-3D2C-AEBA3264E6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2313" y="2728913"/>
            <a:ext cx="23812" cy="85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AutoShape 269">
            <a:extLst>
              <a:ext uri="{FF2B5EF4-FFF2-40B4-BE49-F238E27FC236}">
                <a16:creationId xmlns:a16="http://schemas.microsoft.com/office/drawing/2014/main" id="{FC73DE55-2273-A7DB-33AA-54D1226D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796925"/>
            <a:ext cx="414337" cy="457200"/>
          </a:xfrm>
          <a:prstGeom prst="star4">
            <a:avLst>
              <a:gd name="adj" fmla="val 1646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60" name="AutoShape 269">
            <a:extLst>
              <a:ext uri="{FF2B5EF4-FFF2-40B4-BE49-F238E27FC236}">
                <a16:creationId xmlns:a16="http://schemas.microsoft.com/office/drawing/2014/main" id="{D1971E32-1262-CE1E-C99B-7178B7AB4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32413"/>
            <a:ext cx="533400" cy="4619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61" name="Text Box 51">
            <a:extLst>
              <a:ext uri="{FF2B5EF4-FFF2-40B4-BE49-F238E27FC236}">
                <a16:creationId xmlns:a16="http://schemas.microsoft.com/office/drawing/2014/main" id="{A83DC485-C751-2ED2-F18D-EC2EBF10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92513"/>
            <a:ext cx="18542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</a:rPr>
              <a:t>April-Cedar Rapids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</a:rPr>
              <a:t>-I-80/380 Interchange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</a:rPr>
              <a:t>-I-380 Corridor</a:t>
            </a:r>
          </a:p>
        </p:txBody>
      </p:sp>
      <p:sp>
        <p:nvSpPr>
          <p:cNvPr id="2062" name="Text Box 51">
            <a:extLst>
              <a:ext uri="{FF2B5EF4-FFF2-40B4-BE49-F238E27FC236}">
                <a16:creationId xmlns:a16="http://schemas.microsoft.com/office/drawing/2014/main" id="{FE3574D2-BEC8-0172-45E8-D887DC7B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17625"/>
            <a:ext cx="20574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October-Decorah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-IA 9 Lansing Bridge</a:t>
            </a:r>
          </a:p>
        </p:txBody>
      </p:sp>
      <p:sp>
        <p:nvSpPr>
          <p:cNvPr id="2063" name="Text Box 51">
            <a:extLst>
              <a:ext uri="{FF2B5EF4-FFF2-40B4-BE49-F238E27FC236}">
                <a16:creationId xmlns:a16="http://schemas.microsoft.com/office/drawing/2014/main" id="{BAB08D9F-3FD8-D36A-1BB0-C7310AB6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5013325"/>
            <a:ext cx="174466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996633"/>
                </a:solidFill>
              </a:rPr>
              <a:t>June-Council Bluffs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996633"/>
                </a:solidFill>
              </a:rPr>
              <a:t>-CBIS</a:t>
            </a:r>
          </a:p>
        </p:txBody>
      </p:sp>
      <p:sp>
        <p:nvSpPr>
          <p:cNvPr id="2064" name="Text Box 51">
            <a:extLst>
              <a:ext uri="{FF2B5EF4-FFF2-40B4-BE49-F238E27FC236}">
                <a16:creationId xmlns:a16="http://schemas.microsoft.com/office/drawing/2014/main" id="{D92161B6-A607-ADC8-4D4A-F8FEB87F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5732463"/>
            <a:ext cx="25654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August-Moravia/Honey Creek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-US 34 Corridor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DDDDDD"/>
      </a:accent1>
      <a:accent2>
        <a:srgbClr val="33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2D2D2D"/>
      </a:accent6>
      <a:hlink>
        <a:srgbClr val="808080"/>
      </a:hlink>
      <a:folHlink>
        <a:srgbClr val="808080"/>
      </a:folHlink>
    </a:clrScheme>
    <a:fontScheme name="Straight Edg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w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w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23672</TotalTime>
  <Words>160</Words>
  <Application>Microsoft Office PowerPoint</Application>
  <PresentationFormat>On-screen Show (4:3)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Helvetica</vt:lpstr>
      <vt:lpstr>Wingdings</vt:lpstr>
      <vt:lpstr>Straight Edge</vt:lpstr>
      <vt:lpstr>FY 2024 Highway Program Balance ($ in millions)</vt:lpstr>
      <vt:lpstr>PowerPoint Presentation</vt:lpstr>
      <vt:lpstr>PowerPoint Presentation</vt:lpstr>
    </vt:vector>
  </TitlesOfParts>
  <Company>Iowa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J. Lake</dc:creator>
  <cp:lastModifiedBy>Anderson, Stuart</cp:lastModifiedBy>
  <cp:revision>1083</cp:revision>
  <cp:lastPrinted>2023-11-29T19:01:49Z</cp:lastPrinted>
  <dcterms:created xsi:type="dcterms:W3CDTF">2001-05-04T13:55:51Z</dcterms:created>
  <dcterms:modified xsi:type="dcterms:W3CDTF">2024-01-02T15:28:33Z</dcterms:modified>
</cp:coreProperties>
</file>