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8" r:id="rId2"/>
    <p:sldId id="259" r:id="rId3"/>
    <p:sldId id="275" r:id="rId4"/>
    <p:sldId id="274" r:id="rId5"/>
    <p:sldId id="276" r:id="rId6"/>
    <p:sldId id="277" r:id="rId7"/>
    <p:sldId id="278" r:id="rId8"/>
    <p:sldId id="285" r:id="rId9"/>
    <p:sldId id="288" r:id="rId10"/>
    <p:sldId id="279" r:id="rId11"/>
    <p:sldId id="282"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67" autoAdjust="0"/>
    <p:restoredTop sz="85039" autoAdjust="0"/>
  </p:normalViewPr>
  <p:slideViewPr>
    <p:cSldViewPr>
      <p:cViewPr varScale="1">
        <p:scale>
          <a:sx n="93" d="100"/>
          <a:sy n="93" d="100"/>
        </p:scale>
        <p:origin x="250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3" d="100"/>
          <a:sy n="73" d="100"/>
        </p:scale>
        <p:origin x="2934"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7722A09-90A1-44C8-A6ED-F2EAA96BC786}" type="datetimeFigureOut">
              <a:rPr lang="en-US" smtClean="0"/>
              <a:t>1/2/2024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C48C18E-A904-4A99-9A65-8699FEDE7E30}" type="slidenum">
              <a:rPr lang="en-US" smtClean="0"/>
              <a:t>‹#›</a:t>
            </a:fld>
            <a:endParaRPr lang="en-US"/>
          </a:p>
        </p:txBody>
      </p:sp>
    </p:spTree>
    <p:extLst>
      <p:ext uri="{BB962C8B-B14F-4D97-AF65-F5344CB8AC3E}">
        <p14:creationId xmlns:p14="http://schemas.microsoft.com/office/powerpoint/2010/main" val="4197848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to talk about Corridor Preservation Zones and how</a:t>
            </a:r>
            <a:r>
              <a:rPr lang="en-US" baseline="0" dirty="0"/>
              <a:t> we are handling this important process. It is important but it is not very common.  There are currently 6 locations across the state that have CPZs with no new zones being planned in the near future.  Four of those coming up for renewal in 2024.</a:t>
            </a:r>
            <a:endParaRPr lang="en-US" dirty="0"/>
          </a:p>
        </p:txBody>
      </p:sp>
      <p:sp>
        <p:nvSpPr>
          <p:cNvPr id="4" name="Slide Number Placeholder 3"/>
          <p:cNvSpPr>
            <a:spLocks noGrp="1"/>
          </p:cNvSpPr>
          <p:nvPr>
            <p:ph type="sldNum" sz="quarter" idx="5"/>
          </p:nvPr>
        </p:nvSpPr>
        <p:spPr/>
        <p:txBody>
          <a:bodyPr/>
          <a:lstStyle/>
          <a:p>
            <a:fld id="{7C48C18E-A904-4A99-9A65-8699FEDE7E30}" type="slidenum">
              <a:rPr lang="en-US" smtClean="0"/>
              <a:t>1</a:t>
            </a:fld>
            <a:endParaRPr lang="en-US"/>
          </a:p>
        </p:txBody>
      </p:sp>
    </p:spTree>
    <p:extLst>
      <p:ext uri="{BB962C8B-B14F-4D97-AF65-F5344CB8AC3E}">
        <p14:creationId xmlns:p14="http://schemas.microsoft.com/office/powerpoint/2010/main" val="3708815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to have high level review</a:t>
            </a:r>
          </a:p>
          <a:p>
            <a:r>
              <a:rPr lang="en-US" dirty="0"/>
              <a:t>The process is a benefit to the property owner to prevent improvements that would then be purchased by the DOT for projects that are not funded yet but are in the long range plan.  While there is no a guarantee that the planned projects will be constructed in a reasonable time frame.  The ability to take action before the actual project funding is committed is a positive benefit to both the property owner and the DOT.  Neither will be unduly frustrated or will have to expend what could be a very high amount of capital and/or time on something that will be removed for the eventual road project.</a:t>
            </a:r>
          </a:p>
        </p:txBody>
      </p:sp>
      <p:sp>
        <p:nvSpPr>
          <p:cNvPr id="4" name="Slide Number Placeholder 3"/>
          <p:cNvSpPr>
            <a:spLocks noGrp="1"/>
          </p:cNvSpPr>
          <p:nvPr>
            <p:ph type="sldNum" sz="quarter" idx="5"/>
          </p:nvPr>
        </p:nvSpPr>
        <p:spPr/>
        <p:txBody>
          <a:bodyPr/>
          <a:lstStyle/>
          <a:p>
            <a:fld id="{7C48C18E-A904-4A99-9A65-8699FEDE7E30}" type="slidenum">
              <a:rPr lang="en-US" smtClean="0"/>
              <a:t>2</a:t>
            </a:fld>
            <a:endParaRPr lang="en-US"/>
          </a:p>
        </p:txBody>
      </p:sp>
    </p:spTree>
    <p:extLst>
      <p:ext uri="{BB962C8B-B14F-4D97-AF65-F5344CB8AC3E}">
        <p14:creationId xmlns:p14="http://schemas.microsoft.com/office/powerpoint/2010/main" val="848665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Iowa code these are the 2 activities</a:t>
            </a:r>
            <a:r>
              <a:rPr lang="en-US" baseline="0" dirty="0"/>
              <a:t> that</a:t>
            </a:r>
            <a:r>
              <a:rPr lang="en-US" dirty="0"/>
              <a:t> are required actions to establish a CPZ.  We </a:t>
            </a:r>
          </a:p>
        </p:txBody>
      </p:sp>
      <p:sp>
        <p:nvSpPr>
          <p:cNvPr id="4" name="Slide Number Placeholder 3"/>
          <p:cNvSpPr>
            <a:spLocks noGrp="1"/>
          </p:cNvSpPr>
          <p:nvPr>
            <p:ph type="sldNum" sz="quarter" idx="5"/>
          </p:nvPr>
        </p:nvSpPr>
        <p:spPr/>
        <p:txBody>
          <a:bodyPr/>
          <a:lstStyle/>
          <a:p>
            <a:fld id="{7C48C18E-A904-4A99-9A65-8699FEDE7E30}" type="slidenum">
              <a:rPr lang="en-US" smtClean="0"/>
              <a:t>4</a:t>
            </a:fld>
            <a:endParaRPr lang="en-US"/>
          </a:p>
        </p:txBody>
      </p:sp>
    </p:spTree>
    <p:extLst>
      <p:ext uri="{BB962C8B-B14F-4D97-AF65-F5344CB8AC3E}">
        <p14:creationId xmlns:p14="http://schemas.microsoft.com/office/powerpoint/2010/main" val="39251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C48C18E-A904-4A99-9A65-8699FEDE7E30}" type="slidenum">
              <a:rPr lang="en-US" smtClean="0"/>
              <a:t>6</a:t>
            </a:fld>
            <a:endParaRPr lang="en-US"/>
          </a:p>
        </p:txBody>
      </p:sp>
    </p:spTree>
    <p:extLst>
      <p:ext uri="{BB962C8B-B14F-4D97-AF65-F5344CB8AC3E}">
        <p14:creationId xmlns:p14="http://schemas.microsoft.com/office/powerpoint/2010/main" val="2581245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Prior</a:t>
            </a:r>
            <a:r>
              <a:rPr lang="en-US" baseline="0" dirty="0"/>
              <a:t> to 2018 change the only steps taken by the DOT were the steps on slide 4, notifying the local agencies and publishing notice in the paper of record.</a:t>
            </a:r>
          </a:p>
          <a:p>
            <a:r>
              <a:rPr lang="en-US" baseline="0" dirty="0"/>
              <a:t>If the proposed CPZ is acceptable to the Commission in the first step then notifications are mailed to everyone and a 60 day comment period is allowed.  Comments are tracked in the PIMA system.</a:t>
            </a:r>
          </a:p>
          <a:p>
            <a:r>
              <a:rPr lang="en-US" baseline="0" dirty="0"/>
              <a:t>Then in the 4</a:t>
            </a:r>
            <a:r>
              <a:rPr lang="en-US" baseline="30000" dirty="0"/>
              <a:t>th</a:t>
            </a:r>
            <a:r>
              <a:rPr lang="en-US" baseline="0" dirty="0"/>
              <a:t> month comments are brought back to the commission and is approved in month 5 with final notifications being sent after formal approval as in slide 4.</a:t>
            </a:r>
            <a:endParaRPr lang="en-US" dirty="0"/>
          </a:p>
        </p:txBody>
      </p:sp>
      <p:sp>
        <p:nvSpPr>
          <p:cNvPr id="4" name="Slide Number Placeholder 3"/>
          <p:cNvSpPr>
            <a:spLocks noGrp="1"/>
          </p:cNvSpPr>
          <p:nvPr>
            <p:ph type="sldNum" sz="quarter" idx="5"/>
          </p:nvPr>
        </p:nvSpPr>
        <p:spPr/>
        <p:txBody>
          <a:bodyPr/>
          <a:lstStyle/>
          <a:p>
            <a:fld id="{7C48C18E-A904-4A99-9A65-8699FEDE7E30}" type="slidenum">
              <a:rPr lang="en-US" smtClean="0"/>
              <a:t>7</a:t>
            </a:fld>
            <a:endParaRPr lang="en-US"/>
          </a:p>
        </p:txBody>
      </p:sp>
    </p:spTree>
    <p:extLst>
      <p:ext uri="{BB962C8B-B14F-4D97-AF65-F5344CB8AC3E}">
        <p14:creationId xmlns:p14="http://schemas.microsoft.com/office/powerpoint/2010/main" val="2079529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48C18E-A904-4A99-9A65-8699FEDE7E30}" type="slidenum">
              <a:rPr lang="en-US" smtClean="0"/>
              <a:t>8</a:t>
            </a:fld>
            <a:endParaRPr lang="en-US"/>
          </a:p>
        </p:txBody>
      </p:sp>
    </p:spTree>
    <p:extLst>
      <p:ext uri="{BB962C8B-B14F-4D97-AF65-F5344CB8AC3E}">
        <p14:creationId xmlns:p14="http://schemas.microsoft.com/office/powerpoint/2010/main" val="1784205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Process questions include ones like, My house isn’t going to be taken is it?”  Does this mean I can’t sell my property for what it is worth? </a:t>
            </a:r>
          </a:p>
        </p:txBody>
      </p:sp>
      <p:sp>
        <p:nvSpPr>
          <p:cNvPr id="4" name="Slide Number Placeholder 3"/>
          <p:cNvSpPr>
            <a:spLocks noGrp="1"/>
          </p:cNvSpPr>
          <p:nvPr>
            <p:ph type="sldNum" sz="quarter" idx="5"/>
          </p:nvPr>
        </p:nvSpPr>
        <p:spPr/>
        <p:txBody>
          <a:bodyPr/>
          <a:lstStyle/>
          <a:p>
            <a:fld id="{7C48C18E-A904-4A99-9A65-8699FEDE7E30}" type="slidenum">
              <a:rPr lang="en-US" smtClean="0"/>
              <a:t>9</a:t>
            </a:fld>
            <a:endParaRPr lang="en-US"/>
          </a:p>
        </p:txBody>
      </p:sp>
    </p:spTree>
    <p:extLst>
      <p:ext uri="{BB962C8B-B14F-4D97-AF65-F5344CB8AC3E}">
        <p14:creationId xmlns:p14="http://schemas.microsoft.com/office/powerpoint/2010/main" val="904719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Arial" panose="020B0604020202020204" pitchFamily="34" charset="0"/>
                <a:cs typeface="Arial" panose="020B0604020202020204" pitchFamily="34" charset="0"/>
              </a:rPr>
              <a:t>This proposal meets the code requirements, provides property owner notifications and ability to comment and ask questions on the process, and provides feedback to the commission, and if there are serious concerns the commission would be able to change course.</a:t>
            </a:r>
          </a:p>
          <a:p>
            <a:endParaRPr lang="en-US" dirty="0"/>
          </a:p>
        </p:txBody>
      </p:sp>
      <p:sp>
        <p:nvSpPr>
          <p:cNvPr id="4" name="Slide Number Placeholder 3"/>
          <p:cNvSpPr>
            <a:spLocks noGrp="1"/>
          </p:cNvSpPr>
          <p:nvPr>
            <p:ph type="sldNum" sz="quarter" idx="5"/>
          </p:nvPr>
        </p:nvSpPr>
        <p:spPr/>
        <p:txBody>
          <a:bodyPr/>
          <a:lstStyle/>
          <a:p>
            <a:fld id="{7C48C18E-A904-4A99-9A65-8699FEDE7E30}" type="slidenum">
              <a:rPr lang="en-US" smtClean="0"/>
              <a:t>10</a:t>
            </a:fld>
            <a:endParaRPr lang="en-US"/>
          </a:p>
        </p:txBody>
      </p:sp>
    </p:spTree>
    <p:extLst>
      <p:ext uri="{BB962C8B-B14F-4D97-AF65-F5344CB8AC3E}">
        <p14:creationId xmlns:p14="http://schemas.microsoft.com/office/powerpoint/2010/main" val="286001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5BC6600-56BB-4161-9312-DE0C9379288B}" type="datetime1">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2687510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B23A202-DC68-46DE-B1B8-0FDD69693BCE}" type="datetime1">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343607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9B00DBA-710F-45F8-84DF-E47A49E4C3AF}" type="datetime1">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3067125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877A52B-9E13-4AA4-B63C-D517AFA84513}" type="datetime1">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123349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E312516-B393-4E59-B895-AC99EBB3D182}" type="datetime1">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3414031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66B7F2D-6DFE-4CAC-B8E1-F0A599EA0B70}" type="datetime1">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1258902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EA615BCB-0732-4630-A111-ABFFBD5D1B6B}" type="datetime1">
              <a:rPr lang="en-US" smtClean="0"/>
              <a:t>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380238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7223EC5-E2CD-415A-9149-366357E08AD1}" type="datetime1">
              <a:rPr lang="en-US" smtClean="0"/>
              <a:t>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275701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E5960FF4-0D05-40EE-8C98-424A9E20D78F}" type="datetime1">
              <a:rPr lang="en-US" smtClean="0"/>
              <a:t>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639361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548952D-3D5B-4BB2-88B6-EE6CB2FA6FA4}" type="datetime1">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92095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E2538DA-B81A-4848-8FFA-DBE7305FD402}" type="datetime1">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4124D-C471-46D2-803A-34C78BE64E2A}" type="slidenum">
              <a:rPr lang="en-US" smtClean="0"/>
              <a:t>‹#›</a:t>
            </a:fld>
            <a:endParaRPr lang="en-US"/>
          </a:p>
        </p:txBody>
      </p:sp>
    </p:spTree>
    <p:extLst>
      <p:ext uri="{BB962C8B-B14F-4D97-AF65-F5344CB8AC3E}">
        <p14:creationId xmlns:p14="http://schemas.microsoft.com/office/powerpoint/2010/main" val="1495426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09600" y="6324600"/>
            <a:ext cx="457200" cy="365125"/>
          </a:xfrm>
          <a:prstGeom prst="rect">
            <a:avLst/>
          </a:prstGeom>
        </p:spPr>
        <p:txBody>
          <a:bodyPr vert="horz" lIns="91440" tIns="45720" rIns="91440" bIns="45720" rtlCol="0" anchor="ctr"/>
          <a:lstStyle>
            <a:lvl1pPr algn="r">
              <a:defRPr sz="1400">
                <a:solidFill>
                  <a:schemeClr val="tx1"/>
                </a:solidFill>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414310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000" t="-5000" r="-1000" b="-1000"/>
          </a:stretch>
        </a:blipFill>
        <a:effectLst/>
      </p:bgPr>
    </p:bg>
    <p:spTree>
      <p:nvGrpSpPr>
        <p:cNvPr id="1" name=""/>
        <p:cNvGrpSpPr/>
        <p:nvPr/>
      </p:nvGrpSpPr>
      <p:grpSpPr>
        <a:xfrm>
          <a:off x="0" y="0"/>
          <a:ext cx="0" cy="0"/>
          <a:chOff x="0" y="0"/>
          <a:chExt cx="0" cy="0"/>
        </a:xfrm>
      </p:grpSpPr>
      <p:sp>
        <p:nvSpPr>
          <p:cNvPr id="2" name="TextBox 1"/>
          <p:cNvSpPr txBox="1"/>
          <p:nvPr/>
        </p:nvSpPr>
        <p:spPr>
          <a:xfrm>
            <a:off x="990600" y="2209800"/>
            <a:ext cx="5181600" cy="1569660"/>
          </a:xfrm>
          <a:prstGeom prst="rect">
            <a:avLst/>
          </a:prstGeom>
          <a:noFill/>
        </p:spPr>
        <p:txBody>
          <a:bodyPr wrap="square" rtlCol="0">
            <a:spAutoFit/>
          </a:bodyPr>
          <a:lstStyle/>
          <a:p>
            <a:r>
              <a:rPr lang="en-US" sz="4800" dirty="0">
                <a:latin typeface="Arial" panose="020B0604020202020204" pitchFamily="34" charset="0"/>
                <a:cs typeface="Arial" panose="020B0604020202020204" pitchFamily="34" charset="0"/>
              </a:rPr>
              <a:t>Corridor Preservation</a:t>
            </a:r>
          </a:p>
        </p:txBody>
      </p:sp>
      <p:sp>
        <p:nvSpPr>
          <p:cNvPr id="3" name="TextBox 2">
            <a:extLst>
              <a:ext uri="{FF2B5EF4-FFF2-40B4-BE49-F238E27FC236}">
                <a16:creationId xmlns:a16="http://schemas.microsoft.com/office/drawing/2014/main" id="{D2894BB2-8B14-478B-89C1-17188078916B}"/>
              </a:ext>
            </a:extLst>
          </p:cNvPr>
          <p:cNvSpPr txBox="1"/>
          <p:nvPr/>
        </p:nvSpPr>
        <p:spPr>
          <a:xfrm>
            <a:off x="1219200" y="4648200"/>
            <a:ext cx="4495800" cy="646331"/>
          </a:xfrm>
          <a:prstGeom prst="rect">
            <a:avLst/>
          </a:prstGeom>
          <a:noFill/>
        </p:spPr>
        <p:txBody>
          <a:bodyPr wrap="square" rtlCol="0">
            <a:spAutoFit/>
          </a:bodyPr>
          <a:lstStyle/>
          <a:p>
            <a:r>
              <a:rPr lang="en-US" dirty="0"/>
              <a:t>Transportation Commission Workshop</a:t>
            </a:r>
          </a:p>
          <a:p>
            <a:r>
              <a:rPr lang="en-US" dirty="0"/>
              <a:t>January 9, 2024</a:t>
            </a:r>
          </a:p>
        </p:txBody>
      </p:sp>
      <p:sp>
        <p:nvSpPr>
          <p:cNvPr id="5" name="Slide Number Placeholder 4">
            <a:extLst>
              <a:ext uri="{FF2B5EF4-FFF2-40B4-BE49-F238E27FC236}">
                <a16:creationId xmlns:a16="http://schemas.microsoft.com/office/drawing/2014/main" id="{ADF93CFE-9529-C8F2-958E-187D741DBF4A}"/>
              </a:ext>
            </a:extLst>
          </p:cNvPr>
          <p:cNvSpPr>
            <a:spLocks noGrp="1"/>
          </p:cNvSpPr>
          <p:nvPr>
            <p:ph type="sldNum" sz="quarter" idx="12"/>
          </p:nvPr>
        </p:nvSpPr>
        <p:spPr/>
        <p:txBody>
          <a:bodyPr/>
          <a:lstStyle/>
          <a:p>
            <a:r>
              <a:rPr lang="en-US" dirty="0"/>
              <a:t>1</a:t>
            </a:r>
          </a:p>
        </p:txBody>
      </p:sp>
    </p:spTree>
    <p:extLst>
      <p:ext uri="{BB962C8B-B14F-4D97-AF65-F5344CB8AC3E}">
        <p14:creationId xmlns:p14="http://schemas.microsoft.com/office/powerpoint/2010/main" val="2868512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6801862"/>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Proposed Iowa DOT process to right-size the approach </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To simplify the process, be less confusing, and still create a positive information exchange with property owners:</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Present the proposed CPZ to the Commission at a monthly workshop for initial guidance.</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If the Commission’s initial guidance is positive for the use of CPZ, we will request formal approval of the CPZ at the same month Commission business meeting.</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If approved, an official letter will be sent to city and county officials and property owners notifying them of the CPZ and requesting comments for the next two weeks. Notice will be published in the newspaper. </a:t>
            </a:r>
          </a:p>
          <a:p>
            <a:pPr marL="457200" indent="-457200" eaLnBrk="0" fontAlgn="base" hangingPunct="0">
              <a:spcBef>
                <a:spcPct val="0"/>
              </a:spcBef>
              <a:spcAft>
                <a:spcPts val="600"/>
              </a:spcAft>
              <a:buFontTx/>
              <a:buAutoNum type="alphaLcPeriod"/>
            </a:pPr>
            <a:r>
              <a:rPr lang="en-US" altLang="en-US" sz="2000" b="1" dirty="0">
                <a:latin typeface="Arial" panose="020B0604020202020204" pitchFamily="34" charset="0"/>
                <a:cs typeface="Arial" panose="020B0604020202020204" pitchFamily="34" charset="0"/>
              </a:rPr>
              <a:t>The comments received will be shared with the Commission before the next Commission meeting and the Commission can reassess CPZ decision-making, if necessary.</a:t>
            </a:r>
            <a:endParaRPr lang="en-US" altLang="en-US" sz="2000" dirty="0">
              <a:latin typeface="Arial" panose="020B0604020202020204" pitchFamily="34" charset="0"/>
              <a:cs typeface="Arial" panose="020B0604020202020204" pitchFamily="34" charset="0"/>
            </a:endParaRPr>
          </a:p>
          <a:p>
            <a:pPr marL="457200" lvl="0" indent="-457200" eaLnBrk="0" fontAlgn="base" hangingPunct="0">
              <a:spcBef>
                <a:spcPct val="0"/>
              </a:spcBef>
              <a:spcAft>
                <a:spcPts val="600"/>
              </a:spcAft>
              <a:buAutoNum type="alphaLcPeriod"/>
            </a:pPr>
            <a:endParaRPr lang="en-US" altLang="en-US" sz="2000" b="1" dirty="0">
              <a:latin typeface="Arial" panose="020B0604020202020204" pitchFamily="34" charset="0"/>
              <a:cs typeface="Arial" panose="020B0604020202020204" pitchFamily="34" charset="0"/>
            </a:endParaRPr>
          </a:p>
          <a:p>
            <a:pPr marL="457200" lvl="0" indent="-457200" eaLnBrk="0" fontAlgn="base" hangingPunct="0">
              <a:spcBef>
                <a:spcPct val="0"/>
              </a:spcBef>
              <a:spcAft>
                <a:spcPts val="600"/>
              </a:spcAft>
              <a:buAutoNum type="alphaLcPeriod"/>
            </a:pPr>
            <a:endParaRPr lang="en-US" alt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3BF93126-04E9-1D16-639B-DD083018B890}"/>
              </a:ext>
            </a:extLst>
          </p:cNvPr>
          <p:cNvSpPr>
            <a:spLocks noGrp="1"/>
          </p:cNvSpPr>
          <p:nvPr>
            <p:ph type="sldNum" sz="quarter" idx="12"/>
          </p:nvPr>
        </p:nvSpPr>
        <p:spPr/>
        <p:txBody>
          <a:bodyPr/>
          <a:lstStyle/>
          <a:p>
            <a:fld id="{9B44124D-C471-46D2-803A-34C78BE64E2A}" type="slidenum">
              <a:rPr lang="en-US" smtClean="0"/>
              <a:t>10</a:t>
            </a:fld>
            <a:endParaRPr lang="en-US"/>
          </a:p>
        </p:txBody>
      </p:sp>
    </p:spTree>
    <p:extLst>
      <p:ext uri="{BB962C8B-B14F-4D97-AF65-F5344CB8AC3E}">
        <p14:creationId xmlns:p14="http://schemas.microsoft.com/office/powerpoint/2010/main" val="388438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2339102"/>
          </a:xfrm>
          <a:prstGeom prst="rect">
            <a:avLst/>
          </a:prstGeom>
        </p:spPr>
        <p:txBody>
          <a:bodyPr wrap="square">
            <a:spAutoFit/>
          </a:bodyPr>
          <a:lstStyle/>
          <a:p>
            <a:pPr lvl="0" eaLnBrk="0" fontAlgn="base" hangingPunct="0">
              <a:spcBef>
                <a:spcPct val="0"/>
              </a:spcBef>
              <a:spcAft>
                <a:spcPct val="0"/>
              </a:spcAft>
            </a:pPr>
            <a:endParaRPr lang="en-US" altLang="en-US" sz="3600" b="1" dirty="0">
              <a:latin typeface="Arial" panose="020B0604020202020204" pitchFamily="34" charset="0"/>
              <a:ea typeface="Times New Roman" panose="02020603050405020304" pitchFamily="18" charset="0"/>
            </a:endParaRPr>
          </a:p>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Any questions about the CPZ process and proposed changes?</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endParaRPr lang="en-US" altLang="en-US" sz="2400" b="1"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D7AD39D9-E245-07DB-257E-51E57E3FBDCE}"/>
              </a:ext>
            </a:extLst>
          </p:cNvPr>
          <p:cNvSpPr>
            <a:spLocks noGrp="1"/>
          </p:cNvSpPr>
          <p:nvPr>
            <p:ph type="sldNum" sz="quarter" idx="12"/>
          </p:nvPr>
        </p:nvSpPr>
        <p:spPr/>
        <p:txBody>
          <a:bodyPr/>
          <a:lstStyle/>
          <a:p>
            <a:fld id="{9B44124D-C471-46D2-803A-34C78BE64E2A}" type="slidenum">
              <a:rPr lang="en-US" smtClean="0"/>
              <a:t>11</a:t>
            </a:fld>
            <a:endParaRPr lang="en-US"/>
          </a:p>
        </p:txBody>
      </p:sp>
    </p:spTree>
    <p:extLst>
      <p:ext uri="{BB962C8B-B14F-4D97-AF65-F5344CB8AC3E}">
        <p14:creationId xmlns:p14="http://schemas.microsoft.com/office/powerpoint/2010/main" val="1109665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533400" y="533400"/>
            <a:ext cx="8077200" cy="5155257"/>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What is a corridor preservation?</a:t>
            </a:r>
          </a:p>
          <a:p>
            <a:pPr lvl="0" eaLnBrk="0" fontAlgn="base" hangingPunct="0">
              <a:spcBef>
                <a:spcPct val="0"/>
              </a:spcBef>
              <a:spcAft>
                <a:spcPct val="0"/>
              </a:spcAft>
            </a:pPr>
            <a:endParaRPr lang="en-US" altLang="en-US" sz="1400" b="1" dirty="0">
              <a:latin typeface="Arial" panose="020B0604020202020204" pitchFamily="34" charset="0"/>
            </a:endParaRPr>
          </a:p>
          <a:p>
            <a:pPr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Corridor preservation is not a legal encumbrance on the property or an exercise of eminent domain, but is instead a right of notice.</a:t>
            </a:r>
          </a:p>
          <a:p>
            <a:pPr eaLnBrk="0" fontAlgn="base" hangingPunct="0">
              <a:spcBef>
                <a:spcPct val="0"/>
              </a:spcBef>
              <a:spcAft>
                <a:spcPts val="600"/>
              </a:spcAft>
            </a:pPr>
            <a:endParaRPr lang="en-US" altLang="en-US" sz="2400" dirty="0">
              <a:latin typeface="Arial" panose="020B0604020202020204" pitchFamily="34" charset="0"/>
              <a:cs typeface="Arial" panose="020B0604020202020204" pitchFamily="34" charset="0"/>
            </a:endParaRPr>
          </a:p>
          <a:p>
            <a:pPr lvl="0"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Corridor preservation </a:t>
            </a:r>
            <a:r>
              <a:rPr lang="en-US" altLang="en-US" sz="2400" b="1" dirty="0">
                <a:latin typeface="Arial" panose="020B0604020202020204" pitchFamily="34" charset="0"/>
                <a:cs typeface="Arial" panose="020B0604020202020204" pitchFamily="34" charset="0"/>
              </a:rPr>
              <a:t>avoids inconsistent development of property needed for highway right-of-way</a:t>
            </a:r>
            <a:r>
              <a:rPr lang="en-US" altLang="en-US" sz="2400" dirty="0">
                <a:latin typeface="Arial" panose="020B0604020202020204" pitchFamily="34" charset="0"/>
                <a:cs typeface="Arial" panose="020B0604020202020204" pitchFamily="34" charset="0"/>
              </a:rPr>
              <a:t>, by allowing us to receive notice of intended development of property within the proposed right-of-way and giving us the opportunity to take action to acquire it before the development occurs.  </a:t>
            </a:r>
          </a:p>
          <a:p>
            <a:pPr lvl="0" eaLnBrk="0" fontAlgn="base" hangingPunct="0">
              <a:spcBef>
                <a:spcPct val="0"/>
              </a:spcBef>
              <a:spcAft>
                <a:spcPts val="600"/>
              </a:spcAft>
            </a:pPr>
            <a:endParaRPr lang="en-US" altLang="en-US" sz="2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2DB88CA-19CC-63BD-E05E-61B6C02F0A9A}"/>
              </a:ext>
            </a:extLst>
          </p:cNvPr>
          <p:cNvSpPr>
            <a:spLocks noGrp="1"/>
          </p:cNvSpPr>
          <p:nvPr>
            <p:ph type="sldNum" sz="quarter" idx="12"/>
          </p:nvPr>
        </p:nvSpPr>
        <p:spPr/>
        <p:txBody>
          <a:bodyPr/>
          <a:lstStyle/>
          <a:p>
            <a:fld id="{9B44124D-C471-46D2-803A-34C78BE64E2A}" type="slidenum">
              <a:rPr lang="en-US" smtClean="0"/>
              <a:t>2</a:t>
            </a:fld>
            <a:endParaRPr lang="en-US"/>
          </a:p>
        </p:txBody>
      </p:sp>
    </p:spTree>
    <p:extLst>
      <p:ext uri="{BB962C8B-B14F-4D97-AF65-F5344CB8AC3E}">
        <p14:creationId xmlns:p14="http://schemas.microsoft.com/office/powerpoint/2010/main" val="1961873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4370427"/>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Legal authority for corridor preservation</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The legal authority for corridor preservation comes from </a:t>
            </a:r>
            <a:r>
              <a:rPr lang="en-US" altLang="en-US" sz="2400" b="1" dirty="0">
                <a:latin typeface="Arial" panose="020B0604020202020204" pitchFamily="34" charset="0"/>
                <a:cs typeface="Arial" panose="020B0604020202020204" pitchFamily="34" charset="0"/>
              </a:rPr>
              <a:t>section 306.19(5) of the Iowa Code</a:t>
            </a:r>
            <a:r>
              <a:rPr lang="en-US" altLang="en-US" sz="2400" dirty="0">
                <a:latin typeface="Arial" panose="020B0604020202020204" pitchFamily="34" charset="0"/>
                <a:cs typeface="Arial" panose="020B0604020202020204" pitchFamily="34" charset="0"/>
              </a:rPr>
              <a:t>, which authorizes the Iowa DOT to “</a:t>
            </a:r>
            <a:r>
              <a:rPr lang="en-US" sz="2400" dirty="0">
                <a:latin typeface="Arial" panose="020B0604020202020204" pitchFamily="34" charset="0"/>
                <a:cs typeface="Arial" panose="020B0604020202020204" pitchFamily="34" charset="0"/>
              </a:rPr>
              <a:t>notify a city or county that a road under the jurisdiction or control of the department will be established, improved, relocated, or maintained and that the department may need to acquire additional right-of-way or property rights within an area described by the department.”</a:t>
            </a:r>
            <a:endParaRPr lang="en-US" altLang="en-US" sz="2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AEB330A3-2F29-5600-216E-9776C1C8236D}"/>
              </a:ext>
            </a:extLst>
          </p:cNvPr>
          <p:cNvSpPr>
            <a:spLocks noGrp="1"/>
          </p:cNvSpPr>
          <p:nvPr>
            <p:ph type="sldNum" sz="quarter" idx="12"/>
          </p:nvPr>
        </p:nvSpPr>
        <p:spPr/>
        <p:txBody>
          <a:bodyPr/>
          <a:lstStyle/>
          <a:p>
            <a:fld id="{9B44124D-C471-46D2-803A-34C78BE64E2A}" type="slidenum">
              <a:rPr lang="en-US" smtClean="0"/>
              <a:t>3</a:t>
            </a:fld>
            <a:endParaRPr lang="en-US"/>
          </a:p>
        </p:txBody>
      </p:sp>
    </p:spTree>
    <p:extLst>
      <p:ext uri="{BB962C8B-B14F-4D97-AF65-F5344CB8AC3E}">
        <p14:creationId xmlns:p14="http://schemas.microsoft.com/office/powerpoint/2010/main" val="50101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955476"/>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How it works – Iowa DOT notice requirements</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Section 306.19(5) requires we do the following to establish a corridor preservation zone (CPZ):</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File notice with the city or county. </a:t>
            </a:r>
            <a:r>
              <a:rPr lang="en-US" altLang="en-US" sz="2000" dirty="0">
                <a:latin typeface="Arial" panose="020B0604020202020204" pitchFamily="34" charset="0"/>
                <a:cs typeface="Arial" panose="020B0604020202020204" pitchFamily="34" charset="0"/>
              </a:rPr>
              <a:t>We may give the city or county in which property is located written notice that we may need to acquire property within a specific area for highway purposes.  The notice must include a map describing the property that may need to be acquired.</a:t>
            </a:r>
          </a:p>
          <a:p>
            <a:pPr marL="457200" lvl="0" indent="-457200" eaLnBrk="0" fontAlgn="base" hangingPunct="0">
              <a:spcBef>
                <a:spcPct val="0"/>
              </a:spcBef>
              <a:spcAft>
                <a:spcPts val="600"/>
              </a:spcAft>
              <a:buAutoNum type="alphaLcPeriod"/>
            </a:pPr>
            <a:r>
              <a:rPr lang="en-US" sz="2000" b="1" dirty="0">
                <a:latin typeface="Arial" panose="020B0604020202020204" pitchFamily="34" charset="0"/>
                <a:cs typeface="Arial" panose="020B0604020202020204" pitchFamily="34" charset="0"/>
              </a:rPr>
              <a:t>Publish notice. </a:t>
            </a:r>
            <a:r>
              <a:rPr lang="en-US" sz="2000" dirty="0">
                <a:latin typeface="Arial" panose="020B0604020202020204" pitchFamily="34" charset="0"/>
                <a:cs typeface="Arial" panose="020B0604020202020204" pitchFamily="34" charset="0"/>
              </a:rPr>
              <a:t>Within seven days of filing the notice, we must publish a notice in a newspaper of public record that includes a description and map of the property that may need to be acquired, and explains that it may restrict the granting or approval of building permits, subdivision plats, or zoning changes.</a:t>
            </a: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Once established, </a:t>
            </a:r>
            <a:r>
              <a:rPr lang="en-US" altLang="en-US" sz="2000" b="1" dirty="0">
                <a:latin typeface="Arial" panose="020B0604020202020204" pitchFamily="34" charset="0"/>
                <a:cs typeface="Arial" panose="020B0604020202020204" pitchFamily="34" charset="0"/>
              </a:rPr>
              <a:t>a CPZ is valid for three years, and we may re-establish it every three years.</a:t>
            </a:r>
          </a:p>
        </p:txBody>
      </p:sp>
      <p:sp>
        <p:nvSpPr>
          <p:cNvPr id="4" name="Slide Number Placeholder 3">
            <a:extLst>
              <a:ext uri="{FF2B5EF4-FFF2-40B4-BE49-F238E27FC236}">
                <a16:creationId xmlns:a16="http://schemas.microsoft.com/office/drawing/2014/main" id="{F3562CD9-DBA3-AE8A-EF27-6FFB081AB16B}"/>
              </a:ext>
            </a:extLst>
          </p:cNvPr>
          <p:cNvSpPr>
            <a:spLocks noGrp="1"/>
          </p:cNvSpPr>
          <p:nvPr>
            <p:ph type="sldNum" sz="quarter" idx="12"/>
          </p:nvPr>
        </p:nvSpPr>
        <p:spPr/>
        <p:txBody>
          <a:bodyPr/>
          <a:lstStyle/>
          <a:p>
            <a:fld id="{9B44124D-C471-46D2-803A-34C78BE64E2A}" type="slidenum">
              <a:rPr lang="en-US" smtClean="0"/>
              <a:t>4</a:t>
            </a:fld>
            <a:endParaRPr lang="en-US"/>
          </a:p>
        </p:txBody>
      </p:sp>
    </p:spTree>
    <p:extLst>
      <p:ext uri="{BB962C8B-B14F-4D97-AF65-F5344CB8AC3E}">
        <p14:creationId xmlns:p14="http://schemas.microsoft.com/office/powerpoint/2010/main" val="3789264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786199"/>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How it works – city or county notice requirements</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Once we properly establish a CPZ, section 306.19(5) requires a city or county to give us 30 days notice before granting any of the following involving property within the CPZ:</a:t>
            </a:r>
          </a:p>
          <a:p>
            <a:pPr marL="457200" lvl="0" indent="-457200" eaLnBrk="0" fontAlgn="base" hangingPunct="0">
              <a:spcBef>
                <a:spcPct val="0"/>
              </a:spcBef>
              <a:spcAft>
                <a:spcPts val="600"/>
              </a:spcAft>
              <a:buAutoNum type="alphaLcPeriod"/>
            </a:pPr>
            <a:r>
              <a:rPr lang="en-US" altLang="en-US" sz="2400" dirty="0">
                <a:latin typeface="Arial" panose="020B0604020202020204" pitchFamily="34" charset="0"/>
                <a:cs typeface="Arial" panose="020B0604020202020204" pitchFamily="34" charset="0"/>
              </a:rPr>
              <a:t>An application for a </a:t>
            </a:r>
            <a:r>
              <a:rPr lang="en-US" altLang="en-US" sz="2400" b="1" dirty="0">
                <a:latin typeface="Arial" panose="020B0604020202020204" pitchFamily="34" charset="0"/>
                <a:cs typeface="Arial" panose="020B0604020202020204" pitchFamily="34" charset="0"/>
              </a:rPr>
              <a:t>building permit </a:t>
            </a:r>
            <a:r>
              <a:rPr lang="en-US" altLang="en-US" sz="2400" dirty="0">
                <a:latin typeface="Arial" panose="020B0604020202020204" pitchFamily="34" charset="0"/>
                <a:cs typeface="Arial" panose="020B0604020202020204" pitchFamily="34" charset="0"/>
              </a:rPr>
              <a:t>for construction valued at $25,000 or more.</a:t>
            </a:r>
          </a:p>
          <a:p>
            <a:pPr marL="457200" lvl="0" indent="-457200" eaLnBrk="0" fontAlgn="base" hangingPunct="0">
              <a:spcBef>
                <a:spcPct val="0"/>
              </a:spcBef>
              <a:spcAft>
                <a:spcPts val="600"/>
              </a:spcAft>
              <a:buAutoNum type="alphaLcPeriod"/>
            </a:pPr>
            <a:r>
              <a:rPr lang="en-US" altLang="en-US" sz="2400" dirty="0">
                <a:latin typeface="Arial" panose="020B0604020202020204" pitchFamily="34" charset="0"/>
                <a:cs typeface="Arial" panose="020B0604020202020204" pitchFamily="34" charset="0"/>
              </a:rPr>
              <a:t>Submission of a </a:t>
            </a:r>
            <a:r>
              <a:rPr lang="en-US" altLang="en-US" sz="2400" b="1" dirty="0">
                <a:latin typeface="Arial" panose="020B0604020202020204" pitchFamily="34" charset="0"/>
                <a:cs typeface="Arial" panose="020B0604020202020204" pitchFamily="34" charset="0"/>
              </a:rPr>
              <a:t>subdivision plat</a:t>
            </a:r>
            <a:r>
              <a:rPr lang="en-US" altLang="en-US" sz="2400" dirty="0">
                <a:latin typeface="Arial" panose="020B0604020202020204" pitchFamily="34" charset="0"/>
                <a:cs typeface="Arial" panose="020B0604020202020204" pitchFamily="34" charset="0"/>
              </a:rPr>
              <a:t>.</a:t>
            </a:r>
          </a:p>
          <a:p>
            <a:pPr marL="457200" lvl="0" indent="-457200" eaLnBrk="0" fontAlgn="base" hangingPunct="0">
              <a:spcBef>
                <a:spcPct val="0"/>
              </a:spcBef>
              <a:spcAft>
                <a:spcPts val="600"/>
              </a:spcAft>
              <a:buAutoNum type="alphaLcPeriod"/>
            </a:pPr>
            <a:r>
              <a:rPr lang="en-US" altLang="en-US" sz="2400" dirty="0">
                <a:latin typeface="Arial" panose="020B0604020202020204" pitchFamily="34" charset="0"/>
                <a:cs typeface="Arial" panose="020B0604020202020204" pitchFamily="34" charset="0"/>
              </a:rPr>
              <a:t>A proposed </a:t>
            </a:r>
            <a:r>
              <a:rPr lang="en-US" altLang="en-US" sz="2400" b="1" dirty="0">
                <a:latin typeface="Arial" panose="020B0604020202020204" pitchFamily="34" charset="0"/>
                <a:cs typeface="Arial" panose="020B0604020202020204" pitchFamily="34" charset="0"/>
              </a:rPr>
              <a:t>change in zoning</a:t>
            </a:r>
            <a:r>
              <a:rPr lang="en-US" altLang="en-US" sz="2400" dirty="0">
                <a:latin typeface="Arial" panose="020B0604020202020204" pitchFamily="34" charset="0"/>
                <a:cs typeface="Arial" panose="020B0604020202020204" pitchFamily="34" charset="0"/>
              </a:rPr>
              <a:t>.</a:t>
            </a:r>
          </a:p>
          <a:p>
            <a:pPr lvl="0" eaLnBrk="0" fontAlgn="base" hangingPunct="0">
              <a:spcBef>
                <a:spcPct val="0"/>
              </a:spcBef>
              <a:spcAft>
                <a:spcPts val="600"/>
              </a:spcAft>
            </a:pPr>
            <a:r>
              <a:rPr lang="en-US" altLang="en-US" sz="2400" dirty="0">
                <a:latin typeface="Arial" panose="020B0604020202020204" pitchFamily="34" charset="0"/>
                <a:cs typeface="Arial" panose="020B0604020202020204" pitchFamily="34" charset="0"/>
              </a:rPr>
              <a:t>The city or county cannot grant the application or approve until the 30 day period for action has expired without any action by DOT.</a:t>
            </a:r>
          </a:p>
        </p:txBody>
      </p:sp>
      <p:sp>
        <p:nvSpPr>
          <p:cNvPr id="4" name="Slide Number Placeholder 3">
            <a:extLst>
              <a:ext uri="{FF2B5EF4-FFF2-40B4-BE49-F238E27FC236}">
                <a16:creationId xmlns:a16="http://schemas.microsoft.com/office/drawing/2014/main" id="{F5A71DB2-BEF9-35C2-AE37-E64E93D1A9B4}"/>
              </a:ext>
            </a:extLst>
          </p:cNvPr>
          <p:cNvSpPr>
            <a:spLocks noGrp="1"/>
          </p:cNvSpPr>
          <p:nvPr>
            <p:ph type="sldNum" sz="quarter" idx="12"/>
          </p:nvPr>
        </p:nvSpPr>
        <p:spPr/>
        <p:txBody>
          <a:bodyPr/>
          <a:lstStyle/>
          <a:p>
            <a:fld id="{9B44124D-C471-46D2-803A-34C78BE64E2A}" type="slidenum">
              <a:rPr lang="en-US" smtClean="0"/>
              <a:t>5</a:t>
            </a:fld>
            <a:endParaRPr lang="en-US"/>
          </a:p>
        </p:txBody>
      </p:sp>
    </p:spTree>
    <p:extLst>
      <p:ext uri="{BB962C8B-B14F-4D97-AF65-F5344CB8AC3E}">
        <p14:creationId xmlns:p14="http://schemas.microsoft.com/office/powerpoint/2010/main" val="1935663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432256"/>
          </a:xfrm>
          <a:prstGeom prst="rect">
            <a:avLst/>
          </a:prstGeom>
        </p:spPr>
        <p:txBody>
          <a:bodyPr wrap="square">
            <a:spAutoFit/>
          </a:bodyPr>
          <a:lstStyle/>
          <a:p>
            <a:pPr lvl="0" eaLnBrk="0" fontAlgn="base" hangingPunct="0">
              <a:spcBef>
                <a:spcPct val="0"/>
              </a:spcBef>
              <a:spcAft>
                <a:spcPct val="0"/>
              </a:spcAft>
            </a:pPr>
            <a:r>
              <a:rPr lang="en-US" altLang="en-US" sz="3600" b="1" dirty="0">
                <a:latin typeface="Arial" panose="020B0604020202020204" pitchFamily="34" charset="0"/>
                <a:ea typeface="Times New Roman" panose="02020603050405020304" pitchFamily="18" charset="0"/>
              </a:rPr>
              <a:t>How it works – Iowa DOT options after receiving notice</a:t>
            </a: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Section 306.19(5) requires we do the following if we want to preserve the property:</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Give the city or county notice DOT intends to proceed with acquisition of the property.  </a:t>
            </a:r>
            <a:r>
              <a:rPr lang="en-US" altLang="en-US" sz="2000" dirty="0">
                <a:latin typeface="Arial" panose="020B0604020202020204" pitchFamily="34" charset="0"/>
                <a:cs typeface="Arial" panose="020B0604020202020204" pitchFamily="34" charset="0"/>
              </a:rPr>
              <a:t>We must, before the 30 day notice period expires, give the city or county written notice that we intend to acquire all or part of the property or property rights affecting the CPZ.</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Initiate acquisition of the property. </a:t>
            </a:r>
            <a:r>
              <a:rPr lang="en-US" altLang="en-US" sz="2000" dirty="0">
                <a:latin typeface="Arial" panose="020B0604020202020204" pitchFamily="34" charset="0"/>
                <a:cs typeface="Arial" panose="020B0604020202020204" pitchFamily="34" charset="0"/>
              </a:rPr>
              <a:t>Within ten days of giving the city or county notice of intent to proceed, we must begin the process of acquiring the property or property rights.</a:t>
            </a: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If DOT does not provide notice of intent to proceed, the city or county may grant the building permit or approve the subdivision plat or zoning change.</a:t>
            </a:r>
          </a:p>
        </p:txBody>
      </p:sp>
      <p:sp>
        <p:nvSpPr>
          <p:cNvPr id="4" name="Slide Number Placeholder 3">
            <a:extLst>
              <a:ext uri="{FF2B5EF4-FFF2-40B4-BE49-F238E27FC236}">
                <a16:creationId xmlns:a16="http://schemas.microsoft.com/office/drawing/2014/main" id="{1847F158-CDF9-8A55-A849-F1B01156B7F0}"/>
              </a:ext>
            </a:extLst>
          </p:cNvPr>
          <p:cNvSpPr>
            <a:spLocks noGrp="1"/>
          </p:cNvSpPr>
          <p:nvPr>
            <p:ph type="sldNum" sz="quarter" idx="12"/>
          </p:nvPr>
        </p:nvSpPr>
        <p:spPr/>
        <p:txBody>
          <a:bodyPr/>
          <a:lstStyle/>
          <a:p>
            <a:fld id="{9B44124D-C471-46D2-803A-34C78BE64E2A}" type="slidenum">
              <a:rPr lang="en-US" smtClean="0"/>
              <a:t>6</a:t>
            </a:fld>
            <a:endParaRPr lang="en-US"/>
          </a:p>
        </p:txBody>
      </p:sp>
    </p:spTree>
    <p:extLst>
      <p:ext uri="{BB962C8B-B14F-4D97-AF65-F5344CB8AC3E}">
        <p14:creationId xmlns:p14="http://schemas.microsoft.com/office/powerpoint/2010/main" val="215366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139869"/>
          </a:xfrm>
          <a:prstGeom prst="rect">
            <a:avLst/>
          </a:prstGeom>
        </p:spPr>
        <p:txBody>
          <a:bodyPr wrap="square">
            <a:spAutoFit/>
          </a:bodyPr>
          <a:lstStyle/>
          <a:p>
            <a:pPr lvl="0" eaLnBrk="0" fontAlgn="base" hangingPunct="0">
              <a:spcBef>
                <a:spcPct val="0"/>
              </a:spcBef>
              <a:spcAft>
                <a:spcPct val="0"/>
              </a:spcAft>
            </a:pPr>
            <a:r>
              <a:rPr lang="en-US" altLang="en-US" sz="3200" b="1" dirty="0">
                <a:latin typeface="Arial" panose="020B0604020202020204" pitchFamily="34" charset="0"/>
                <a:ea typeface="Times New Roman" panose="02020603050405020304" pitchFamily="18" charset="0"/>
              </a:rPr>
              <a:t>Current Iowa DOT process for Commission approval &amp; notifications</a:t>
            </a:r>
          </a:p>
          <a:p>
            <a:pPr lvl="0" eaLnBrk="0" fontAlgn="base" hangingPunct="0">
              <a:spcBef>
                <a:spcPct val="0"/>
              </a:spcBef>
              <a:spcAft>
                <a:spcPct val="0"/>
              </a:spcAft>
            </a:pPr>
            <a:endParaRPr lang="en-US" altLang="en-US" sz="1400" b="1" dirty="0">
              <a:latin typeface="Arial" panose="020B0604020202020204" pitchFamily="34" charset="0"/>
            </a:endParaRPr>
          </a:p>
          <a:p>
            <a:pPr lvl="0" eaLnBrk="0" fontAlgn="base" hangingPunct="0">
              <a:spcBef>
                <a:spcPct val="0"/>
              </a:spcBef>
              <a:spcAft>
                <a:spcPts val="600"/>
              </a:spcAft>
            </a:pPr>
            <a:r>
              <a:rPr lang="en-US" altLang="en-US" sz="2000" dirty="0">
                <a:latin typeface="Arial" panose="020B0604020202020204" pitchFamily="34" charset="0"/>
                <a:cs typeface="Arial" panose="020B0604020202020204" pitchFamily="34" charset="0"/>
              </a:rPr>
              <a:t>Modified in 2018 to address concerns regarding lack of notice for the property owners in a CPZ.  </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Present proposed CPZ at Workshop for initial guidance. (Month 1)</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Mail notice of proposed CPZ out to Cities, Counties and all possible impacted property owners </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Allow comments for 60-day period</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Bring comments to Workshop (Month 4)</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Request formal action the next month (Month 5)</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Final notices are sent to Cities, Counties, all the property owners and newspapers</a:t>
            </a:r>
          </a:p>
        </p:txBody>
      </p:sp>
      <p:sp>
        <p:nvSpPr>
          <p:cNvPr id="4" name="Slide Number Placeholder 3">
            <a:extLst>
              <a:ext uri="{FF2B5EF4-FFF2-40B4-BE49-F238E27FC236}">
                <a16:creationId xmlns:a16="http://schemas.microsoft.com/office/drawing/2014/main" id="{F53343F7-F5EE-8712-BD1D-5B976037FA47}"/>
              </a:ext>
            </a:extLst>
          </p:cNvPr>
          <p:cNvSpPr>
            <a:spLocks noGrp="1"/>
          </p:cNvSpPr>
          <p:nvPr>
            <p:ph type="sldNum" sz="quarter" idx="12"/>
          </p:nvPr>
        </p:nvSpPr>
        <p:spPr/>
        <p:txBody>
          <a:bodyPr/>
          <a:lstStyle/>
          <a:p>
            <a:fld id="{9B44124D-C471-46D2-803A-34C78BE64E2A}" type="slidenum">
              <a:rPr lang="en-US" smtClean="0"/>
              <a:t>7</a:t>
            </a:fld>
            <a:endParaRPr lang="en-US"/>
          </a:p>
        </p:txBody>
      </p:sp>
    </p:spTree>
    <p:extLst>
      <p:ext uri="{BB962C8B-B14F-4D97-AF65-F5344CB8AC3E}">
        <p14:creationId xmlns:p14="http://schemas.microsoft.com/office/powerpoint/2010/main" val="2501098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152400" y="304800"/>
            <a:ext cx="8839200" cy="4293483"/>
          </a:xfrm>
          <a:prstGeom prst="rect">
            <a:avLst/>
          </a:prstGeom>
        </p:spPr>
        <p:txBody>
          <a:bodyPr wrap="square">
            <a:spAutoFit/>
          </a:bodyPr>
          <a:lstStyle/>
          <a:p>
            <a:pPr lvl="0" eaLnBrk="0" fontAlgn="base" hangingPunct="0">
              <a:spcBef>
                <a:spcPct val="0"/>
              </a:spcBef>
              <a:spcAft>
                <a:spcPct val="0"/>
              </a:spcAft>
            </a:pPr>
            <a:endParaRPr lang="en-US" altLang="en-US" sz="1400"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Since 2018</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5 Years of Experience – 6 new CPZs</a:t>
            </a:r>
          </a:p>
          <a:p>
            <a:pPr marL="457200" lvl="0" indent="-457200" eaLnBrk="0" fontAlgn="base" hangingPunct="0">
              <a:spcBef>
                <a:spcPct val="0"/>
              </a:spcBef>
              <a:spcAft>
                <a:spcPts val="600"/>
              </a:spcAft>
              <a:buAutoNum type="alphaLcPeriod"/>
            </a:pPr>
            <a:endParaRPr lang="en-US" altLang="en-US" sz="2000" b="1" dirty="0">
              <a:latin typeface="Arial" panose="020B0604020202020204" pitchFamily="34" charset="0"/>
              <a:cs typeface="Arial" panose="020B0604020202020204" pitchFamily="34" charset="0"/>
            </a:endParaRPr>
          </a:p>
          <a:p>
            <a:pPr marL="457200" lvl="0" indent="-457200" eaLnBrk="0" fontAlgn="base" hangingPunct="0">
              <a:spcBef>
                <a:spcPct val="0"/>
              </a:spcBef>
              <a:spcAft>
                <a:spcPts val="600"/>
              </a:spcAft>
              <a:buFont typeface="Arial" panose="020B0604020202020204" pitchFamily="34" charset="0"/>
              <a:buChar char="•"/>
            </a:pPr>
            <a:r>
              <a:rPr lang="en-US" altLang="en-US" sz="2000" b="1" dirty="0">
                <a:latin typeface="Arial" panose="020B0604020202020204" pitchFamily="34" charset="0"/>
                <a:cs typeface="Arial" panose="020B0604020202020204" pitchFamily="34" charset="0"/>
              </a:rPr>
              <a:t>US 151 - Co. Rd. x20 Intersection (Springville) - June 2025</a:t>
            </a:r>
          </a:p>
          <a:p>
            <a:pPr marL="457200" lvl="0" indent="-457200" eaLnBrk="0" fontAlgn="base" hangingPunct="0">
              <a:spcBef>
                <a:spcPct val="0"/>
              </a:spcBef>
              <a:spcAft>
                <a:spcPts val="600"/>
              </a:spcAft>
              <a:buFont typeface="Arial" panose="020B0604020202020204" pitchFamily="34" charset="0"/>
              <a:buChar char="•"/>
            </a:pPr>
            <a:r>
              <a:rPr lang="en-US" altLang="en-US" sz="2000" b="1" dirty="0">
                <a:latin typeface="Arial" panose="020B0604020202020204" pitchFamily="34" charset="0"/>
                <a:cs typeface="Arial" panose="020B0604020202020204" pitchFamily="34" charset="0"/>
              </a:rPr>
              <a:t>US 63 - NW Bypass of Oskaloosa - September 2024</a:t>
            </a:r>
          </a:p>
          <a:p>
            <a:pPr marL="457200" lvl="0" indent="-457200" eaLnBrk="0" fontAlgn="base" hangingPunct="0">
              <a:spcBef>
                <a:spcPct val="0"/>
              </a:spcBef>
              <a:spcAft>
                <a:spcPts val="600"/>
              </a:spcAft>
              <a:buFont typeface="Arial" panose="020B0604020202020204" pitchFamily="34" charset="0"/>
              <a:buChar char="•"/>
            </a:pPr>
            <a:r>
              <a:rPr lang="en-US" altLang="en-US" sz="2000" b="1" dirty="0">
                <a:latin typeface="Arial" panose="020B0604020202020204" pitchFamily="34" charset="0"/>
                <a:cs typeface="Arial" panose="020B0604020202020204" pitchFamily="34" charset="0"/>
              </a:rPr>
              <a:t>I-380 - from </a:t>
            </a:r>
            <a:r>
              <a:rPr lang="en-US" altLang="en-US" sz="2000" b="1" dirty="0" err="1">
                <a:latin typeface="Arial" panose="020B0604020202020204" pitchFamily="34" charset="0"/>
                <a:cs typeface="Arial" panose="020B0604020202020204" pitchFamily="34" charset="0"/>
              </a:rPr>
              <a:t>Forevergreen</a:t>
            </a:r>
            <a:r>
              <a:rPr lang="en-US" altLang="en-US" sz="2000" b="1" dirty="0">
                <a:latin typeface="Arial" panose="020B0604020202020204" pitchFamily="34" charset="0"/>
                <a:cs typeface="Arial" panose="020B0604020202020204" pitchFamily="34" charset="0"/>
              </a:rPr>
              <a:t> Road to US30 – June 2024</a:t>
            </a:r>
          </a:p>
          <a:p>
            <a:pPr marL="457200" lvl="0" indent="-457200" eaLnBrk="0" fontAlgn="base" hangingPunct="0">
              <a:spcBef>
                <a:spcPct val="0"/>
              </a:spcBef>
              <a:spcAft>
                <a:spcPts val="600"/>
              </a:spcAft>
              <a:buFont typeface="Arial" panose="020B0604020202020204" pitchFamily="34" charset="0"/>
              <a:buChar char="•"/>
            </a:pPr>
            <a:r>
              <a:rPr lang="en-US" altLang="en-US" sz="2000" b="1" dirty="0">
                <a:latin typeface="Arial" panose="020B0604020202020204" pitchFamily="34" charset="0"/>
                <a:cs typeface="Arial" panose="020B0604020202020204" pitchFamily="34" charset="0"/>
              </a:rPr>
              <a:t>I-80 - US 69 to Grand Prairie Pkwy – April 2024</a:t>
            </a:r>
          </a:p>
          <a:p>
            <a:pPr marL="457200" lvl="0" indent="-457200" eaLnBrk="0" fontAlgn="base" hangingPunct="0">
              <a:spcBef>
                <a:spcPct val="0"/>
              </a:spcBef>
              <a:spcAft>
                <a:spcPts val="600"/>
              </a:spcAft>
              <a:buFont typeface="Arial" panose="020B0604020202020204" pitchFamily="34" charset="0"/>
              <a:buChar char="•"/>
            </a:pPr>
            <a:r>
              <a:rPr lang="en-US" altLang="en-US" sz="2000" b="1" dirty="0">
                <a:latin typeface="Arial" panose="020B0604020202020204" pitchFamily="34" charset="0"/>
                <a:cs typeface="Arial" panose="020B0604020202020204" pitchFamily="34" charset="0"/>
              </a:rPr>
              <a:t>IA 12 - Gordon Drive Viaduct - September 2024</a:t>
            </a:r>
          </a:p>
          <a:p>
            <a:pPr marL="457200" lvl="0" indent="-457200" eaLnBrk="0" fontAlgn="base" hangingPunct="0">
              <a:spcBef>
                <a:spcPct val="0"/>
              </a:spcBef>
              <a:spcAft>
                <a:spcPts val="600"/>
              </a:spcAft>
              <a:buFont typeface="Arial" panose="020B0604020202020204" pitchFamily="34" charset="0"/>
              <a:buChar char="•"/>
            </a:pPr>
            <a:r>
              <a:rPr lang="en-US" altLang="en-US" sz="2000" b="1" dirty="0">
                <a:latin typeface="Arial" panose="020B0604020202020204" pitchFamily="34" charset="0"/>
                <a:cs typeface="Arial" panose="020B0604020202020204" pitchFamily="34" charset="0"/>
              </a:rPr>
              <a:t>US 20 - Peosta Interchange to Swiss Valley Interchange - July 2025</a:t>
            </a:r>
          </a:p>
          <a:p>
            <a:pPr marL="457200" lvl="0" indent="-457200" eaLnBrk="0" fontAlgn="base" hangingPunct="0">
              <a:spcBef>
                <a:spcPct val="0"/>
              </a:spcBef>
              <a:spcAft>
                <a:spcPts val="600"/>
              </a:spcAft>
              <a:buAutoNum type="alphaLcPeriod"/>
            </a:pPr>
            <a:endParaRPr lang="en-US" altLang="en-US" sz="2000" b="1"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455EF8E-78C3-E008-561A-DEC9A7B92B2A}"/>
              </a:ext>
            </a:extLst>
          </p:cNvPr>
          <p:cNvSpPr>
            <a:spLocks noGrp="1"/>
          </p:cNvSpPr>
          <p:nvPr>
            <p:ph type="sldNum" sz="quarter" idx="12"/>
          </p:nvPr>
        </p:nvSpPr>
        <p:spPr/>
        <p:txBody>
          <a:bodyPr/>
          <a:lstStyle/>
          <a:p>
            <a:fld id="{9B44124D-C471-46D2-803A-34C78BE64E2A}" type="slidenum">
              <a:rPr lang="en-US" smtClean="0"/>
              <a:t>8</a:t>
            </a:fld>
            <a:endParaRPr lang="en-US"/>
          </a:p>
        </p:txBody>
      </p:sp>
    </p:spTree>
    <p:extLst>
      <p:ext uri="{BB962C8B-B14F-4D97-AF65-F5344CB8AC3E}">
        <p14:creationId xmlns:p14="http://schemas.microsoft.com/office/powerpoint/2010/main" val="109511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t="-5000" r="-18000" b="-5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8077200" cy="5678478"/>
          </a:xfrm>
          <a:prstGeom prst="rect">
            <a:avLst/>
          </a:prstGeom>
        </p:spPr>
        <p:txBody>
          <a:bodyPr wrap="square">
            <a:spAutoFit/>
          </a:bodyPr>
          <a:lstStyle/>
          <a:p>
            <a:pPr lvl="0" eaLnBrk="0" fontAlgn="base" hangingPunct="0">
              <a:spcBef>
                <a:spcPct val="0"/>
              </a:spcBef>
              <a:spcAft>
                <a:spcPct val="0"/>
              </a:spcAft>
            </a:pPr>
            <a:r>
              <a:rPr lang="en-US" altLang="en-US" sz="3200" b="1" dirty="0">
                <a:latin typeface="Arial" panose="020B0604020202020204" pitchFamily="34" charset="0"/>
                <a:ea typeface="Times New Roman" panose="02020603050405020304" pitchFamily="18" charset="0"/>
              </a:rPr>
              <a:t>Since 2018</a:t>
            </a:r>
          </a:p>
          <a:p>
            <a:pPr lvl="0" eaLnBrk="0" fontAlgn="base" hangingPunct="0">
              <a:spcBef>
                <a:spcPct val="0"/>
              </a:spcBef>
              <a:spcAft>
                <a:spcPct val="0"/>
              </a:spcAft>
            </a:pPr>
            <a:r>
              <a:rPr lang="en-US" altLang="en-US" sz="3200" b="1" dirty="0">
                <a:latin typeface="Arial" panose="020B0604020202020204" pitchFamily="34" charset="0"/>
                <a:ea typeface="Times New Roman" panose="02020603050405020304" pitchFamily="18" charset="0"/>
              </a:rPr>
              <a:t>5 Years of Experience – 6 new CPZs</a:t>
            </a:r>
          </a:p>
          <a:p>
            <a:pPr lvl="0" eaLnBrk="0" fontAlgn="base" hangingPunct="0">
              <a:spcBef>
                <a:spcPct val="0"/>
              </a:spcBef>
              <a:spcAft>
                <a:spcPct val="0"/>
              </a:spcAft>
            </a:pPr>
            <a:endParaRPr lang="en-US" altLang="en-US" sz="1400" b="1" dirty="0">
              <a:latin typeface="Arial" panose="020B0604020202020204" pitchFamily="34" charset="0"/>
            </a:endParaRPr>
          </a:p>
          <a:p>
            <a:pPr marL="457200" lvl="0" indent="-457200" eaLnBrk="0" fontAlgn="base" hangingPunct="0">
              <a:spcBef>
                <a:spcPct val="0"/>
              </a:spcBef>
              <a:spcAft>
                <a:spcPts val="600"/>
              </a:spcAft>
              <a:buAutoNum type="alphaLcPeriod"/>
            </a:pPr>
            <a:endParaRPr lang="en-US" altLang="en-US" sz="2000" b="1" dirty="0">
              <a:latin typeface="Arial" panose="020B0604020202020204" pitchFamily="34" charset="0"/>
              <a:cs typeface="Arial" panose="020B0604020202020204" pitchFamily="34" charset="0"/>
            </a:endParaRPr>
          </a:p>
          <a:p>
            <a:pPr marL="457200" indent="-457200" eaLnBrk="0" fontAlgn="base" hangingPunct="0">
              <a:spcBef>
                <a:spcPct val="0"/>
              </a:spcBef>
              <a:spcAft>
                <a:spcPts val="600"/>
              </a:spcAft>
              <a:buFontTx/>
              <a:buAutoNum type="alphaLcPeriod"/>
            </a:pPr>
            <a:r>
              <a:rPr lang="en-US" altLang="en-US" sz="2000" b="1" dirty="0">
                <a:latin typeface="Arial" panose="020B0604020202020204" pitchFamily="34" charset="0"/>
                <a:ea typeface="Times New Roman" panose="02020603050405020304" pitchFamily="18" charset="0"/>
              </a:rPr>
              <a:t>The communications with property owners is a positive </a:t>
            </a:r>
            <a:endParaRPr lang="en-US" altLang="en-US" sz="2000" b="1" dirty="0">
              <a:latin typeface="Arial" panose="020B0604020202020204" pitchFamily="34" charset="0"/>
              <a:cs typeface="Arial" panose="020B0604020202020204" pitchFamily="34" charset="0"/>
            </a:endParaRP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The multiple notifications create confusion for property owners</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Comments received so far have almost all been process questions and are resolved with simple communications from district staff</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Comments have not provided information that related to Commission designation of a CPZ</a:t>
            </a:r>
          </a:p>
          <a:p>
            <a:pPr marL="457200" lvl="0" indent="-457200" eaLnBrk="0" fontAlgn="base" hangingPunct="0">
              <a:spcBef>
                <a:spcPct val="0"/>
              </a:spcBef>
              <a:spcAft>
                <a:spcPts val="600"/>
              </a:spcAft>
              <a:buAutoNum type="alphaLcPeriod"/>
            </a:pPr>
            <a:r>
              <a:rPr lang="en-US" altLang="en-US" sz="2000" b="1" dirty="0">
                <a:latin typeface="Arial" panose="020B0604020202020204" pitchFamily="34" charset="0"/>
                <a:cs typeface="Arial" panose="020B0604020202020204" pitchFamily="34" charset="0"/>
              </a:rPr>
              <a:t>Propose to streamline and simplify the process but still directly communicate with impacted property owners and jurisdictions. All comments will be provided to the Commission. </a:t>
            </a:r>
          </a:p>
        </p:txBody>
      </p:sp>
      <p:sp>
        <p:nvSpPr>
          <p:cNvPr id="4" name="Slide Number Placeholder 3">
            <a:extLst>
              <a:ext uri="{FF2B5EF4-FFF2-40B4-BE49-F238E27FC236}">
                <a16:creationId xmlns:a16="http://schemas.microsoft.com/office/drawing/2014/main" id="{79995CDD-F134-5A51-9FD0-9D61DD873BDB}"/>
              </a:ext>
            </a:extLst>
          </p:cNvPr>
          <p:cNvSpPr>
            <a:spLocks noGrp="1"/>
          </p:cNvSpPr>
          <p:nvPr>
            <p:ph type="sldNum" sz="quarter" idx="12"/>
          </p:nvPr>
        </p:nvSpPr>
        <p:spPr/>
        <p:txBody>
          <a:bodyPr/>
          <a:lstStyle/>
          <a:p>
            <a:fld id="{9B44124D-C471-46D2-803A-34C78BE64E2A}" type="slidenum">
              <a:rPr lang="en-US" smtClean="0"/>
              <a:t>9</a:t>
            </a:fld>
            <a:endParaRPr lang="en-US"/>
          </a:p>
        </p:txBody>
      </p:sp>
    </p:spTree>
    <p:extLst>
      <p:ext uri="{BB962C8B-B14F-4D97-AF65-F5344CB8AC3E}">
        <p14:creationId xmlns:p14="http://schemas.microsoft.com/office/powerpoint/2010/main" val="498238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1278</TotalTime>
  <Words>1339</Words>
  <Application>Microsoft Office PowerPoint</Application>
  <PresentationFormat>On-screen Show (4:3)</PresentationFormat>
  <Paragraphs>94</Paragraphs>
  <Slides>11</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Iowa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Anderson, Stuart</cp:lastModifiedBy>
  <cp:revision>68</cp:revision>
  <dcterms:created xsi:type="dcterms:W3CDTF">2015-07-15T17:52:24Z</dcterms:created>
  <dcterms:modified xsi:type="dcterms:W3CDTF">2024-01-02T21:56:24Z</dcterms:modified>
</cp:coreProperties>
</file>