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9" r:id="rId5"/>
    <p:sldMasterId id="2147483716" r:id="rId6"/>
  </p:sldMasterIdLst>
  <p:notesMasterIdLst>
    <p:notesMasterId r:id="rId41"/>
  </p:notesMasterIdLst>
  <p:sldIdLst>
    <p:sldId id="257" r:id="rId7"/>
    <p:sldId id="336" r:id="rId8"/>
    <p:sldId id="337" r:id="rId9"/>
    <p:sldId id="322" r:id="rId10"/>
    <p:sldId id="271" r:id="rId11"/>
    <p:sldId id="339" r:id="rId12"/>
    <p:sldId id="321" r:id="rId13"/>
    <p:sldId id="346" r:id="rId14"/>
    <p:sldId id="350" r:id="rId15"/>
    <p:sldId id="347" r:id="rId16"/>
    <p:sldId id="349" r:id="rId17"/>
    <p:sldId id="330" r:id="rId18"/>
    <p:sldId id="329" r:id="rId19"/>
    <p:sldId id="324" r:id="rId20"/>
    <p:sldId id="341" r:id="rId21"/>
    <p:sldId id="323" r:id="rId22"/>
    <p:sldId id="338" r:id="rId23"/>
    <p:sldId id="331" r:id="rId24"/>
    <p:sldId id="342" r:id="rId25"/>
    <p:sldId id="334" r:id="rId26"/>
    <p:sldId id="332" r:id="rId27"/>
    <p:sldId id="313" r:id="rId28"/>
    <p:sldId id="354" r:id="rId29"/>
    <p:sldId id="367" r:id="rId30"/>
    <p:sldId id="368" r:id="rId31"/>
    <p:sldId id="355" r:id="rId32"/>
    <p:sldId id="356" r:id="rId33"/>
    <p:sldId id="352" r:id="rId34"/>
    <p:sldId id="353" r:id="rId35"/>
    <p:sldId id="357" r:id="rId36"/>
    <p:sldId id="351" r:id="rId37"/>
    <p:sldId id="360" r:id="rId38"/>
    <p:sldId id="359" r:id="rId39"/>
    <p:sldId id="369"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ubrich, Matthew" initials="HM" lastIdx="1" clrIdx="0">
    <p:extLst>
      <p:ext uri="{19B8F6BF-5375-455C-9EA6-DF929625EA0E}">
        <p15:presenceInfo xmlns:p15="http://schemas.microsoft.com/office/powerpoint/2012/main" userId="S-1-5-21-133048727-1090477886-634672238-367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9" d="100"/>
          <a:sy n="99" d="100"/>
        </p:scale>
        <p:origin x="93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ntdfs\(W)DataStor\PerformanceTechnology\AssetMgmt\PMIS\Reports\2022\PMIS%20Original%20Construction%20and%20Overlay%20breakdow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a:t>Lane Miles by Decade of Original Construction</a:t>
            </a:r>
          </a:p>
        </c:rich>
      </c:tx>
      <c:layout>
        <c:manualLayout>
          <c:xMode val="edge"/>
          <c:yMode val="edge"/>
          <c:x val="0.22153107784603851"/>
          <c:y val="6.339772362236621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703427908935173E-2"/>
          <c:y val="8.6929210053942718E-2"/>
          <c:w val="0.90536641076073865"/>
          <c:h val="0.79223620289787344"/>
        </c:manualLayout>
      </c:layout>
      <c:barChart>
        <c:barDir val="col"/>
        <c:grouping val="stacked"/>
        <c:varyColors val="0"/>
        <c:ser>
          <c:idx val="0"/>
          <c:order val="0"/>
          <c:tx>
            <c:strRef>
              <c:f>Pivot!$M$20</c:f>
              <c:strCache>
                <c:ptCount val="1"/>
                <c:pt idx="0">
                  <c:v>0</c:v>
                </c:pt>
              </c:strCache>
            </c:strRef>
          </c:tx>
          <c:spPr>
            <a:solidFill>
              <a:schemeClr val="accent1">
                <a:tint val="46000"/>
              </a:schemeClr>
            </a:solidFill>
            <a:ln>
              <a:noFill/>
            </a:ln>
            <a:effectLst/>
          </c:spPr>
          <c:invertIfNegative val="0"/>
          <c:cat>
            <c:strRef>
              <c:f>Pivot!$L$21:$L$31</c:f>
              <c:strCache>
                <c:ptCount val="11"/>
                <c:pt idx="0">
                  <c:v>Before 1930</c:v>
                </c:pt>
                <c:pt idx="1">
                  <c:v>1930's</c:v>
                </c:pt>
                <c:pt idx="2">
                  <c:v>1940's</c:v>
                </c:pt>
                <c:pt idx="3">
                  <c:v>1950's</c:v>
                </c:pt>
                <c:pt idx="4">
                  <c:v>1960's</c:v>
                </c:pt>
                <c:pt idx="5">
                  <c:v>1970's</c:v>
                </c:pt>
                <c:pt idx="6">
                  <c:v>1980's</c:v>
                </c:pt>
                <c:pt idx="7">
                  <c:v>1990's</c:v>
                </c:pt>
                <c:pt idx="8">
                  <c:v>2000's</c:v>
                </c:pt>
                <c:pt idx="9">
                  <c:v>2010's</c:v>
                </c:pt>
                <c:pt idx="10">
                  <c:v>2020's</c:v>
                </c:pt>
              </c:strCache>
            </c:strRef>
          </c:cat>
          <c:val>
            <c:numRef>
              <c:f>Pivot!$M$21:$M$31</c:f>
              <c:numCache>
                <c:formatCode>General</c:formatCode>
                <c:ptCount val="11"/>
                <c:pt idx="0">
                  <c:v>0.71</c:v>
                </c:pt>
                <c:pt idx="1">
                  <c:v>28.11</c:v>
                </c:pt>
                <c:pt idx="2">
                  <c:v>3.87</c:v>
                </c:pt>
                <c:pt idx="3">
                  <c:v>204.02999999999997</c:v>
                </c:pt>
                <c:pt idx="4">
                  <c:v>261.25000000000006</c:v>
                </c:pt>
                <c:pt idx="5">
                  <c:v>408.97</c:v>
                </c:pt>
                <c:pt idx="6">
                  <c:v>626.29</c:v>
                </c:pt>
                <c:pt idx="7">
                  <c:v>1879.3000000000011</c:v>
                </c:pt>
                <c:pt idx="8">
                  <c:v>1945.2600000000004</c:v>
                </c:pt>
                <c:pt idx="9">
                  <c:v>1463.36</c:v>
                </c:pt>
                <c:pt idx="10">
                  <c:v>316.76999999999992</c:v>
                </c:pt>
              </c:numCache>
            </c:numRef>
          </c:val>
          <c:extLst>
            <c:ext xmlns:c16="http://schemas.microsoft.com/office/drawing/2014/chart" uri="{C3380CC4-5D6E-409C-BE32-E72D297353CC}">
              <c16:uniqueId val="{00000000-5E02-40B9-8961-FACADC0D9DE1}"/>
            </c:ext>
          </c:extLst>
        </c:ser>
        <c:ser>
          <c:idx val="1"/>
          <c:order val="1"/>
          <c:tx>
            <c:strRef>
              <c:f>Pivot!$N$20</c:f>
              <c:strCache>
                <c:ptCount val="1"/>
                <c:pt idx="0">
                  <c:v>1</c:v>
                </c:pt>
              </c:strCache>
            </c:strRef>
          </c:tx>
          <c:spPr>
            <a:solidFill>
              <a:schemeClr val="accent1">
                <a:tint val="62000"/>
              </a:schemeClr>
            </a:solidFill>
            <a:ln>
              <a:noFill/>
            </a:ln>
            <a:effectLst/>
          </c:spPr>
          <c:invertIfNegative val="0"/>
          <c:cat>
            <c:strRef>
              <c:f>Pivot!$L$21:$L$31</c:f>
              <c:strCache>
                <c:ptCount val="11"/>
                <c:pt idx="0">
                  <c:v>Before 1930</c:v>
                </c:pt>
                <c:pt idx="1">
                  <c:v>1930's</c:v>
                </c:pt>
                <c:pt idx="2">
                  <c:v>1940's</c:v>
                </c:pt>
                <c:pt idx="3">
                  <c:v>1950's</c:v>
                </c:pt>
                <c:pt idx="4">
                  <c:v>1960's</c:v>
                </c:pt>
                <c:pt idx="5">
                  <c:v>1970's</c:v>
                </c:pt>
                <c:pt idx="6">
                  <c:v>1980's</c:v>
                </c:pt>
                <c:pt idx="7">
                  <c:v>1990's</c:v>
                </c:pt>
                <c:pt idx="8">
                  <c:v>2000's</c:v>
                </c:pt>
                <c:pt idx="9">
                  <c:v>2010's</c:v>
                </c:pt>
                <c:pt idx="10">
                  <c:v>2020's</c:v>
                </c:pt>
              </c:strCache>
            </c:strRef>
          </c:cat>
          <c:val>
            <c:numRef>
              <c:f>Pivot!$N$21:$N$31</c:f>
              <c:numCache>
                <c:formatCode>General</c:formatCode>
                <c:ptCount val="11"/>
                <c:pt idx="0">
                  <c:v>48.300000000000004</c:v>
                </c:pt>
                <c:pt idx="1">
                  <c:v>317.83999999999992</c:v>
                </c:pt>
                <c:pt idx="2">
                  <c:v>218.89999999999998</c:v>
                </c:pt>
                <c:pt idx="3">
                  <c:v>802.83000000000038</c:v>
                </c:pt>
                <c:pt idx="4">
                  <c:v>807.1</c:v>
                </c:pt>
                <c:pt idx="5">
                  <c:v>1245.3399999999999</c:v>
                </c:pt>
                <c:pt idx="6">
                  <c:v>813.7299999999999</c:v>
                </c:pt>
                <c:pt idx="7">
                  <c:v>532.23000000000013</c:v>
                </c:pt>
                <c:pt idx="8">
                  <c:v>109.19999999999997</c:v>
                </c:pt>
                <c:pt idx="9">
                  <c:v>74.989999999999995</c:v>
                </c:pt>
                <c:pt idx="10">
                  <c:v>5.92</c:v>
                </c:pt>
              </c:numCache>
            </c:numRef>
          </c:val>
          <c:extLst>
            <c:ext xmlns:c16="http://schemas.microsoft.com/office/drawing/2014/chart" uri="{C3380CC4-5D6E-409C-BE32-E72D297353CC}">
              <c16:uniqueId val="{00000001-5E02-40B9-8961-FACADC0D9DE1}"/>
            </c:ext>
          </c:extLst>
        </c:ser>
        <c:ser>
          <c:idx val="2"/>
          <c:order val="2"/>
          <c:tx>
            <c:strRef>
              <c:f>Pivot!$O$20</c:f>
              <c:strCache>
                <c:ptCount val="1"/>
                <c:pt idx="0">
                  <c:v>2</c:v>
                </c:pt>
              </c:strCache>
            </c:strRef>
          </c:tx>
          <c:spPr>
            <a:solidFill>
              <a:schemeClr val="accent1">
                <a:tint val="77000"/>
              </a:schemeClr>
            </a:solidFill>
            <a:ln>
              <a:noFill/>
            </a:ln>
            <a:effectLst/>
          </c:spPr>
          <c:invertIfNegative val="0"/>
          <c:cat>
            <c:strRef>
              <c:f>Pivot!$L$21:$L$31</c:f>
              <c:strCache>
                <c:ptCount val="11"/>
                <c:pt idx="0">
                  <c:v>Before 1930</c:v>
                </c:pt>
                <c:pt idx="1">
                  <c:v>1930's</c:v>
                </c:pt>
                <c:pt idx="2">
                  <c:v>1940's</c:v>
                </c:pt>
                <c:pt idx="3">
                  <c:v>1950's</c:v>
                </c:pt>
                <c:pt idx="4">
                  <c:v>1960's</c:v>
                </c:pt>
                <c:pt idx="5">
                  <c:v>1970's</c:v>
                </c:pt>
                <c:pt idx="6">
                  <c:v>1980's</c:v>
                </c:pt>
                <c:pt idx="7">
                  <c:v>1990's</c:v>
                </c:pt>
                <c:pt idx="8">
                  <c:v>2000's</c:v>
                </c:pt>
                <c:pt idx="9">
                  <c:v>2010's</c:v>
                </c:pt>
                <c:pt idx="10">
                  <c:v>2020's</c:v>
                </c:pt>
              </c:strCache>
            </c:strRef>
          </c:cat>
          <c:val>
            <c:numRef>
              <c:f>Pivot!$O$21:$O$31</c:f>
              <c:numCache>
                <c:formatCode>General</c:formatCode>
                <c:ptCount val="11"/>
                <c:pt idx="0">
                  <c:v>154.53999999999996</c:v>
                </c:pt>
                <c:pt idx="1">
                  <c:v>1025.74</c:v>
                </c:pt>
                <c:pt idx="2">
                  <c:v>610.07000000000028</c:v>
                </c:pt>
                <c:pt idx="3">
                  <c:v>1195.9299999999996</c:v>
                </c:pt>
                <c:pt idx="4">
                  <c:v>1008.0899999999997</c:v>
                </c:pt>
                <c:pt idx="5">
                  <c:v>1063.5600000000009</c:v>
                </c:pt>
                <c:pt idx="6">
                  <c:v>211.56</c:v>
                </c:pt>
                <c:pt idx="7">
                  <c:v>122.35000000000002</c:v>
                </c:pt>
                <c:pt idx="8">
                  <c:v>59.449999999999996</c:v>
                </c:pt>
                <c:pt idx="9">
                  <c:v>0</c:v>
                </c:pt>
                <c:pt idx="10">
                  <c:v>0</c:v>
                </c:pt>
              </c:numCache>
            </c:numRef>
          </c:val>
          <c:extLst>
            <c:ext xmlns:c16="http://schemas.microsoft.com/office/drawing/2014/chart" uri="{C3380CC4-5D6E-409C-BE32-E72D297353CC}">
              <c16:uniqueId val="{00000002-5E02-40B9-8961-FACADC0D9DE1}"/>
            </c:ext>
          </c:extLst>
        </c:ser>
        <c:ser>
          <c:idx val="3"/>
          <c:order val="3"/>
          <c:tx>
            <c:strRef>
              <c:f>Pivot!$P$20</c:f>
              <c:strCache>
                <c:ptCount val="1"/>
                <c:pt idx="0">
                  <c:v>3</c:v>
                </c:pt>
              </c:strCache>
            </c:strRef>
          </c:tx>
          <c:spPr>
            <a:solidFill>
              <a:schemeClr val="accent1">
                <a:tint val="93000"/>
              </a:schemeClr>
            </a:solidFill>
            <a:ln>
              <a:noFill/>
            </a:ln>
            <a:effectLst/>
          </c:spPr>
          <c:invertIfNegative val="0"/>
          <c:cat>
            <c:strRef>
              <c:f>Pivot!$L$21:$L$31</c:f>
              <c:strCache>
                <c:ptCount val="11"/>
                <c:pt idx="0">
                  <c:v>Before 1930</c:v>
                </c:pt>
                <c:pt idx="1">
                  <c:v>1930's</c:v>
                </c:pt>
                <c:pt idx="2">
                  <c:v>1940's</c:v>
                </c:pt>
                <c:pt idx="3">
                  <c:v>1950's</c:v>
                </c:pt>
                <c:pt idx="4">
                  <c:v>1960's</c:v>
                </c:pt>
                <c:pt idx="5">
                  <c:v>1970's</c:v>
                </c:pt>
                <c:pt idx="6">
                  <c:v>1980's</c:v>
                </c:pt>
                <c:pt idx="7">
                  <c:v>1990's</c:v>
                </c:pt>
                <c:pt idx="8">
                  <c:v>2000's</c:v>
                </c:pt>
                <c:pt idx="9">
                  <c:v>2010's</c:v>
                </c:pt>
                <c:pt idx="10">
                  <c:v>2020's</c:v>
                </c:pt>
              </c:strCache>
            </c:strRef>
          </c:cat>
          <c:val>
            <c:numRef>
              <c:f>Pivot!$P$21:$P$31</c:f>
              <c:numCache>
                <c:formatCode>General</c:formatCode>
                <c:ptCount val="11"/>
                <c:pt idx="0">
                  <c:v>645.65000000000009</c:v>
                </c:pt>
                <c:pt idx="1">
                  <c:v>1487.3200000000006</c:v>
                </c:pt>
                <c:pt idx="2">
                  <c:v>268.47999999999996</c:v>
                </c:pt>
                <c:pt idx="3">
                  <c:v>844.90000000000009</c:v>
                </c:pt>
                <c:pt idx="4">
                  <c:v>464.78000000000009</c:v>
                </c:pt>
                <c:pt idx="5">
                  <c:v>204.65</c:v>
                </c:pt>
                <c:pt idx="6">
                  <c:v>21.94</c:v>
                </c:pt>
                <c:pt idx="7">
                  <c:v>0</c:v>
                </c:pt>
                <c:pt idx="8">
                  <c:v>2.77</c:v>
                </c:pt>
                <c:pt idx="9">
                  <c:v>0</c:v>
                </c:pt>
                <c:pt idx="10">
                  <c:v>0</c:v>
                </c:pt>
              </c:numCache>
            </c:numRef>
          </c:val>
          <c:extLst>
            <c:ext xmlns:c16="http://schemas.microsoft.com/office/drawing/2014/chart" uri="{C3380CC4-5D6E-409C-BE32-E72D297353CC}">
              <c16:uniqueId val="{00000003-5E02-40B9-8961-FACADC0D9DE1}"/>
            </c:ext>
          </c:extLst>
        </c:ser>
        <c:ser>
          <c:idx val="4"/>
          <c:order val="4"/>
          <c:tx>
            <c:strRef>
              <c:f>Pivot!$Q$20</c:f>
              <c:strCache>
                <c:ptCount val="1"/>
                <c:pt idx="0">
                  <c:v>4</c:v>
                </c:pt>
              </c:strCache>
            </c:strRef>
          </c:tx>
          <c:spPr>
            <a:solidFill>
              <a:schemeClr val="accent1">
                <a:shade val="92000"/>
              </a:schemeClr>
            </a:solidFill>
            <a:ln>
              <a:noFill/>
            </a:ln>
            <a:effectLst/>
          </c:spPr>
          <c:invertIfNegative val="0"/>
          <c:cat>
            <c:strRef>
              <c:f>Pivot!$L$21:$L$31</c:f>
              <c:strCache>
                <c:ptCount val="11"/>
                <c:pt idx="0">
                  <c:v>Before 1930</c:v>
                </c:pt>
                <c:pt idx="1">
                  <c:v>1930's</c:v>
                </c:pt>
                <c:pt idx="2">
                  <c:v>1940's</c:v>
                </c:pt>
                <c:pt idx="3">
                  <c:v>1950's</c:v>
                </c:pt>
                <c:pt idx="4">
                  <c:v>1960's</c:v>
                </c:pt>
                <c:pt idx="5">
                  <c:v>1970's</c:v>
                </c:pt>
                <c:pt idx="6">
                  <c:v>1980's</c:v>
                </c:pt>
                <c:pt idx="7">
                  <c:v>1990's</c:v>
                </c:pt>
                <c:pt idx="8">
                  <c:v>2000's</c:v>
                </c:pt>
                <c:pt idx="9">
                  <c:v>2010's</c:v>
                </c:pt>
                <c:pt idx="10">
                  <c:v>2020's</c:v>
                </c:pt>
              </c:strCache>
            </c:strRef>
          </c:cat>
          <c:val>
            <c:numRef>
              <c:f>Pivot!$Q$21:$Q$31</c:f>
              <c:numCache>
                <c:formatCode>General</c:formatCode>
                <c:ptCount val="11"/>
                <c:pt idx="0">
                  <c:v>479.21</c:v>
                </c:pt>
                <c:pt idx="1">
                  <c:v>792.39000000000044</c:v>
                </c:pt>
                <c:pt idx="2">
                  <c:v>168.26</c:v>
                </c:pt>
                <c:pt idx="3">
                  <c:v>174.86999999999995</c:v>
                </c:pt>
                <c:pt idx="4">
                  <c:v>177.20000000000002</c:v>
                </c:pt>
                <c:pt idx="5">
                  <c:v>0</c:v>
                </c:pt>
                <c:pt idx="6">
                  <c:v>1.86</c:v>
                </c:pt>
                <c:pt idx="7">
                  <c:v>0</c:v>
                </c:pt>
                <c:pt idx="8">
                  <c:v>0</c:v>
                </c:pt>
                <c:pt idx="9">
                  <c:v>0</c:v>
                </c:pt>
                <c:pt idx="10">
                  <c:v>0</c:v>
                </c:pt>
              </c:numCache>
            </c:numRef>
          </c:val>
          <c:extLst>
            <c:ext xmlns:c16="http://schemas.microsoft.com/office/drawing/2014/chart" uri="{C3380CC4-5D6E-409C-BE32-E72D297353CC}">
              <c16:uniqueId val="{00000004-5E02-40B9-8961-FACADC0D9DE1}"/>
            </c:ext>
          </c:extLst>
        </c:ser>
        <c:ser>
          <c:idx val="5"/>
          <c:order val="5"/>
          <c:tx>
            <c:strRef>
              <c:f>Pivot!$R$20</c:f>
              <c:strCache>
                <c:ptCount val="1"/>
                <c:pt idx="0">
                  <c:v>5</c:v>
                </c:pt>
              </c:strCache>
            </c:strRef>
          </c:tx>
          <c:spPr>
            <a:solidFill>
              <a:schemeClr val="accent1">
                <a:shade val="76000"/>
              </a:schemeClr>
            </a:solidFill>
            <a:ln>
              <a:noFill/>
            </a:ln>
            <a:effectLst/>
          </c:spPr>
          <c:invertIfNegative val="0"/>
          <c:cat>
            <c:strRef>
              <c:f>Pivot!$L$21:$L$31</c:f>
              <c:strCache>
                <c:ptCount val="11"/>
                <c:pt idx="0">
                  <c:v>Before 1930</c:v>
                </c:pt>
                <c:pt idx="1">
                  <c:v>1930's</c:v>
                </c:pt>
                <c:pt idx="2">
                  <c:v>1940's</c:v>
                </c:pt>
                <c:pt idx="3">
                  <c:v>1950's</c:v>
                </c:pt>
                <c:pt idx="4">
                  <c:v>1960's</c:v>
                </c:pt>
                <c:pt idx="5">
                  <c:v>1970's</c:v>
                </c:pt>
                <c:pt idx="6">
                  <c:v>1980's</c:v>
                </c:pt>
                <c:pt idx="7">
                  <c:v>1990's</c:v>
                </c:pt>
                <c:pt idx="8">
                  <c:v>2000's</c:v>
                </c:pt>
                <c:pt idx="9">
                  <c:v>2010's</c:v>
                </c:pt>
                <c:pt idx="10">
                  <c:v>2020's</c:v>
                </c:pt>
              </c:strCache>
            </c:strRef>
          </c:cat>
          <c:val>
            <c:numRef>
              <c:f>Pivot!$R$21:$R$31</c:f>
              <c:numCache>
                <c:formatCode>General</c:formatCode>
                <c:ptCount val="11"/>
                <c:pt idx="0">
                  <c:v>61.440000000000005</c:v>
                </c:pt>
                <c:pt idx="1">
                  <c:v>189.64999999999998</c:v>
                </c:pt>
                <c:pt idx="2">
                  <c:v>22.799999999999997</c:v>
                </c:pt>
                <c:pt idx="3">
                  <c:v>11.1</c:v>
                </c:pt>
                <c:pt idx="4">
                  <c:v>29.07</c:v>
                </c:pt>
                <c:pt idx="5">
                  <c:v>0</c:v>
                </c:pt>
                <c:pt idx="6">
                  <c:v>0</c:v>
                </c:pt>
                <c:pt idx="7">
                  <c:v>0</c:v>
                </c:pt>
                <c:pt idx="8">
                  <c:v>0</c:v>
                </c:pt>
                <c:pt idx="9">
                  <c:v>0</c:v>
                </c:pt>
                <c:pt idx="10">
                  <c:v>0</c:v>
                </c:pt>
              </c:numCache>
            </c:numRef>
          </c:val>
          <c:extLst>
            <c:ext xmlns:c16="http://schemas.microsoft.com/office/drawing/2014/chart" uri="{C3380CC4-5D6E-409C-BE32-E72D297353CC}">
              <c16:uniqueId val="{00000005-5E02-40B9-8961-FACADC0D9DE1}"/>
            </c:ext>
          </c:extLst>
        </c:ser>
        <c:ser>
          <c:idx val="6"/>
          <c:order val="6"/>
          <c:tx>
            <c:strRef>
              <c:f>Pivot!$S$20</c:f>
              <c:strCache>
                <c:ptCount val="1"/>
                <c:pt idx="0">
                  <c:v>6</c:v>
                </c:pt>
              </c:strCache>
            </c:strRef>
          </c:tx>
          <c:spPr>
            <a:solidFill>
              <a:schemeClr val="accent1">
                <a:shade val="61000"/>
              </a:schemeClr>
            </a:solidFill>
            <a:ln>
              <a:noFill/>
            </a:ln>
            <a:effectLst/>
          </c:spPr>
          <c:invertIfNegative val="0"/>
          <c:cat>
            <c:strRef>
              <c:f>Pivot!$L$21:$L$31</c:f>
              <c:strCache>
                <c:ptCount val="11"/>
                <c:pt idx="0">
                  <c:v>Before 1930</c:v>
                </c:pt>
                <c:pt idx="1">
                  <c:v>1930's</c:v>
                </c:pt>
                <c:pt idx="2">
                  <c:v>1940's</c:v>
                </c:pt>
                <c:pt idx="3">
                  <c:v>1950's</c:v>
                </c:pt>
                <c:pt idx="4">
                  <c:v>1960's</c:v>
                </c:pt>
                <c:pt idx="5">
                  <c:v>1970's</c:v>
                </c:pt>
                <c:pt idx="6">
                  <c:v>1980's</c:v>
                </c:pt>
                <c:pt idx="7">
                  <c:v>1990's</c:v>
                </c:pt>
                <c:pt idx="8">
                  <c:v>2000's</c:v>
                </c:pt>
                <c:pt idx="9">
                  <c:v>2010's</c:v>
                </c:pt>
                <c:pt idx="10">
                  <c:v>2020's</c:v>
                </c:pt>
              </c:strCache>
            </c:strRef>
          </c:cat>
          <c:val>
            <c:numRef>
              <c:f>Pivot!$S$21:$S$31</c:f>
              <c:numCache>
                <c:formatCode>General</c:formatCode>
                <c:ptCount val="11"/>
                <c:pt idx="0">
                  <c:v>10.440000000000001</c:v>
                </c:pt>
                <c:pt idx="1">
                  <c:v>68.11</c:v>
                </c:pt>
                <c:pt idx="2">
                  <c:v>0</c:v>
                </c:pt>
                <c:pt idx="3">
                  <c:v>27.599999999999998</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6-5E02-40B9-8961-FACADC0D9DE1}"/>
            </c:ext>
          </c:extLst>
        </c:ser>
        <c:dLbls>
          <c:showLegendKey val="0"/>
          <c:showVal val="0"/>
          <c:showCatName val="0"/>
          <c:showSerName val="0"/>
          <c:showPercent val="0"/>
          <c:showBubbleSize val="0"/>
        </c:dLbls>
        <c:gapWidth val="30"/>
        <c:overlap val="100"/>
        <c:axId val="767509352"/>
        <c:axId val="767508040"/>
      </c:barChart>
      <c:lineChart>
        <c:grouping val="standard"/>
        <c:varyColors val="0"/>
        <c:ser>
          <c:idx val="7"/>
          <c:order val="7"/>
          <c:tx>
            <c:strRef>
              <c:f>Pivot!$U$20</c:f>
              <c:strCache>
                <c:ptCount val="1"/>
              </c:strCache>
            </c:strRef>
          </c:tx>
          <c:spPr>
            <a:ln w="28575" cap="rnd">
              <a:noFill/>
              <a:round/>
            </a:ln>
            <a:effectLst/>
          </c:spPr>
          <c:marker>
            <c:symbol val="none"/>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Pivot!$L$21:$L$31</c:f>
              <c:strCache>
                <c:ptCount val="11"/>
                <c:pt idx="0">
                  <c:v>Before 1930</c:v>
                </c:pt>
                <c:pt idx="1">
                  <c:v>1930's</c:v>
                </c:pt>
                <c:pt idx="2">
                  <c:v>1940's</c:v>
                </c:pt>
                <c:pt idx="3">
                  <c:v>1950's</c:v>
                </c:pt>
                <c:pt idx="4">
                  <c:v>1960's</c:v>
                </c:pt>
                <c:pt idx="5">
                  <c:v>1970's</c:v>
                </c:pt>
                <c:pt idx="6">
                  <c:v>1980's</c:v>
                </c:pt>
                <c:pt idx="7">
                  <c:v>1990's</c:v>
                </c:pt>
                <c:pt idx="8">
                  <c:v>2000's</c:v>
                </c:pt>
                <c:pt idx="9">
                  <c:v>2010's</c:v>
                </c:pt>
                <c:pt idx="10">
                  <c:v>2020's</c:v>
                </c:pt>
              </c:strCache>
            </c:strRef>
          </c:cat>
          <c:val>
            <c:numRef>
              <c:f>Pivot!$U$21:$U$31</c:f>
              <c:numCache>
                <c:formatCode>General</c:formatCode>
                <c:ptCount val="11"/>
                <c:pt idx="0">
                  <c:v>1400.2900000000002</c:v>
                </c:pt>
                <c:pt idx="1">
                  <c:v>3909.1600000000012</c:v>
                </c:pt>
                <c:pt idx="2">
                  <c:v>1292.3800000000001</c:v>
                </c:pt>
                <c:pt idx="3">
                  <c:v>3261.2599999999998</c:v>
                </c:pt>
                <c:pt idx="4">
                  <c:v>2747.49</c:v>
                </c:pt>
                <c:pt idx="5">
                  <c:v>2922.5200000000009</c:v>
                </c:pt>
                <c:pt idx="6">
                  <c:v>1675.3799999999999</c:v>
                </c:pt>
                <c:pt idx="7">
                  <c:v>2533.880000000001</c:v>
                </c:pt>
                <c:pt idx="8">
                  <c:v>2116.6800000000003</c:v>
                </c:pt>
                <c:pt idx="9">
                  <c:v>1538.35</c:v>
                </c:pt>
                <c:pt idx="10">
                  <c:v>322.68999999999994</c:v>
                </c:pt>
              </c:numCache>
            </c:numRef>
          </c:val>
          <c:smooth val="0"/>
          <c:extLst>
            <c:ext xmlns:c16="http://schemas.microsoft.com/office/drawing/2014/chart" uri="{C3380CC4-5D6E-409C-BE32-E72D297353CC}">
              <c16:uniqueId val="{00000007-5E02-40B9-8961-FACADC0D9DE1}"/>
            </c:ext>
          </c:extLst>
        </c:ser>
        <c:dLbls>
          <c:showLegendKey val="0"/>
          <c:showVal val="0"/>
          <c:showCatName val="0"/>
          <c:showSerName val="0"/>
          <c:showPercent val="0"/>
          <c:showBubbleSize val="0"/>
        </c:dLbls>
        <c:marker val="1"/>
        <c:smooth val="0"/>
        <c:axId val="767509352"/>
        <c:axId val="767508040"/>
      </c:lineChart>
      <c:catAx>
        <c:axId val="767509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7508040"/>
        <c:crosses val="autoZero"/>
        <c:auto val="1"/>
        <c:lblAlgn val="ctr"/>
        <c:lblOffset val="100"/>
        <c:noMultiLvlLbl val="0"/>
      </c:catAx>
      <c:valAx>
        <c:axId val="767508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7509352"/>
        <c:crosses val="autoZero"/>
        <c:crossBetween val="between"/>
      </c:valAx>
      <c:spPr>
        <a:noFill/>
        <a:ln>
          <a:noFill/>
        </a:ln>
        <a:effectLst/>
      </c:spPr>
    </c:plotArea>
    <c:legend>
      <c:legendPos val="b"/>
      <c:layout>
        <c:manualLayout>
          <c:xMode val="edge"/>
          <c:yMode val="edge"/>
          <c:x val="0.71730531634471739"/>
          <c:y val="0.94574828139735123"/>
          <c:w val="0.22063443744098984"/>
          <c:h val="3.405068119951617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History</a:t>
            </a:r>
            <a:r>
              <a:rPr lang="en-US" baseline="0"/>
              <a:t> of Non-Interstate Pavement Condition and</a:t>
            </a:r>
            <a:r>
              <a:rPr lang="en-US"/>
              <a:t> 3R Program</a:t>
            </a:r>
            <a:r>
              <a:rPr lang="en-US" baseline="0"/>
              <a:t> Expenditures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3"/>
          <c:tx>
            <c:strRef>
              <c:f>Sheet1!$A$1</c:f>
              <c:strCache>
                <c:ptCount val="1"/>
                <c:pt idx="0">
                  <c:v>Expenditures</c:v>
                </c:pt>
              </c:strCache>
            </c:strRef>
          </c:tx>
          <c:spPr>
            <a:solidFill>
              <a:schemeClr val="bg1">
                <a:lumMod val="75000"/>
              </a:schemeClr>
            </a:solidFill>
            <a:ln>
              <a:noFill/>
            </a:ln>
            <a:effectLst/>
          </c:spPr>
          <c:invertIfNegative val="0"/>
          <c:val>
            <c:numRef>
              <c:f>Sheet1!$A$2:$A$15</c:f>
              <c:numCache>
                <c:formatCode>"$"0,,</c:formatCode>
                <c:ptCount val="14"/>
                <c:pt idx="0">
                  <c:v>221461000</c:v>
                </c:pt>
                <c:pt idx="1">
                  <c:v>83834000</c:v>
                </c:pt>
                <c:pt idx="2">
                  <c:v>137009000</c:v>
                </c:pt>
                <c:pt idx="3">
                  <c:v>172922000</c:v>
                </c:pt>
                <c:pt idx="4">
                  <c:v>172358000</c:v>
                </c:pt>
                <c:pt idx="5">
                  <c:v>170627000</c:v>
                </c:pt>
                <c:pt idx="6">
                  <c:v>145086000</c:v>
                </c:pt>
                <c:pt idx="7">
                  <c:v>112512000</c:v>
                </c:pt>
                <c:pt idx="8">
                  <c:v>89621000</c:v>
                </c:pt>
                <c:pt idx="9">
                  <c:v>93564848</c:v>
                </c:pt>
                <c:pt idx="10">
                  <c:v>96900000</c:v>
                </c:pt>
                <c:pt idx="11">
                  <c:v>137400000</c:v>
                </c:pt>
                <c:pt idx="12">
                  <c:v>105000000</c:v>
                </c:pt>
              </c:numCache>
            </c:numRef>
          </c:val>
          <c:extLst>
            <c:ext xmlns:c16="http://schemas.microsoft.com/office/drawing/2014/chart" uri="{C3380CC4-5D6E-409C-BE32-E72D297353CC}">
              <c16:uniqueId val="{00000000-C9E7-4127-92A9-67F4009D2D38}"/>
            </c:ext>
          </c:extLst>
        </c:ser>
        <c:dLbls>
          <c:showLegendKey val="0"/>
          <c:showVal val="0"/>
          <c:showCatName val="0"/>
          <c:showSerName val="0"/>
          <c:showPercent val="0"/>
          <c:showBubbleSize val="0"/>
        </c:dLbls>
        <c:gapWidth val="50"/>
        <c:axId val="176149832"/>
        <c:axId val="176150816"/>
      </c:barChart>
      <c:lineChart>
        <c:grouping val="standard"/>
        <c:varyColors val="0"/>
        <c:ser>
          <c:idx val="4"/>
          <c:order val="0"/>
          <c:tx>
            <c:strRef>
              <c:f>Sheet1!$C$1</c:f>
              <c:strCache>
                <c:ptCount val="1"/>
                <c:pt idx="0">
                  <c:v>% Poor</c:v>
                </c:pt>
              </c:strCache>
            </c:strRef>
          </c:tx>
          <c:spPr>
            <a:ln w="28575" cap="rnd">
              <a:solidFill>
                <a:srgbClr val="FF0000"/>
              </a:solidFill>
              <a:prstDash val="solid"/>
              <a:round/>
            </a:ln>
            <a:effectLst/>
          </c:spPr>
          <c:marker>
            <c:symbol val="none"/>
          </c:marker>
          <c:cat>
            <c:numRef>
              <c:f>Sheet1!$B$2:$B$15</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Sheet1!$C$2:$C$15</c:f>
              <c:numCache>
                <c:formatCode>General</c:formatCode>
                <c:ptCount val="14"/>
                <c:pt idx="0">
                  <c:v>1.7</c:v>
                </c:pt>
                <c:pt idx="1">
                  <c:v>1.9</c:v>
                </c:pt>
                <c:pt idx="2">
                  <c:v>3</c:v>
                </c:pt>
                <c:pt idx="3">
                  <c:v>2.5</c:v>
                </c:pt>
                <c:pt idx="4">
                  <c:v>3.6</c:v>
                </c:pt>
                <c:pt idx="5">
                  <c:v>3.7</c:v>
                </c:pt>
                <c:pt idx="6">
                  <c:v>3.2</c:v>
                </c:pt>
                <c:pt idx="7">
                  <c:v>2.7</c:v>
                </c:pt>
                <c:pt idx="8">
                  <c:v>2</c:v>
                </c:pt>
                <c:pt idx="9">
                  <c:v>1.6</c:v>
                </c:pt>
                <c:pt idx="10">
                  <c:v>1.8</c:v>
                </c:pt>
                <c:pt idx="11">
                  <c:v>2.2999999999999998</c:v>
                </c:pt>
                <c:pt idx="12">
                  <c:v>2</c:v>
                </c:pt>
                <c:pt idx="13">
                  <c:v>1.7</c:v>
                </c:pt>
              </c:numCache>
            </c:numRef>
          </c:val>
          <c:smooth val="0"/>
          <c:extLst>
            <c:ext xmlns:c16="http://schemas.microsoft.com/office/drawing/2014/chart" uri="{C3380CC4-5D6E-409C-BE32-E72D297353CC}">
              <c16:uniqueId val="{00000001-C9E7-4127-92A9-67F4009D2D38}"/>
            </c:ext>
          </c:extLst>
        </c:ser>
        <c:ser>
          <c:idx val="5"/>
          <c:order val="1"/>
          <c:tx>
            <c:strRef>
              <c:f>Sheet1!$D$1</c:f>
              <c:strCache>
                <c:ptCount val="1"/>
                <c:pt idx="0">
                  <c:v>% Fair</c:v>
                </c:pt>
              </c:strCache>
            </c:strRef>
          </c:tx>
          <c:spPr>
            <a:ln w="28575" cap="rnd">
              <a:solidFill>
                <a:srgbClr val="FFC000"/>
              </a:solidFill>
              <a:prstDash val="solid"/>
              <a:round/>
            </a:ln>
            <a:effectLst/>
          </c:spPr>
          <c:marker>
            <c:symbol val="none"/>
          </c:marker>
          <c:cat>
            <c:numRef>
              <c:f>Sheet1!$B$2:$B$15</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Sheet1!$D$2:$D$15</c:f>
              <c:numCache>
                <c:formatCode>General</c:formatCode>
                <c:ptCount val="14"/>
                <c:pt idx="0">
                  <c:v>30.9</c:v>
                </c:pt>
                <c:pt idx="1">
                  <c:v>29.6</c:v>
                </c:pt>
                <c:pt idx="2">
                  <c:v>31</c:v>
                </c:pt>
                <c:pt idx="3">
                  <c:v>28.8</c:v>
                </c:pt>
                <c:pt idx="4">
                  <c:v>26.5</c:v>
                </c:pt>
                <c:pt idx="5">
                  <c:v>26.4</c:v>
                </c:pt>
                <c:pt idx="6">
                  <c:v>26.5</c:v>
                </c:pt>
                <c:pt idx="7">
                  <c:v>26.3</c:v>
                </c:pt>
                <c:pt idx="8">
                  <c:v>26.1</c:v>
                </c:pt>
                <c:pt idx="9">
                  <c:v>26.6</c:v>
                </c:pt>
                <c:pt idx="10">
                  <c:v>26.9</c:v>
                </c:pt>
                <c:pt idx="11">
                  <c:v>27.7</c:v>
                </c:pt>
                <c:pt idx="12">
                  <c:v>28.7</c:v>
                </c:pt>
                <c:pt idx="13">
                  <c:v>27.6</c:v>
                </c:pt>
              </c:numCache>
            </c:numRef>
          </c:val>
          <c:smooth val="0"/>
          <c:extLst>
            <c:ext xmlns:c16="http://schemas.microsoft.com/office/drawing/2014/chart" uri="{C3380CC4-5D6E-409C-BE32-E72D297353CC}">
              <c16:uniqueId val="{00000002-C9E7-4127-92A9-67F4009D2D38}"/>
            </c:ext>
          </c:extLst>
        </c:ser>
        <c:ser>
          <c:idx val="6"/>
          <c:order val="2"/>
          <c:tx>
            <c:strRef>
              <c:f>Sheet1!$E$1</c:f>
              <c:strCache>
                <c:ptCount val="1"/>
                <c:pt idx="0">
                  <c:v>% Good</c:v>
                </c:pt>
              </c:strCache>
            </c:strRef>
          </c:tx>
          <c:spPr>
            <a:ln w="28575" cap="rnd">
              <a:solidFill>
                <a:srgbClr val="00B050"/>
              </a:solidFill>
              <a:prstDash val="solid"/>
              <a:round/>
            </a:ln>
            <a:effectLst/>
          </c:spPr>
          <c:marker>
            <c:symbol val="none"/>
          </c:marker>
          <c:cat>
            <c:numRef>
              <c:f>Sheet1!$B$2:$B$15</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Sheet1!$E$2:$E$15</c:f>
              <c:numCache>
                <c:formatCode>General</c:formatCode>
                <c:ptCount val="14"/>
                <c:pt idx="0">
                  <c:v>67.3</c:v>
                </c:pt>
                <c:pt idx="1">
                  <c:v>68.400000000000006</c:v>
                </c:pt>
                <c:pt idx="2">
                  <c:v>66</c:v>
                </c:pt>
                <c:pt idx="3">
                  <c:v>68.599999999999994</c:v>
                </c:pt>
                <c:pt idx="4">
                  <c:v>69.8</c:v>
                </c:pt>
                <c:pt idx="5">
                  <c:v>69.8</c:v>
                </c:pt>
                <c:pt idx="6">
                  <c:v>70.2</c:v>
                </c:pt>
                <c:pt idx="7">
                  <c:v>71</c:v>
                </c:pt>
                <c:pt idx="8">
                  <c:v>72</c:v>
                </c:pt>
                <c:pt idx="9">
                  <c:v>71.7</c:v>
                </c:pt>
                <c:pt idx="10">
                  <c:v>71.3</c:v>
                </c:pt>
                <c:pt idx="11">
                  <c:v>70</c:v>
                </c:pt>
                <c:pt idx="12">
                  <c:v>69.3</c:v>
                </c:pt>
                <c:pt idx="13">
                  <c:v>70.7</c:v>
                </c:pt>
              </c:numCache>
            </c:numRef>
          </c:val>
          <c:smooth val="0"/>
          <c:extLst>
            <c:ext xmlns:c16="http://schemas.microsoft.com/office/drawing/2014/chart" uri="{C3380CC4-5D6E-409C-BE32-E72D297353CC}">
              <c16:uniqueId val="{00000003-C9E7-4127-92A9-67F4009D2D38}"/>
            </c:ext>
          </c:extLst>
        </c:ser>
        <c:dLbls>
          <c:showLegendKey val="0"/>
          <c:showVal val="0"/>
          <c:showCatName val="0"/>
          <c:showSerName val="0"/>
          <c:showPercent val="0"/>
          <c:showBubbleSize val="0"/>
        </c:dLbls>
        <c:marker val="1"/>
        <c:smooth val="0"/>
        <c:axId val="718209656"/>
        <c:axId val="718209328"/>
      </c:lineChart>
      <c:catAx>
        <c:axId val="7182096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8209328"/>
        <c:crosses val="autoZero"/>
        <c:auto val="1"/>
        <c:lblAlgn val="ctr"/>
        <c:lblOffset val="100"/>
        <c:noMultiLvlLbl val="0"/>
      </c:catAx>
      <c:valAx>
        <c:axId val="71820932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8209656"/>
        <c:crosses val="autoZero"/>
        <c:crossBetween val="between"/>
      </c:valAx>
      <c:valAx>
        <c:axId val="176150816"/>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Millions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149832"/>
        <c:crosses val="max"/>
        <c:crossBetween val="between"/>
        <c:dispUnits>
          <c:builtInUnit val="millions"/>
        </c:dispUnits>
      </c:valAx>
      <c:catAx>
        <c:axId val="176149832"/>
        <c:scaling>
          <c:orientation val="minMax"/>
        </c:scaling>
        <c:delete val="1"/>
        <c:axPos val="b"/>
        <c:majorTickMark val="out"/>
        <c:minorTickMark val="none"/>
        <c:tickLblPos val="nextTo"/>
        <c:crossAx val="17615081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Pavement Condition Index and Funding</a:t>
            </a:r>
          </a:p>
          <a:p>
            <a:pPr>
              <a:defRPr sz="2000"/>
            </a:pPr>
            <a:r>
              <a:rPr lang="en-US" sz="2000"/>
              <a:t>Non-Interstate Pavement Modernization</a:t>
            </a:r>
            <a:r>
              <a:rPr lang="en-US" sz="2000" baseline="0"/>
              <a:t> Program</a:t>
            </a:r>
            <a:endParaRPr lang="en-US"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2"/>
          <c:order val="2"/>
          <c:tx>
            <c:strRef>
              <c:f>Sheet1!$B$1</c:f>
              <c:strCache>
                <c:ptCount val="1"/>
                <c:pt idx="0">
                  <c:v>Expenditures</c:v>
                </c:pt>
              </c:strCache>
            </c:strRef>
          </c:tx>
          <c:spPr>
            <a:solidFill>
              <a:schemeClr val="accent3">
                <a:lumMod val="50000"/>
              </a:schemeClr>
            </a:solidFill>
            <a:ln>
              <a:noFill/>
            </a:ln>
            <a:effectLst/>
          </c:spPr>
          <c:invertIfNegative val="0"/>
          <c:cat>
            <c:numRef>
              <c:f>Sheet1!$A$2:$A$25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Sheet1!$B$2:$B$27</c:f>
              <c:numCache>
                <c:formatCode>"$"0,,</c:formatCode>
                <c:ptCount val="26"/>
                <c:pt idx="0">
                  <c:v>221461000</c:v>
                </c:pt>
                <c:pt idx="1">
                  <c:v>83834000</c:v>
                </c:pt>
                <c:pt idx="2">
                  <c:v>137009000</c:v>
                </c:pt>
                <c:pt idx="3">
                  <c:v>172922000</c:v>
                </c:pt>
                <c:pt idx="4">
                  <c:v>172358000</c:v>
                </c:pt>
                <c:pt idx="5">
                  <c:v>170627000</c:v>
                </c:pt>
                <c:pt idx="6">
                  <c:v>145086000</c:v>
                </c:pt>
                <c:pt idx="7">
                  <c:v>112512000</c:v>
                </c:pt>
                <c:pt idx="8">
                  <c:v>89621000</c:v>
                </c:pt>
                <c:pt idx="9">
                  <c:v>93564848</c:v>
                </c:pt>
                <c:pt idx="10">
                  <c:v>96900000</c:v>
                </c:pt>
                <c:pt idx="11">
                  <c:v>137400000</c:v>
                </c:pt>
                <c:pt idx="12">
                  <c:v>105000000</c:v>
                </c:pt>
                <c:pt idx="13">
                  <c:v>165000000</c:v>
                </c:pt>
                <c:pt idx="14">
                  <c:v>140000000</c:v>
                </c:pt>
                <c:pt idx="15">
                  <c:v>142000000</c:v>
                </c:pt>
              </c:numCache>
            </c:numRef>
          </c:val>
          <c:extLst>
            <c:ext xmlns:c16="http://schemas.microsoft.com/office/drawing/2014/chart" uri="{C3380CC4-5D6E-409C-BE32-E72D297353CC}">
              <c16:uniqueId val="{00000000-8298-4D10-84D7-F6BB96242AD1}"/>
            </c:ext>
          </c:extLst>
        </c:ser>
        <c:ser>
          <c:idx val="3"/>
          <c:order val="3"/>
          <c:tx>
            <c:strRef>
              <c:f>Sheet1!$C$1</c:f>
              <c:strCache>
                <c:ptCount val="1"/>
                <c:pt idx="0">
                  <c:v>Baseline Budget</c:v>
                </c:pt>
              </c:strCache>
            </c:strRef>
          </c:tx>
          <c:spPr>
            <a:solidFill>
              <a:schemeClr val="bg1">
                <a:lumMod val="65000"/>
              </a:schemeClr>
            </a:solidFill>
            <a:ln>
              <a:noFill/>
            </a:ln>
            <a:effectLst/>
          </c:spPr>
          <c:invertIfNegative val="0"/>
          <c:cat>
            <c:numRef>
              <c:f>Sheet1!$A$2:$A$25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Sheet1!$C$2:$C$27</c:f>
              <c:numCache>
                <c:formatCode>General</c:formatCode>
                <c:ptCount val="26"/>
                <c:pt idx="16" formatCode="&quot;$&quot;0,,">
                  <c:v>150000000</c:v>
                </c:pt>
                <c:pt idx="17" formatCode="&quot;$&quot;0,,">
                  <c:v>155000000</c:v>
                </c:pt>
                <c:pt idx="18" formatCode="&quot;$&quot;0,,">
                  <c:v>165000000</c:v>
                </c:pt>
                <c:pt idx="19" formatCode="&quot;$&quot;0,,">
                  <c:v>210000000</c:v>
                </c:pt>
                <c:pt idx="20" formatCode="&quot;$&quot;0,,">
                  <c:v>220000000</c:v>
                </c:pt>
                <c:pt idx="21" formatCode="&quot;$&quot;0,,">
                  <c:v>225000000</c:v>
                </c:pt>
                <c:pt idx="22" formatCode="&quot;$&quot;0,,">
                  <c:v>230000000</c:v>
                </c:pt>
                <c:pt idx="23" formatCode="&quot;$&quot;0,,">
                  <c:v>235000000</c:v>
                </c:pt>
                <c:pt idx="24" formatCode="&quot;$&quot;0,,">
                  <c:v>240000000</c:v>
                </c:pt>
                <c:pt idx="25" formatCode="&quot;$&quot;0,,">
                  <c:v>245000000</c:v>
                </c:pt>
              </c:numCache>
            </c:numRef>
          </c:val>
          <c:extLst>
            <c:ext xmlns:c16="http://schemas.microsoft.com/office/drawing/2014/chart" uri="{C3380CC4-5D6E-409C-BE32-E72D297353CC}">
              <c16:uniqueId val="{00000001-8298-4D10-84D7-F6BB96242AD1}"/>
            </c:ext>
          </c:extLst>
        </c:ser>
        <c:ser>
          <c:idx val="4"/>
          <c:order val="4"/>
          <c:tx>
            <c:strRef>
              <c:f>Sheet1!$D$1</c:f>
              <c:strCache>
                <c:ptCount val="1"/>
                <c:pt idx="0">
                  <c:v>Added funds</c:v>
                </c:pt>
              </c:strCache>
            </c:strRef>
          </c:tx>
          <c:spPr>
            <a:solidFill>
              <a:schemeClr val="bg1">
                <a:lumMod val="85000"/>
              </a:schemeClr>
            </a:solidFill>
            <a:ln>
              <a:noFill/>
            </a:ln>
            <a:effectLst/>
          </c:spPr>
          <c:invertIfNegative val="0"/>
          <c:cat>
            <c:numRef>
              <c:f>Sheet1!$A$2:$A$25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Sheet1!$D$2:$D$27</c:f>
              <c:numCache>
                <c:formatCode>General</c:formatCode>
                <c:ptCount val="26"/>
                <c:pt idx="16" formatCode="&quot;$&quot;0,,">
                  <c:v>0</c:v>
                </c:pt>
                <c:pt idx="17" formatCode="&quot;$&quot;0,,">
                  <c:v>0</c:v>
                </c:pt>
                <c:pt idx="18" formatCode="&quot;$&quot;0,,">
                  <c:v>0</c:v>
                </c:pt>
                <c:pt idx="19" formatCode="&quot;$&quot;0,,">
                  <c:v>0</c:v>
                </c:pt>
                <c:pt idx="20" formatCode="&quot;$&quot;0,,">
                  <c:v>0</c:v>
                </c:pt>
                <c:pt idx="21" formatCode="&quot;$&quot;0,,">
                  <c:v>0</c:v>
                </c:pt>
                <c:pt idx="22" formatCode="&quot;$&quot;0,,">
                  <c:v>0</c:v>
                </c:pt>
                <c:pt idx="23" formatCode="&quot;$&quot;0,,">
                  <c:v>0</c:v>
                </c:pt>
                <c:pt idx="24" formatCode="&quot;$&quot;0,,">
                  <c:v>0</c:v>
                </c:pt>
                <c:pt idx="25" formatCode="&quot;$&quot;0,,">
                  <c:v>0</c:v>
                </c:pt>
              </c:numCache>
            </c:numRef>
          </c:val>
          <c:extLst>
            <c:ext xmlns:c16="http://schemas.microsoft.com/office/drawing/2014/chart" uri="{C3380CC4-5D6E-409C-BE32-E72D297353CC}">
              <c16:uniqueId val="{00000002-8298-4D10-84D7-F6BB96242AD1}"/>
            </c:ext>
          </c:extLst>
        </c:ser>
        <c:dLbls>
          <c:showLegendKey val="0"/>
          <c:showVal val="0"/>
          <c:showCatName val="0"/>
          <c:showSerName val="0"/>
          <c:showPercent val="0"/>
          <c:showBubbleSize val="0"/>
        </c:dLbls>
        <c:gapWidth val="50"/>
        <c:overlap val="100"/>
        <c:axId val="490850232"/>
        <c:axId val="490846296"/>
      </c:barChart>
      <c:lineChart>
        <c:grouping val="standard"/>
        <c:varyColors val="0"/>
        <c:ser>
          <c:idx val="1"/>
          <c:order val="0"/>
          <c:tx>
            <c:strRef>
              <c:f>Sheet1!$F$1</c:f>
              <c:strCache>
                <c:ptCount val="1"/>
                <c:pt idx="0">
                  <c:v>PCI</c:v>
                </c:pt>
              </c:strCache>
            </c:strRef>
          </c:tx>
          <c:spPr>
            <a:ln w="28575" cap="rnd">
              <a:solidFill>
                <a:schemeClr val="tx1"/>
              </a:solidFill>
              <a:round/>
            </a:ln>
            <a:effectLst/>
          </c:spPr>
          <c:marker>
            <c:symbol val="none"/>
          </c:marker>
          <c:cat>
            <c:numRef>
              <c:f>Sheet1!$E$2:$E$27</c:f>
              <c:numCache>
                <c:formatCode>General</c:formatCode>
                <c:ptCount val="26"/>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2025</c:v>
                </c:pt>
                <c:pt idx="17">
                  <c:v>2026</c:v>
                </c:pt>
                <c:pt idx="18">
                  <c:v>2027</c:v>
                </c:pt>
                <c:pt idx="19">
                  <c:v>2028</c:v>
                </c:pt>
                <c:pt idx="20">
                  <c:v>2029</c:v>
                </c:pt>
                <c:pt idx="21">
                  <c:v>2030</c:v>
                </c:pt>
                <c:pt idx="22">
                  <c:v>2031</c:v>
                </c:pt>
                <c:pt idx="23">
                  <c:v>2032</c:v>
                </c:pt>
                <c:pt idx="24">
                  <c:v>2033</c:v>
                </c:pt>
                <c:pt idx="25">
                  <c:v>2034</c:v>
                </c:pt>
              </c:numCache>
            </c:numRef>
          </c:cat>
          <c:val>
            <c:numRef>
              <c:f>Sheet1!$F$2:$F$27</c:f>
              <c:numCache>
                <c:formatCode>General</c:formatCode>
                <c:ptCount val="26"/>
                <c:pt idx="0">
                  <c:v>71.8</c:v>
                </c:pt>
                <c:pt idx="1">
                  <c:v>71.3</c:v>
                </c:pt>
                <c:pt idx="2">
                  <c:v>70.400000000000006</c:v>
                </c:pt>
                <c:pt idx="3">
                  <c:v>72</c:v>
                </c:pt>
                <c:pt idx="4">
                  <c:v>72.5</c:v>
                </c:pt>
                <c:pt idx="5">
                  <c:v>72.5</c:v>
                </c:pt>
                <c:pt idx="6">
                  <c:v>72.599999999999994</c:v>
                </c:pt>
                <c:pt idx="7">
                  <c:v>73.400000000000006</c:v>
                </c:pt>
                <c:pt idx="8">
                  <c:v>74.3</c:v>
                </c:pt>
                <c:pt idx="9">
                  <c:v>74.900000000000006</c:v>
                </c:pt>
                <c:pt idx="10">
                  <c:v>74.8</c:v>
                </c:pt>
                <c:pt idx="11">
                  <c:v>73.599999999999994</c:v>
                </c:pt>
                <c:pt idx="12">
                  <c:v>73.599999999999994</c:v>
                </c:pt>
                <c:pt idx="13" formatCode="0.0">
                  <c:v>74.38</c:v>
                </c:pt>
              </c:numCache>
            </c:numRef>
          </c:val>
          <c:smooth val="0"/>
          <c:extLst>
            <c:ext xmlns:c16="http://schemas.microsoft.com/office/drawing/2014/chart" uri="{C3380CC4-5D6E-409C-BE32-E72D297353CC}">
              <c16:uniqueId val="{00000003-8298-4D10-84D7-F6BB96242AD1}"/>
            </c:ext>
          </c:extLst>
        </c:ser>
        <c:ser>
          <c:idx val="0"/>
          <c:order val="1"/>
          <c:tx>
            <c:strRef>
              <c:f>Sheet1!$G$1</c:f>
              <c:strCache>
                <c:ptCount val="1"/>
                <c:pt idx="0">
                  <c:v>Forecast PCI</c:v>
                </c:pt>
              </c:strCache>
            </c:strRef>
          </c:tx>
          <c:spPr>
            <a:ln w="28575" cap="rnd">
              <a:solidFill>
                <a:schemeClr val="accent6"/>
              </a:solidFill>
              <a:round/>
            </a:ln>
            <a:effectLst/>
          </c:spPr>
          <c:marker>
            <c:symbol val="none"/>
          </c:marker>
          <c:cat>
            <c:numRef>
              <c:f>Sheet1!$E$2:$E$27</c:f>
              <c:numCache>
                <c:formatCode>General</c:formatCode>
                <c:ptCount val="26"/>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2025</c:v>
                </c:pt>
                <c:pt idx="17">
                  <c:v>2026</c:v>
                </c:pt>
                <c:pt idx="18">
                  <c:v>2027</c:v>
                </c:pt>
                <c:pt idx="19">
                  <c:v>2028</c:v>
                </c:pt>
                <c:pt idx="20">
                  <c:v>2029</c:v>
                </c:pt>
                <c:pt idx="21">
                  <c:v>2030</c:v>
                </c:pt>
                <c:pt idx="22">
                  <c:v>2031</c:v>
                </c:pt>
                <c:pt idx="23">
                  <c:v>2032</c:v>
                </c:pt>
                <c:pt idx="24">
                  <c:v>2033</c:v>
                </c:pt>
                <c:pt idx="25">
                  <c:v>2034</c:v>
                </c:pt>
              </c:numCache>
            </c:numRef>
          </c:cat>
          <c:val>
            <c:numRef>
              <c:f>Sheet1!$G$2:$G$27</c:f>
              <c:numCache>
                <c:formatCode>General</c:formatCode>
                <c:ptCount val="26"/>
                <c:pt idx="13" formatCode="0.0">
                  <c:v>74.400000000000006</c:v>
                </c:pt>
                <c:pt idx="14" formatCode="0.0">
                  <c:v>75.099999999999994</c:v>
                </c:pt>
                <c:pt idx="15" formatCode="0.0">
                  <c:v>75.13</c:v>
                </c:pt>
                <c:pt idx="16" formatCode="0.0">
                  <c:v>75.260000000000005</c:v>
                </c:pt>
                <c:pt idx="17" formatCode="0.0">
                  <c:v>75.05</c:v>
                </c:pt>
                <c:pt idx="18" formatCode="0.0">
                  <c:v>74.989999999999995</c:v>
                </c:pt>
                <c:pt idx="19" formatCode="0.0">
                  <c:v>74.97</c:v>
                </c:pt>
                <c:pt idx="20" formatCode="0.0">
                  <c:v>74.92</c:v>
                </c:pt>
                <c:pt idx="21" formatCode="0.0">
                  <c:v>74.92</c:v>
                </c:pt>
                <c:pt idx="22" formatCode="0.0">
                  <c:v>74.95</c:v>
                </c:pt>
                <c:pt idx="23" formatCode="0.0">
                  <c:v>74.87</c:v>
                </c:pt>
                <c:pt idx="24" formatCode="0.0">
                  <c:v>74.75</c:v>
                </c:pt>
                <c:pt idx="25" formatCode="0.0">
                  <c:v>74.48</c:v>
                </c:pt>
              </c:numCache>
            </c:numRef>
          </c:val>
          <c:smooth val="0"/>
          <c:extLst>
            <c:ext xmlns:c16="http://schemas.microsoft.com/office/drawing/2014/chart" uri="{C3380CC4-5D6E-409C-BE32-E72D297353CC}">
              <c16:uniqueId val="{00000004-8298-4D10-84D7-F6BB96242AD1}"/>
            </c:ext>
          </c:extLst>
        </c:ser>
        <c:dLbls>
          <c:showLegendKey val="0"/>
          <c:showVal val="0"/>
          <c:showCatName val="0"/>
          <c:showSerName val="0"/>
          <c:showPercent val="0"/>
          <c:showBubbleSize val="0"/>
        </c:dLbls>
        <c:marker val="1"/>
        <c:smooth val="0"/>
        <c:axId val="713574488"/>
        <c:axId val="713568256"/>
      </c:lineChart>
      <c:catAx>
        <c:axId val="7135744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3568256"/>
        <c:crosses val="autoZero"/>
        <c:auto val="1"/>
        <c:lblAlgn val="ctr"/>
        <c:lblOffset val="100"/>
        <c:noMultiLvlLbl val="0"/>
      </c:catAx>
      <c:valAx>
        <c:axId val="713568256"/>
        <c:scaling>
          <c:orientation val="minMax"/>
          <c:max val="85"/>
          <c:min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PCI</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3574488"/>
        <c:crosses val="autoZero"/>
        <c:crossBetween val="between"/>
      </c:valAx>
      <c:valAx>
        <c:axId val="490846296"/>
        <c:scaling>
          <c:orientation val="minMax"/>
          <c:max val="40000000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3R Budget (Million)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0850232"/>
        <c:crosses val="max"/>
        <c:crossBetween val="between"/>
      </c:valAx>
      <c:catAx>
        <c:axId val="490850232"/>
        <c:scaling>
          <c:orientation val="minMax"/>
        </c:scaling>
        <c:delete val="1"/>
        <c:axPos val="b"/>
        <c:numFmt formatCode="General" sourceLinked="1"/>
        <c:majorTickMark val="out"/>
        <c:minorTickMark val="none"/>
        <c:tickLblPos val="nextTo"/>
        <c:crossAx val="49084629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aseline="0"/>
              <a:t>Non-Interstate Pavement Modernization Budget Scenario Comparison</a:t>
            </a:r>
            <a:endParaRPr lang="en-US"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2741907261592303E-2"/>
          <c:y val="0.1122904458772598"/>
          <c:w val="0.92198031496062993"/>
          <c:h val="0.7488743267530743"/>
        </c:manualLayout>
      </c:layout>
      <c:lineChart>
        <c:grouping val="standard"/>
        <c:varyColors val="0"/>
        <c:ser>
          <c:idx val="4"/>
          <c:order val="0"/>
          <c:tx>
            <c:strRef>
              <c:f>Sheet1!$B$1</c:f>
              <c:strCache>
                <c:ptCount val="1"/>
                <c:pt idx="0">
                  <c:v>Baseline</c:v>
                </c:pt>
              </c:strCache>
            </c:strRef>
          </c:tx>
          <c:spPr>
            <a:ln w="28575" cap="rnd">
              <a:solidFill>
                <a:schemeClr val="accent5"/>
              </a:solidFill>
              <a:round/>
            </a:ln>
            <a:effectLst/>
          </c:spPr>
          <c:marker>
            <c:symbol val="none"/>
          </c:marker>
          <c:cat>
            <c:numRef>
              <c:f>Sheet1!$A$2:$A$15</c:f>
              <c:numCache>
                <c:formatCode>General</c:formatCode>
                <c:ptCount val="14"/>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numCache>
            </c:numRef>
          </c:cat>
          <c:val>
            <c:numRef>
              <c:f>Sheet1!$B$2:$B$15</c:f>
              <c:numCache>
                <c:formatCode>General</c:formatCode>
                <c:ptCount val="14"/>
                <c:pt idx="0">
                  <c:v>74.38</c:v>
                </c:pt>
                <c:pt idx="1">
                  <c:v>75.09</c:v>
                </c:pt>
                <c:pt idx="2">
                  <c:v>75.13</c:v>
                </c:pt>
                <c:pt idx="3">
                  <c:v>75.260000000000005</c:v>
                </c:pt>
                <c:pt idx="4">
                  <c:v>75.05</c:v>
                </c:pt>
                <c:pt idx="5">
                  <c:v>74.989999999999995</c:v>
                </c:pt>
                <c:pt idx="6">
                  <c:v>74.97</c:v>
                </c:pt>
                <c:pt idx="7">
                  <c:v>74.92</c:v>
                </c:pt>
                <c:pt idx="8">
                  <c:v>74.92</c:v>
                </c:pt>
                <c:pt idx="9">
                  <c:v>74.95</c:v>
                </c:pt>
                <c:pt idx="10">
                  <c:v>74.87</c:v>
                </c:pt>
                <c:pt idx="11">
                  <c:v>74.75</c:v>
                </c:pt>
                <c:pt idx="12">
                  <c:v>74.48</c:v>
                </c:pt>
                <c:pt idx="13">
                  <c:v>74.19</c:v>
                </c:pt>
              </c:numCache>
            </c:numRef>
          </c:val>
          <c:smooth val="0"/>
          <c:extLst>
            <c:ext xmlns:c16="http://schemas.microsoft.com/office/drawing/2014/chart" uri="{C3380CC4-5D6E-409C-BE32-E72D297353CC}">
              <c16:uniqueId val="{00000000-FB98-4882-B4D0-9D887D5587A3}"/>
            </c:ext>
          </c:extLst>
        </c:ser>
        <c:ser>
          <c:idx val="5"/>
          <c:order val="1"/>
          <c:tx>
            <c:strRef>
              <c:f>Sheet1!$C$1</c:f>
              <c:strCache>
                <c:ptCount val="1"/>
                <c:pt idx="0">
                  <c:v>CAP 125%</c:v>
                </c:pt>
              </c:strCache>
            </c:strRef>
          </c:tx>
          <c:spPr>
            <a:ln w="28575" cap="rnd">
              <a:solidFill>
                <a:schemeClr val="accent6"/>
              </a:solidFill>
              <a:round/>
            </a:ln>
            <a:effectLst/>
          </c:spPr>
          <c:marker>
            <c:symbol val="none"/>
          </c:marker>
          <c:cat>
            <c:numRef>
              <c:f>Sheet1!$A$2:$A$15</c:f>
              <c:numCache>
                <c:formatCode>General</c:formatCode>
                <c:ptCount val="14"/>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numCache>
            </c:numRef>
          </c:cat>
          <c:val>
            <c:numRef>
              <c:f>Sheet1!$C$2:$C$15</c:f>
              <c:numCache>
                <c:formatCode>General</c:formatCode>
                <c:ptCount val="14"/>
                <c:pt idx="0">
                  <c:v>74.38</c:v>
                </c:pt>
                <c:pt idx="1">
                  <c:v>75.09</c:v>
                </c:pt>
                <c:pt idx="2">
                  <c:v>75.13</c:v>
                </c:pt>
                <c:pt idx="3">
                  <c:v>75.260000000000005</c:v>
                </c:pt>
                <c:pt idx="4">
                  <c:v>75.05</c:v>
                </c:pt>
                <c:pt idx="5">
                  <c:v>74.98</c:v>
                </c:pt>
                <c:pt idx="6">
                  <c:v>74.87</c:v>
                </c:pt>
                <c:pt idx="7">
                  <c:v>74.819999999999993</c:v>
                </c:pt>
                <c:pt idx="8">
                  <c:v>75.08</c:v>
                </c:pt>
                <c:pt idx="9">
                  <c:v>75.349999999999994</c:v>
                </c:pt>
                <c:pt idx="10">
                  <c:v>75.489999999999995</c:v>
                </c:pt>
                <c:pt idx="11">
                  <c:v>75.680000000000007</c:v>
                </c:pt>
                <c:pt idx="12">
                  <c:v>75.650000000000006</c:v>
                </c:pt>
                <c:pt idx="13">
                  <c:v>75.540000000000006</c:v>
                </c:pt>
              </c:numCache>
            </c:numRef>
          </c:val>
          <c:smooth val="0"/>
          <c:extLst>
            <c:ext xmlns:c16="http://schemas.microsoft.com/office/drawing/2014/chart" uri="{C3380CC4-5D6E-409C-BE32-E72D297353CC}">
              <c16:uniqueId val="{00000001-FB98-4882-B4D0-9D887D5587A3}"/>
            </c:ext>
          </c:extLst>
        </c:ser>
        <c:ser>
          <c:idx val="0"/>
          <c:order val="2"/>
          <c:tx>
            <c:strRef>
              <c:f>Sheet1!$D$1</c:f>
              <c:strCache>
                <c:ptCount val="1"/>
                <c:pt idx="0">
                  <c:v>CAP 150%</c:v>
                </c:pt>
              </c:strCache>
            </c:strRef>
          </c:tx>
          <c:spPr>
            <a:ln w="28575" cap="rnd">
              <a:solidFill>
                <a:schemeClr val="accent1"/>
              </a:solidFill>
              <a:round/>
            </a:ln>
            <a:effectLst/>
          </c:spPr>
          <c:marker>
            <c:symbol val="none"/>
          </c:marker>
          <c:cat>
            <c:numRef>
              <c:f>Sheet1!$A$2:$A$15</c:f>
              <c:numCache>
                <c:formatCode>General</c:formatCode>
                <c:ptCount val="14"/>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numCache>
            </c:numRef>
          </c:cat>
          <c:val>
            <c:numRef>
              <c:f>Sheet1!$D$2:$D$15</c:f>
              <c:numCache>
                <c:formatCode>General</c:formatCode>
                <c:ptCount val="14"/>
                <c:pt idx="0">
                  <c:v>74.38</c:v>
                </c:pt>
                <c:pt idx="1">
                  <c:v>75.09</c:v>
                </c:pt>
                <c:pt idx="2">
                  <c:v>75.13</c:v>
                </c:pt>
                <c:pt idx="3">
                  <c:v>75.260000000000005</c:v>
                </c:pt>
                <c:pt idx="4">
                  <c:v>75.05</c:v>
                </c:pt>
                <c:pt idx="5">
                  <c:v>74.989999999999995</c:v>
                </c:pt>
                <c:pt idx="6">
                  <c:v>74.87</c:v>
                </c:pt>
                <c:pt idx="7">
                  <c:v>74.81</c:v>
                </c:pt>
                <c:pt idx="8">
                  <c:v>75.349999999999994</c:v>
                </c:pt>
                <c:pt idx="9">
                  <c:v>75.849999999999994</c:v>
                </c:pt>
                <c:pt idx="10">
                  <c:v>76.260000000000005</c:v>
                </c:pt>
                <c:pt idx="11">
                  <c:v>76.680000000000007</c:v>
                </c:pt>
                <c:pt idx="12">
                  <c:v>76.790000000000006</c:v>
                </c:pt>
                <c:pt idx="13">
                  <c:v>76.84</c:v>
                </c:pt>
              </c:numCache>
            </c:numRef>
          </c:val>
          <c:smooth val="0"/>
          <c:extLst>
            <c:ext xmlns:c16="http://schemas.microsoft.com/office/drawing/2014/chart" uri="{C3380CC4-5D6E-409C-BE32-E72D297353CC}">
              <c16:uniqueId val="{00000002-FB98-4882-B4D0-9D887D5587A3}"/>
            </c:ext>
          </c:extLst>
        </c:ser>
        <c:ser>
          <c:idx val="1"/>
          <c:order val="3"/>
          <c:tx>
            <c:strRef>
              <c:f>Sheet1!$E$1</c:f>
              <c:strCache>
                <c:ptCount val="1"/>
                <c:pt idx="0">
                  <c:v>CAP 175%</c:v>
                </c:pt>
              </c:strCache>
            </c:strRef>
          </c:tx>
          <c:spPr>
            <a:ln w="28575" cap="rnd">
              <a:solidFill>
                <a:schemeClr val="accent2"/>
              </a:solidFill>
              <a:round/>
            </a:ln>
            <a:effectLst/>
          </c:spPr>
          <c:marker>
            <c:symbol val="none"/>
          </c:marker>
          <c:cat>
            <c:numRef>
              <c:f>Sheet1!$A$2:$A$15</c:f>
              <c:numCache>
                <c:formatCode>General</c:formatCode>
                <c:ptCount val="14"/>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numCache>
            </c:numRef>
          </c:cat>
          <c:val>
            <c:numRef>
              <c:f>Sheet1!$E$2:$E$15</c:f>
              <c:numCache>
                <c:formatCode>General</c:formatCode>
                <c:ptCount val="14"/>
                <c:pt idx="0">
                  <c:v>74.38</c:v>
                </c:pt>
                <c:pt idx="1">
                  <c:v>75.09</c:v>
                </c:pt>
                <c:pt idx="2">
                  <c:v>75.13</c:v>
                </c:pt>
                <c:pt idx="3">
                  <c:v>75.260000000000005</c:v>
                </c:pt>
                <c:pt idx="4">
                  <c:v>75.05</c:v>
                </c:pt>
                <c:pt idx="5">
                  <c:v>74.98</c:v>
                </c:pt>
                <c:pt idx="6">
                  <c:v>74.87</c:v>
                </c:pt>
                <c:pt idx="7">
                  <c:v>74.73</c:v>
                </c:pt>
                <c:pt idx="8">
                  <c:v>75.44</c:v>
                </c:pt>
                <c:pt idx="9">
                  <c:v>76.06</c:v>
                </c:pt>
                <c:pt idx="10">
                  <c:v>76.819999999999993</c:v>
                </c:pt>
                <c:pt idx="11">
                  <c:v>77.31</c:v>
                </c:pt>
                <c:pt idx="12">
                  <c:v>77.39</c:v>
                </c:pt>
                <c:pt idx="13">
                  <c:v>77.53</c:v>
                </c:pt>
              </c:numCache>
            </c:numRef>
          </c:val>
          <c:smooth val="0"/>
          <c:extLst>
            <c:ext xmlns:c16="http://schemas.microsoft.com/office/drawing/2014/chart" uri="{C3380CC4-5D6E-409C-BE32-E72D297353CC}">
              <c16:uniqueId val="{00000003-FB98-4882-B4D0-9D887D5587A3}"/>
            </c:ext>
          </c:extLst>
        </c:ser>
        <c:ser>
          <c:idx val="2"/>
          <c:order val="4"/>
          <c:tx>
            <c:strRef>
              <c:f>Sheet1!$F$1</c:f>
              <c:strCache>
                <c:ptCount val="1"/>
                <c:pt idx="0">
                  <c:v>CAP 200%</c:v>
                </c:pt>
              </c:strCache>
            </c:strRef>
          </c:tx>
          <c:spPr>
            <a:ln w="28575" cap="rnd">
              <a:solidFill>
                <a:schemeClr val="accent3"/>
              </a:solidFill>
              <a:round/>
            </a:ln>
            <a:effectLst/>
          </c:spPr>
          <c:marker>
            <c:symbol val="none"/>
          </c:marker>
          <c:cat>
            <c:numRef>
              <c:f>Sheet1!$A$2:$A$15</c:f>
              <c:numCache>
                <c:formatCode>General</c:formatCode>
                <c:ptCount val="14"/>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numCache>
            </c:numRef>
          </c:cat>
          <c:val>
            <c:numRef>
              <c:f>Sheet1!$F$2:$F$15</c:f>
              <c:numCache>
                <c:formatCode>General</c:formatCode>
                <c:ptCount val="14"/>
                <c:pt idx="0">
                  <c:v>74.38</c:v>
                </c:pt>
                <c:pt idx="1">
                  <c:v>75.09</c:v>
                </c:pt>
                <c:pt idx="2">
                  <c:v>75.13</c:v>
                </c:pt>
                <c:pt idx="3">
                  <c:v>75.260000000000005</c:v>
                </c:pt>
                <c:pt idx="4">
                  <c:v>75.05</c:v>
                </c:pt>
                <c:pt idx="5">
                  <c:v>74.98</c:v>
                </c:pt>
                <c:pt idx="6">
                  <c:v>74.88</c:v>
                </c:pt>
                <c:pt idx="7">
                  <c:v>74.73</c:v>
                </c:pt>
                <c:pt idx="8">
                  <c:v>75.790000000000006</c:v>
                </c:pt>
                <c:pt idx="9">
                  <c:v>76.69</c:v>
                </c:pt>
                <c:pt idx="10">
                  <c:v>77.569999999999993</c:v>
                </c:pt>
                <c:pt idx="11">
                  <c:v>78.37</c:v>
                </c:pt>
                <c:pt idx="12">
                  <c:v>78.98</c:v>
                </c:pt>
                <c:pt idx="13">
                  <c:v>78.989999999999995</c:v>
                </c:pt>
              </c:numCache>
            </c:numRef>
          </c:val>
          <c:smooth val="0"/>
          <c:extLst>
            <c:ext xmlns:c16="http://schemas.microsoft.com/office/drawing/2014/chart" uri="{C3380CC4-5D6E-409C-BE32-E72D297353CC}">
              <c16:uniqueId val="{00000004-FB98-4882-B4D0-9D887D5587A3}"/>
            </c:ext>
          </c:extLst>
        </c:ser>
        <c:dLbls>
          <c:showLegendKey val="0"/>
          <c:showVal val="0"/>
          <c:showCatName val="0"/>
          <c:showSerName val="0"/>
          <c:showPercent val="0"/>
          <c:showBubbleSize val="0"/>
        </c:dLbls>
        <c:smooth val="0"/>
        <c:axId val="648211880"/>
        <c:axId val="648212864"/>
        <c:extLst>
          <c:ext xmlns:c15="http://schemas.microsoft.com/office/drawing/2012/chart" uri="{02D57815-91ED-43cb-92C2-25804820EDAC}">
            <c15:filteredLineSeries>
              <c15:ser>
                <c:idx val="3"/>
                <c:order val="5"/>
                <c:tx>
                  <c:strRef>
                    <c:extLst>
                      <c:ext uri="{02D57815-91ED-43cb-92C2-25804820EDAC}">
                        <c15:formulaRef>
                          <c15:sqref>Sheet1!$G$1</c15:sqref>
                        </c15:formulaRef>
                      </c:ext>
                    </c:extLst>
                    <c:strCache>
                      <c:ptCount val="1"/>
                      <c:pt idx="0">
                        <c:v>CAP 75%</c:v>
                      </c:pt>
                    </c:strCache>
                  </c:strRef>
                </c:tx>
                <c:spPr>
                  <a:ln w="28575" cap="rnd">
                    <a:solidFill>
                      <a:schemeClr val="accent4"/>
                    </a:solidFill>
                    <a:round/>
                  </a:ln>
                  <a:effectLst/>
                </c:spPr>
                <c:marker>
                  <c:symbol val="none"/>
                </c:marker>
                <c:cat>
                  <c:numRef>
                    <c:extLst>
                      <c:ext uri="{02D57815-91ED-43cb-92C2-25804820EDAC}">
                        <c15:formulaRef>
                          <c15:sqref>Sheet1!$A$2:$A$15</c15:sqref>
                        </c15:formulaRef>
                      </c:ext>
                    </c:extLst>
                    <c:numCache>
                      <c:formatCode>General</c:formatCode>
                      <c:ptCount val="14"/>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numCache>
                  </c:numRef>
                </c:cat>
                <c:val>
                  <c:numRef>
                    <c:extLst>
                      <c:ext uri="{02D57815-91ED-43cb-92C2-25804820EDAC}">
                        <c15:formulaRef>
                          <c15:sqref>Sheet1!$G$2:$G$15</c15:sqref>
                        </c15:formulaRef>
                      </c:ext>
                    </c:extLst>
                    <c:numCache>
                      <c:formatCode>General</c:formatCode>
                      <c:ptCount val="14"/>
                      <c:pt idx="0">
                        <c:v>74.38</c:v>
                      </c:pt>
                      <c:pt idx="1">
                        <c:v>75.09</c:v>
                      </c:pt>
                      <c:pt idx="2">
                        <c:v>75.13</c:v>
                      </c:pt>
                      <c:pt idx="3">
                        <c:v>75.260000000000005</c:v>
                      </c:pt>
                      <c:pt idx="4">
                        <c:v>75.040000000000006</c:v>
                      </c:pt>
                      <c:pt idx="5">
                        <c:v>74.97</c:v>
                      </c:pt>
                      <c:pt idx="6">
                        <c:v>74.86</c:v>
                      </c:pt>
                      <c:pt idx="7">
                        <c:v>74.819999999999993</c:v>
                      </c:pt>
                      <c:pt idx="8">
                        <c:v>74.56</c:v>
                      </c:pt>
                      <c:pt idx="9">
                        <c:v>74.290000000000006</c:v>
                      </c:pt>
                      <c:pt idx="10">
                        <c:v>73.989999999999995</c:v>
                      </c:pt>
                      <c:pt idx="11">
                        <c:v>73.650000000000006</c:v>
                      </c:pt>
                      <c:pt idx="12">
                        <c:v>73.16</c:v>
                      </c:pt>
                      <c:pt idx="13">
                        <c:v>72.73</c:v>
                      </c:pt>
                    </c:numCache>
                  </c:numRef>
                </c:val>
                <c:smooth val="0"/>
                <c:extLst>
                  <c:ext xmlns:c16="http://schemas.microsoft.com/office/drawing/2014/chart" uri="{C3380CC4-5D6E-409C-BE32-E72D297353CC}">
                    <c16:uniqueId val="{00000005-FB98-4882-B4D0-9D887D5587A3}"/>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Do Nothing</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Sheet1!$A$2:$A$15</c15:sqref>
                        </c15:formulaRef>
                      </c:ext>
                    </c:extLst>
                    <c:numCache>
                      <c:formatCode>General</c:formatCode>
                      <c:ptCount val="14"/>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numCache>
                  </c:numRef>
                </c:cat>
                <c:val>
                  <c:numRef>
                    <c:extLst xmlns:c15="http://schemas.microsoft.com/office/drawing/2012/chart">
                      <c:ext xmlns:c15="http://schemas.microsoft.com/office/drawing/2012/chart" uri="{02D57815-91ED-43cb-92C2-25804820EDAC}">
                        <c15:formulaRef>
                          <c15:sqref>Sheet1!$H$2:$H$15</c15:sqref>
                        </c15:formulaRef>
                      </c:ext>
                    </c:extLst>
                    <c:numCache>
                      <c:formatCode>General</c:formatCode>
                      <c:ptCount val="14"/>
                      <c:pt idx="0">
                        <c:v>74.38</c:v>
                      </c:pt>
                      <c:pt idx="1">
                        <c:v>75.09</c:v>
                      </c:pt>
                      <c:pt idx="2">
                        <c:v>75.13</c:v>
                      </c:pt>
                      <c:pt idx="3">
                        <c:v>75.260000000000005</c:v>
                      </c:pt>
                      <c:pt idx="4">
                        <c:v>74.12</c:v>
                      </c:pt>
                      <c:pt idx="5">
                        <c:v>73.180000000000007</c:v>
                      </c:pt>
                      <c:pt idx="6">
                        <c:v>72.099999999999994</c:v>
                      </c:pt>
                      <c:pt idx="7">
                        <c:v>71.03</c:v>
                      </c:pt>
                      <c:pt idx="8">
                        <c:v>69.989999999999995</c:v>
                      </c:pt>
                      <c:pt idx="9">
                        <c:v>68.959999999999994</c:v>
                      </c:pt>
                      <c:pt idx="10">
                        <c:v>67.959999999999994</c:v>
                      </c:pt>
                      <c:pt idx="11">
                        <c:v>66.97</c:v>
                      </c:pt>
                      <c:pt idx="12">
                        <c:v>65.91</c:v>
                      </c:pt>
                      <c:pt idx="13">
                        <c:v>64.959999999999994</c:v>
                      </c:pt>
                    </c:numCache>
                  </c:numRef>
                </c:val>
                <c:smooth val="0"/>
                <c:extLst xmlns:c15="http://schemas.microsoft.com/office/drawing/2012/chart">
                  <c:ext xmlns:c16="http://schemas.microsoft.com/office/drawing/2014/chart" uri="{C3380CC4-5D6E-409C-BE32-E72D297353CC}">
                    <c16:uniqueId val="{00000006-069E-45EC-B9C0-4392AE85B314}"/>
                  </c:ext>
                </c:extLst>
              </c15:ser>
            </c15:filteredLineSeries>
          </c:ext>
        </c:extLst>
      </c:lineChart>
      <c:catAx>
        <c:axId val="6482118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8212864"/>
        <c:crosses val="autoZero"/>
        <c:auto val="1"/>
        <c:lblAlgn val="ctr"/>
        <c:lblOffset val="100"/>
        <c:noMultiLvlLbl val="0"/>
      </c:catAx>
      <c:valAx>
        <c:axId val="648212864"/>
        <c:scaling>
          <c:orientation val="minMax"/>
          <c:max val="80"/>
          <c:min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Average PCI</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8211880"/>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Pavement Condition Index at 125% Funding Scenario</a:t>
            </a:r>
            <a:endParaRPr lang="en-US">
              <a:effectLst/>
            </a:endParaRPr>
          </a:p>
          <a:p>
            <a:pPr>
              <a:defRPr/>
            </a:pPr>
            <a:r>
              <a:rPr lang="en-US" sz="1800" b="0" i="0" baseline="0">
                <a:effectLst/>
              </a:rPr>
              <a:t>Non-Interstate Pavement Modernization Program</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3"/>
          <c:order val="1"/>
          <c:tx>
            <c:strRef>
              <c:f>Sheet1!$B$1</c:f>
              <c:strCache>
                <c:ptCount val="1"/>
                <c:pt idx="0">
                  <c:v>Baseline</c:v>
                </c:pt>
              </c:strCache>
            </c:strRef>
          </c:tx>
          <c:spPr>
            <a:solidFill>
              <a:schemeClr val="bg1">
                <a:lumMod val="65000"/>
              </a:schemeClr>
            </a:solidFill>
            <a:ln>
              <a:noFill/>
            </a:ln>
            <a:effectLst/>
          </c:spPr>
          <c:invertIfNegative val="0"/>
          <c:cat>
            <c:numRef>
              <c:f>Sheet1!$A$2:$A$13</c:f>
              <c:numCache>
                <c:formatCode>General</c:formatCode>
                <c:ptCount val="12"/>
                <c:pt idx="0">
                  <c:v>17</c:v>
                </c:pt>
                <c:pt idx="1">
                  <c:v>18</c:v>
                </c:pt>
                <c:pt idx="2">
                  <c:v>19</c:v>
                </c:pt>
                <c:pt idx="3">
                  <c:v>20</c:v>
                </c:pt>
                <c:pt idx="4">
                  <c:v>21</c:v>
                </c:pt>
                <c:pt idx="5">
                  <c:v>22</c:v>
                </c:pt>
                <c:pt idx="6">
                  <c:v>23</c:v>
                </c:pt>
                <c:pt idx="7">
                  <c:v>24</c:v>
                </c:pt>
                <c:pt idx="8">
                  <c:v>25</c:v>
                </c:pt>
                <c:pt idx="9">
                  <c:v>26</c:v>
                </c:pt>
                <c:pt idx="10">
                  <c:v>27</c:v>
                </c:pt>
                <c:pt idx="11">
                  <c:v>28</c:v>
                </c:pt>
              </c:numCache>
            </c:numRef>
          </c:cat>
          <c:val>
            <c:numRef>
              <c:f>Sheet1!$B$2:$B$13</c:f>
              <c:numCache>
                <c:formatCode>"$"0,,</c:formatCode>
                <c:ptCount val="12"/>
                <c:pt idx="0">
                  <c:v>142000000</c:v>
                </c:pt>
                <c:pt idx="1">
                  <c:v>150000000</c:v>
                </c:pt>
                <c:pt idx="2">
                  <c:v>155000000</c:v>
                </c:pt>
                <c:pt idx="3">
                  <c:v>165000000</c:v>
                </c:pt>
                <c:pt idx="4">
                  <c:v>210000000</c:v>
                </c:pt>
                <c:pt idx="5">
                  <c:v>220000000</c:v>
                </c:pt>
                <c:pt idx="6">
                  <c:v>225000000</c:v>
                </c:pt>
                <c:pt idx="7">
                  <c:v>230000000</c:v>
                </c:pt>
                <c:pt idx="8">
                  <c:v>235000000</c:v>
                </c:pt>
                <c:pt idx="9">
                  <c:v>240000000</c:v>
                </c:pt>
                <c:pt idx="10">
                  <c:v>245000000</c:v>
                </c:pt>
                <c:pt idx="11">
                  <c:v>250000000</c:v>
                </c:pt>
              </c:numCache>
            </c:numRef>
          </c:val>
          <c:extLst>
            <c:ext xmlns:c16="http://schemas.microsoft.com/office/drawing/2014/chart" uri="{C3380CC4-5D6E-409C-BE32-E72D297353CC}">
              <c16:uniqueId val="{00000000-B316-48D7-BC12-6D4DE19CB7AC}"/>
            </c:ext>
          </c:extLst>
        </c:ser>
        <c:ser>
          <c:idx val="4"/>
          <c:order val="2"/>
          <c:tx>
            <c:strRef>
              <c:f>Sheet1!$C$1</c:f>
              <c:strCache>
                <c:ptCount val="1"/>
                <c:pt idx="0">
                  <c:v>Added funds</c:v>
                </c:pt>
              </c:strCache>
            </c:strRef>
          </c:tx>
          <c:spPr>
            <a:solidFill>
              <a:schemeClr val="bg1">
                <a:lumMod val="85000"/>
              </a:schemeClr>
            </a:solidFill>
            <a:ln>
              <a:noFill/>
            </a:ln>
            <a:effectLst/>
          </c:spPr>
          <c:invertIfNegative val="0"/>
          <c:cat>
            <c:numRef>
              <c:f>Sheet1!$A$2:$A$13</c:f>
              <c:numCache>
                <c:formatCode>General</c:formatCode>
                <c:ptCount val="12"/>
                <c:pt idx="0">
                  <c:v>17</c:v>
                </c:pt>
                <c:pt idx="1">
                  <c:v>18</c:v>
                </c:pt>
                <c:pt idx="2">
                  <c:v>19</c:v>
                </c:pt>
                <c:pt idx="3">
                  <c:v>20</c:v>
                </c:pt>
                <c:pt idx="4">
                  <c:v>21</c:v>
                </c:pt>
                <c:pt idx="5">
                  <c:v>22</c:v>
                </c:pt>
                <c:pt idx="6">
                  <c:v>23</c:v>
                </c:pt>
                <c:pt idx="7">
                  <c:v>24</c:v>
                </c:pt>
                <c:pt idx="8">
                  <c:v>25</c:v>
                </c:pt>
                <c:pt idx="9">
                  <c:v>26</c:v>
                </c:pt>
                <c:pt idx="10">
                  <c:v>27</c:v>
                </c:pt>
                <c:pt idx="11">
                  <c:v>28</c:v>
                </c:pt>
              </c:numCache>
            </c:numRef>
          </c:cat>
          <c:val>
            <c:numRef>
              <c:f>Sheet1!$C$2:$C$13</c:f>
              <c:numCache>
                <c:formatCode>"$"0,,</c:formatCode>
                <c:ptCount val="12"/>
                <c:pt idx="0">
                  <c:v>0</c:v>
                </c:pt>
                <c:pt idx="1">
                  <c:v>0</c:v>
                </c:pt>
                <c:pt idx="2">
                  <c:v>0</c:v>
                </c:pt>
                <c:pt idx="3">
                  <c:v>0</c:v>
                </c:pt>
                <c:pt idx="4">
                  <c:v>0</c:v>
                </c:pt>
                <c:pt idx="5">
                  <c:v>44250000</c:v>
                </c:pt>
                <c:pt idx="6">
                  <c:v>45500000</c:v>
                </c:pt>
                <c:pt idx="7">
                  <c:v>46750000</c:v>
                </c:pt>
                <c:pt idx="8">
                  <c:v>48000000</c:v>
                </c:pt>
                <c:pt idx="9">
                  <c:v>49250000</c:v>
                </c:pt>
                <c:pt idx="10">
                  <c:v>50500000</c:v>
                </c:pt>
                <c:pt idx="11">
                  <c:v>52000000</c:v>
                </c:pt>
              </c:numCache>
            </c:numRef>
          </c:val>
          <c:extLst>
            <c:ext xmlns:c16="http://schemas.microsoft.com/office/drawing/2014/chart" uri="{C3380CC4-5D6E-409C-BE32-E72D297353CC}">
              <c16:uniqueId val="{00000001-B316-48D7-BC12-6D4DE19CB7AC}"/>
            </c:ext>
          </c:extLst>
        </c:ser>
        <c:dLbls>
          <c:showLegendKey val="0"/>
          <c:showVal val="0"/>
          <c:showCatName val="0"/>
          <c:showSerName val="0"/>
          <c:showPercent val="0"/>
          <c:showBubbleSize val="0"/>
        </c:dLbls>
        <c:gapWidth val="50"/>
        <c:overlap val="100"/>
        <c:axId val="490850232"/>
        <c:axId val="490846296"/>
      </c:barChart>
      <c:lineChart>
        <c:grouping val="standard"/>
        <c:varyColors val="0"/>
        <c:ser>
          <c:idx val="0"/>
          <c:order val="0"/>
          <c:tx>
            <c:strRef>
              <c:f>Sheet1!$E$1</c:f>
              <c:strCache>
                <c:ptCount val="1"/>
                <c:pt idx="0">
                  <c:v>Forecast PCI</c:v>
                </c:pt>
              </c:strCache>
            </c:strRef>
          </c:tx>
          <c:spPr>
            <a:ln w="28575" cap="rnd">
              <a:solidFill>
                <a:schemeClr val="accent1"/>
              </a:solidFill>
              <a:round/>
            </a:ln>
            <a:effectLst/>
          </c:spPr>
          <c:marker>
            <c:symbol val="none"/>
          </c:marker>
          <c:cat>
            <c:numRef>
              <c:f>Sheet1!$D$2:$D$13</c:f>
              <c:numCache>
                <c:formatCode>General</c:formatCode>
                <c:ptCount val="12"/>
                <c:pt idx="0">
                  <c:v>2024</c:v>
                </c:pt>
                <c:pt idx="1">
                  <c:v>2025</c:v>
                </c:pt>
                <c:pt idx="2">
                  <c:v>2026</c:v>
                </c:pt>
                <c:pt idx="3">
                  <c:v>2027</c:v>
                </c:pt>
                <c:pt idx="4">
                  <c:v>2028</c:v>
                </c:pt>
                <c:pt idx="5">
                  <c:v>2029</c:v>
                </c:pt>
                <c:pt idx="6">
                  <c:v>2030</c:v>
                </c:pt>
                <c:pt idx="7">
                  <c:v>2031</c:v>
                </c:pt>
                <c:pt idx="8">
                  <c:v>2032</c:v>
                </c:pt>
                <c:pt idx="9">
                  <c:v>2033</c:v>
                </c:pt>
                <c:pt idx="10">
                  <c:v>2034</c:v>
                </c:pt>
                <c:pt idx="11">
                  <c:v>2035</c:v>
                </c:pt>
              </c:numCache>
            </c:numRef>
          </c:cat>
          <c:val>
            <c:numRef>
              <c:f>Sheet1!$E$2:$E$13</c:f>
              <c:numCache>
                <c:formatCode>0.0</c:formatCode>
                <c:ptCount val="12"/>
                <c:pt idx="0">
                  <c:v>75.13</c:v>
                </c:pt>
                <c:pt idx="1">
                  <c:v>75.260000000000005</c:v>
                </c:pt>
                <c:pt idx="2">
                  <c:v>75.05</c:v>
                </c:pt>
                <c:pt idx="3">
                  <c:v>74.98</c:v>
                </c:pt>
                <c:pt idx="4">
                  <c:v>74.87</c:v>
                </c:pt>
                <c:pt idx="5">
                  <c:v>74.819999999999993</c:v>
                </c:pt>
                <c:pt idx="6">
                  <c:v>75.08</c:v>
                </c:pt>
                <c:pt idx="7">
                  <c:v>75.349999999999994</c:v>
                </c:pt>
                <c:pt idx="8">
                  <c:v>75.489999999999995</c:v>
                </c:pt>
                <c:pt idx="9">
                  <c:v>75.680000000000007</c:v>
                </c:pt>
                <c:pt idx="10">
                  <c:v>75.650000000000006</c:v>
                </c:pt>
                <c:pt idx="11">
                  <c:v>75.540000000000006</c:v>
                </c:pt>
              </c:numCache>
            </c:numRef>
          </c:val>
          <c:smooth val="0"/>
          <c:extLst>
            <c:ext xmlns:c16="http://schemas.microsoft.com/office/drawing/2014/chart" uri="{C3380CC4-5D6E-409C-BE32-E72D297353CC}">
              <c16:uniqueId val="{00000002-B316-48D7-BC12-6D4DE19CB7AC}"/>
            </c:ext>
          </c:extLst>
        </c:ser>
        <c:dLbls>
          <c:showLegendKey val="0"/>
          <c:showVal val="0"/>
          <c:showCatName val="0"/>
          <c:showSerName val="0"/>
          <c:showPercent val="0"/>
          <c:showBubbleSize val="0"/>
        </c:dLbls>
        <c:marker val="1"/>
        <c:smooth val="0"/>
        <c:axId val="713574488"/>
        <c:axId val="713568256"/>
      </c:lineChart>
      <c:catAx>
        <c:axId val="7135744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3568256"/>
        <c:crosses val="autoZero"/>
        <c:auto val="1"/>
        <c:lblAlgn val="ctr"/>
        <c:lblOffset val="100"/>
        <c:noMultiLvlLbl val="0"/>
      </c:catAx>
      <c:valAx>
        <c:axId val="713568256"/>
        <c:scaling>
          <c:orientation val="minMax"/>
          <c:max val="80"/>
          <c:min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PCI</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3574488"/>
        <c:crosses val="autoZero"/>
        <c:crossBetween val="between"/>
        <c:majorUnit val="5"/>
      </c:valAx>
      <c:valAx>
        <c:axId val="490846296"/>
        <c:scaling>
          <c:orientation val="minMax"/>
          <c:max val="40000000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3R Budget (Million)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0850232"/>
        <c:crosses val="max"/>
        <c:crossBetween val="between"/>
        <c:majorUnit val="100000000"/>
      </c:valAx>
      <c:catAx>
        <c:axId val="490850232"/>
        <c:scaling>
          <c:orientation val="minMax"/>
        </c:scaling>
        <c:delete val="1"/>
        <c:axPos val="b"/>
        <c:numFmt formatCode="General" sourceLinked="1"/>
        <c:majorTickMark val="out"/>
        <c:minorTickMark val="none"/>
        <c:tickLblPos val="nextTo"/>
        <c:crossAx val="49084629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0.5674</cdr:x>
      <cdr:y>0.94032</cdr:y>
    </cdr:from>
    <cdr:to>
      <cdr:x>0.71422</cdr:x>
      <cdr:y>0.98134</cdr:y>
    </cdr:to>
    <cdr:sp macro="" textlink="">
      <cdr:nvSpPr>
        <cdr:cNvPr id="2" name="TextBox 1">
          <a:extLst xmlns:a="http://schemas.openxmlformats.org/drawingml/2006/main">
            <a:ext uri="{FF2B5EF4-FFF2-40B4-BE49-F238E27FC236}">
              <a16:creationId xmlns:a16="http://schemas.microsoft.com/office/drawing/2014/main" id="{4F745AAF-A69B-4983-B515-4869F348EBE5}"/>
            </a:ext>
          </a:extLst>
        </cdr:cNvPr>
        <cdr:cNvSpPr txBox="1"/>
      </cdr:nvSpPr>
      <cdr:spPr>
        <a:xfrm xmlns:a="http://schemas.openxmlformats.org/drawingml/2006/main">
          <a:off x="4917046" y="5918330"/>
          <a:ext cx="1272324" cy="2581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Number of Overlays</a:t>
          </a:r>
        </a:p>
      </cdr:txBody>
    </cdr:sp>
  </cdr:relSizeAnchor>
</c:userShapes>
</file>

<file path=ppt/drawings/drawing2.xml><?xml version="1.0" encoding="utf-8"?>
<c:userShapes xmlns:c="http://schemas.openxmlformats.org/drawingml/2006/chart">
  <cdr:relSizeAnchor xmlns:cdr="http://schemas.openxmlformats.org/drawingml/2006/chartDrawing">
    <cdr:from>
      <cdr:x>0.06028</cdr:x>
      <cdr:y>0.30032</cdr:y>
    </cdr:from>
    <cdr:to>
      <cdr:x>0.98231</cdr:x>
      <cdr:y>0.30137</cdr:y>
    </cdr:to>
    <cdr:cxnSp macro="">
      <cdr:nvCxnSpPr>
        <cdr:cNvPr id="3" name="Straight Connector 2">
          <a:extLst xmlns:a="http://schemas.openxmlformats.org/drawingml/2006/main">
            <a:ext uri="{FF2B5EF4-FFF2-40B4-BE49-F238E27FC236}">
              <a16:creationId xmlns:a16="http://schemas.microsoft.com/office/drawing/2014/main" id="{9DD15714-A902-4850-B16E-AB854CDDAB65}"/>
            </a:ext>
          </a:extLst>
        </cdr:cNvPr>
        <cdr:cNvCxnSpPr/>
      </cdr:nvCxnSpPr>
      <cdr:spPr>
        <a:xfrm xmlns:a="http://schemas.openxmlformats.org/drawingml/2006/main">
          <a:off x="551234" y="1848255"/>
          <a:ext cx="8431044" cy="6485"/>
        </a:xfrm>
        <a:prstGeom xmlns:a="http://schemas.openxmlformats.org/drawingml/2006/main" prst="line">
          <a:avLst/>
        </a:prstGeom>
        <a:ln xmlns:a="http://schemas.openxmlformats.org/drawingml/2006/main" w="25400">
          <a:solidFill>
            <a:srgbClr val="FF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0.38511</cdr:x>
      <cdr:y>0.22761</cdr:y>
    </cdr:from>
    <cdr:to>
      <cdr:x>0.54823</cdr:x>
      <cdr:y>0.27081</cdr:y>
    </cdr:to>
    <cdr:sp macro="" textlink="">
      <cdr:nvSpPr>
        <cdr:cNvPr id="5" name="Line Callout 2 4"/>
        <cdr:cNvSpPr/>
      </cdr:nvSpPr>
      <cdr:spPr>
        <a:xfrm xmlns:a="http://schemas.openxmlformats.org/drawingml/2006/main">
          <a:off x="3521412" y="1400783"/>
          <a:ext cx="1491575" cy="265889"/>
        </a:xfrm>
        <a:prstGeom xmlns:a="http://schemas.openxmlformats.org/drawingml/2006/main" prst="borderCallout2">
          <a:avLst>
            <a:gd name="adj1" fmla="val 45579"/>
            <a:gd name="adj2" fmla="val 102102"/>
            <a:gd name="adj3" fmla="val 87043"/>
            <a:gd name="adj4" fmla="val 122463"/>
            <a:gd name="adj5" fmla="val 163242"/>
            <a:gd name="adj6" fmla="val 132497"/>
          </a:avLst>
        </a:prstGeom>
        <a:ln xmlns:a="http://schemas.openxmlformats.org/drawingml/2006/main">
          <a:tailEnd type="triangle"/>
        </a:ln>
      </cdr:spPr>
      <cdr:style>
        <a:lnRef xmlns:a="http://schemas.openxmlformats.org/drawingml/2006/main" idx="2">
          <a:schemeClr val="accent3">
            <a:shade val="50000"/>
          </a:schemeClr>
        </a:lnRef>
        <a:fillRef xmlns:a="http://schemas.openxmlformats.org/drawingml/2006/main" idx="1">
          <a:schemeClr val="accent3"/>
        </a:fillRef>
        <a:effectRef xmlns:a="http://schemas.openxmlformats.org/drawingml/2006/main" idx="0">
          <a:schemeClr val="accent3"/>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dirty="0"/>
            <a:t>Target Condition Index</a:t>
          </a:r>
        </a:p>
      </cdr:txBody>
    </cdr:sp>
  </cdr:relSizeAnchor>
</c:userShapes>
</file>

<file path=ppt/drawings/drawing3.xml><?xml version="1.0" encoding="utf-8"?>
<c:userShapes xmlns:c="http://schemas.openxmlformats.org/drawingml/2006/chart">
  <cdr:relSizeAnchor xmlns:cdr="http://schemas.openxmlformats.org/drawingml/2006/chartDrawing">
    <cdr:from>
      <cdr:x>0.12624</cdr:x>
      <cdr:y>0.30453</cdr:y>
    </cdr:from>
    <cdr:to>
      <cdr:x>0.92199</cdr:x>
      <cdr:y>0.30664</cdr:y>
    </cdr:to>
    <cdr:cxnSp macro="">
      <cdr:nvCxnSpPr>
        <cdr:cNvPr id="2" name="Straight Connector 1">
          <a:extLst xmlns:a="http://schemas.openxmlformats.org/drawingml/2006/main">
            <a:ext uri="{FF2B5EF4-FFF2-40B4-BE49-F238E27FC236}">
              <a16:creationId xmlns:a16="http://schemas.microsoft.com/office/drawing/2014/main" id="{70A1E975-6D51-45C9-BE97-AFBCC7CF349F}"/>
            </a:ext>
          </a:extLst>
        </cdr:cNvPr>
        <cdr:cNvCxnSpPr/>
      </cdr:nvCxnSpPr>
      <cdr:spPr>
        <a:xfrm xmlns:a="http://schemas.openxmlformats.org/drawingml/2006/main">
          <a:off x="1154348" y="1874195"/>
          <a:ext cx="7276289" cy="12970"/>
        </a:xfrm>
        <a:prstGeom xmlns:a="http://schemas.openxmlformats.org/drawingml/2006/main" prst="line">
          <a:avLst/>
        </a:prstGeom>
        <a:ln xmlns:a="http://schemas.openxmlformats.org/drawingml/2006/main" w="25400">
          <a:solidFill>
            <a:srgbClr val="FF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0.39066</cdr:x>
      <cdr:y>0.23586</cdr:y>
    </cdr:from>
    <cdr:to>
      <cdr:x>0.55378</cdr:x>
      <cdr:y>0.27907</cdr:y>
    </cdr:to>
    <cdr:sp macro="" textlink="">
      <cdr:nvSpPr>
        <cdr:cNvPr id="3" name="Line Callout 2 2"/>
        <cdr:cNvSpPr/>
      </cdr:nvSpPr>
      <cdr:spPr>
        <a:xfrm xmlns:a="http://schemas.openxmlformats.org/drawingml/2006/main">
          <a:off x="3572212" y="1451583"/>
          <a:ext cx="1491575" cy="265889"/>
        </a:xfrm>
        <a:prstGeom xmlns:a="http://schemas.openxmlformats.org/drawingml/2006/main" prst="borderCallout2">
          <a:avLst>
            <a:gd name="adj1" fmla="val 45579"/>
            <a:gd name="adj2" fmla="val 102102"/>
            <a:gd name="adj3" fmla="val 87043"/>
            <a:gd name="adj4" fmla="val 122463"/>
            <a:gd name="adj5" fmla="val 163242"/>
            <a:gd name="adj6" fmla="val 132497"/>
          </a:avLst>
        </a:prstGeom>
        <a:ln xmlns:a="http://schemas.openxmlformats.org/drawingml/2006/main">
          <a:tailEnd type="triangle"/>
        </a:ln>
      </cdr:spPr>
      <cdr:style>
        <a:lnRef xmlns:a="http://schemas.openxmlformats.org/drawingml/2006/main" idx="2">
          <a:schemeClr val="accent3">
            <a:shade val="50000"/>
          </a:schemeClr>
        </a:lnRef>
        <a:fillRef xmlns:a="http://schemas.openxmlformats.org/drawingml/2006/main" idx="1">
          <a:schemeClr val="accent3"/>
        </a:fillRef>
        <a:effectRef xmlns:a="http://schemas.openxmlformats.org/drawingml/2006/main" idx="0">
          <a:schemeClr val="accent3"/>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dirty="0"/>
            <a:t>Target Condition Index</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D7BAC9-E3E8-484D-B82F-8598440F3133}" type="datetimeFigureOut">
              <a:rPr lang="en-US" smtClean="0"/>
              <a:t>1/3/2024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64418-ABC8-4147-8823-9716920390BF}" type="slidenum">
              <a:rPr lang="en-US" smtClean="0"/>
              <a:t>‹#›</a:t>
            </a:fld>
            <a:endParaRPr lang="en-US"/>
          </a:p>
        </p:txBody>
      </p:sp>
    </p:spTree>
    <p:extLst>
      <p:ext uri="{BB962C8B-B14F-4D97-AF65-F5344CB8AC3E}">
        <p14:creationId xmlns:p14="http://schemas.microsoft.com/office/powerpoint/2010/main" val="272160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464418-ABC8-4147-8823-9716920390BF}" type="slidenum">
              <a:rPr lang="en-US" smtClean="0"/>
              <a:t>1</a:t>
            </a:fld>
            <a:endParaRPr lang="en-US"/>
          </a:p>
        </p:txBody>
      </p:sp>
    </p:spTree>
    <p:extLst>
      <p:ext uri="{BB962C8B-B14F-4D97-AF65-F5344CB8AC3E}">
        <p14:creationId xmlns:p14="http://schemas.microsoft.com/office/powerpoint/2010/main" val="782224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Note that there is a lag in the measurement of condition relative to the investment year.  Typically condition lags investment by about three years (highlight how 2009 spike didn’t really show up until 2012).</a:t>
            </a:r>
          </a:p>
        </p:txBody>
      </p:sp>
      <p:sp>
        <p:nvSpPr>
          <p:cNvPr id="4" name="Slide Number Placeholder 3"/>
          <p:cNvSpPr>
            <a:spLocks noGrp="1"/>
          </p:cNvSpPr>
          <p:nvPr>
            <p:ph type="sldNum" sz="quarter" idx="10"/>
          </p:nvPr>
        </p:nvSpPr>
        <p:spPr/>
        <p:txBody>
          <a:bodyPr/>
          <a:lstStyle/>
          <a:p>
            <a:fld id="{38464418-ABC8-4147-8823-9716920390BF}" type="slidenum">
              <a:rPr lang="en-US" smtClean="0"/>
              <a:t>12</a:t>
            </a:fld>
            <a:endParaRPr lang="en-US"/>
          </a:p>
        </p:txBody>
      </p:sp>
    </p:spTree>
    <p:extLst>
      <p:ext uri="{BB962C8B-B14F-4D97-AF65-F5344CB8AC3E}">
        <p14:creationId xmlns:p14="http://schemas.microsoft.com/office/powerpoint/2010/main" val="3471884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38464418-ABC8-4147-8823-9716920390BF}" type="slidenum">
              <a:rPr lang="en-US" smtClean="0"/>
              <a:t>13</a:t>
            </a:fld>
            <a:endParaRPr lang="en-US"/>
          </a:p>
        </p:txBody>
      </p:sp>
    </p:spTree>
    <p:extLst>
      <p:ext uri="{BB962C8B-B14F-4D97-AF65-F5344CB8AC3E}">
        <p14:creationId xmlns:p14="http://schemas.microsoft.com/office/powerpoint/2010/main" val="1591959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38464418-ABC8-4147-8823-9716920390BF}" type="slidenum">
              <a:rPr lang="en-US" smtClean="0"/>
              <a:t>14</a:t>
            </a:fld>
            <a:endParaRPr lang="en-US"/>
          </a:p>
        </p:txBody>
      </p:sp>
    </p:spTree>
    <p:extLst>
      <p:ext uri="{BB962C8B-B14F-4D97-AF65-F5344CB8AC3E}">
        <p14:creationId xmlns:p14="http://schemas.microsoft.com/office/powerpoint/2010/main" val="1267571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38464418-ABC8-4147-8823-9716920390BF}" type="slidenum">
              <a:rPr lang="en-US" smtClean="0"/>
              <a:t>15</a:t>
            </a:fld>
            <a:endParaRPr lang="en-US"/>
          </a:p>
        </p:txBody>
      </p:sp>
    </p:spTree>
    <p:extLst>
      <p:ext uri="{BB962C8B-B14F-4D97-AF65-F5344CB8AC3E}">
        <p14:creationId xmlns:p14="http://schemas.microsoft.com/office/powerpoint/2010/main" val="3347134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38464418-ABC8-4147-8823-9716920390BF}" type="slidenum">
              <a:rPr lang="en-US" smtClean="0"/>
              <a:t>16</a:t>
            </a:fld>
            <a:endParaRPr lang="en-US"/>
          </a:p>
        </p:txBody>
      </p:sp>
    </p:spTree>
    <p:extLst>
      <p:ext uri="{BB962C8B-B14F-4D97-AF65-F5344CB8AC3E}">
        <p14:creationId xmlns:p14="http://schemas.microsoft.com/office/powerpoint/2010/main" val="1055724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a:t>Costs (from TAMP):  </a:t>
            </a:r>
            <a:r>
              <a:rPr lang="en-US" baseline="0" err="1"/>
              <a:t>Maint</a:t>
            </a:r>
            <a:r>
              <a:rPr lang="en-US" baseline="0"/>
              <a:t>/Pres </a:t>
            </a:r>
            <a:r>
              <a:rPr lang="en-US" baseline="0" err="1"/>
              <a:t>Tx</a:t>
            </a:r>
            <a:r>
              <a:rPr lang="en-US" baseline="0"/>
              <a:t> $20k - $50k per lane mile; Rehab </a:t>
            </a:r>
            <a:r>
              <a:rPr lang="en-US" baseline="0" err="1"/>
              <a:t>Tx</a:t>
            </a:r>
            <a:r>
              <a:rPr lang="en-US" baseline="0"/>
              <a:t> $220k - $500k per LM; Recon </a:t>
            </a:r>
            <a:r>
              <a:rPr lang="en-US" baseline="0" err="1"/>
              <a:t>Tx</a:t>
            </a:r>
            <a:r>
              <a:rPr lang="en-US" baseline="0"/>
              <a:t> $600k - $750k per LM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64418-ABC8-4147-8823-971692039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38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past expenditures in the 3R program (Non-Interstate</a:t>
            </a:r>
            <a:r>
              <a:rPr lang="en-US" baseline="0" dirty="0"/>
              <a:t> Pavement Modernization) and pavement condition.  It is important to note there is about a 3-year lag in the condition measurement – projects in FY19 might not be complete until the fall of 2019, and often those won’t be evaluated again for another year or two so we might not see their condition reflected until the 2021 data.  This lag is why we see the unexpected relationship between expenditures and condition.</a:t>
            </a:r>
            <a:endParaRPr lang="en-US" dirty="0"/>
          </a:p>
        </p:txBody>
      </p:sp>
      <p:sp>
        <p:nvSpPr>
          <p:cNvPr id="4" name="Slide Number Placeholder 3"/>
          <p:cNvSpPr>
            <a:spLocks noGrp="1"/>
          </p:cNvSpPr>
          <p:nvPr>
            <p:ph type="sldNum" sz="quarter" idx="10"/>
          </p:nvPr>
        </p:nvSpPr>
        <p:spPr/>
        <p:txBody>
          <a:bodyPr/>
          <a:lstStyle/>
          <a:p>
            <a:fld id="{38464418-ABC8-4147-8823-9716920390BF}" type="slidenum">
              <a:rPr lang="en-US" smtClean="0"/>
              <a:t>18</a:t>
            </a:fld>
            <a:endParaRPr lang="en-US"/>
          </a:p>
        </p:txBody>
      </p:sp>
    </p:spTree>
    <p:extLst>
      <p:ext uri="{BB962C8B-B14F-4D97-AF65-F5344CB8AC3E}">
        <p14:creationId xmlns:p14="http://schemas.microsoft.com/office/powerpoint/2010/main" val="2524153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464418-ABC8-4147-8823-9716920390BF}" type="slidenum">
              <a:rPr lang="en-US" smtClean="0"/>
              <a:t>20</a:t>
            </a:fld>
            <a:endParaRPr lang="en-US"/>
          </a:p>
        </p:txBody>
      </p:sp>
    </p:spTree>
    <p:extLst>
      <p:ext uri="{BB962C8B-B14F-4D97-AF65-F5344CB8AC3E}">
        <p14:creationId xmlns:p14="http://schemas.microsoft.com/office/powerpoint/2010/main" val="1284303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464418-ABC8-4147-8823-9716920390BF}" type="slidenum">
              <a:rPr lang="en-US" smtClean="0"/>
              <a:t>21</a:t>
            </a:fld>
            <a:endParaRPr lang="en-US"/>
          </a:p>
        </p:txBody>
      </p:sp>
    </p:spTree>
    <p:extLst>
      <p:ext uri="{BB962C8B-B14F-4D97-AF65-F5344CB8AC3E}">
        <p14:creationId xmlns:p14="http://schemas.microsoft.com/office/powerpoint/2010/main" val="4267734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64418-ABC8-4147-8823-9716920390BF}" type="slidenum">
              <a:rPr lang="en-US" smtClean="0"/>
              <a:t>26</a:t>
            </a:fld>
            <a:endParaRPr lang="en-US"/>
          </a:p>
        </p:txBody>
      </p:sp>
    </p:spTree>
    <p:extLst>
      <p:ext uri="{BB962C8B-B14F-4D97-AF65-F5344CB8AC3E}">
        <p14:creationId xmlns:p14="http://schemas.microsoft.com/office/powerpoint/2010/main" val="386820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64418-ABC8-4147-8823-971692039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813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38464418-ABC8-4147-8823-9716920390BF}" type="slidenum">
              <a:rPr lang="en-US" smtClean="0"/>
              <a:t>4</a:t>
            </a:fld>
            <a:endParaRPr lang="en-US"/>
          </a:p>
        </p:txBody>
      </p:sp>
    </p:spTree>
    <p:extLst>
      <p:ext uri="{BB962C8B-B14F-4D97-AF65-F5344CB8AC3E}">
        <p14:creationId xmlns:p14="http://schemas.microsoft.com/office/powerpoint/2010/main" val="3036813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These mileages are based on the LRS data, not PMIS.</a:t>
            </a:r>
          </a:p>
        </p:txBody>
      </p:sp>
      <p:sp>
        <p:nvSpPr>
          <p:cNvPr id="4" name="Slide Number Placeholder 3"/>
          <p:cNvSpPr>
            <a:spLocks noGrp="1"/>
          </p:cNvSpPr>
          <p:nvPr>
            <p:ph type="sldNum" sz="quarter" idx="10"/>
          </p:nvPr>
        </p:nvSpPr>
        <p:spPr/>
        <p:txBody>
          <a:bodyPr/>
          <a:lstStyle/>
          <a:p>
            <a:fld id="{38464418-ABC8-4147-8823-9716920390BF}" type="slidenum">
              <a:rPr lang="en-US" smtClean="0"/>
              <a:t>5</a:t>
            </a:fld>
            <a:endParaRPr lang="en-US"/>
          </a:p>
        </p:txBody>
      </p:sp>
    </p:spTree>
    <p:extLst>
      <p:ext uri="{BB962C8B-B14F-4D97-AF65-F5344CB8AC3E}">
        <p14:creationId xmlns:p14="http://schemas.microsoft.com/office/powerpoint/2010/main" val="2164805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includes 23,723 lane</a:t>
            </a:r>
            <a:r>
              <a:rPr lang="en-US" baseline="0" dirty="0"/>
              <a:t> miles of </a:t>
            </a:r>
            <a:r>
              <a:rPr lang="en-US" b="1" baseline="0" dirty="0"/>
              <a:t>mainline</a:t>
            </a:r>
            <a:r>
              <a:rPr lang="en-US" baseline="0" dirty="0"/>
              <a:t> pavement on the Primary system (includes Interstates).  The median pavement construction year is 1968 (50% were built prior to 1968) based on PMIS 2022.  Using 2022 as our starting point, 58.7% of lane miles are at least 50 years old (CONYR = 1973 or older), and 31.4% are more than 70 years old.</a:t>
            </a:r>
            <a:endParaRPr lang="en-US" dirty="0"/>
          </a:p>
        </p:txBody>
      </p:sp>
      <p:sp>
        <p:nvSpPr>
          <p:cNvPr id="4" name="Slide Number Placeholder 3"/>
          <p:cNvSpPr>
            <a:spLocks noGrp="1"/>
          </p:cNvSpPr>
          <p:nvPr>
            <p:ph type="sldNum" sz="quarter" idx="10"/>
          </p:nvPr>
        </p:nvSpPr>
        <p:spPr/>
        <p:txBody>
          <a:bodyPr/>
          <a:lstStyle/>
          <a:p>
            <a:fld id="{38464418-ABC8-4147-8823-9716920390BF}" type="slidenum">
              <a:rPr lang="en-US" smtClean="0"/>
              <a:t>6</a:t>
            </a:fld>
            <a:endParaRPr lang="en-US"/>
          </a:p>
        </p:txBody>
      </p:sp>
    </p:spTree>
    <p:extLst>
      <p:ext uri="{BB962C8B-B14F-4D97-AF65-F5344CB8AC3E}">
        <p14:creationId xmlns:p14="http://schemas.microsoft.com/office/powerpoint/2010/main" val="1735689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38464418-ABC8-4147-8823-9716920390BF}" type="slidenum">
              <a:rPr lang="en-US" smtClean="0"/>
              <a:t>7</a:t>
            </a:fld>
            <a:endParaRPr lang="en-US"/>
          </a:p>
        </p:txBody>
      </p:sp>
    </p:spTree>
    <p:extLst>
      <p:ext uri="{BB962C8B-B14F-4D97-AF65-F5344CB8AC3E}">
        <p14:creationId xmlns:p14="http://schemas.microsoft.com/office/powerpoint/2010/main" val="2247978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38464418-ABC8-4147-8823-9716920390BF}" type="slidenum">
              <a:rPr lang="en-US" smtClean="0"/>
              <a:t>8</a:t>
            </a:fld>
            <a:endParaRPr lang="en-US"/>
          </a:p>
        </p:txBody>
      </p:sp>
    </p:spTree>
    <p:extLst>
      <p:ext uri="{BB962C8B-B14F-4D97-AF65-F5344CB8AC3E}">
        <p14:creationId xmlns:p14="http://schemas.microsoft.com/office/powerpoint/2010/main" val="1595887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38464418-ABC8-4147-8823-9716920390BF}" type="slidenum">
              <a:rPr lang="en-US" smtClean="0"/>
              <a:t>10</a:t>
            </a:fld>
            <a:endParaRPr lang="en-US"/>
          </a:p>
        </p:txBody>
      </p:sp>
    </p:spTree>
    <p:extLst>
      <p:ext uri="{BB962C8B-B14F-4D97-AF65-F5344CB8AC3E}">
        <p14:creationId xmlns:p14="http://schemas.microsoft.com/office/powerpoint/2010/main" val="3251381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38464418-ABC8-4147-8823-9716920390BF}" type="slidenum">
              <a:rPr lang="en-US" smtClean="0"/>
              <a:t>11</a:t>
            </a:fld>
            <a:endParaRPr lang="en-US"/>
          </a:p>
        </p:txBody>
      </p:sp>
    </p:spTree>
    <p:extLst>
      <p:ext uri="{BB962C8B-B14F-4D97-AF65-F5344CB8AC3E}">
        <p14:creationId xmlns:p14="http://schemas.microsoft.com/office/powerpoint/2010/main" val="441551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05-May-17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5A6398-5B92-4880-B42C-2D0285FB01C7}" type="slidenum">
              <a:rPr lang="en-US" smtClean="0"/>
              <a:t>‹#›</a:t>
            </a:fld>
            <a:endParaRPr lang="en-US"/>
          </a:p>
        </p:txBody>
      </p:sp>
    </p:spTree>
    <p:extLst>
      <p:ext uri="{BB962C8B-B14F-4D97-AF65-F5344CB8AC3E}">
        <p14:creationId xmlns:p14="http://schemas.microsoft.com/office/powerpoint/2010/main" val="2021147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05-May-17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5A6398-5B92-4880-B42C-2D0285FB01C7}" type="slidenum">
              <a:rPr lang="en-US" smtClean="0"/>
              <a:t>‹#›</a:t>
            </a:fld>
            <a:endParaRPr lang="en-US"/>
          </a:p>
        </p:txBody>
      </p:sp>
    </p:spTree>
    <p:extLst>
      <p:ext uri="{BB962C8B-B14F-4D97-AF65-F5344CB8AC3E}">
        <p14:creationId xmlns:p14="http://schemas.microsoft.com/office/powerpoint/2010/main" val="2084191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05-May-17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5A6398-5B92-4880-B42C-2D0285FB01C7}" type="slidenum">
              <a:rPr lang="en-US" smtClean="0"/>
              <a:t>‹#›</a:t>
            </a:fld>
            <a:endParaRPr lang="en-US"/>
          </a:p>
        </p:txBody>
      </p:sp>
    </p:spTree>
    <p:extLst>
      <p:ext uri="{BB962C8B-B14F-4D97-AF65-F5344CB8AC3E}">
        <p14:creationId xmlns:p14="http://schemas.microsoft.com/office/powerpoint/2010/main" val="200782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819401" y="617538"/>
            <a:ext cx="6124575" cy="1143000"/>
          </a:xfrm>
        </p:spPr>
        <p:txBody>
          <a:bodyPr/>
          <a:lstStyle/>
          <a:p>
            <a:r>
              <a:rPr lang="en-US"/>
              <a:t>Click to edit Master title style</a:t>
            </a:r>
          </a:p>
        </p:txBody>
      </p:sp>
      <p:sp>
        <p:nvSpPr>
          <p:cNvPr id="3" name="Chart Placeholder 2"/>
          <p:cNvSpPr>
            <a:spLocks noGrp="1"/>
          </p:cNvSpPr>
          <p:nvPr>
            <p:ph type="chart" idx="1"/>
          </p:nvPr>
        </p:nvSpPr>
        <p:spPr>
          <a:xfrm>
            <a:off x="1182688" y="2017713"/>
            <a:ext cx="7772400" cy="4078287"/>
          </a:xfrm>
        </p:spPr>
        <p:txBody>
          <a:bodyPr/>
          <a:lstStyle/>
          <a:p>
            <a:pPr lvl="0"/>
            <a:endParaRPr lang="en-US" noProof="0"/>
          </a:p>
        </p:txBody>
      </p:sp>
      <p:sp>
        <p:nvSpPr>
          <p:cNvPr id="4" name="Rectangle 10"/>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1"/>
          <p:cNvSpPr>
            <a:spLocks noGrp="1" noChangeArrowheads="1"/>
          </p:cNvSpPr>
          <p:nvPr>
            <p:ph type="sldNum" sz="quarter" idx="11"/>
          </p:nvPr>
        </p:nvSpPr>
        <p:spPr>
          <a:ln/>
        </p:spPr>
        <p:txBody>
          <a:bodyPr/>
          <a:lstStyle>
            <a:lvl1pPr>
              <a:defRPr/>
            </a:lvl1pPr>
          </a:lstStyle>
          <a:p>
            <a:pPr>
              <a:defRPr/>
            </a:pPr>
            <a:fld id="{62F144AC-43F9-4529-B1FD-7C0D12AC06C2}" type="slidenum">
              <a:rPr lang="en-US" altLang="en-US"/>
              <a:pPr>
                <a:defRPr/>
              </a:pPr>
              <a:t>‹#›</a:t>
            </a:fld>
            <a:endParaRPr lang="en-US" altLang="en-US"/>
          </a:p>
        </p:txBody>
      </p:sp>
    </p:spTree>
    <p:extLst>
      <p:ext uri="{BB962C8B-B14F-4D97-AF65-F5344CB8AC3E}">
        <p14:creationId xmlns:p14="http://schemas.microsoft.com/office/powerpoint/2010/main" val="2629757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1" y="617538"/>
            <a:ext cx="6124575" cy="1143000"/>
          </a:xfrm>
        </p:spPr>
        <p:txBody>
          <a:bodyPr/>
          <a:lstStyle/>
          <a:p>
            <a:r>
              <a:rPr lang="en-US"/>
              <a:t>Click to edit Master title style</a:t>
            </a:r>
          </a:p>
        </p:txBody>
      </p:sp>
      <p:sp>
        <p:nvSpPr>
          <p:cNvPr id="3" name="Text Placeholder 2"/>
          <p:cNvSpPr>
            <a:spLocks noGrp="1"/>
          </p:cNvSpPr>
          <p:nvPr>
            <p:ph type="body" sz="half" idx="1"/>
          </p:nvPr>
        </p:nvSpPr>
        <p:spPr>
          <a:xfrm>
            <a:off x="1182688" y="2017713"/>
            <a:ext cx="3810000" cy="4078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078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1"/>
          <p:cNvSpPr>
            <a:spLocks noGrp="1" noChangeArrowheads="1"/>
          </p:cNvSpPr>
          <p:nvPr>
            <p:ph type="sldNum" sz="quarter" idx="11"/>
          </p:nvPr>
        </p:nvSpPr>
        <p:spPr>
          <a:ln/>
        </p:spPr>
        <p:txBody>
          <a:bodyPr/>
          <a:lstStyle>
            <a:lvl1pPr>
              <a:defRPr/>
            </a:lvl1pPr>
          </a:lstStyle>
          <a:p>
            <a:pPr>
              <a:defRPr/>
            </a:pPr>
            <a:fld id="{70122D58-1E06-4DCE-8889-825802168C8B}" type="slidenum">
              <a:rPr lang="en-US" altLang="en-US"/>
              <a:pPr>
                <a:defRPr/>
              </a:pPr>
              <a:t>‹#›</a:t>
            </a:fld>
            <a:endParaRPr lang="en-US" altLang="en-US"/>
          </a:p>
        </p:txBody>
      </p:sp>
    </p:spTree>
    <p:extLst>
      <p:ext uri="{BB962C8B-B14F-4D97-AF65-F5344CB8AC3E}">
        <p14:creationId xmlns:p14="http://schemas.microsoft.com/office/powerpoint/2010/main" val="2797573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8DFB-531F-4F92-B36D-9EC2A8079540}"/>
              </a:ext>
            </a:extLst>
          </p:cNvPr>
          <p:cNvSpPr>
            <a:spLocks noGrp="1"/>
          </p:cNvSpPr>
          <p:nvPr>
            <p:ph type="title"/>
          </p:nvPr>
        </p:nvSpPr>
        <p:spPr>
          <a:xfrm>
            <a:off x="6338656" y="435006"/>
            <a:ext cx="2433800" cy="1036468"/>
          </a:xfrm>
        </p:spPr>
        <p:txBody>
          <a:bodyPr anchor="b">
            <a:normAutofit/>
          </a:bodyPr>
          <a:lstStyle>
            <a:lvl1pPr>
              <a:defRPr sz="1800" b="1"/>
            </a:lvl1pPr>
          </a:lstStyle>
          <a:p>
            <a:r>
              <a:rPr lang="en-US"/>
              <a:t>Click to edit Master title style</a:t>
            </a:r>
          </a:p>
        </p:txBody>
      </p:sp>
      <p:sp>
        <p:nvSpPr>
          <p:cNvPr id="4" name="Text Placeholder 3">
            <a:extLst>
              <a:ext uri="{FF2B5EF4-FFF2-40B4-BE49-F238E27FC236}">
                <a16:creationId xmlns:a16="http://schemas.microsoft.com/office/drawing/2014/main" id="{CF706EA2-574B-40D2-800A-405E00343795}"/>
              </a:ext>
            </a:extLst>
          </p:cNvPr>
          <p:cNvSpPr>
            <a:spLocks noGrp="1"/>
          </p:cNvSpPr>
          <p:nvPr>
            <p:ph type="body" sz="half" idx="2"/>
          </p:nvPr>
        </p:nvSpPr>
        <p:spPr>
          <a:xfrm>
            <a:off x="6338656" y="1471474"/>
            <a:ext cx="2433800" cy="5026980"/>
          </a:xfrm>
        </p:spPr>
        <p:txBody>
          <a:bodyPr/>
          <a:lstStyle>
            <a:lvl1pPr marL="214313" indent="-214313">
              <a:buFont typeface="Arial" panose="020B0604020202020204" pitchFamily="34" charset="0"/>
              <a:buChar char="•"/>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515668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r>
              <a:rPr lang="en-US" sz="1350" kern="0">
                <a:solidFill>
                  <a:sysClr val="windowText" lastClr="000000"/>
                </a:solidFill>
              </a:rPr>
              <a:t>05-May-17</a:t>
            </a:r>
          </a:p>
        </p:txBody>
      </p:sp>
      <p:sp>
        <p:nvSpPr>
          <p:cNvPr id="5" name="Footer Placeholder 4"/>
          <p:cNvSpPr>
            <a:spLocks noGrp="1"/>
          </p:cNvSpPr>
          <p:nvPr>
            <p:ph type="ftr" sz="quarter" idx="11"/>
          </p:nvPr>
        </p:nvSpPr>
        <p:spPr/>
        <p:txBody>
          <a:bodyPr/>
          <a:lstStyle/>
          <a:p>
            <a:pPr defTabSz="685800"/>
            <a:endParaRPr lang="en-US" sz="1350" kern="0">
              <a:solidFill>
                <a:sysClr val="windowText" lastClr="000000"/>
              </a:solidFill>
            </a:endParaRPr>
          </a:p>
        </p:txBody>
      </p:sp>
      <p:sp>
        <p:nvSpPr>
          <p:cNvPr id="6" name="Slide Number Placeholder 5"/>
          <p:cNvSpPr>
            <a:spLocks noGrp="1"/>
          </p:cNvSpPr>
          <p:nvPr>
            <p:ph type="sldNum" sz="quarter" idx="12"/>
          </p:nvPr>
        </p:nvSpPr>
        <p:spPr/>
        <p:txBody>
          <a:bodyPr/>
          <a:lstStyle/>
          <a:p>
            <a:pPr defTabSz="685800"/>
            <a:fld id="{2B5A6398-5B92-4880-B42C-2D0285FB01C7}" type="slidenum">
              <a:rPr lang="en-US" sz="1350" kern="0" smtClean="0">
                <a:solidFill>
                  <a:sysClr val="windowText" lastClr="000000"/>
                </a:solidFill>
              </a:rPr>
              <a:pPr defTabSz="685800"/>
              <a:t>‹#›</a:t>
            </a:fld>
            <a:endParaRPr lang="en-US" sz="1350" kern="0">
              <a:solidFill>
                <a:sysClr val="windowText" lastClr="000000"/>
              </a:solidFill>
            </a:endParaRPr>
          </a:p>
        </p:txBody>
      </p:sp>
    </p:spTree>
    <p:extLst>
      <p:ext uri="{BB962C8B-B14F-4D97-AF65-F5344CB8AC3E}">
        <p14:creationId xmlns:p14="http://schemas.microsoft.com/office/powerpoint/2010/main" val="1067235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FF8A7B-0E4C-4796-AB21-F798B9811061}" type="datetimeFigureOut">
              <a:rPr lang="en-US" smtClean="0"/>
              <a:t>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827FB1-D260-40EE-9882-1B475E730012}" type="slidenum">
              <a:rPr lang="en-US" smtClean="0"/>
              <a:t>‹#›</a:t>
            </a:fld>
            <a:endParaRPr lang="en-US"/>
          </a:p>
        </p:txBody>
      </p:sp>
    </p:spTree>
    <p:extLst>
      <p:ext uri="{BB962C8B-B14F-4D97-AF65-F5344CB8AC3E}">
        <p14:creationId xmlns:p14="http://schemas.microsoft.com/office/powerpoint/2010/main" val="459188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5D288-A16D-4725-828E-6BECD18D3E23}" type="datetime1">
              <a:rPr lang="en-US" smtClean="0"/>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4EC4E4-9DE0-41F4-BF4B-2176B0C8B996}" type="slidenum">
              <a:rPr lang="en-US" smtClean="0"/>
              <a:t>‹#›</a:t>
            </a:fld>
            <a:endParaRPr lang="en-US"/>
          </a:p>
        </p:txBody>
      </p:sp>
    </p:spTree>
    <p:extLst>
      <p:ext uri="{BB962C8B-B14F-4D97-AF65-F5344CB8AC3E}">
        <p14:creationId xmlns:p14="http://schemas.microsoft.com/office/powerpoint/2010/main" val="3976007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FA72096-3324-42B4-8C8A-23D965488B66}"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15267-F6F0-44CE-BCFA-963D2DCB0098}" type="slidenum">
              <a:rPr lang="en-US" smtClean="0"/>
              <a:t>‹#›</a:t>
            </a:fld>
            <a:endParaRPr lang="en-US"/>
          </a:p>
        </p:txBody>
      </p:sp>
    </p:spTree>
    <p:extLst>
      <p:ext uri="{BB962C8B-B14F-4D97-AF65-F5344CB8AC3E}">
        <p14:creationId xmlns:p14="http://schemas.microsoft.com/office/powerpoint/2010/main" val="2466197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A72096-3324-42B4-8C8A-23D965488B66}"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15267-F6F0-44CE-BCFA-963D2DCB0098}" type="slidenum">
              <a:rPr lang="en-US" smtClean="0"/>
              <a:t>‹#›</a:t>
            </a:fld>
            <a:endParaRPr lang="en-US"/>
          </a:p>
        </p:txBody>
      </p:sp>
    </p:spTree>
    <p:extLst>
      <p:ext uri="{BB962C8B-B14F-4D97-AF65-F5344CB8AC3E}">
        <p14:creationId xmlns:p14="http://schemas.microsoft.com/office/powerpoint/2010/main" val="1423654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05-May-17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5A6398-5B92-4880-B42C-2D0285FB01C7}" type="slidenum">
              <a:rPr lang="en-US" smtClean="0"/>
              <a:t>‹#›</a:t>
            </a:fld>
            <a:endParaRPr lang="en-US"/>
          </a:p>
        </p:txBody>
      </p:sp>
    </p:spTree>
    <p:extLst>
      <p:ext uri="{BB962C8B-B14F-4D97-AF65-F5344CB8AC3E}">
        <p14:creationId xmlns:p14="http://schemas.microsoft.com/office/powerpoint/2010/main" val="1999937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A72096-3324-42B4-8C8A-23D965488B66}"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15267-F6F0-44CE-BCFA-963D2DCB0098}" type="slidenum">
              <a:rPr lang="en-US" smtClean="0"/>
              <a:t>‹#›</a:t>
            </a:fld>
            <a:endParaRPr lang="en-US"/>
          </a:p>
        </p:txBody>
      </p:sp>
    </p:spTree>
    <p:extLst>
      <p:ext uri="{BB962C8B-B14F-4D97-AF65-F5344CB8AC3E}">
        <p14:creationId xmlns:p14="http://schemas.microsoft.com/office/powerpoint/2010/main" val="2353618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A72096-3324-42B4-8C8A-23D965488B66}"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15267-F6F0-44CE-BCFA-963D2DCB0098}" type="slidenum">
              <a:rPr lang="en-US" smtClean="0"/>
              <a:t>‹#›</a:t>
            </a:fld>
            <a:endParaRPr lang="en-US"/>
          </a:p>
        </p:txBody>
      </p:sp>
    </p:spTree>
    <p:extLst>
      <p:ext uri="{BB962C8B-B14F-4D97-AF65-F5344CB8AC3E}">
        <p14:creationId xmlns:p14="http://schemas.microsoft.com/office/powerpoint/2010/main" val="2936455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A72096-3324-42B4-8C8A-23D965488B66}" type="datetimeFigureOut">
              <a:rPr lang="en-US" smtClean="0"/>
              <a:t>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015267-F6F0-44CE-BCFA-963D2DCB0098}" type="slidenum">
              <a:rPr lang="en-US" smtClean="0"/>
              <a:t>‹#›</a:t>
            </a:fld>
            <a:endParaRPr lang="en-US"/>
          </a:p>
        </p:txBody>
      </p:sp>
    </p:spTree>
    <p:extLst>
      <p:ext uri="{BB962C8B-B14F-4D97-AF65-F5344CB8AC3E}">
        <p14:creationId xmlns:p14="http://schemas.microsoft.com/office/powerpoint/2010/main" val="30616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A72096-3324-42B4-8C8A-23D965488B66}" type="datetimeFigureOut">
              <a:rPr lang="en-US" smtClean="0"/>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15267-F6F0-44CE-BCFA-963D2DCB0098}" type="slidenum">
              <a:rPr lang="en-US" smtClean="0"/>
              <a:t>‹#›</a:t>
            </a:fld>
            <a:endParaRPr lang="en-US"/>
          </a:p>
        </p:txBody>
      </p:sp>
    </p:spTree>
    <p:extLst>
      <p:ext uri="{BB962C8B-B14F-4D97-AF65-F5344CB8AC3E}">
        <p14:creationId xmlns:p14="http://schemas.microsoft.com/office/powerpoint/2010/main" val="3667314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72096-3324-42B4-8C8A-23D965488B66}" type="datetimeFigureOut">
              <a:rPr lang="en-US" smtClean="0"/>
              <a:t>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015267-F6F0-44CE-BCFA-963D2DCB0098}" type="slidenum">
              <a:rPr lang="en-US" smtClean="0"/>
              <a:t>‹#›</a:t>
            </a:fld>
            <a:endParaRPr lang="en-US"/>
          </a:p>
        </p:txBody>
      </p:sp>
    </p:spTree>
    <p:extLst>
      <p:ext uri="{BB962C8B-B14F-4D97-AF65-F5344CB8AC3E}">
        <p14:creationId xmlns:p14="http://schemas.microsoft.com/office/powerpoint/2010/main" val="2146141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A72096-3324-42B4-8C8A-23D965488B66}"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15267-F6F0-44CE-BCFA-963D2DCB0098}" type="slidenum">
              <a:rPr lang="en-US" smtClean="0"/>
              <a:t>‹#›</a:t>
            </a:fld>
            <a:endParaRPr lang="en-US"/>
          </a:p>
        </p:txBody>
      </p:sp>
    </p:spTree>
    <p:extLst>
      <p:ext uri="{BB962C8B-B14F-4D97-AF65-F5344CB8AC3E}">
        <p14:creationId xmlns:p14="http://schemas.microsoft.com/office/powerpoint/2010/main" val="3959073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A72096-3324-42B4-8C8A-23D965488B66}"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15267-F6F0-44CE-BCFA-963D2DCB0098}" type="slidenum">
              <a:rPr lang="en-US" smtClean="0"/>
              <a:t>‹#›</a:t>
            </a:fld>
            <a:endParaRPr lang="en-US"/>
          </a:p>
        </p:txBody>
      </p:sp>
    </p:spTree>
    <p:extLst>
      <p:ext uri="{BB962C8B-B14F-4D97-AF65-F5344CB8AC3E}">
        <p14:creationId xmlns:p14="http://schemas.microsoft.com/office/powerpoint/2010/main" val="2901526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A72096-3324-42B4-8C8A-23D965488B66}"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15267-F6F0-44CE-BCFA-963D2DCB0098}" type="slidenum">
              <a:rPr lang="en-US" smtClean="0"/>
              <a:t>‹#›</a:t>
            </a:fld>
            <a:endParaRPr lang="en-US"/>
          </a:p>
        </p:txBody>
      </p:sp>
    </p:spTree>
    <p:extLst>
      <p:ext uri="{BB962C8B-B14F-4D97-AF65-F5344CB8AC3E}">
        <p14:creationId xmlns:p14="http://schemas.microsoft.com/office/powerpoint/2010/main" val="1816649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A72096-3324-42B4-8C8A-23D965488B66}"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15267-F6F0-44CE-BCFA-963D2DCB0098}" type="slidenum">
              <a:rPr lang="en-US" smtClean="0"/>
              <a:t>‹#›</a:t>
            </a:fld>
            <a:endParaRPr lang="en-US"/>
          </a:p>
        </p:txBody>
      </p:sp>
    </p:spTree>
    <p:extLst>
      <p:ext uri="{BB962C8B-B14F-4D97-AF65-F5344CB8AC3E}">
        <p14:creationId xmlns:p14="http://schemas.microsoft.com/office/powerpoint/2010/main" val="1083102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05-May-17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5A6398-5B92-4880-B42C-2D0285FB01C7}" type="slidenum">
              <a:rPr lang="en-US" smtClean="0"/>
              <a:t>‹#›</a:t>
            </a:fld>
            <a:endParaRPr lang="en-US"/>
          </a:p>
        </p:txBody>
      </p:sp>
    </p:spTree>
    <p:extLst>
      <p:ext uri="{BB962C8B-B14F-4D97-AF65-F5344CB8AC3E}">
        <p14:creationId xmlns:p14="http://schemas.microsoft.com/office/powerpoint/2010/main" val="310003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05-May-17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5A6398-5B92-4880-B42C-2D0285FB01C7}" type="slidenum">
              <a:rPr lang="en-US" smtClean="0"/>
              <a:t>‹#›</a:t>
            </a:fld>
            <a:endParaRPr lang="en-US"/>
          </a:p>
        </p:txBody>
      </p:sp>
    </p:spTree>
    <p:extLst>
      <p:ext uri="{BB962C8B-B14F-4D97-AF65-F5344CB8AC3E}">
        <p14:creationId xmlns:p14="http://schemas.microsoft.com/office/powerpoint/2010/main" val="323606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05-May-17</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5A6398-5B92-4880-B42C-2D0285FB01C7}" type="slidenum">
              <a:rPr lang="en-US" smtClean="0"/>
              <a:t>‹#›</a:t>
            </a:fld>
            <a:endParaRPr lang="en-US"/>
          </a:p>
        </p:txBody>
      </p:sp>
    </p:spTree>
    <p:extLst>
      <p:ext uri="{BB962C8B-B14F-4D97-AF65-F5344CB8AC3E}">
        <p14:creationId xmlns:p14="http://schemas.microsoft.com/office/powerpoint/2010/main" val="3680322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05-May-17</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5A6398-5B92-4880-B42C-2D0285FB01C7}" type="slidenum">
              <a:rPr lang="en-US" smtClean="0"/>
              <a:t>‹#›</a:t>
            </a:fld>
            <a:endParaRPr lang="en-US"/>
          </a:p>
        </p:txBody>
      </p:sp>
    </p:spTree>
    <p:extLst>
      <p:ext uri="{BB962C8B-B14F-4D97-AF65-F5344CB8AC3E}">
        <p14:creationId xmlns:p14="http://schemas.microsoft.com/office/powerpoint/2010/main" val="2396025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05-May-17</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5A6398-5B92-4880-B42C-2D0285FB01C7}" type="slidenum">
              <a:rPr lang="en-US" smtClean="0"/>
              <a:t>‹#›</a:t>
            </a:fld>
            <a:endParaRPr lang="en-US"/>
          </a:p>
        </p:txBody>
      </p:sp>
    </p:spTree>
    <p:extLst>
      <p:ext uri="{BB962C8B-B14F-4D97-AF65-F5344CB8AC3E}">
        <p14:creationId xmlns:p14="http://schemas.microsoft.com/office/powerpoint/2010/main" val="2270548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05-May-17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5A6398-5B92-4880-B42C-2D0285FB01C7}" type="slidenum">
              <a:rPr lang="en-US" smtClean="0"/>
              <a:t>‹#›</a:t>
            </a:fld>
            <a:endParaRPr lang="en-US"/>
          </a:p>
        </p:txBody>
      </p:sp>
    </p:spTree>
    <p:extLst>
      <p:ext uri="{BB962C8B-B14F-4D97-AF65-F5344CB8AC3E}">
        <p14:creationId xmlns:p14="http://schemas.microsoft.com/office/powerpoint/2010/main" val="156590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05-May-17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5A6398-5B92-4880-B42C-2D0285FB01C7}" type="slidenum">
              <a:rPr lang="en-US" smtClean="0"/>
              <a:t>‹#›</a:t>
            </a:fld>
            <a:endParaRPr lang="en-US"/>
          </a:p>
        </p:txBody>
      </p:sp>
    </p:spTree>
    <p:extLst>
      <p:ext uri="{BB962C8B-B14F-4D97-AF65-F5344CB8AC3E}">
        <p14:creationId xmlns:p14="http://schemas.microsoft.com/office/powerpoint/2010/main" val="147582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05-May-17</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5A6398-5B92-4880-B42C-2D0285FB01C7}" type="slidenum">
              <a:rPr lang="en-US" smtClean="0"/>
              <a:t>‹#›</a:t>
            </a:fld>
            <a:endParaRPr lang="en-US"/>
          </a:p>
        </p:txBody>
      </p:sp>
    </p:spTree>
    <p:extLst>
      <p:ext uri="{BB962C8B-B14F-4D97-AF65-F5344CB8AC3E}">
        <p14:creationId xmlns:p14="http://schemas.microsoft.com/office/powerpoint/2010/main" val="31083519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05-May-17</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B5A6398-5B92-4880-B42C-2D0285FB01C7}" type="slidenum">
              <a:rPr lang="en-US" smtClean="0"/>
              <a:t>‹#›</a:t>
            </a:fld>
            <a:endParaRPr lang="en-US"/>
          </a:p>
        </p:txBody>
      </p:sp>
    </p:spTree>
    <p:extLst>
      <p:ext uri="{BB962C8B-B14F-4D97-AF65-F5344CB8AC3E}">
        <p14:creationId xmlns:p14="http://schemas.microsoft.com/office/powerpoint/2010/main" val="3426176213"/>
      </p:ext>
    </p:extLst>
  </p:cSld>
  <p:clrMap bg1="lt1" tx1="dk1" bg2="lt2" tx2="dk2" accent1="accent1" accent2="accent2" accent3="accent3" accent4="accent4" accent5="accent5" accent6="accent6" hlink="hlink" folHlink="folHlink"/>
  <p:sldLayoutIdLst>
    <p:sldLayoutId id="2147483700" r:id="rId1"/>
    <p:sldLayoutId id="2147483714" r:id="rId2"/>
    <p:sldLayoutId id="2147483715" r:id="rId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A72096-3324-42B4-8C8A-23D965488B66}" type="datetimeFigureOut">
              <a:rPr lang="en-US" smtClean="0"/>
              <a:t>1/3/2024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15267-F6F0-44CE-BCFA-963D2DCB0098}" type="slidenum">
              <a:rPr lang="en-US" smtClean="0"/>
              <a:t>‹#›</a:t>
            </a:fld>
            <a:endParaRPr lang="en-US"/>
          </a:p>
        </p:txBody>
      </p:sp>
    </p:spTree>
    <p:extLst>
      <p:ext uri="{BB962C8B-B14F-4D97-AF65-F5344CB8AC3E}">
        <p14:creationId xmlns:p14="http://schemas.microsoft.com/office/powerpoint/2010/main" val="290453737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0.JPG"/><Relationship Id="rId5" Type="http://schemas.openxmlformats.org/officeDocument/2006/relationships/image" Target="../media/image12.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eg"/><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eg"/><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15.xml"/><Relationship Id="rId5" Type="http://schemas.openxmlformats.org/officeDocument/2006/relationships/image" Target="../media/image30.JPG"/><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845668"/>
            <a:ext cx="9144000" cy="1712067"/>
          </a:xfrm>
        </p:spPr>
        <p:txBody>
          <a:bodyPr>
            <a:normAutofit/>
          </a:bodyPr>
          <a:lstStyle/>
          <a:p>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Transportation Commission Workshop</a:t>
            </a:r>
          </a:p>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January 9, 2024</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773" y="1006576"/>
            <a:ext cx="6262455" cy="2630786"/>
          </a:xfrm>
          <a:prstGeom prst="rect">
            <a:avLst/>
          </a:prstGeom>
        </p:spPr>
      </p:pic>
      <p:pic>
        <p:nvPicPr>
          <p:cNvPr id="4" name="Picture 3">
            <a:extLst>
              <a:ext uri="{FF2B5EF4-FFF2-40B4-BE49-F238E27FC236}">
                <a16:creationId xmlns:a16="http://schemas.microsoft.com/office/drawing/2014/main" id="{3CB182BB-62CC-4A1C-B2CC-B5F30AC44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8832" y="5703158"/>
            <a:ext cx="1926336" cy="533400"/>
          </a:xfrm>
          <a:prstGeom prst="rect">
            <a:avLst/>
          </a:prstGeom>
        </p:spPr>
      </p:pic>
    </p:spTree>
    <p:extLst>
      <p:ext uri="{BB962C8B-B14F-4D97-AF65-F5344CB8AC3E}">
        <p14:creationId xmlns:p14="http://schemas.microsoft.com/office/powerpoint/2010/main" val="2095332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5372"/>
            <a:ext cx="7886700" cy="1059072"/>
          </a:xfrm>
        </p:spPr>
        <p:txBody>
          <a:bodyPr/>
          <a:lstStyle/>
          <a:p>
            <a:r>
              <a:rPr lang="en-US" dirty="0">
                <a:latin typeface="Microsoft Sans Serif"/>
                <a:ea typeface="Microsoft Sans Serif"/>
                <a:cs typeface="Microsoft Sans Serif"/>
              </a:rPr>
              <a:t>Construction costs for highway projects </a:t>
            </a: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a:solidFill>
                  <a:sysClr val="windowText" lastClr="000000"/>
                </a:solidFill>
              </a:rPr>
              <a:pPr defTabSz="685800"/>
              <a:t>10</a:t>
            </a:fld>
            <a:endParaRPr lang="en-US" sz="1350" kern="0">
              <a:solidFill>
                <a:sysClr val="windowText" lastClr="000000"/>
              </a:solidFill>
            </a:endParaRPr>
          </a:p>
        </p:txBody>
      </p:sp>
      <p:sp>
        <p:nvSpPr>
          <p:cNvPr id="5" name="Content Placeholder 4"/>
          <p:cNvSpPr>
            <a:spLocks noGrp="1"/>
          </p:cNvSpPr>
          <p:nvPr>
            <p:ph idx="1"/>
          </p:nvPr>
        </p:nvSpPr>
        <p:spPr>
          <a:xfrm>
            <a:off x="668580" y="1421479"/>
            <a:ext cx="7886700" cy="4305464"/>
          </a:xfrm>
        </p:spPr>
        <p:txBody>
          <a:bodyPr vert="horz" lIns="91440" tIns="45720" rIns="91440" bIns="45720" rtlCol="0" anchor="t">
            <a:noAutofit/>
          </a:bodyPr>
          <a:lstStyle/>
          <a:p>
            <a:pPr marL="0" indent="0">
              <a:buNone/>
            </a:pPr>
            <a:endParaRPr lang="en-US" sz="2800" dirty="0">
              <a:latin typeface="Microsoft Sans Serif"/>
              <a:ea typeface="Microsoft Sans Serif"/>
              <a:cs typeface="Microsoft Sans Serif"/>
            </a:endParaRPr>
          </a:p>
          <a:p>
            <a:r>
              <a:rPr lang="en-US" sz="2800" dirty="0">
                <a:latin typeface="Microsoft Sans Serif"/>
                <a:ea typeface="Microsoft Sans Serif"/>
                <a:cs typeface="Microsoft Sans Serif"/>
              </a:rPr>
              <a:t> </a:t>
            </a:r>
            <a:r>
              <a:rPr lang="en-US" sz="2800" u="sng" dirty="0">
                <a:latin typeface="Microsoft Sans Serif"/>
                <a:ea typeface="Microsoft Sans Serif"/>
                <a:cs typeface="Microsoft Sans Serif"/>
              </a:rPr>
              <a:t>2-lane highway (rural)</a:t>
            </a:r>
          </a:p>
          <a:p>
            <a:endParaRPr lang="en-US" sz="2800" u="sng" dirty="0">
              <a:latin typeface="Microsoft Sans Serif"/>
              <a:ea typeface="Microsoft Sans Serif"/>
              <a:cs typeface="Microsoft Sans Serif"/>
            </a:endParaRPr>
          </a:p>
          <a:p>
            <a:pPr lvl="1"/>
            <a:r>
              <a:rPr lang="en-US" sz="2500" dirty="0">
                <a:latin typeface="Microsoft Sans Serif"/>
                <a:ea typeface="Microsoft Sans Serif"/>
                <a:cs typeface="Microsoft Sans Serif"/>
              </a:rPr>
              <a:t>New Construction - $ 7.4 million per mile</a:t>
            </a:r>
          </a:p>
          <a:p>
            <a:pPr lvl="1"/>
            <a:r>
              <a:rPr lang="en-US" sz="2500" dirty="0">
                <a:latin typeface="Microsoft Sans Serif"/>
                <a:ea typeface="Microsoft Sans Serif"/>
                <a:cs typeface="Microsoft Sans Serif"/>
              </a:rPr>
              <a:t>Pavement replacement  -  $3.2 million per mile</a:t>
            </a:r>
          </a:p>
          <a:p>
            <a:pPr lvl="1"/>
            <a:r>
              <a:rPr lang="en-US" sz="2500" dirty="0">
                <a:latin typeface="Microsoft Sans Serif"/>
                <a:ea typeface="Microsoft Sans Serif"/>
                <a:cs typeface="Microsoft Sans Serif"/>
              </a:rPr>
              <a:t>Resurfacing (3”)  -  $625,000 per mile</a:t>
            </a:r>
          </a:p>
        </p:txBody>
      </p:sp>
    </p:spTree>
    <p:extLst>
      <p:ext uri="{BB962C8B-B14F-4D97-AF65-F5344CB8AC3E}">
        <p14:creationId xmlns:p14="http://schemas.microsoft.com/office/powerpoint/2010/main" val="3553617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8580" y="502171"/>
            <a:ext cx="7886700" cy="1059072"/>
          </a:xfrm>
        </p:spPr>
        <p:txBody>
          <a:bodyPr>
            <a:noAutofit/>
          </a:bodyPr>
          <a:lstStyle/>
          <a:p>
            <a:r>
              <a:rPr lang="en-US" sz="3200" dirty="0">
                <a:latin typeface="Microsoft Sans Serif"/>
                <a:ea typeface="Microsoft Sans Serif"/>
                <a:cs typeface="Microsoft Sans Serif"/>
              </a:rPr>
              <a:t>Managing our assets is critical to address this challenge and to ease the financial burden</a:t>
            </a: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a:solidFill>
                  <a:sysClr val="windowText" lastClr="000000"/>
                </a:solidFill>
              </a:rPr>
              <a:pPr defTabSz="685800"/>
              <a:t>11</a:t>
            </a:fld>
            <a:endParaRPr lang="en-US" sz="1350" kern="0">
              <a:solidFill>
                <a:sysClr val="windowText" lastClr="000000"/>
              </a:solidFill>
            </a:endParaRPr>
          </a:p>
        </p:txBody>
      </p:sp>
      <p:sp>
        <p:nvSpPr>
          <p:cNvPr id="5" name="Content Placeholder 4"/>
          <p:cNvSpPr>
            <a:spLocks noGrp="1"/>
          </p:cNvSpPr>
          <p:nvPr>
            <p:ph idx="1"/>
          </p:nvPr>
        </p:nvSpPr>
        <p:spPr>
          <a:xfrm>
            <a:off x="668580" y="1807978"/>
            <a:ext cx="7886700" cy="4305464"/>
          </a:xfrm>
        </p:spPr>
        <p:txBody>
          <a:bodyPr vert="horz" lIns="91440" tIns="45720" rIns="91440" bIns="45720" rtlCol="0" anchor="t">
            <a:noAutofit/>
          </a:bodyPr>
          <a:lstStyle/>
          <a:p>
            <a:pPr marL="0" indent="0">
              <a:buNone/>
            </a:pPr>
            <a:endParaRPr lang="en-US" sz="2800" dirty="0">
              <a:latin typeface="Microsoft Sans Serif"/>
              <a:ea typeface="Microsoft Sans Serif"/>
              <a:cs typeface="Microsoft Sans Serif"/>
            </a:endParaRPr>
          </a:p>
          <a:p>
            <a:r>
              <a:rPr lang="en-US" sz="2800" dirty="0">
                <a:latin typeface="Microsoft Sans Serif"/>
                <a:ea typeface="Microsoft Sans Serif"/>
                <a:cs typeface="Microsoft Sans Serif"/>
              </a:rPr>
              <a:t>We need to make efficient investments when managing our pavements.</a:t>
            </a:r>
          </a:p>
          <a:p>
            <a:endParaRPr lang="en-US" sz="2800" dirty="0">
              <a:latin typeface="Microsoft Sans Serif"/>
              <a:ea typeface="Microsoft Sans Serif"/>
              <a:cs typeface="Microsoft Sans Serif"/>
            </a:endParaRPr>
          </a:p>
          <a:p>
            <a:r>
              <a:rPr lang="en-US" sz="2800" dirty="0">
                <a:latin typeface="Microsoft Sans Serif"/>
                <a:ea typeface="Microsoft Sans Serif"/>
                <a:cs typeface="Microsoft Sans Serif"/>
              </a:rPr>
              <a:t>Use cost effective methods to extend pavement life.</a:t>
            </a:r>
          </a:p>
        </p:txBody>
      </p:sp>
    </p:spTree>
    <p:extLst>
      <p:ext uri="{BB962C8B-B14F-4D97-AF65-F5344CB8AC3E}">
        <p14:creationId xmlns:p14="http://schemas.microsoft.com/office/powerpoint/2010/main" val="3795221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3464"/>
            <a:ext cx="7886700" cy="466927"/>
          </a:xfrm>
        </p:spPr>
        <p:txBody>
          <a:bodyPr>
            <a:normAutofit fontScale="90000"/>
          </a:bodyPr>
          <a:lstStyle/>
          <a:p>
            <a:pPr algn="ct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Pavement Condition</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Slide Number Placeholder 3"/>
          <p:cNvSpPr>
            <a:spLocks noGrp="1"/>
          </p:cNvSpPr>
          <p:nvPr>
            <p:ph type="sldNum" sz="quarter" idx="12"/>
          </p:nvPr>
        </p:nvSpPr>
        <p:spPr>
          <a:xfrm>
            <a:off x="6924878" y="6492875"/>
            <a:ext cx="2057400" cy="365125"/>
          </a:xfrm>
        </p:spPr>
        <p:txBody>
          <a:bodyPr/>
          <a:lstStyle/>
          <a:p>
            <a:pPr defTabSz="685800"/>
            <a:fld id="{2B5A6398-5B92-4880-B42C-2D0285FB01C7}" type="slidenum">
              <a:rPr lang="en-US" sz="1350" kern="0">
                <a:solidFill>
                  <a:sysClr val="windowText" lastClr="000000"/>
                </a:solidFill>
              </a:rPr>
              <a:pPr defTabSz="685800"/>
              <a:t>12</a:t>
            </a:fld>
            <a:endParaRPr lang="en-US" sz="1350" kern="0">
              <a:solidFill>
                <a:sysClr val="windowText" lastClr="000000"/>
              </a:solidFill>
            </a:endParaRPr>
          </a:p>
        </p:txBody>
      </p:sp>
      <p:graphicFrame>
        <p:nvGraphicFramePr>
          <p:cNvPr id="7" name="Chart 6">
            <a:extLst>
              <a:ext uri="{FF2B5EF4-FFF2-40B4-BE49-F238E27FC236}">
                <a16:creationId xmlns:a16="http://schemas.microsoft.com/office/drawing/2014/main" id="{94C0DCCE-44CD-42E0-A058-296051F9F33A}"/>
              </a:ext>
            </a:extLst>
          </p:cNvPr>
          <p:cNvGraphicFramePr>
            <a:graphicFrameLocks/>
          </p:cNvGraphicFramePr>
          <p:nvPr/>
        </p:nvGraphicFramePr>
        <p:xfrm>
          <a:off x="628650" y="782240"/>
          <a:ext cx="7886700" cy="52935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3979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59072"/>
          </a:xfrm>
        </p:spPr>
        <p:txBody>
          <a:bodyPr/>
          <a:lstStyle/>
          <a:p>
            <a:r>
              <a:rPr lang="en-US" sz="3200">
                <a:latin typeface="Microsoft Sans Serif" panose="020B0604020202020204" pitchFamily="34" charset="0"/>
                <a:ea typeface="Microsoft Sans Serif" panose="020B0604020202020204" pitchFamily="34" charset="0"/>
                <a:cs typeface="Microsoft Sans Serif" panose="020B0604020202020204" pitchFamily="34" charset="0"/>
              </a:rPr>
              <a:t>Pavement Deterioration</a:t>
            </a:r>
            <a:endParaRPr lang="en-US">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smtClean="0">
                <a:solidFill>
                  <a:sysClr val="windowText" lastClr="000000"/>
                </a:solidFill>
              </a:rPr>
              <a:pPr defTabSz="685800"/>
              <a:t>13</a:t>
            </a:fld>
            <a:endParaRPr lang="en-US" sz="1350" kern="0">
              <a:solidFill>
                <a:sysClr val="windowText" lastClr="000000"/>
              </a:solidFill>
            </a:endParaRPr>
          </a:p>
        </p:txBody>
      </p:sp>
      <p:sp>
        <p:nvSpPr>
          <p:cNvPr id="5" name="Content Placeholder 4"/>
          <p:cNvSpPr>
            <a:spLocks noGrp="1"/>
          </p:cNvSpPr>
          <p:nvPr>
            <p:ph idx="1"/>
          </p:nvPr>
        </p:nvSpPr>
        <p:spPr>
          <a:xfrm>
            <a:off x="628650" y="1521304"/>
            <a:ext cx="5849788" cy="4305464"/>
          </a:xfrm>
        </p:spPr>
        <p:txBody>
          <a:bodyPr>
            <a:noAutofit/>
          </a:bodyPr>
          <a:lstStyle/>
          <a:p>
            <a:r>
              <a:rPr lang="en-US" sz="2400">
                <a:latin typeface="Microsoft Sans Serif" panose="020B0604020202020204" pitchFamily="34" charset="0"/>
                <a:ea typeface="Microsoft Sans Serif" panose="020B0604020202020204" pitchFamily="34" charset="0"/>
                <a:cs typeface="Microsoft Sans Serif" panose="020B0604020202020204" pitchFamily="34" charset="0"/>
              </a:rPr>
              <a:t>Pavement layers are designed for the anticipated truck loadings and for the environmental conditions</a:t>
            </a:r>
          </a:p>
          <a:p>
            <a:endParaRPr lang="en-US" sz="240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a:latin typeface="Microsoft Sans Serif" panose="020B0604020202020204" pitchFamily="34" charset="0"/>
                <a:ea typeface="Microsoft Sans Serif" panose="020B0604020202020204" pitchFamily="34" charset="0"/>
                <a:cs typeface="Microsoft Sans Serif" panose="020B0604020202020204" pitchFamily="34" charset="0"/>
              </a:rPr>
              <a:t>Pavements deteriorate after they are built due to many factors:</a:t>
            </a:r>
          </a:p>
          <a:p>
            <a:pPr lvl="1"/>
            <a:r>
              <a:rPr lang="en-US" sz="2000">
                <a:latin typeface="Microsoft Sans Serif" panose="020B0604020202020204" pitchFamily="34" charset="0"/>
                <a:ea typeface="Microsoft Sans Serif" panose="020B0604020202020204" pitchFamily="34" charset="0"/>
                <a:cs typeface="Microsoft Sans Serif" panose="020B0604020202020204" pitchFamily="34" charset="0"/>
              </a:rPr>
              <a:t>Iowa has one of the harshest environments</a:t>
            </a:r>
          </a:p>
          <a:p>
            <a:pPr lvl="2"/>
            <a:r>
              <a:rPr lang="en-US" sz="1600">
                <a:latin typeface="Microsoft Sans Serif" panose="020B0604020202020204" pitchFamily="34" charset="0"/>
                <a:ea typeface="Microsoft Sans Serif" panose="020B0604020202020204" pitchFamily="34" charset="0"/>
                <a:cs typeface="Microsoft Sans Serif" panose="020B0604020202020204" pitchFamily="34" charset="0"/>
              </a:rPr>
              <a:t>Year long moisture</a:t>
            </a:r>
          </a:p>
          <a:p>
            <a:pPr lvl="2"/>
            <a:r>
              <a:rPr lang="en-US" sz="1600">
                <a:latin typeface="Microsoft Sans Serif" panose="020B0604020202020204" pitchFamily="34" charset="0"/>
                <a:ea typeface="Microsoft Sans Serif" panose="020B0604020202020204" pitchFamily="34" charset="0"/>
                <a:cs typeface="Microsoft Sans Serif" panose="020B0604020202020204" pitchFamily="34" charset="0"/>
              </a:rPr>
              <a:t>Temperature extremes</a:t>
            </a:r>
          </a:p>
          <a:p>
            <a:pPr lvl="1"/>
            <a:r>
              <a:rPr lang="en-US" sz="2000">
                <a:latin typeface="Microsoft Sans Serif" panose="020B0604020202020204" pitchFamily="34" charset="0"/>
                <a:ea typeface="Microsoft Sans Serif" panose="020B0604020202020204" pitchFamily="34" charset="0"/>
                <a:cs typeface="Microsoft Sans Serif" panose="020B0604020202020204" pitchFamily="34" charset="0"/>
              </a:rPr>
              <a:t>Increased truck traffic or heavier trucks</a:t>
            </a:r>
          </a:p>
          <a:p>
            <a:pPr lvl="1"/>
            <a:r>
              <a:rPr lang="en-US" sz="2000">
                <a:latin typeface="Microsoft Sans Serif" panose="020B0604020202020204" pitchFamily="34" charset="0"/>
                <a:ea typeface="Microsoft Sans Serif" panose="020B0604020202020204" pitchFamily="34" charset="0"/>
                <a:cs typeface="Microsoft Sans Serif" panose="020B0604020202020204" pitchFamily="34" charset="0"/>
              </a:rPr>
              <a:t>Subgrade inconsistency</a:t>
            </a:r>
          </a:p>
          <a:p>
            <a:pPr lvl="1"/>
            <a:r>
              <a:rPr lang="en-US" sz="2000">
                <a:latin typeface="Microsoft Sans Serif" panose="020B0604020202020204" pitchFamily="34" charset="0"/>
                <a:ea typeface="Microsoft Sans Serif" panose="020B0604020202020204" pitchFamily="34" charset="0"/>
                <a:cs typeface="Microsoft Sans Serif" panose="020B0604020202020204" pitchFamily="34" charset="0"/>
              </a:rPr>
              <a:t>Drainage issues</a:t>
            </a:r>
          </a:p>
          <a:p>
            <a:pPr marL="0" indent="0">
              <a:buNone/>
            </a:pPr>
            <a:endParaRPr lang="en-US" sz="240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9" name="Picture 8">
            <a:extLst>
              <a:ext uri="{FF2B5EF4-FFF2-40B4-BE49-F238E27FC236}">
                <a16:creationId xmlns:a16="http://schemas.microsoft.com/office/drawing/2014/main" id="{A898ED48-A5A9-41E5-BCED-5E0CEBF39D8B}"/>
              </a:ext>
            </a:extLst>
          </p:cNvPr>
          <p:cNvPicPr>
            <a:picLocks noChangeAspect="1"/>
          </p:cNvPicPr>
          <p:nvPr/>
        </p:nvPicPr>
        <p:blipFill>
          <a:blip r:embed="rId4"/>
          <a:stretch>
            <a:fillRect/>
          </a:stretch>
        </p:blipFill>
        <p:spPr>
          <a:xfrm>
            <a:off x="6478438" y="3845936"/>
            <a:ext cx="2577514" cy="2646937"/>
          </a:xfrm>
          <a:prstGeom prst="rect">
            <a:avLst/>
          </a:prstGeom>
          <a:effectLst>
            <a:softEdge rad="127000"/>
          </a:effectLst>
        </p:spPr>
      </p:pic>
      <p:pic>
        <p:nvPicPr>
          <p:cNvPr id="8" name="Picture 7">
            <a:extLst>
              <a:ext uri="{FF2B5EF4-FFF2-40B4-BE49-F238E27FC236}">
                <a16:creationId xmlns:a16="http://schemas.microsoft.com/office/drawing/2014/main" id="{A7D49024-A651-4890-B761-38D45C6163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9946" y="979082"/>
            <a:ext cx="2596069" cy="3253347"/>
          </a:xfrm>
          <a:prstGeom prst="rect">
            <a:avLst/>
          </a:prstGeom>
          <a:effectLst>
            <a:softEdge rad="127000"/>
          </a:effectLst>
        </p:spPr>
      </p:pic>
      <p:pic>
        <p:nvPicPr>
          <p:cNvPr id="19" name="Picture 11" descr="DSC00215">
            <a:extLst>
              <a:ext uri="{FF2B5EF4-FFF2-40B4-BE49-F238E27FC236}">
                <a16:creationId xmlns:a16="http://schemas.microsoft.com/office/drawing/2014/main" id="{45E3E471-E141-40A0-924C-0256FE9F51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6634" y="0"/>
            <a:ext cx="2610888" cy="1958165"/>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4196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pPr algn="ct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Pavement Deterioration</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Slide Number Placeholder 3"/>
          <p:cNvSpPr>
            <a:spLocks noGrp="1"/>
          </p:cNvSpPr>
          <p:nvPr>
            <p:ph type="sldNum" sz="quarter" idx="12"/>
          </p:nvPr>
        </p:nvSpPr>
        <p:spPr>
          <a:xfrm>
            <a:off x="6457950" y="6356351"/>
            <a:ext cx="2057400" cy="365125"/>
          </a:xfrm>
        </p:spPr>
        <p:txBody>
          <a:bodyPr/>
          <a:lstStyle/>
          <a:p>
            <a:pPr defTabSz="685800"/>
            <a:fld id="{2B5A6398-5B92-4880-B42C-2D0285FB01C7}" type="slidenum">
              <a:rPr lang="en-US" sz="1350" kern="0" smtClean="0">
                <a:solidFill>
                  <a:sysClr val="windowText" lastClr="000000"/>
                </a:solidFill>
              </a:rPr>
              <a:pPr defTabSz="685800"/>
              <a:t>14</a:t>
            </a:fld>
            <a:endParaRPr lang="en-US" sz="1350" kern="0">
              <a:solidFill>
                <a:sysClr val="windowText" lastClr="000000"/>
              </a:solidFill>
            </a:endParaRPr>
          </a:p>
        </p:txBody>
      </p:sp>
      <p:pic>
        <p:nvPicPr>
          <p:cNvPr id="4" name="Picture 3"/>
          <p:cNvPicPr>
            <a:picLocks noChangeAspect="1"/>
          </p:cNvPicPr>
          <p:nvPr/>
        </p:nvPicPr>
        <p:blipFill rotWithShape="1">
          <a:blip r:embed="rId4"/>
          <a:srcRect l="4185" t="12285"/>
          <a:stretch/>
        </p:blipFill>
        <p:spPr>
          <a:xfrm>
            <a:off x="584553" y="1634246"/>
            <a:ext cx="7541530" cy="4186336"/>
          </a:xfrm>
          <a:prstGeom prst="rect">
            <a:avLst/>
          </a:prstGeom>
        </p:spPr>
      </p:pic>
    </p:spTree>
    <p:extLst>
      <p:ext uri="{BB962C8B-B14F-4D97-AF65-F5344CB8AC3E}">
        <p14:creationId xmlns:p14="http://schemas.microsoft.com/office/powerpoint/2010/main" val="922392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7104"/>
            <a:ext cx="7886700" cy="1059072"/>
          </a:xfrm>
        </p:spPr>
        <p:txBody>
          <a:bodyPr/>
          <a:lstStyle/>
          <a:p>
            <a:pPr algn="ct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Slowing down the deterioration</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a:solidFill>
                  <a:sysClr val="windowText" lastClr="000000"/>
                </a:solidFill>
              </a:rPr>
              <a:pPr defTabSz="685800"/>
              <a:t>15</a:t>
            </a:fld>
            <a:endParaRPr lang="en-US" sz="1350" kern="0">
              <a:solidFill>
                <a:sysClr val="windowText" lastClr="000000"/>
              </a:solidFill>
            </a:endParaRPr>
          </a:p>
        </p:txBody>
      </p:sp>
      <p:sp>
        <p:nvSpPr>
          <p:cNvPr id="5" name="Content Placeholder 4"/>
          <p:cNvSpPr>
            <a:spLocks noGrp="1"/>
          </p:cNvSpPr>
          <p:nvPr>
            <p:ph idx="1"/>
          </p:nvPr>
        </p:nvSpPr>
        <p:spPr>
          <a:xfrm>
            <a:off x="628650" y="1357402"/>
            <a:ext cx="7886700" cy="4305464"/>
          </a:xfrm>
        </p:spPr>
        <p:txBody>
          <a:bodyPr vert="horz" lIns="91440" tIns="45720" rIns="91440" bIns="45720" rtlCol="0" anchor="t">
            <a:noAutofit/>
          </a:bodyPr>
          <a:lstStyle/>
          <a:p>
            <a:r>
              <a:rPr lang="en-US" sz="2400" dirty="0">
                <a:latin typeface="Microsoft Sans Serif"/>
                <a:ea typeface="Microsoft Sans Serif"/>
                <a:cs typeface="Microsoft Sans Serif"/>
              </a:rPr>
              <a:t>Preventive Maintenance/Preservation</a:t>
            </a:r>
          </a:p>
          <a:p>
            <a:endParaRPr lang="en-US" sz="24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Treatments applied to pavements in relatively good condition to extend pavement life and/or improve performance.</a:t>
            </a:r>
          </a:p>
          <a:p>
            <a:pPr lvl="1"/>
            <a:endParaRPr lang="en-US" sz="21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Begin early in pavement life</a:t>
            </a:r>
          </a:p>
          <a:p>
            <a:pPr lvl="1"/>
            <a:endParaRPr lang="en-US" sz="21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Very cost effective</a:t>
            </a:r>
          </a:p>
          <a:p>
            <a:pPr lvl="1"/>
            <a:endParaRPr lang="en-US" sz="21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Treatments may be repeated on a schedule</a:t>
            </a:r>
          </a:p>
          <a:p>
            <a:endParaRPr lang="en-US" sz="27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27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582496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7104"/>
            <a:ext cx="7886700" cy="1059072"/>
          </a:xfrm>
        </p:spPr>
        <p:txBody>
          <a:bodyPr/>
          <a:lstStyle/>
          <a:p>
            <a:pPr algn="ct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Maintaining Good Condition Costs Less</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a:solidFill>
                  <a:sysClr val="windowText" lastClr="000000"/>
                </a:solidFill>
              </a:rPr>
              <a:pPr defTabSz="685800"/>
              <a:t>16</a:t>
            </a:fld>
            <a:endParaRPr lang="en-US" sz="1350" kern="0">
              <a:solidFill>
                <a:sysClr val="windowText" lastClr="000000"/>
              </a:solidFill>
            </a:endParaRPr>
          </a:p>
        </p:txBody>
      </p:sp>
      <p:sp>
        <p:nvSpPr>
          <p:cNvPr id="5" name="Content Placeholder 4"/>
          <p:cNvSpPr>
            <a:spLocks noGrp="1"/>
          </p:cNvSpPr>
          <p:nvPr>
            <p:ph idx="1"/>
          </p:nvPr>
        </p:nvSpPr>
        <p:spPr>
          <a:xfrm>
            <a:off x="628650" y="1357402"/>
            <a:ext cx="7886700" cy="4305464"/>
          </a:xfrm>
        </p:spPr>
        <p:txBody>
          <a:bodyPr>
            <a:noAutofit/>
          </a:bodyPr>
          <a:lstStyle/>
          <a:p>
            <a:r>
              <a:rPr lang="en-US" sz="2400">
                <a:latin typeface="Microsoft Sans Serif" panose="020B0604020202020204" pitchFamily="34" charset="0"/>
                <a:ea typeface="Microsoft Sans Serif" panose="020B0604020202020204" pitchFamily="34" charset="0"/>
                <a:cs typeface="Microsoft Sans Serif" panose="020B0604020202020204" pitchFamily="34" charset="0"/>
              </a:rPr>
              <a:t>Just like your car or home, routine and preventative maintenance can help extend the life.</a:t>
            </a:r>
          </a:p>
          <a:p>
            <a:pPr lvl="1"/>
            <a:r>
              <a:rPr lang="en-US" sz="2000">
                <a:latin typeface="Microsoft Sans Serif" panose="020B0604020202020204" pitchFamily="34" charset="0"/>
                <a:ea typeface="Microsoft Sans Serif" panose="020B0604020202020204" pitchFamily="34" charset="0"/>
                <a:cs typeface="Microsoft Sans Serif" panose="020B0604020202020204" pitchFamily="34" charset="0"/>
              </a:rPr>
              <a:t>Eventually things wear out and more extensive rehabilitation or replacement is required.</a:t>
            </a:r>
          </a:p>
          <a:p>
            <a:pPr lvl="1"/>
            <a:endParaRPr lang="en-US" sz="240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a:latin typeface="Microsoft Sans Serif" panose="020B0604020202020204" pitchFamily="34" charset="0"/>
                <a:ea typeface="Microsoft Sans Serif" panose="020B0604020202020204" pitchFamily="34" charset="0"/>
                <a:cs typeface="Microsoft Sans Serif" panose="020B0604020202020204" pitchFamily="34" charset="0"/>
              </a:rPr>
              <a:t>Over the life of a pavement, preservation treatments are like sealing the deck on your house – it can help extend the life, but eventually it will need rehabilitation or replacement.</a:t>
            </a:r>
          </a:p>
          <a:p>
            <a:endParaRPr lang="en-US" sz="240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a:latin typeface="Microsoft Sans Serif" panose="020B0604020202020204" pitchFamily="34" charset="0"/>
                <a:ea typeface="Microsoft Sans Serif" panose="020B0604020202020204" pitchFamily="34" charset="0"/>
                <a:cs typeface="Microsoft Sans Serif" panose="020B0604020202020204" pitchFamily="34" charset="0"/>
              </a:rPr>
              <a:t>We use pavement management data and tools to help us determine the optimal mix of treatments to get the most life at the least cost.</a:t>
            </a:r>
          </a:p>
        </p:txBody>
      </p:sp>
    </p:spTree>
    <p:extLst>
      <p:ext uri="{BB962C8B-B14F-4D97-AF65-F5344CB8AC3E}">
        <p14:creationId xmlns:p14="http://schemas.microsoft.com/office/powerpoint/2010/main" val="174556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9"/>
            <a:ext cx="7886700" cy="575213"/>
          </a:xfrm>
        </p:spPr>
        <p:txBody>
          <a:bodyPr/>
          <a:lstStyle/>
          <a:p>
            <a:pPr algn="ct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Pavement Treatments</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ontent Placeholder 4"/>
          <p:cNvSpPr>
            <a:spLocks noGrp="1"/>
          </p:cNvSpPr>
          <p:nvPr>
            <p:ph idx="1"/>
          </p:nvPr>
        </p:nvSpPr>
        <p:spPr>
          <a:xfrm>
            <a:off x="628650" y="1039564"/>
            <a:ext cx="7886700" cy="4555687"/>
          </a:xfrm>
        </p:spPr>
        <p:txBody>
          <a:bodyPr>
            <a:noAutofit/>
          </a:bodyPr>
          <a:lstStyle/>
          <a:p>
            <a:r>
              <a:rPr lang="en-US" sz="2100" u="sng" dirty="0"/>
              <a:t>Maintenance/Preservation treatments</a:t>
            </a:r>
            <a:r>
              <a:rPr lang="en-US" sz="2100" dirty="0"/>
              <a:t> </a:t>
            </a:r>
            <a:endParaRPr lang="en-US" sz="2100" u="sng" dirty="0"/>
          </a:p>
          <a:p>
            <a:pPr lvl="1"/>
            <a:r>
              <a:rPr lang="en-US" sz="1800" dirty="0">
                <a:solidFill>
                  <a:prstClr val="black"/>
                </a:solidFill>
              </a:rPr>
              <a:t>Crack &amp; joint sealing/filling  </a:t>
            </a:r>
            <a:endParaRPr lang="en-US" sz="1800" dirty="0"/>
          </a:p>
          <a:p>
            <a:pPr lvl="1"/>
            <a:r>
              <a:rPr lang="en-US" sz="1800" dirty="0"/>
              <a:t>Diamond grinding</a:t>
            </a:r>
          </a:p>
          <a:p>
            <a:pPr lvl="1"/>
            <a:r>
              <a:rPr lang="en-US" sz="1800" dirty="0"/>
              <a:t>Thin surface treatments</a:t>
            </a:r>
          </a:p>
          <a:p>
            <a:pPr lvl="2"/>
            <a:r>
              <a:rPr lang="en-US" sz="1500" dirty="0"/>
              <a:t>Chip seals</a:t>
            </a:r>
          </a:p>
          <a:p>
            <a:pPr lvl="2"/>
            <a:r>
              <a:rPr lang="en-US" sz="1500" dirty="0"/>
              <a:t>Slurry seals</a:t>
            </a:r>
          </a:p>
          <a:p>
            <a:pPr lvl="2"/>
            <a:r>
              <a:rPr lang="en-US" sz="1500" dirty="0" err="1">
                <a:solidFill>
                  <a:prstClr val="black"/>
                </a:solidFill>
              </a:rPr>
              <a:t>Microsurfacing</a:t>
            </a:r>
            <a:endParaRPr lang="en-US" sz="1500" dirty="0"/>
          </a:p>
          <a:p>
            <a:pPr lvl="2"/>
            <a:r>
              <a:rPr lang="en-US" sz="1500" dirty="0"/>
              <a:t>Thin lift asphalt overlays</a:t>
            </a:r>
          </a:p>
          <a:p>
            <a:r>
              <a:rPr lang="en-US" sz="2100" u="sng" dirty="0"/>
              <a:t>Rehabilitations </a:t>
            </a:r>
            <a:r>
              <a:rPr lang="en-US" sz="2100" dirty="0"/>
              <a:t>(20 year life)</a:t>
            </a:r>
            <a:endParaRPr lang="en-US" sz="2100" u="sng" dirty="0"/>
          </a:p>
          <a:p>
            <a:pPr lvl="1"/>
            <a:r>
              <a:rPr lang="en-US" sz="1800" dirty="0"/>
              <a:t>Functional overlays (to address ride)</a:t>
            </a:r>
          </a:p>
          <a:p>
            <a:pPr lvl="1"/>
            <a:r>
              <a:rPr lang="en-US" sz="1800" dirty="0">
                <a:solidFill>
                  <a:prstClr val="black"/>
                </a:solidFill>
              </a:rPr>
              <a:t>Cold-in-Place recycling</a:t>
            </a:r>
            <a:endParaRPr lang="en-US" sz="1800" dirty="0"/>
          </a:p>
          <a:p>
            <a:pPr lvl="1"/>
            <a:r>
              <a:rPr lang="en-US" sz="1800" dirty="0"/>
              <a:t>Structural overlays (asphalt and concrete)</a:t>
            </a:r>
          </a:p>
          <a:p>
            <a:pPr lvl="1"/>
            <a:r>
              <a:rPr lang="en-US" sz="1800" dirty="0" err="1"/>
              <a:t>Rubblization</a:t>
            </a:r>
            <a:r>
              <a:rPr lang="en-US" sz="1800" dirty="0"/>
              <a:t>/crack &amp; seat</a:t>
            </a:r>
          </a:p>
          <a:p>
            <a:r>
              <a:rPr lang="en-US" sz="2100" u="sng" dirty="0"/>
              <a:t>Reconstruction</a:t>
            </a:r>
            <a:r>
              <a:rPr lang="en-US" sz="2100" dirty="0"/>
              <a:t> (40 year life)</a:t>
            </a:r>
            <a:endParaRPr lang="en-US" sz="2100" u="sng" dirty="0"/>
          </a:p>
          <a:p>
            <a:pPr lvl="1"/>
            <a:r>
              <a:rPr lang="en-US" sz="1800" dirty="0"/>
              <a:t>Completely replacing the pavement and sometimes the subgrade</a:t>
            </a:r>
            <a:endParaRPr lang="en-US" sz="1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Slide Number Placeholder 3"/>
          <p:cNvSpPr>
            <a:spLocks noGrp="1"/>
          </p:cNvSpPr>
          <p:nvPr>
            <p:ph type="sldNum" sz="quarter" idx="12"/>
          </p:nvPr>
        </p:nvSpPr>
        <p:spPr>
          <a:xfrm>
            <a:off x="6936065" y="6506487"/>
            <a:ext cx="2057400" cy="273844"/>
          </a:xfrm>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2B5A6398-5B92-4880-B42C-2D0285FB01C7}" type="slidenum">
              <a:rPr kumimoji="0" lang="en-US" sz="1351"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17</a:t>
            </a:fld>
            <a:endParaRPr kumimoji="0" lang="en-US" sz="1351"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Down Arrow 6"/>
          <p:cNvSpPr/>
          <p:nvPr/>
        </p:nvSpPr>
        <p:spPr>
          <a:xfrm>
            <a:off x="7556243" y="1367752"/>
            <a:ext cx="573024" cy="4122496"/>
          </a:xfrm>
          <a:prstGeom prst="down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chemeClr val="accent1">
                <a:shade val="50000"/>
                <a:alpha val="96000"/>
              </a:schemeClr>
            </a:solidFill>
          </a:ln>
          <a:effectLst/>
          <a:scene3d>
            <a:camera prst="orthographicFront"/>
            <a:lightRig rig="threePt" dir="t"/>
          </a:scene3d>
          <a:sp3d>
            <a:bevelT/>
            <a:bevelB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37022CE-4076-4E34-8E9A-C05713B0BBEF}"/>
              </a:ext>
            </a:extLst>
          </p:cNvPr>
          <p:cNvSpPr txBox="1"/>
          <p:nvPr/>
        </p:nvSpPr>
        <p:spPr>
          <a:xfrm>
            <a:off x="5385121" y="1499477"/>
            <a:ext cx="197192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$3,000/mile/year of life</a:t>
            </a:r>
          </a:p>
        </p:txBody>
      </p:sp>
      <p:sp>
        <p:nvSpPr>
          <p:cNvPr id="12" name="TextBox 11">
            <a:extLst>
              <a:ext uri="{FF2B5EF4-FFF2-40B4-BE49-F238E27FC236}">
                <a16:creationId xmlns:a16="http://schemas.microsoft.com/office/drawing/2014/main" id="{903FA5EF-3CFC-4958-88D0-2785FF48107A}"/>
              </a:ext>
            </a:extLst>
          </p:cNvPr>
          <p:cNvSpPr txBox="1"/>
          <p:nvPr/>
        </p:nvSpPr>
        <p:spPr>
          <a:xfrm>
            <a:off x="5385121" y="2214982"/>
            <a:ext cx="19719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$9,000/mile/year</a:t>
            </a:r>
          </a:p>
        </p:txBody>
      </p:sp>
      <p:sp>
        <p:nvSpPr>
          <p:cNvPr id="13" name="TextBox 12">
            <a:extLst>
              <a:ext uri="{FF2B5EF4-FFF2-40B4-BE49-F238E27FC236}">
                <a16:creationId xmlns:a16="http://schemas.microsoft.com/office/drawing/2014/main" id="{F39A94B8-8D03-4068-80DB-ECB67CE215D8}"/>
              </a:ext>
            </a:extLst>
          </p:cNvPr>
          <p:cNvSpPr txBox="1"/>
          <p:nvPr/>
        </p:nvSpPr>
        <p:spPr>
          <a:xfrm>
            <a:off x="5364423" y="3022283"/>
            <a:ext cx="19719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$12,000/mile/year</a:t>
            </a:r>
          </a:p>
        </p:txBody>
      </p:sp>
      <p:sp>
        <p:nvSpPr>
          <p:cNvPr id="14" name="TextBox 13">
            <a:extLst>
              <a:ext uri="{FF2B5EF4-FFF2-40B4-BE49-F238E27FC236}">
                <a16:creationId xmlns:a16="http://schemas.microsoft.com/office/drawing/2014/main" id="{744CD775-C60B-4079-A24A-210F063D090A}"/>
              </a:ext>
            </a:extLst>
          </p:cNvPr>
          <p:cNvSpPr txBox="1"/>
          <p:nvPr/>
        </p:nvSpPr>
        <p:spPr>
          <a:xfrm>
            <a:off x="5364423" y="4164241"/>
            <a:ext cx="19719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a:t>
            </a:r>
            <a:r>
              <a:rPr lang="en-US" dirty="0">
                <a:solidFill>
                  <a:srgbClr val="FF0000"/>
                </a:solidFill>
                <a:latin typeface="Calibri" panose="020F0502020204030204"/>
              </a:rPr>
              <a:t>40</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,000/mile/year</a:t>
            </a:r>
          </a:p>
        </p:txBody>
      </p:sp>
      <p:sp>
        <p:nvSpPr>
          <p:cNvPr id="15" name="TextBox 14">
            <a:extLst>
              <a:ext uri="{FF2B5EF4-FFF2-40B4-BE49-F238E27FC236}">
                <a16:creationId xmlns:a16="http://schemas.microsoft.com/office/drawing/2014/main" id="{D3B10006-FBB0-4B6D-9702-CC8ACB419561}"/>
              </a:ext>
            </a:extLst>
          </p:cNvPr>
          <p:cNvSpPr txBox="1"/>
          <p:nvPr/>
        </p:nvSpPr>
        <p:spPr>
          <a:xfrm>
            <a:off x="5385121" y="5173857"/>
            <a:ext cx="19719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$80,000/mile/</a:t>
            </a:r>
            <a:r>
              <a:rPr lang="en-US" dirty="0">
                <a:solidFill>
                  <a:srgbClr val="FF0000"/>
                </a:solidFill>
                <a:latin typeface="Calibri" panose="020F0502020204030204"/>
              </a:rPr>
              <a:t>year</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6" name="Rectangle 15">
            <a:extLst>
              <a:ext uri="{FF2B5EF4-FFF2-40B4-BE49-F238E27FC236}">
                <a16:creationId xmlns:a16="http://schemas.microsoft.com/office/drawing/2014/main" id="{B07BFAF9-D4AF-425A-8A15-7F25745BAB89}"/>
              </a:ext>
            </a:extLst>
          </p:cNvPr>
          <p:cNvSpPr/>
          <p:nvPr/>
        </p:nvSpPr>
        <p:spPr>
          <a:xfrm>
            <a:off x="6644055" y="449442"/>
            <a:ext cx="2349410" cy="830997"/>
          </a:xfrm>
          <a:prstGeom prst="rect">
            <a:avLst/>
          </a:prstGeom>
          <a:noFill/>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9525">
                  <a:solidFill>
                    <a:prstClr val="white"/>
                  </a:solidFill>
                  <a:prstDash val="solid"/>
                </a:ln>
                <a:solidFill>
                  <a:srgbClr val="5B9BD5"/>
                </a:solidFill>
                <a:effectLst/>
                <a:uLnTx/>
                <a:uFillTx/>
                <a:latin typeface="Calibri" panose="020F0502020204030204"/>
                <a:ea typeface="+mn-ea"/>
                <a:cs typeface="+mn-cs"/>
              </a:rPr>
              <a:t>Increasing Annualized Cost</a:t>
            </a:r>
          </a:p>
        </p:txBody>
      </p:sp>
    </p:spTree>
    <p:extLst>
      <p:ext uri="{BB962C8B-B14F-4D97-AF65-F5344CB8AC3E}">
        <p14:creationId xmlns:p14="http://schemas.microsoft.com/office/powerpoint/2010/main" val="2008417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xfrm>
            <a:off x="6924878" y="6492875"/>
            <a:ext cx="2057400" cy="365125"/>
          </a:xfrm>
        </p:spPr>
        <p:txBody>
          <a:bodyPr/>
          <a:lstStyle/>
          <a:p>
            <a:pPr defTabSz="685800"/>
            <a:fld id="{2B5A6398-5B92-4880-B42C-2D0285FB01C7}" type="slidenum">
              <a:rPr lang="en-US" sz="1350" kern="0">
                <a:solidFill>
                  <a:sysClr val="windowText" lastClr="000000"/>
                </a:solidFill>
              </a:rPr>
              <a:pPr defTabSz="685800"/>
              <a:t>18</a:t>
            </a:fld>
            <a:endParaRPr lang="en-US" sz="1350" kern="0">
              <a:solidFill>
                <a:sysClr val="windowText" lastClr="000000"/>
              </a:solidFill>
            </a:endParaRPr>
          </a:p>
        </p:txBody>
      </p:sp>
      <p:graphicFrame>
        <p:nvGraphicFramePr>
          <p:cNvPr id="8" name="Chart 7">
            <a:extLst>
              <a:ext uri="{FF2B5EF4-FFF2-40B4-BE49-F238E27FC236}">
                <a16:creationId xmlns:a16="http://schemas.microsoft.com/office/drawing/2014/main" id="{14545BE9-6874-4147-A40C-A42D80388367}"/>
              </a:ext>
            </a:extLst>
          </p:cNvPr>
          <p:cNvGraphicFramePr>
            <a:graphicFrameLocks/>
          </p:cNvGraphicFramePr>
          <p:nvPr/>
        </p:nvGraphicFramePr>
        <p:xfrm>
          <a:off x="264126" y="-9525"/>
          <a:ext cx="8602777" cy="6160851"/>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p:cNvCxnSpPr/>
          <p:nvPr/>
        </p:nvCxnSpPr>
        <p:spPr>
          <a:xfrm>
            <a:off x="1582164" y="2413879"/>
            <a:ext cx="6595556" cy="162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 name="Line Callout 2 4"/>
          <p:cNvSpPr/>
          <p:nvPr/>
        </p:nvSpPr>
        <p:spPr>
          <a:xfrm>
            <a:off x="4519915" y="1939385"/>
            <a:ext cx="1491575" cy="265889"/>
          </a:xfrm>
          <a:prstGeom prst="borderCallout2">
            <a:avLst>
              <a:gd name="adj1" fmla="val 45579"/>
              <a:gd name="adj2" fmla="val 102102"/>
              <a:gd name="adj3" fmla="val 87043"/>
              <a:gd name="adj4" fmla="val 122463"/>
              <a:gd name="adj5" fmla="val 163242"/>
              <a:gd name="adj6" fmla="val 132497"/>
            </a:avLst>
          </a:prstGeom>
          <a:ln>
            <a:tailEnd type="triangle"/>
          </a:ln>
        </p:spPr>
        <p:style>
          <a:lnRef idx="2">
            <a:schemeClr val="accent3">
              <a:shade val="50000"/>
            </a:schemeClr>
          </a:lnRef>
          <a:fillRef idx="1">
            <a:schemeClr val="accent3"/>
          </a:fillRef>
          <a:effectRef idx="0">
            <a:schemeClr val="accent3"/>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t>Target Condition Index</a:t>
            </a:r>
          </a:p>
        </p:txBody>
      </p:sp>
    </p:spTree>
    <p:extLst>
      <p:ext uri="{BB962C8B-B14F-4D97-AF65-F5344CB8AC3E}">
        <p14:creationId xmlns:p14="http://schemas.microsoft.com/office/powerpoint/2010/main" val="1825960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3D18489-01E8-4210-B219-637579AF6EF9}"/>
              </a:ext>
            </a:extLst>
          </p:cNvPr>
          <p:cNvSpPr>
            <a:spLocks noGrp="1"/>
          </p:cNvSpPr>
          <p:nvPr>
            <p:ph type="sldNum" sz="quarter" idx="12"/>
          </p:nvPr>
        </p:nvSpPr>
        <p:spPr>
          <a:xfrm>
            <a:off x="6457950" y="6356350"/>
            <a:ext cx="2057400" cy="365125"/>
          </a:xfrm>
        </p:spPr>
        <p:txBody>
          <a:bodyPr>
            <a:normAutofit/>
          </a:bodyPr>
          <a:lstStyle/>
          <a:p>
            <a:pPr>
              <a:spcAft>
                <a:spcPts val="600"/>
              </a:spcAft>
            </a:pPr>
            <a:fld id="{EB827FB1-D260-40EE-9882-1B475E730012}" type="slidenum">
              <a:rPr lang="en-US">
                <a:solidFill>
                  <a:schemeClr val="tx1"/>
                </a:solidFill>
              </a:rPr>
              <a:pPr>
                <a:spcAft>
                  <a:spcPts val="600"/>
                </a:spcAft>
              </a:pPr>
              <a:t>19</a:t>
            </a:fld>
            <a:endParaRPr lang="en-US">
              <a:solidFill>
                <a:schemeClr val="tx1"/>
              </a:solidFill>
            </a:endParaRPr>
          </a:p>
        </p:txBody>
      </p:sp>
      <p:sp>
        <p:nvSpPr>
          <p:cNvPr id="17" name="Rectangle 1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789D05E3-13FB-4718-B5F5-82FBD196C663}"/>
              </a:ext>
            </a:extLst>
          </p:cNvPr>
          <p:cNvPicPr>
            <a:picLocks noChangeAspect="1"/>
          </p:cNvPicPr>
          <p:nvPr/>
        </p:nvPicPr>
        <p:blipFill rotWithShape="1">
          <a:blip r:embed="rId2"/>
          <a:srcRect r="8534" b="-2"/>
          <a:stretch/>
        </p:blipFill>
        <p:spPr>
          <a:xfrm>
            <a:off x="476510" y="653303"/>
            <a:ext cx="3008122" cy="2705099"/>
          </a:xfrm>
          <a:prstGeom prst="rect">
            <a:avLst/>
          </a:prstGeom>
        </p:spPr>
      </p:pic>
      <p:pic>
        <p:nvPicPr>
          <p:cNvPr id="10" name="Picture 9">
            <a:extLst>
              <a:ext uri="{FF2B5EF4-FFF2-40B4-BE49-F238E27FC236}">
                <a16:creationId xmlns:a16="http://schemas.microsoft.com/office/drawing/2014/main" id="{94CE82E9-91CB-426E-9AEC-D056D4B169C3}"/>
              </a:ext>
            </a:extLst>
          </p:cNvPr>
          <p:cNvPicPr>
            <a:picLocks noChangeAspect="1"/>
          </p:cNvPicPr>
          <p:nvPr/>
        </p:nvPicPr>
        <p:blipFill rotWithShape="1">
          <a:blip r:embed="rId3">
            <a:extLst>
              <a:ext uri="{28A0092B-C50C-407E-A947-70E740481C1C}">
                <a14:useLocalDpi xmlns:a14="http://schemas.microsoft.com/office/drawing/2010/main" val="0"/>
              </a:ext>
            </a:extLst>
          </a:blip>
          <a:srcRect r="30856" b="1"/>
          <a:stretch/>
        </p:blipFill>
        <p:spPr>
          <a:xfrm>
            <a:off x="3609474" y="643467"/>
            <a:ext cx="5051925" cy="5571066"/>
          </a:xfrm>
          <a:prstGeom prst="rect">
            <a:avLst/>
          </a:prstGeom>
        </p:spPr>
      </p:pic>
      <p:sp>
        <p:nvSpPr>
          <p:cNvPr id="6" name="TextBox 5">
            <a:extLst>
              <a:ext uri="{FF2B5EF4-FFF2-40B4-BE49-F238E27FC236}">
                <a16:creationId xmlns:a16="http://schemas.microsoft.com/office/drawing/2014/main" id="{8DA0F80B-1853-4AC4-889D-CE65D29537E2}"/>
              </a:ext>
            </a:extLst>
          </p:cNvPr>
          <p:cNvSpPr txBox="1"/>
          <p:nvPr/>
        </p:nvSpPr>
        <p:spPr>
          <a:xfrm>
            <a:off x="6304112" y="775511"/>
            <a:ext cx="1613139" cy="523220"/>
          </a:xfrm>
          <a:prstGeom prst="rect">
            <a:avLst/>
          </a:prstGeom>
          <a:noFill/>
        </p:spPr>
        <p:txBody>
          <a:bodyPr wrap="square" rtlCol="0">
            <a:spAutoFit/>
          </a:bodyPr>
          <a:lstStyle/>
          <a:p>
            <a:pPr>
              <a:spcAft>
                <a:spcPts val="600"/>
              </a:spcAft>
            </a:pPr>
            <a:r>
              <a:rPr lang="en-US" sz="2800">
                <a:solidFill>
                  <a:srgbClr val="FF0000"/>
                </a:solidFill>
              </a:rPr>
              <a:t>PCI = 75</a:t>
            </a:r>
          </a:p>
        </p:txBody>
      </p:sp>
      <p:sp>
        <p:nvSpPr>
          <p:cNvPr id="7" name="TextBox 6">
            <a:extLst>
              <a:ext uri="{FF2B5EF4-FFF2-40B4-BE49-F238E27FC236}">
                <a16:creationId xmlns:a16="http://schemas.microsoft.com/office/drawing/2014/main" id="{A16F8879-30B6-41C7-9059-0B30F803A628}"/>
              </a:ext>
            </a:extLst>
          </p:cNvPr>
          <p:cNvSpPr txBox="1"/>
          <p:nvPr/>
        </p:nvSpPr>
        <p:spPr>
          <a:xfrm>
            <a:off x="1532268" y="775511"/>
            <a:ext cx="1613139" cy="523220"/>
          </a:xfrm>
          <a:prstGeom prst="rect">
            <a:avLst/>
          </a:prstGeom>
          <a:noFill/>
        </p:spPr>
        <p:txBody>
          <a:bodyPr wrap="square" rtlCol="0">
            <a:spAutoFit/>
          </a:bodyPr>
          <a:lstStyle/>
          <a:p>
            <a:pPr>
              <a:spcAft>
                <a:spcPts val="600"/>
              </a:spcAft>
            </a:pPr>
            <a:r>
              <a:rPr lang="en-US" sz="2800">
                <a:solidFill>
                  <a:srgbClr val="FF0000"/>
                </a:solidFill>
              </a:rPr>
              <a:t>PCI = 33</a:t>
            </a:r>
          </a:p>
        </p:txBody>
      </p:sp>
      <p:pic>
        <p:nvPicPr>
          <p:cNvPr id="11" name="Picture 10" descr="A picture containing text, grass, sky, outdoor&#10;&#10;Description automatically generated">
            <a:extLst>
              <a:ext uri="{FF2B5EF4-FFF2-40B4-BE49-F238E27FC236}">
                <a16:creationId xmlns:a16="http://schemas.microsoft.com/office/drawing/2014/main" id="{7ACF8BA1-E11F-490F-8642-4147CE901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510" y="3531646"/>
            <a:ext cx="3008376" cy="2668809"/>
          </a:xfrm>
          <a:prstGeom prst="rect">
            <a:avLst/>
          </a:prstGeom>
        </p:spPr>
      </p:pic>
      <p:sp>
        <p:nvSpPr>
          <p:cNvPr id="12" name="TextBox 11">
            <a:extLst>
              <a:ext uri="{FF2B5EF4-FFF2-40B4-BE49-F238E27FC236}">
                <a16:creationId xmlns:a16="http://schemas.microsoft.com/office/drawing/2014/main" id="{A6EC0E67-5FFA-4D0F-9A25-84091152DF5D}"/>
              </a:ext>
            </a:extLst>
          </p:cNvPr>
          <p:cNvSpPr txBox="1"/>
          <p:nvPr/>
        </p:nvSpPr>
        <p:spPr>
          <a:xfrm>
            <a:off x="1532268" y="3576852"/>
            <a:ext cx="1495693" cy="523220"/>
          </a:xfrm>
          <a:prstGeom prst="rect">
            <a:avLst/>
          </a:prstGeom>
          <a:noFill/>
        </p:spPr>
        <p:txBody>
          <a:bodyPr wrap="square" rtlCol="0">
            <a:spAutoFit/>
          </a:bodyPr>
          <a:lstStyle/>
          <a:p>
            <a:pPr defTabSz="457200">
              <a:spcAft>
                <a:spcPts val="600"/>
              </a:spcAft>
            </a:pPr>
            <a:r>
              <a:rPr lang="en-US" sz="2800">
                <a:solidFill>
                  <a:srgbClr val="FF0000"/>
                </a:solidFill>
                <a:latin typeface="Calibri" panose="020F0502020204030204"/>
              </a:rPr>
              <a:t>PCI = 50</a:t>
            </a:r>
          </a:p>
        </p:txBody>
      </p:sp>
    </p:spTree>
    <p:extLst>
      <p:ext uri="{BB962C8B-B14F-4D97-AF65-F5344CB8AC3E}">
        <p14:creationId xmlns:p14="http://schemas.microsoft.com/office/powerpoint/2010/main" val="272600369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572000" y="2023857"/>
            <a:ext cx="3793787" cy="118652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a:latin typeface="Microsoft Sans Serif" panose="020B0604020202020204" pitchFamily="34" charset="0"/>
                <a:ea typeface="Microsoft Sans Serif" panose="020B0604020202020204" pitchFamily="34" charset="0"/>
                <a:cs typeface="Microsoft Sans Serif" panose="020B0604020202020204" pitchFamily="34" charset="0"/>
              </a:rPr>
              <a:t>Pavement Management</a:t>
            </a:r>
          </a:p>
        </p:txBody>
      </p:sp>
      <p:sp>
        <p:nvSpPr>
          <p:cNvPr id="7" name="Content Placeholder 2"/>
          <p:cNvSpPr txBox="1">
            <a:spLocks/>
          </p:cNvSpPr>
          <p:nvPr/>
        </p:nvSpPr>
        <p:spPr>
          <a:xfrm>
            <a:off x="4511842" y="4377446"/>
            <a:ext cx="4578818" cy="162631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80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Rectangle 1"/>
          <p:cNvSpPr/>
          <p:nvPr/>
        </p:nvSpPr>
        <p:spPr>
          <a:xfrm>
            <a:off x="4572000" y="4728936"/>
            <a:ext cx="4572000" cy="923330"/>
          </a:xfrm>
          <a:prstGeom prst="rect">
            <a:avLst/>
          </a:prstGeom>
        </p:spPr>
        <p:txBody>
          <a:bodyPr lIns="91440" tIns="45720" rIns="91440" bIns="45720" anchor="t">
            <a:spAutoFit/>
          </a:bodyPr>
          <a:lstStyle/>
          <a:p>
            <a:r>
              <a:rPr lang="en-US">
                <a:latin typeface="Microsoft Sans Serif" panose="020B0604020202020204" pitchFamily="34" charset="0"/>
                <a:ea typeface="Microsoft Sans Serif" panose="020B0604020202020204" pitchFamily="34" charset="0"/>
                <a:cs typeface="Microsoft Sans Serif" panose="020B0604020202020204" pitchFamily="34" charset="0"/>
              </a:rPr>
              <a:t>Chris Brakke, PE</a:t>
            </a:r>
          </a:p>
          <a:p>
            <a:r>
              <a:rPr lang="en-US">
                <a:latin typeface="Microsoft Sans Serif"/>
                <a:ea typeface="Microsoft Sans Serif"/>
                <a:cs typeface="Microsoft Sans Serif"/>
              </a:rPr>
              <a:t>Iowa DOT Construction and Materials Bureau</a:t>
            </a:r>
          </a:p>
        </p:txBody>
      </p:sp>
    </p:spTree>
    <p:extLst>
      <p:ext uri="{BB962C8B-B14F-4D97-AF65-F5344CB8AC3E}">
        <p14:creationId xmlns:p14="http://schemas.microsoft.com/office/powerpoint/2010/main" val="30029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xfrm>
            <a:off x="6924878" y="6492875"/>
            <a:ext cx="2057400" cy="365125"/>
          </a:xfrm>
        </p:spPr>
        <p:txBody>
          <a:bodyPr/>
          <a:lstStyle/>
          <a:p>
            <a:pPr defTabSz="685800"/>
            <a:fld id="{2B5A6398-5B92-4880-B42C-2D0285FB01C7}" type="slidenum">
              <a:rPr lang="en-US" sz="1350" kern="0">
                <a:solidFill>
                  <a:sysClr val="windowText" lastClr="000000"/>
                </a:solidFill>
              </a:rPr>
              <a:pPr defTabSz="685800"/>
              <a:t>20</a:t>
            </a:fld>
            <a:endParaRPr lang="en-US" sz="1350" kern="0">
              <a:solidFill>
                <a:sysClr val="windowText" lastClr="000000"/>
              </a:solidFill>
            </a:endParaRPr>
          </a:p>
        </p:txBody>
      </p:sp>
      <p:graphicFrame>
        <p:nvGraphicFramePr>
          <p:cNvPr id="5" name="Chart 4">
            <a:extLst>
              <a:ext uri="{FF2B5EF4-FFF2-40B4-BE49-F238E27FC236}">
                <a16:creationId xmlns:a16="http://schemas.microsoft.com/office/drawing/2014/main" id="{BEA3CCAB-97E6-4EAB-A1D0-B4BF936B3BB6}"/>
              </a:ext>
            </a:extLst>
          </p:cNvPr>
          <p:cNvGraphicFramePr>
            <a:graphicFrameLocks noGrp="1"/>
          </p:cNvGraphicFramePr>
          <p:nvPr/>
        </p:nvGraphicFramePr>
        <p:xfrm>
          <a:off x="0" y="0"/>
          <a:ext cx="9144000" cy="61543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93545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xfrm>
            <a:off x="6924878" y="6492875"/>
            <a:ext cx="2057400" cy="365125"/>
          </a:xfrm>
        </p:spPr>
        <p:txBody>
          <a:bodyPr/>
          <a:lstStyle/>
          <a:p>
            <a:pPr defTabSz="685800"/>
            <a:fld id="{2B5A6398-5B92-4880-B42C-2D0285FB01C7}" type="slidenum">
              <a:rPr lang="en-US" sz="1350" kern="0">
                <a:solidFill>
                  <a:sysClr val="windowText" lastClr="000000"/>
                </a:solidFill>
              </a:rPr>
              <a:pPr defTabSz="685800"/>
              <a:t>21</a:t>
            </a:fld>
            <a:endParaRPr lang="en-US" sz="1350" kern="0">
              <a:solidFill>
                <a:sysClr val="windowText" lastClr="000000"/>
              </a:solidFill>
            </a:endParaRPr>
          </a:p>
        </p:txBody>
      </p:sp>
      <p:graphicFrame>
        <p:nvGraphicFramePr>
          <p:cNvPr id="3" name="Chart 2">
            <a:extLst>
              <a:ext uri="{FF2B5EF4-FFF2-40B4-BE49-F238E27FC236}">
                <a16:creationId xmlns:a16="http://schemas.microsoft.com/office/drawing/2014/main" id="{EA24CF27-4CF8-405F-A44C-A08FC42306E8}"/>
              </a:ext>
            </a:extLst>
          </p:cNvPr>
          <p:cNvGraphicFramePr>
            <a:graphicFrameLocks/>
          </p:cNvGraphicFramePr>
          <p:nvPr/>
        </p:nvGraphicFramePr>
        <p:xfrm>
          <a:off x="1" y="1"/>
          <a:ext cx="9144000" cy="61543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2249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8589"/>
            <a:ext cx="7886700" cy="1059072"/>
          </a:xfrm>
        </p:spPr>
        <p:txBody>
          <a:bodyPr/>
          <a:lstStyle/>
          <a:p>
            <a:pPr algn="ctr"/>
            <a:r>
              <a:rPr lang="en-US" sz="3200" u="sng" dirty="0">
                <a:latin typeface="Microsoft Sans Serif"/>
                <a:ea typeface="Microsoft Sans Serif"/>
                <a:cs typeface="Microsoft Sans Serif"/>
              </a:rPr>
              <a:t>Key Take-aways</a:t>
            </a:r>
            <a:endParaRPr lang="en-US" u="sng" dirty="0">
              <a:latin typeface="Microsoft Sans Serif"/>
              <a:ea typeface="Microsoft Sans Serif"/>
              <a:cs typeface="Microsoft Sans Serif"/>
            </a:endParaRP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dirty="0">
                <a:solidFill>
                  <a:sysClr val="windowText" lastClr="000000"/>
                </a:solidFill>
              </a:rPr>
              <a:pPr defTabSz="685800"/>
              <a:t>22</a:t>
            </a:fld>
            <a:endParaRPr lang="en-US" sz="1350" kern="0">
              <a:solidFill>
                <a:sysClr val="windowText" lastClr="000000"/>
              </a:solidFill>
            </a:endParaRPr>
          </a:p>
        </p:txBody>
      </p:sp>
      <p:sp>
        <p:nvSpPr>
          <p:cNvPr id="5" name="Content Placeholder 4"/>
          <p:cNvSpPr>
            <a:spLocks noGrp="1"/>
          </p:cNvSpPr>
          <p:nvPr>
            <p:ph idx="1"/>
          </p:nvPr>
        </p:nvSpPr>
        <p:spPr>
          <a:xfrm>
            <a:off x="628650" y="1117661"/>
            <a:ext cx="7886700" cy="5152954"/>
          </a:xfrm>
        </p:spPr>
        <p:txBody>
          <a:bodyPr vert="horz" lIns="91440" tIns="45720" rIns="91440" bIns="45720" rtlCol="0" anchor="t">
            <a:normAutofit fontScale="77500" lnSpcReduction="20000"/>
          </a:bodyPr>
          <a:lstStyle/>
          <a:p>
            <a:pPr marL="285750" indent="-285750">
              <a:lnSpc>
                <a:spcPct val="100000"/>
              </a:lnSpc>
            </a:pPr>
            <a:r>
              <a:rPr lang="en-US" sz="2400" dirty="0">
                <a:latin typeface="Microsoft Sans Serif"/>
                <a:ea typeface="Microsoft Sans Serif"/>
                <a:cs typeface="Microsoft Sans Serif"/>
              </a:rPr>
              <a:t>We have 2 competing goals for pavement funding</a:t>
            </a:r>
          </a:p>
          <a:p>
            <a:pPr marL="628650" lvl="1" indent="-285750">
              <a:lnSpc>
                <a:spcPct val="100000"/>
              </a:lnSpc>
            </a:pPr>
            <a:r>
              <a:rPr lang="en-US" sz="2100" dirty="0">
                <a:latin typeface="Microsoft Sans Serif"/>
                <a:ea typeface="Microsoft Sans Serif"/>
                <a:cs typeface="Microsoft Sans Serif"/>
              </a:rPr>
              <a:t>Achieve the target 75 PCI condition</a:t>
            </a:r>
          </a:p>
          <a:p>
            <a:pPr marL="628650" lvl="1" indent="-285750">
              <a:lnSpc>
                <a:spcPct val="100000"/>
              </a:lnSpc>
            </a:pPr>
            <a:r>
              <a:rPr lang="en-US" sz="2100" dirty="0">
                <a:latin typeface="Microsoft Sans Serif"/>
                <a:ea typeface="Microsoft Sans Serif"/>
                <a:cs typeface="Microsoft Sans Serif"/>
              </a:rPr>
              <a:t>Replace pavements on a reasonable cycle to limit risk of our aging system</a:t>
            </a:r>
          </a:p>
          <a:p>
            <a:pPr marL="342900" lvl="1" indent="0">
              <a:lnSpc>
                <a:spcPct val="100000"/>
              </a:lnSpc>
              <a:buNone/>
            </a:pPr>
            <a:endParaRPr lang="en-US" sz="2100" dirty="0">
              <a:latin typeface="Microsoft Sans Serif"/>
              <a:ea typeface="Microsoft Sans Serif"/>
              <a:cs typeface="Microsoft Sans Serif"/>
            </a:endParaRPr>
          </a:p>
          <a:p>
            <a:pPr marL="285750" indent="-285750">
              <a:lnSpc>
                <a:spcPct val="100000"/>
              </a:lnSpc>
            </a:pPr>
            <a:r>
              <a:rPr lang="en-US" sz="2400" dirty="0">
                <a:latin typeface="Microsoft Sans Serif"/>
                <a:ea typeface="Microsoft Sans Serif"/>
                <a:cs typeface="Microsoft Sans Serif"/>
              </a:rPr>
              <a:t>While short term funding can meet our target condition, the long-term needs for pavement replacement are out pacing our level of investment…</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971550" lvl="2" indent="-285750">
              <a:lnSpc>
                <a:spcPct val="100000"/>
              </a:lnSpc>
            </a:pPr>
            <a:r>
              <a:rPr lang="en-US" sz="2100" dirty="0">
                <a:latin typeface="Microsoft Sans Serif"/>
                <a:ea typeface="Microsoft Sans Serif"/>
                <a:cs typeface="Microsoft Sans Serif"/>
              </a:rPr>
              <a:t>This is because Iowa’s highway system has been built to the current size over the past 100 years.  At this point, the projected funding is not adequate to sustain a system of this size in a state of good repair.</a:t>
            </a:r>
          </a:p>
          <a:p>
            <a:pPr marL="342900" lvl="1" indent="0">
              <a:lnSpc>
                <a:spcPct val="100000"/>
              </a:lnSpc>
              <a:buNone/>
            </a:pPr>
            <a:endParaRPr lang="en-US" sz="2100" dirty="0">
              <a:latin typeface="Microsoft Sans Serif"/>
              <a:ea typeface="Microsoft Sans Serif"/>
              <a:cs typeface="Microsoft Sans Serif"/>
            </a:endParaRPr>
          </a:p>
          <a:p>
            <a:pPr marL="285750" indent="-285750">
              <a:lnSpc>
                <a:spcPct val="100000"/>
              </a:lnSpc>
            </a:pPr>
            <a:r>
              <a:rPr lang="en-US" sz="2400" dirty="0">
                <a:latin typeface="Microsoft Sans Serif"/>
                <a:ea typeface="Microsoft Sans Serif"/>
                <a:cs typeface="Microsoft Sans Serif"/>
              </a:rPr>
              <a:t>Addressing the need for replacing our aged system will eventually require $310M per year (2023 $) in investment to the Primary system to achieve a 100 year replacement cycle.</a:t>
            </a:r>
            <a:endParaRPr lang="en-US" dirty="0">
              <a:latin typeface="Microsoft Sans Serif"/>
              <a:ea typeface="Microsoft Sans Serif"/>
              <a:cs typeface="Microsoft Sans Serif"/>
            </a:endParaRPr>
          </a:p>
          <a:p>
            <a:pPr marL="971550" lvl="2" indent="-285750">
              <a:lnSpc>
                <a:spcPct val="100000"/>
              </a:lnSpc>
            </a:pPr>
            <a:r>
              <a:rPr lang="en-US" sz="2100" dirty="0">
                <a:latin typeface="Microsoft Sans Serif"/>
                <a:ea typeface="Microsoft Sans Serif"/>
                <a:cs typeface="Microsoft Sans Serif"/>
              </a:rPr>
              <a:t>This is in addition to the 3R funding already in place.</a:t>
            </a:r>
          </a:p>
          <a:p>
            <a:pPr marL="342900" lvl="1" indent="0">
              <a:lnSpc>
                <a:spcPct val="100000"/>
              </a:lnSpc>
              <a:buNone/>
            </a:pPr>
            <a:endParaRPr lang="en-US" sz="2400" dirty="0">
              <a:latin typeface="Microsoft Sans Serif"/>
              <a:ea typeface="Microsoft Sans Serif"/>
              <a:cs typeface="Microsoft Sans Serif"/>
            </a:endParaRPr>
          </a:p>
          <a:p>
            <a:pPr marL="285750" indent="-285750">
              <a:lnSpc>
                <a:spcPct val="100000"/>
              </a:lnSpc>
            </a:pPr>
            <a:r>
              <a:rPr lang="en-US" sz="2400" dirty="0">
                <a:latin typeface="Microsoft Sans Serif"/>
                <a:ea typeface="Microsoft Sans Serif"/>
                <a:cs typeface="Microsoft Sans Serif"/>
              </a:rPr>
              <a:t>If additional funding becomes available, use analytics to determine where to direct additional funding between rehabilitation and reconstruction.</a:t>
            </a:r>
          </a:p>
          <a:p>
            <a:pPr marL="0" indent="0">
              <a:lnSpc>
                <a:spcPct val="100000"/>
              </a:lnSpc>
              <a:buNone/>
            </a:pPr>
            <a:endParaRPr lang="en-US" sz="2400" dirty="0">
              <a:latin typeface="Microsoft Sans Serif"/>
              <a:ea typeface="Microsoft Sans Serif"/>
              <a:cs typeface="Microsoft Sans Serif"/>
            </a:endParaRPr>
          </a:p>
          <a:p>
            <a:pPr marL="628650" lvl="1" indent="-285750">
              <a:lnSpc>
                <a:spcPct val="100000"/>
              </a:lnSpc>
            </a:pPr>
            <a:endParaRPr lang="en-US" sz="2100" dirty="0">
              <a:latin typeface="Microsoft Sans Serif"/>
              <a:ea typeface="Microsoft Sans Serif"/>
              <a:cs typeface="Microsoft Sans Serif"/>
            </a:endParaRPr>
          </a:p>
          <a:p>
            <a:pPr marL="285750" indent="-285750">
              <a:lnSpc>
                <a:spcPct val="100000"/>
              </a:lnSpc>
            </a:pPr>
            <a:endParaRPr lang="en-US" sz="2400" dirty="0">
              <a:latin typeface="Microsoft Sans Serif"/>
              <a:ea typeface="Microsoft Sans Serif"/>
              <a:cs typeface="Microsoft Sans Serif"/>
            </a:endParaRPr>
          </a:p>
        </p:txBody>
      </p:sp>
    </p:spTree>
    <p:extLst>
      <p:ext uri="{BB962C8B-B14F-4D97-AF65-F5344CB8AC3E}">
        <p14:creationId xmlns:p14="http://schemas.microsoft.com/office/powerpoint/2010/main" val="2725305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A picture containing scene, outdoor, way, sky&#10;&#10;Description automatically generated">
            <a:extLst>
              <a:ext uri="{FF2B5EF4-FFF2-40B4-BE49-F238E27FC236}">
                <a16:creationId xmlns:a16="http://schemas.microsoft.com/office/drawing/2014/main" id="{66BB210E-EB8C-55A5-3734-0A85D9283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1872" y="1890794"/>
            <a:ext cx="5316094" cy="4252876"/>
          </a:xfrm>
          <a:prstGeom prst="rect">
            <a:avLst/>
          </a:prstGeom>
        </p:spPr>
      </p:pic>
      <p:sp>
        <p:nvSpPr>
          <p:cNvPr id="2" name="Title 1"/>
          <p:cNvSpPr>
            <a:spLocks noGrp="1"/>
          </p:cNvSpPr>
          <p:nvPr>
            <p:ph type="title"/>
          </p:nvPr>
        </p:nvSpPr>
        <p:spPr>
          <a:xfrm>
            <a:off x="628650" y="58589"/>
            <a:ext cx="7886700" cy="1059072"/>
          </a:xfrm>
        </p:spPr>
        <p:txBody>
          <a:bodyPr/>
          <a:lstStyle/>
          <a:p>
            <a:pPr algn="ctr"/>
            <a:r>
              <a:rPr lang="en-US" u="sng" dirty="0">
                <a:latin typeface="Microsoft Sans Serif"/>
                <a:ea typeface="Microsoft Sans Serif"/>
                <a:cs typeface="Microsoft Sans Serif"/>
              </a:rPr>
              <a:t>Case history IA 163</a:t>
            </a: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dirty="0">
                <a:solidFill>
                  <a:sysClr val="windowText" lastClr="000000"/>
                </a:solidFill>
              </a:rPr>
              <a:pPr defTabSz="685800"/>
              <a:t>23</a:t>
            </a:fld>
            <a:endParaRPr lang="en-US" sz="1350" kern="0">
              <a:solidFill>
                <a:sysClr val="windowText" lastClr="000000"/>
              </a:solidFill>
            </a:endParaRPr>
          </a:p>
        </p:txBody>
      </p:sp>
      <p:sp>
        <p:nvSpPr>
          <p:cNvPr id="5" name="Content Placeholder 4"/>
          <p:cNvSpPr>
            <a:spLocks noGrp="1"/>
          </p:cNvSpPr>
          <p:nvPr>
            <p:ph idx="1"/>
          </p:nvPr>
        </p:nvSpPr>
        <p:spPr>
          <a:xfrm>
            <a:off x="628650" y="1117661"/>
            <a:ext cx="7886700" cy="5152954"/>
          </a:xfrm>
        </p:spPr>
        <p:txBody>
          <a:bodyPr vert="horz" lIns="91440" tIns="45720" rIns="91440" bIns="45720" rtlCol="0" anchor="t">
            <a:normAutofit/>
          </a:bodyPr>
          <a:lstStyle/>
          <a:p>
            <a:pPr marL="285750" indent="-285750">
              <a:lnSpc>
                <a:spcPct val="100000"/>
              </a:lnSpc>
            </a:pPr>
            <a:r>
              <a:rPr lang="en-US" sz="2400" dirty="0">
                <a:latin typeface="Microsoft Sans Serif"/>
                <a:ea typeface="Microsoft Sans Serif"/>
                <a:cs typeface="Microsoft Sans Serif"/>
              </a:rPr>
              <a:t>Condition in 2006</a:t>
            </a:r>
          </a:p>
          <a:p>
            <a:pPr marL="628650" lvl="1" indent="-285750">
              <a:lnSpc>
                <a:spcPct val="100000"/>
              </a:lnSpc>
            </a:pPr>
            <a:r>
              <a:rPr lang="en-US" sz="2100" dirty="0">
                <a:latin typeface="Microsoft Sans Serif"/>
                <a:ea typeface="Microsoft Sans Serif"/>
                <a:cs typeface="Microsoft Sans Serif"/>
              </a:rPr>
              <a:t>Rough ride but pavement in good shape</a:t>
            </a:r>
          </a:p>
          <a:p>
            <a:pPr marL="628650" lvl="1" indent="-285750">
              <a:lnSpc>
                <a:spcPct val="100000"/>
              </a:lnSpc>
            </a:pPr>
            <a:r>
              <a:rPr lang="en-US" sz="2100" dirty="0">
                <a:latin typeface="Microsoft Sans Serif"/>
                <a:ea typeface="Microsoft Sans Serif"/>
                <a:cs typeface="Microsoft Sans Serif"/>
              </a:rPr>
              <a:t>1964 PC Concrete</a:t>
            </a:r>
          </a:p>
        </p:txBody>
      </p:sp>
      <p:sp>
        <p:nvSpPr>
          <p:cNvPr id="3" name="TextBox 2">
            <a:extLst>
              <a:ext uri="{FF2B5EF4-FFF2-40B4-BE49-F238E27FC236}">
                <a16:creationId xmlns:a16="http://schemas.microsoft.com/office/drawing/2014/main" id="{403A4D4A-8CBE-DA40-5D5B-62D8F4263511}"/>
              </a:ext>
            </a:extLst>
          </p:cNvPr>
          <p:cNvSpPr txBox="1"/>
          <p:nvPr/>
        </p:nvSpPr>
        <p:spPr>
          <a:xfrm>
            <a:off x="5898292" y="2451567"/>
            <a:ext cx="1482810" cy="584775"/>
          </a:xfrm>
          <a:prstGeom prst="rect">
            <a:avLst/>
          </a:prstGeom>
          <a:noFill/>
        </p:spPr>
        <p:txBody>
          <a:bodyPr wrap="square" rtlCol="0">
            <a:spAutoFit/>
          </a:bodyPr>
          <a:lstStyle/>
          <a:p>
            <a:r>
              <a:rPr lang="en-US" sz="3200" dirty="0"/>
              <a:t>2006</a:t>
            </a:r>
          </a:p>
        </p:txBody>
      </p:sp>
      <p:pic>
        <p:nvPicPr>
          <p:cNvPr id="9" name="Picture 8" descr="A picture containing text&#10;&#10;Description automatically generated">
            <a:extLst>
              <a:ext uri="{FF2B5EF4-FFF2-40B4-BE49-F238E27FC236}">
                <a16:creationId xmlns:a16="http://schemas.microsoft.com/office/drawing/2014/main" id="{12410D51-2934-AB6C-DFB3-D190BAA44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4574" y="2956224"/>
            <a:ext cx="3563979" cy="2672985"/>
          </a:xfrm>
          <a:prstGeom prst="ellipse">
            <a:avLst/>
          </a:prstGeom>
          <a:ln>
            <a:noFill/>
          </a:ln>
          <a:effectLst>
            <a:softEdge rad="112500"/>
          </a:effectLst>
        </p:spPr>
      </p:pic>
    </p:spTree>
    <p:extLst>
      <p:ext uri="{BB962C8B-B14F-4D97-AF65-F5344CB8AC3E}">
        <p14:creationId xmlns:p14="http://schemas.microsoft.com/office/powerpoint/2010/main" val="3512990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8589"/>
            <a:ext cx="7886700" cy="1059072"/>
          </a:xfrm>
        </p:spPr>
        <p:txBody>
          <a:bodyPr/>
          <a:lstStyle/>
          <a:p>
            <a:pPr algn="ctr"/>
            <a:r>
              <a:rPr lang="en-US" u="sng" dirty="0">
                <a:latin typeface="Microsoft Sans Serif"/>
                <a:ea typeface="Microsoft Sans Serif"/>
                <a:cs typeface="Microsoft Sans Serif"/>
              </a:rPr>
              <a:t>Case history IA 163</a:t>
            </a: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dirty="0">
                <a:solidFill>
                  <a:sysClr val="windowText" lastClr="000000"/>
                </a:solidFill>
              </a:rPr>
              <a:pPr defTabSz="685800"/>
              <a:t>24</a:t>
            </a:fld>
            <a:endParaRPr lang="en-US" sz="1350" kern="0">
              <a:solidFill>
                <a:sysClr val="windowText" lastClr="000000"/>
              </a:solidFill>
            </a:endParaRPr>
          </a:p>
        </p:txBody>
      </p:sp>
      <p:sp>
        <p:nvSpPr>
          <p:cNvPr id="5" name="Content Placeholder 4"/>
          <p:cNvSpPr>
            <a:spLocks noGrp="1"/>
          </p:cNvSpPr>
          <p:nvPr>
            <p:ph idx="1"/>
          </p:nvPr>
        </p:nvSpPr>
        <p:spPr>
          <a:xfrm>
            <a:off x="628650" y="1117661"/>
            <a:ext cx="7886700" cy="5152954"/>
          </a:xfrm>
        </p:spPr>
        <p:txBody>
          <a:bodyPr vert="horz" lIns="91440" tIns="45720" rIns="91440" bIns="45720" rtlCol="0" anchor="t">
            <a:normAutofit/>
          </a:bodyPr>
          <a:lstStyle/>
          <a:p>
            <a:pPr marL="0" indent="0">
              <a:lnSpc>
                <a:spcPct val="100000"/>
              </a:lnSpc>
              <a:buNone/>
            </a:pPr>
            <a:endParaRPr lang="en-US" sz="2100" dirty="0">
              <a:latin typeface="Microsoft Sans Serif"/>
              <a:ea typeface="Microsoft Sans Serif"/>
              <a:cs typeface="Microsoft Sans Serif"/>
            </a:endParaRPr>
          </a:p>
        </p:txBody>
      </p:sp>
      <p:grpSp>
        <p:nvGrpSpPr>
          <p:cNvPr id="36" name="Group 35">
            <a:extLst>
              <a:ext uri="{FF2B5EF4-FFF2-40B4-BE49-F238E27FC236}">
                <a16:creationId xmlns:a16="http://schemas.microsoft.com/office/drawing/2014/main" id="{4F0E8C75-AFF2-D5CF-C73B-C14E16053064}"/>
              </a:ext>
            </a:extLst>
          </p:cNvPr>
          <p:cNvGrpSpPr/>
          <p:nvPr/>
        </p:nvGrpSpPr>
        <p:grpSpPr>
          <a:xfrm>
            <a:off x="2178308" y="1649439"/>
            <a:ext cx="6694471" cy="3728473"/>
            <a:chOff x="1023685" y="1525453"/>
            <a:chExt cx="6694471" cy="3728473"/>
          </a:xfrm>
        </p:grpSpPr>
        <p:sp>
          <p:nvSpPr>
            <p:cNvPr id="9" name="Rectangle 8">
              <a:extLst>
                <a:ext uri="{FF2B5EF4-FFF2-40B4-BE49-F238E27FC236}">
                  <a16:creationId xmlns:a16="http://schemas.microsoft.com/office/drawing/2014/main" id="{5A0D29DD-E91B-260D-8887-77BBC70D5F4D}"/>
                </a:ext>
              </a:extLst>
            </p:cNvPr>
            <p:cNvSpPr/>
            <p:nvPr/>
          </p:nvSpPr>
          <p:spPr>
            <a:xfrm>
              <a:off x="1110712" y="2663126"/>
              <a:ext cx="4343400" cy="762000"/>
            </a:xfrm>
            <a:prstGeom prst="rect">
              <a:avLst/>
            </a:prstGeom>
            <a:blipFill>
              <a:blip r:embed="rId3" cstate="print"/>
              <a:tile tx="0" ty="0" sx="100000" sy="100000" flip="none" algn="tl"/>
            </a:bli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D437067-D05E-8444-49C0-EF88238DA1D3}"/>
                </a:ext>
              </a:extLst>
            </p:cNvPr>
            <p:cNvSpPr/>
            <p:nvPr/>
          </p:nvSpPr>
          <p:spPr>
            <a:xfrm>
              <a:off x="1110712" y="3425126"/>
              <a:ext cx="4343400" cy="4572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DD615FC-6412-4FCA-F9DD-F31E7905AD0E}"/>
                </a:ext>
              </a:extLst>
            </p:cNvPr>
            <p:cNvSpPr/>
            <p:nvPr/>
          </p:nvSpPr>
          <p:spPr>
            <a:xfrm>
              <a:off x="1110712" y="3882326"/>
              <a:ext cx="4343400" cy="1371600"/>
            </a:xfrm>
            <a:prstGeom prst="rect">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38A4032-EB3D-D672-4A77-CC1F2353CA28}"/>
                </a:ext>
              </a:extLst>
            </p:cNvPr>
            <p:cNvSpPr txBox="1"/>
            <p:nvPr/>
          </p:nvSpPr>
          <p:spPr>
            <a:xfrm>
              <a:off x="5530312" y="2739327"/>
              <a:ext cx="2187844" cy="461665"/>
            </a:xfrm>
            <a:prstGeom prst="rect">
              <a:avLst/>
            </a:prstGeom>
            <a:noFill/>
          </p:spPr>
          <p:txBody>
            <a:bodyPr wrap="square" rtlCol="0">
              <a:spAutoFit/>
            </a:bodyPr>
            <a:lstStyle/>
            <a:p>
              <a:r>
                <a:rPr lang="en-US" sz="2400" dirty="0"/>
                <a:t>PCC Pavement</a:t>
              </a:r>
            </a:p>
          </p:txBody>
        </p:sp>
        <p:cxnSp>
          <p:nvCxnSpPr>
            <p:cNvPr id="16" name="Straight Connector 15">
              <a:extLst>
                <a:ext uri="{FF2B5EF4-FFF2-40B4-BE49-F238E27FC236}">
                  <a16:creationId xmlns:a16="http://schemas.microsoft.com/office/drawing/2014/main" id="{AD84E340-8016-AD40-FA30-0C6BD85A9A77}"/>
                </a:ext>
              </a:extLst>
            </p:cNvPr>
            <p:cNvCxnSpPr>
              <a:cxnSpLocks/>
              <a:stCxn id="10" idx="0"/>
              <a:endCxn id="9" idx="0"/>
            </p:cNvCxnSpPr>
            <p:nvPr/>
          </p:nvCxnSpPr>
          <p:spPr>
            <a:xfrm flipV="1">
              <a:off x="3282412" y="2663126"/>
              <a:ext cx="0" cy="762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6671AB-491C-F6CE-9580-5CD4E107E8A8}"/>
                </a:ext>
              </a:extLst>
            </p:cNvPr>
            <p:cNvCxnSpPr/>
            <p:nvPr/>
          </p:nvCxnSpPr>
          <p:spPr>
            <a:xfrm>
              <a:off x="2657959" y="3044126"/>
              <a:ext cx="1232116" cy="0"/>
            </a:xfrm>
            <a:prstGeom prst="line">
              <a:avLst/>
            </a:prstGeom>
            <a:ln w="92075"/>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8EAEA65-BEE5-BE78-A8B3-3E3617BE8583}"/>
                </a:ext>
              </a:extLst>
            </p:cNvPr>
            <p:cNvSpPr txBox="1"/>
            <p:nvPr/>
          </p:nvSpPr>
          <p:spPr>
            <a:xfrm>
              <a:off x="3959817" y="1652315"/>
              <a:ext cx="1385850" cy="646331"/>
            </a:xfrm>
            <a:prstGeom prst="rect">
              <a:avLst/>
            </a:prstGeom>
            <a:noFill/>
          </p:spPr>
          <p:txBody>
            <a:bodyPr wrap="square" rtlCol="0">
              <a:spAutoFit/>
            </a:bodyPr>
            <a:lstStyle/>
            <a:p>
              <a:r>
                <a:rPr lang="en-US" dirty="0"/>
                <a:t>Steel Dowel bar</a:t>
              </a:r>
            </a:p>
          </p:txBody>
        </p:sp>
        <p:sp>
          <p:nvSpPr>
            <p:cNvPr id="22" name="TextBox 21">
              <a:extLst>
                <a:ext uri="{FF2B5EF4-FFF2-40B4-BE49-F238E27FC236}">
                  <a16:creationId xmlns:a16="http://schemas.microsoft.com/office/drawing/2014/main" id="{7BCE43EB-73DF-C980-703B-2660B939E465}"/>
                </a:ext>
              </a:extLst>
            </p:cNvPr>
            <p:cNvSpPr txBox="1"/>
            <p:nvPr/>
          </p:nvSpPr>
          <p:spPr>
            <a:xfrm>
              <a:off x="3007316" y="1550417"/>
              <a:ext cx="680633" cy="369332"/>
            </a:xfrm>
            <a:prstGeom prst="rect">
              <a:avLst/>
            </a:prstGeom>
            <a:noFill/>
          </p:spPr>
          <p:txBody>
            <a:bodyPr wrap="square" rtlCol="0">
              <a:spAutoFit/>
            </a:bodyPr>
            <a:lstStyle/>
            <a:p>
              <a:r>
                <a:rPr lang="en-US" dirty="0"/>
                <a:t>Joint</a:t>
              </a:r>
            </a:p>
          </p:txBody>
        </p:sp>
        <p:cxnSp>
          <p:nvCxnSpPr>
            <p:cNvPr id="24" name="Straight Arrow Connector 23">
              <a:extLst>
                <a:ext uri="{FF2B5EF4-FFF2-40B4-BE49-F238E27FC236}">
                  <a16:creationId xmlns:a16="http://schemas.microsoft.com/office/drawing/2014/main" id="{B778C41C-A3E2-90EB-4C9D-52ABA20D61CD}"/>
                </a:ext>
              </a:extLst>
            </p:cNvPr>
            <p:cNvCxnSpPr>
              <a:cxnSpLocks/>
            </p:cNvCxnSpPr>
            <p:nvPr/>
          </p:nvCxnSpPr>
          <p:spPr>
            <a:xfrm>
              <a:off x="3274017" y="1927038"/>
              <a:ext cx="0" cy="703822"/>
            </a:xfrm>
            <a:prstGeom prst="straightConnector1">
              <a:avLst/>
            </a:prstGeom>
            <a:ln w="19050">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EF73828-A905-AF52-4CCE-F4B1ED0DF682}"/>
                </a:ext>
              </a:extLst>
            </p:cNvPr>
            <p:cNvCxnSpPr/>
            <p:nvPr/>
          </p:nvCxnSpPr>
          <p:spPr>
            <a:xfrm flipH="1">
              <a:off x="3812583" y="2282127"/>
              <a:ext cx="294468" cy="688032"/>
            </a:xfrm>
            <a:prstGeom prst="straightConnector1">
              <a:avLst/>
            </a:prstGeom>
            <a:ln w="19050">
              <a:tailEnd type="triangle" w="med" len="lg"/>
            </a:ln>
          </p:spPr>
          <p:style>
            <a:lnRef idx="1">
              <a:schemeClr val="accent1"/>
            </a:lnRef>
            <a:fillRef idx="0">
              <a:schemeClr val="accent1"/>
            </a:fillRef>
            <a:effectRef idx="0">
              <a:schemeClr val="accent1"/>
            </a:effectRef>
            <a:fontRef idx="minor">
              <a:schemeClr val="tx1"/>
            </a:fontRef>
          </p:style>
        </p:cxnSp>
        <p:sp>
          <p:nvSpPr>
            <p:cNvPr id="28" name="Circle: Hollow 27">
              <a:extLst>
                <a:ext uri="{FF2B5EF4-FFF2-40B4-BE49-F238E27FC236}">
                  <a16:creationId xmlns:a16="http://schemas.microsoft.com/office/drawing/2014/main" id="{3B82CEFE-D356-6553-6C05-190960956E18}"/>
                </a:ext>
              </a:extLst>
            </p:cNvPr>
            <p:cNvSpPr/>
            <p:nvPr/>
          </p:nvSpPr>
          <p:spPr>
            <a:xfrm>
              <a:off x="1835583" y="1919749"/>
              <a:ext cx="770067" cy="728799"/>
            </a:xfrm>
            <a:prstGeom prst="don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ircle: Hollow 29">
              <a:extLst>
                <a:ext uri="{FF2B5EF4-FFF2-40B4-BE49-F238E27FC236}">
                  <a16:creationId xmlns:a16="http://schemas.microsoft.com/office/drawing/2014/main" id="{500B00BD-BC01-6713-CEAF-080E8D0BC959}"/>
                </a:ext>
              </a:extLst>
            </p:cNvPr>
            <p:cNvSpPr/>
            <p:nvPr/>
          </p:nvSpPr>
          <p:spPr>
            <a:xfrm>
              <a:off x="1023685" y="1927038"/>
              <a:ext cx="770067" cy="728799"/>
            </a:xfrm>
            <a:prstGeom prst="don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Oval 30">
              <a:extLst>
                <a:ext uri="{FF2B5EF4-FFF2-40B4-BE49-F238E27FC236}">
                  <a16:creationId xmlns:a16="http://schemas.microsoft.com/office/drawing/2014/main" id="{AD90BB5E-EDE9-887C-1043-2704B0A77334}"/>
                </a:ext>
              </a:extLst>
            </p:cNvPr>
            <p:cNvSpPr/>
            <p:nvPr/>
          </p:nvSpPr>
          <p:spPr>
            <a:xfrm>
              <a:off x="1339945" y="2231863"/>
              <a:ext cx="137545" cy="1335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C82098E-60EA-12E7-8254-C15D1EFA6792}"/>
                </a:ext>
              </a:extLst>
            </p:cNvPr>
            <p:cNvSpPr/>
            <p:nvPr/>
          </p:nvSpPr>
          <p:spPr>
            <a:xfrm>
              <a:off x="2151843" y="2224653"/>
              <a:ext cx="137545" cy="1335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D69229D1-656D-98DD-CBE3-EAD870DE7B9F}"/>
                </a:ext>
              </a:extLst>
            </p:cNvPr>
            <p:cNvSpPr txBox="1"/>
            <p:nvPr/>
          </p:nvSpPr>
          <p:spPr>
            <a:xfrm>
              <a:off x="1171627" y="1525453"/>
              <a:ext cx="1644563" cy="369332"/>
            </a:xfrm>
            <a:prstGeom prst="rect">
              <a:avLst/>
            </a:prstGeom>
            <a:noFill/>
          </p:spPr>
          <p:txBody>
            <a:bodyPr wrap="square" rtlCol="0">
              <a:spAutoFit/>
            </a:bodyPr>
            <a:lstStyle/>
            <a:p>
              <a:r>
                <a:rPr lang="en-US" b="1" dirty="0"/>
                <a:t>Truck wheels</a:t>
              </a:r>
            </a:p>
          </p:txBody>
        </p:sp>
      </p:grpSp>
    </p:spTree>
    <p:extLst>
      <p:ext uri="{BB962C8B-B14F-4D97-AF65-F5344CB8AC3E}">
        <p14:creationId xmlns:p14="http://schemas.microsoft.com/office/powerpoint/2010/main" val="541753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8589"/>
            <a:ext cx="7886700" cy="1059072"/>
          </a:xfrm>
        </p:spPr>
        <p:txBody>
          <a:bodyPr/>
          <a:lstStyle/>
          <a:p>
            <a:pPr algn="ctr"/>
            <a:r>
              <a:rPr lang="en-US" u="sng" dirty="0">
                <a:latin typeface="Microsoft Sans Serif"/>
                <a:ea typeface="Microsoft Sans Serif"/>
                <a:cs typeface="Microsoft Sans Serif"/>
              </a:rPr>
              <a:t>Case history IA 163</a:t>
            </a: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dirty="0">
                <a:solidFill>
                  <a:sysClr val="windowText" lastClr="000000"/>
                </a:solidFill>
              </a:rPr>
              <a:pPr defTabSz="685800"/>
              <a:t>25</a:t>
            </a:fld>
            <a:endParaRPr lang="en-US" sz="1350" kern="0">
              <a:solidFill>
                <a:sysClr val="windowText" lastClr="000000"/>
              </a:solidFill>
            </a:endParaRPr>
          </a:p>
        </p:txBody>
      </p:sp>
      <p:sp>
        <p:nvSpPr>
          <p:cNvPr id="5" name="Content Placeholder 4"/>
          <p:cNvSpPr>
            <a:spLocks noGrp="1"/>
          </p:cNvSpPr>
          <p:nvPr>
            <p:ph idx="1"/>
          </p:nvPr>
        </p:nvSpPr>
        <p:spPr>
          <a:xfrm>
            <a:off x="628650" y="1117661"/>
            <a:ext cx="7886700" cy="5152954"/>
          </a:xfrm>
        </p:spPr>
        <p:txBody>
          <a:bodyPr vert="horz" lIns="91440" tIns="45720" rIns="91440" bIns="45720" rtlCol="0" anchor="t">
            <a:normAutofit/>
          </a:bodyPr>
          <a:lstStyle/>
          <a:p>
            <a:pPr marL="0" indent="0">
              <a:lnSpc>
                <a:spcPct val="100000"/>
              </a:lnSpc>
              <a:buNone/>
            </a:pPr>
            <a:endParaRPr lang="en-US" sz="2100" dirty="0">
              <a:latin typeface="Microsoft Sans Serif"/>
              <a:ea typeface="Microsoft Sans Serif"/>
              <a:cs typeface="Microsoft Sans Serif"/>
            </a:endParaRPr>
          </a:p>
        </p:txBody>
      </p:sp>
      <p:sp>
        <p:nvSpPr>
          <p:cNvPr id="9" name="Rectangle 8">
            <a:extLst>
              <a:ext uri="{FF2B5EF4-FFF2-40B4-BE49-F238E27FC236}">
                <a16:creationId xmlns:a16="http://schemas.microsoft.com/office/drawing/2014/main" id="{5A0D29DD-E91B-260D-8887-77BBC70D5F4D}"/>
              </a:ext>
            </a:extLst>
          </p:cNvPr>
          <p:cNvSpPr/>
          <p:nvPr/>
        </p:nvSpPr>
        <p:spPr>
          <a:xfrm>
            <a:off x="2265336" y="2787112"/>
            <a:ext cx="2163304" cy="744312"/>
          </a:xfrm>
          <a:prstGeom prst="rect">
            <a:avLst/>
          </a:prstGeom>
          <a:blipFill>
            <a:blip r:embed="rId3" cstate="print"/>
            <a:tile tx="0" ty="0" sx="100000" sy="100000" flip="none" algn="tl"/>
          </a:bli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D437067-D05E-8444-49C0-EF88238DA1D3}"/>
              </a:ext>
            </a:extLst>
          </p:cNvPr>
          <p:cNvSpPr/>
          <p:nvPr/>
        </p:nvSpPr>
        <p:spPr>
          <a:xfrm>
            <a:off x="2265335" y="3549112"/>
            <a:ext cx="4343400" cy="4572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DD615FC-6412-4FCA-F9DD-F31E7905AD0E}"/>
              </a:ext>
            </a:extLst>
          </p:cNvPr>
          <p:cNvSpPr/>
          <p:nvPr/>
        </p:nvSpPr>
        <p:spPr>
          <a:xfrm>
            <a:off x="2265335" y="4006312"/>
            <a:ext cx="4343400" cy="1371600"/>
          </a:xfrm>
          <a:prstGeom prst="rect">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38A4032-EB3D-D672-4A77-CC1F2353CA28}"/>
              </a:ext>
            </a:extLst>
          </p:cNvPr>
          <p:cNvSpPr txBox="1"/>
          <p:nvPr/>
        </p:nvSpPr>
        <p:spPr>
          <a:xfrm>
            <a:off x="6684935" y="2863313"/>
            <a:ext cx="2187844" cy="461665"/>
          </a:xfrm>
          <a:prstGeom prst="rect">
            <a:avLst/>
          </a:prstGeom>
          <a:noFill/>
        </p:spPr>
        <p:txBody>
          <a:bodyPr wrap="square" rtlCol="0">
            <a:spAutoFit/>
          </a:bodyPr>
          <a:lstStyle/>
          <a:p>
            <a:r>
              <a:rPr lang="en-US" sz="2400" dirty="0"/>
              <a:t>PCC Pavement</a:t>
            </a:r>
          </a:p>
        </p:txBody>
      </p:sp>
      <p:sp>
        <p:nvSpPr>
          <p:cNvPr id="22" name="TextBox 21">
            <a:extLst>
              <a:ext uri="{FF2B5EF4-FFF2-40B4-BE49-F238E27FC236}">
                <a16:creationId xmlns:a16="http://schemas.microsoft.com/office/drawing/2014/main" id="{7BCE43EB-73DF-C980-703B-2660B939E465}"/>
              </a:ext>
            </a:extLst>
          </p:cNvPr>
          <p:cNvSpPr txBox="1"/>
          <p:nvPr/>
        </p:nvSpPr>
        <p:spPr>
          <a:xfrm>
            <a:off x="4805763" y="1785944"/>
            <a:ext cx="704529" cy="369332"/>
          </a:xfrm>
          <a:prstGeom prst="rect">
            <a:avLst/>
          </a:prstGeom>
          <a:noFill/>
        </p:spPr>
        <p:txBody>
          <a:bodyPr wrap="square" rtlCol="0">
            <a:spAutoFit/>
          </a:bodyPr>
          <a:lstStyle/>
          <a:p>
            <a:r>
              <a:rPr lang="en-US" dirty="0"/>
              <a:t>Joint</a:t>
            </a:r>
          </a:p>
        </p:txBody>
      </p:sp>
      <p:cxnSp>
        <p:nvCxnSpPr>
          <p:cNvPr id="24" name="Straight Arrow Connector 23">
            <a:extLst>
              <a:ext uri="{FF2B5EF4-FFF2-40B4-BE49-F238E27FC236}">
                <a16:creationId xmlns:a16="http://schemas.microsoft.com/office/drawing/2014/main" id="{B778C41C-A3E2-90EB-4C9D-52ABA20D61CD}"/>
              </a:ext>
            </a:extLst>
          </p:cNvPr>
          <p:cNvCxnSpPr>
            <a:cxnSpLocks/>
          </p:cNvCxnSpPr>
          <p:nvPr/>
        </p:nvCxnSpPr>
        <p:spPr>
          <a:xfrm flipH="1">
            <a:off x="4498033" y="2155276"/>
            <a:ext cx="546665" cy="614148"/>
          </a:xfrm>
          <a:prstGeom prst="straightConnector1">
            <a:avLst/>
          </a:prstGeom>
          <a:ln w="19050">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28" name="Circle: Hollow 27">
            <a:extLst>
              <a:ext uri="{FF2B5EF4-FFF2-40B4-BE49-F238E27FC236}">
                <a16:creationId xmlns:a16="http://schemas.microsoft.com/office/drawing/2014/main" id="{3B82CEFE-D356-6553-6C05-190960956E18}"/>
              </a:ext>
            </a:extLst>
          </p:cNvPr>
          <p:cNvSpPr/>
          <p:nvPr/>
        </p:nvSpPr>
        <p:spPr>
          <a:xfrm>
            <a:off x="2990206" y="2043735"/>
            <a:ext cx="770067" cy="728799"/>
          </a:xfrm>
          <a:prstGeom prst="don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ircle: Hollow 29">
            <a:extLst>
              <a:ext uri="{FF2B5EF4-FFF2-40B4-BE49-F238E27FC236}">
                <a16:creationId xmlns:a16="http://schemas.microsoft.com/office/drawing/2014/main" id="{500B00BD-BC01-6713-CEAF-080E8D0BC959}"/>
              </a:ext>
            </a:extLst>
          </p:cNvPr>
          <p:cNvSpPr/>
          <p:nvPr/>
        </p:nvSpPr>
        <p:spPr>
          <a:xfrm>
            <a:off x="2178308" y="2051024"/>
            <a:ext cx="770067" cy="728799"/>
          </a:xfrm>
          <a:prstGeom prst="don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Oval 30">
            <a:extLst>
              <a:ext uri="{FF2B5EF4-FFF2-40B4-BE49-F238E27FC236}">
                <a16:creationId xmlns:a16="http://schemas.microsoft.com/office/drawing/2014/main" id="{AD90BB5E-EDE9-887C-1043-2704B0A77334}"/>
              </a:ext>
            </a:extLst>
          </p:cNvPr>
          <p:cNvSpPr/>
          <p:nvPr/>
        </p:nvSpPr>
        <p:spPr>
          <a:xfrm>
            <a:off x="2494568" y="2355849"/>
            <a:ext cx="137545" cy="1335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C82098E-60EA-12E7-8254-C15D1EFA6792}"/>
              </a:ext>
            </a:extLst>
          </p:cNvPr>
          <p:cNvSpPr/>
          <p:nvPr/>
        </p:nvSpPr>
        <p:spPr>
          <a:xfrm>
            <a:off x="3306466" y="2348639"/>
            <a:ext cx="137545" cy="1335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D69229D1-656D-98DD-CBE3-EAD870DE7B9F}"/>
              </a:ext>
            </a:extLst>
          </p:cNvPr>
          <p:cNvSpPr txBox="1"/>
          <p:nvPr/>
        </p:nvSpPr>
        <p:spPr>
          <a:xfrm>
            <a:off x="2326250" y="1649439"/>
            <a:ext cx="1644563" cy="369332"/>
          </a:xfrm>
          <a:prstGeom prst="rect">
            <a:avLst/>
          </a:prstGeom>
          <a:noFill/>
        </p:spPr>
        <p:txBody>
          <a:bodyPr wrap="square" rtlCol="0">
            <a:spAutoFit/>
          </a:bodyPr>
          <a:lstStyle/>
          <a:p>
            <a:r>
              <a:rPr lang="en-US" b="1" dirty="0"/>
              <a:t>Truck wheels</a:t>
            </a:r>
          </a:p>
        </p:txBody>
      </p:sp>
      <p:sp>
        <p:nvSpPr>
          <p:cNvPr id="7" name="Rectangle 6">
            <a:extLst>
              <a:ext uri="{FF2B5EF4-FFF2-40B4-BE49-F238E27FC236}">
                <a16:creationId xmlns:a16="http://schemas.microsoft.com/office/drawing/2014/main" id="{77C95245-DD72-BA8E-954F-EFEEF655D9BF}"/>
              </a:ext>
            </a:extLst>
          </p:cNvPr>
          <p:cNvSpPr/>
          <p:nvPr/>
        </p:nvSpPr>
        <p:spPr>
          <a:xfrm>
            <a:off x="4428640" y="2863313"/>
            <a:ext cx="2163304" cy="744312"/>
          </a:xfrm>
          <a:prstGeom prst="rect">
            <a:avLst/>
          </a:prstGeom>
          <a:blipFill>
            <a:blip r:embed="rId3" cstate="print"/>
            <a:tile tx="0" ty="0" sx="100000" sy="100000" flip="none" algn="tl"/>
          </a:bli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75614355-F8FA-8E5C-592A-3CD65BEADA16}"/>
              </a:ext>
            </a:extLst>
          </p:cNvPr>
          <p:cNvCxnSpPr>
            <a:cxnSpLocks/>
          </p:cNvCxnSpPr>
          <p:nvPr/>
        </p:nvCxnSpPr>
        <p:spPr>
          <a:xfrm>
            <a:off x="3812583" y="2394488"/>
            <a:ext cx="457200"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32418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sky, outdoor, road&#10;&#10;Description automatically generated">
            <a:extLst>
              <a:ext uri="{FF2B5EF4-FFF2-40B4-BE49-F238E27FC236}">
                <a16:creationId xmlns:a16="http://schemas.microsoft.com/office/drawing/2014/main" id="{C8F918CB-7CC3-6909-ECB0-79BF47489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5375" y="1557580"/>
            <a:ext cx="6159860" cy="4619895"/>
          </a:xfrm>
          <a:prstGeom prst="rect">
            <a:avLst/>
          </a:prstGeom>
        </p:spPr>
      </p:pic>
      <p:sp>
        <p:nvSpPr>
          <p:cNvPr id="2" name="Title 1"/>
          <p:cNvSpPr>
            <a:spLocks noGrp="1"/>
          </p:cNvSpPr>
          <p:nvPr>
            <p:ph type="title"/>
          </p:nvPr>
        </p:nvSpPr>
        <p:spPr>
          <a:xfrm>
            <a:off x="628650" y="58589"/>
            <a:ext cx="7886700" cy="1059072"/>
          </a:xfrm>
        </p:spPr>
        <p:txBody>
          <a:bodyPr/>
          <a:lstStyle/>
          <a:p>
            <a:pPr algn="ctr"/>
            <a:r>
              <a:rPr lang="en-US" u="sng" dirty="0">
                <a:latin typeface="Microsoft Sans Serif"/>
                <a:ea typeface="Microsoft Sans Serif"/>
                <a:cs typeface="Microsoft Sans Serif"/>
              </a:rPr>
              <a:t>Decision - preservation/rehab</a:t>
            </a: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dirty="0">
                <a:solidFill>
                  <a:sysClr val="windowText" lastClr="000000"/>
                </a:solidFill>
              </a:rPr>
              <a:pPr defTabSz="685800"/>
              <a:t>26</a:t>
            </a:fld>
            <a:endParaRPr lang="en-US" sz="1350" kern="0">
              <a:solidFill>
                <a:sysClr val="windowText" lastClr="000000"/>
              </a:solidFill>
            </a:endParaRPr>
          </a:p>
        </p:txBody>
      </p:sp>
      <p:sp>
        <p:nvSpPr>
          <p:cNvPr id="5" name="Content Placeholder 4"/>
          <p:cNvSpPr>
            <a:spLocks noGrp="1"/>
          </p:cNvSpPr>
          <p:nvPr>
            <p:ph idx="1"/>
          </p:nvPr>
        </p:nvSpPr>
        <p:spPr>
          <a:xfrm>
            <a:off x="628650" y="1117661"/>
            <a:ext cx="7886700" cy="5152954"/>
          </a:xfrm>
        </p:spPr>
        <p:txBody>
          <a:bodyPr vert="horz" lIns="91440" tIns="45720" rIns="91440" bIns="45720" rtlCol="0" anchor="t">
            <a:normAutofit/>
          </a:bodyPr>
          <a:lstStyle/>
          <a:p>
            <a:pPr marL="285750" indent="-285750">
              <a:lnSpc>
                <a:spcPct val="100000"/>
              </a:lnSpc>
            </a:pPr>
            <a:r>
              <a:rPr lang="en-US" sz="2400" dirty="0">
                <a:latin typeface="Microsoft Sans Serif"/>
                <a:ea typeface="Microsoft Sans Serif"/>
                <a:cs typeface="Microsoft Sans Serif"/>
              </a:rPr>
              <a:t>2007 Dowel bar retrofit &amp; diamond grind</a:t>
            </a:r>
          </a:p>
          <a:p>
            <a:pPr marL="342900" lvl="1" indent="0">
              <a:lnSpc>
                <a:spcPct val="100000"/>
              </a:lnSpc>
              <a:buNone/>
            </a:pPr>
            <a:endParaRPr lang="en-US" sz="2100" dirty="0">
              <a:latin typeface="Microsoft Sans Serif"/>
              <a:ea typeface="Microsoft Sans Serif"/>
              <a:cs typeface="Microsoft Sans Serif"/>
            </a:endParaRPr>
          </a:p>
        </p:txBody>
      </p:sp>
      <p:pic>
        <p:nvPicPr>
          <p:cNvPr id="8" name="Picture 7" descr="A road with snow on the side&#10;&#10;Description automatically generated with low confidence">
            <a:extLst>
              <a:ext uri="{FF2B5EF4-FFF2-40B4-BE49-F238E27FC236}">
                <a16:creationId xmlns:a16="http://schemas.microsoft.com/office/drawing/2014/main" id="{D0D501BE-C4B0-F9FA-A9FA-22672A078B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2776" y="1568418"/>
            <a:ext cx="3201224" cy="2400918"/>
          </a:xfrm>
          <a:prstGeom prst="rect">
            <a:avLst/>
          </a:prstGeom>
          <a:ln w="31750">
            <a:solidFill>
              <a:schemeClr val="tx1"/>
            </a:solidFill>
          </a:ln>
        </p:spPr>
      </p:pic>
      <p:pic>
        <p:nvPicPr>
          <p:cNvPr id="11" name="Picture 10" descr="A picture containing road, outdoor&#10;&#10;Description automatically generated">
            <a:extLst>
              <a:ext uri="{FF2B5EF4-FFF2-40B4-BE49-F238E27FC236}">
                <a16:creationId xmlns:a16="http://schemas.microsoft.com/office/drawing/2014/main" id="{DE567957-31EB-833C-E11C-8D5CEAED9F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001" y="1641185"/>
            <a:ext cx="3364749" cy="2523562"/>
          </a:xfrm>
          <a:prstGeom prst="rect">
            <a:avLst/>
          </a:prstGeom>
          <a:ln w="34925">
            <a:solidFill>
              <a:schemeClr val="tx1"/>
            </a:solidFill>
          </a:ln>
        </p:spPr>
      </p:pic>
      <p:pic>
        <p:nvPicPr>
          <p:cNvPr id="10" name="Picture 9" descr="A picture containing building, building material, stone&#10;&#10;Description automatically generated">
            <a:extLst>
              <a:ext uri="{FF2B5EF4-FFF2-40B4-BE49-F238E27FC236}">
                <a16:creationId xmlns:a16="http://schemas.microsoft.com/office/drawing/2014/main" id="{E24CD4DD-57D4-CD1A-3D46-394F07ED9F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29" y="3678581"/>
            <a:ext cx="3207784" cy="2400918"/>
          </a:xfrm>
          <a:prstGeom prst="rect">
            <a:avLst/>
          </a:prstGeom>
          <a:ln w="31750">
            <a:solidFill>
              <a:schemeClr val="tx1"/>
            </a:solidFill>
          </a:ln>
        </p:spPr>
      </p:pic>
    </p:spTree>
    <p:extLst>
      <p:ext uri="{BB962C8B-B14F-4D97-AF65-F5344CB8AC3E}">
        <p14:creationId xmlns:p14="http://schemas.microsoft.com/office/powerpoint/2010/main" val="290886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sky, outdoor, way&#10;&#10;Description automatically generated">
            <a:extLst>
              <a:ext uri="{FF2B5EF4-FFF2-40B4-BE49-F238E27FC236}">
                <a16:creationId xmlns:a16="http://schemas.microsoft.com/office/drawing/2014/main" id="{110825C5-56B7-8A85-6B46-0DFC4FE9D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9" y="2320993"/>
            <a:ext cx="4284165" cy="3427332"/>
          </a:xfrm>
          <a:prstGeom prst="rect">
            <a:avLst/>
          </a:prstGeom>
        </p:spPr>
      </p:pic>
      <p:pic>
        <p:nvPicPr>
          <p:cNvPr id="11" name="Picture 10" descr="A group of cars driving down a road&#10;&#10;Description automatically generated with low confidence">
            <a:extLst>
              <a:ext uri="{FF2B5EF4-FFF2-40B4-BE49-F238E27FC236}">
                <a16:creationId xmlns:a16="http://schemas.microsoft.com/office/drawing/2014/main" id="{5F35946E-595E-6211-E1EC-8525ABD75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178" y="1966798"/>
            <a:ext cx="5169653" cy="4135722"/>
          </a:xfrm>
          <a:prstGeom prst="rect">
            <a:avLst/>
          </a:prstGeom>
        </p:spPr>
      </p:pic>
      <p:sp>
        <p:nvSpPr>
          <p:cNvPr id="2" name="Title 1"/>
          <p:cNvSpPr>
            <a:spLocks noGrp="1"/>
          </p:cNvSpPr>
          <p:nvPr>
            <p:ph type="title"/>
          </p:nvPr>
        </p:nvSpPr>
        <p:spPr>
          <a:xfrm>
            <a:off x="628650" y="58589"/>
            <a:ext cx="7886700" cy="1059072"/>
          </a:xfrm>
        </p:spPr>
        <p:txBody>
          <a:bodyPr/>
          <a:lstStyle/>
          <a:p>
            <a:pPr algn="ctr"/>
            <a:r>
              <a:rPr kumimoji="0" lang="en-US" sz="3300" b="0" i="0" u="sng" strike="noStrike" kern="1200" cap="none" spc="0" normalizeH="0" baseline="0" noProof="0" dirty="0">
                <a:ln>
                  <a:noFill/>
                </a:ln>
                <a:solidFill>
                  <a:prstClr val="black"/>
                </a:solidFill>
                <a:effectLst/>
                <a:uLnTx/>
                <a:uFillTx/>
                <a:latin typeface="Microsoft Sans Serif"/>
                <a:ea typeface="Microsoft Sans Serif"/>
                <a:cs typeface="Microsoft Sans Serif"/>
              </a:rPr>
              <a:t>Decision </a:t>
            </a:r>
            <a:r>
              <a:rPr lang="en-US" u="sng" dirty="0">
                <a:solidFill>
                  <a:prstClr val="black"/>
                </a:solidFill>
                <a:latin typeface="Microsoft Sans Serif"/>
                <a:ea typeface="Microsoft Sans Serif"/>
                <a:cs typeface="Microsoft Sans Serif"/>
              </a:rPr>
              <a:t>- </a:t>
            </a:r>
            <a:r>
              <a:rPr kumimoji="0" lang="en-US" sz="3300" b="0" i="0" u="sng" strike="noStrike" kern="1200" cap="none" spc="0" normalizeH="0" baseline="0" noProof="0" dirty="0">
                <a:ln>
                  <a:noFill/>
                </a:ln>
                <a:solidFill>
                  <a:prstClr val="black"/>
                </a:solidFill>
                <a:effectLst/>
                <a:uLnTx/>
                <a:uFillTx/>
                <a:latin typeface="Microsoft Sans Serif"/>
                <a:ea typeface="Microsoft Sans Serif"/>
                <a:cs typeface="Microsoft Sans Serif"/>
              </a:rPr>
              <a:t>preservation/rehab</a:t>
            </a:r>
            <a:endParaRPr lang="en-US" u="sng" dirty="0">
              <a:latin typeface="Microsoft Sans Serif"/>
              <a:ea typeface="Microsoft Sans Serif"/>
              <a:cs typeface="Microsoft Sans Serif"/>
            </a:endParaRP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dirty="0">
                <a:solidFill>
                  <a:sysClr val="windowText" lastClr="000000"/>
                </a:solidFill>
              </a:rPr>
              <a:pPr defTabSz="685800"/>
              <a:t>27</a:t>
            </a:fld>
            <a:endParaRPr lang="en-US" sz="1350" kern="0">
              <a:solidFill>
                <a:sysClr val="windowText" lastClr="000000"/>
              </a:solidFill>
            </a:endParaRPr>
          </a:p>
        </p:txBody>
      </p:sp>
      <p:sp>
        <p:nvSpPr>
          <p:cNvPr id="5" name="Content Placeholder 4"/>
          <p:cNvSpPr>
            <a:spLocks noGrp="1"/>
          </p:cNvSpPr>
          <p:nvPr>
            <p:ph idx="1"/>
          </p:nvPr>
        </p:nvSpPr>
        <p:spPr>
          <a:xfrm>
            <a:off x="628650" y="1117661"/>
            <a:ext cx="7886700" cy="5152954"/>
          </a:xfrm>
        </p:spPr>
        <p:txBody>
          <a:bodyPr vert="horz" lIns="91440" tIns="45720" rIns="91440" bIns="45720" rtlCol="0" anchor="t">
            <a:normAutofit/>
          </a:bodyPr>
          <a:lstStyle/>
          <a:p>
            <a:pPr marL="285750" marR="0" lvl="0" indent="-28575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icrosoft Sans Serif"/>
                <a:ea typeface="Microsoft Sans Serif"/>
                <a:cs typeface="Microsoft Sans Serif"/>
              </a:rPr>
              <a:t>2007 Dowel bar retrofit &amp; diamond grind</a:t>
            </a:r>
          </a:p>
          <a:p>
            <a:pPr marL="285750" marR="0" lvl="0" indent="-28575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lang="en-US" sz="2400" dirty="0">
                <a:solidFill>
                  <a:prstClr val="black"/>
                </a:solidFill>
                <a:latin typeface="Microsoft Sans Serif"/>
                <a:ea typeface="Microsoft Sans Serif"/>
                <a:cs typeface="Microsoft Sans Serif"/>
              </a:rPr>
              <a:t>Next rehab is likely an asphalt overlay</a:t>
            </a:r>
            <a:endParaRPr kumimoji="0" lang="en-US" sz="2400" b="0" i="0" u="none" strike="noStrike" kern="1200" cap="none" spc="0" normalizeH="0" baseline="0" noProof="0" dirty="0">
              <a:ln>
                <a:noFill/>
              </a:ln>
              <a:solidFill>
                <a:prstClr val="black"/>
              </a:solidFill>
              <a:effectLst/>
              <a:uLnTx/>
              <a:uFillTx/>
              <a:latin typeface="Microsoft Sans Serif"/>
              <a:ea typeface="Microsoft Sans Serif"/>
              <a:cs typeface="Microsoft Sans Serif"/>
            </a:endParaRPr>
          </a:p>
          <a:p>
            <a:pPr marL="285750" indent="-285750">
              <a:lnSpc>
                <a:spcPct val="100000"/>
              </a:lnSpc>
            </a:pPr>
            <a:endParaRPr lang="en-US" sz="2400" dirty="0">
              <a:latin typeface="Microsoft Sans Serif"/>
              <a:ea typeface="Microsoft Sans Serif"/>
              <a:cs typeface="Microsoft Sans Serif"/>
            </a:endParaRPr>
          </a:p>
        </p:txBody>
      </p:sp>
      <p:sp>
        <p:nvSpPr>
          <p:cNvPr id="9" name="TextBox 8">
            <a:extLst>
              <a:ext uri="{FF2B5EF4-FFF2-40B4-BE49-F238E27FC236}">
                <a16:creationId xmlns:a16="http://schemas.microsoft.com/office/drawing/2014/main" id="{AAEF996C-ECB9-BFCA-7009-D81DC9C4DF28}"/>
              </a:ext>
            </a:extLst>
          </p:cNvPr>
          <p:cNvSpPr txBox="1"/>
          <p:nvPr/>
        </p:nvSpPr>
        <p:spPr>
          <a:xfrm>
            <a:off x="2063579" y="1884345"/>
            <a:ext cx="1371600" cy="584775"/>
          </a:xfrm>
          <a:prstGeom prst="rect">
            <a:avLst/>
          </a:prstGeom>
          <a:noFill/>
        </p:spPr>
        <p:txBody>
          <a:bodyPr wrap="square" rtlCol="0">
            <a:spAutoFit/>
          </a:bodyPr>
          <a:lstStyle/>
          <a:p>
            <a:endParaRPr lang="en-US" sz="3200" dirty="0"/>
          </a:p>
        </p:txBody>
      </p:sp>
      <p:sp>
        <p:nvSpPr>
          <p:cNvPr id="12" name="TextBox 11">
            <a:extLst>
              <a:ext uri="{FF2B5EF4-FFF2-40B4-BE49-F238E27FC236}">
                <a16:creationId xmlns:a16="http://schemas.microsoft.com/office/drawing/2014/main" id="{58DC670D-CD7C-B390-7056-6381890A65B1}"/>
              </a:ext>
            </a:extLst>
          </p:cNvPr>
          <p:cNvSpPr txBox="1"/>
          <p:nvPr/>
        </p:nvSpPr>
        <p:spPr>
          <a:xfrm>
            <a:off x="5893873" y="2469120"/>
            <a:ext cx="1519880" cy="584775"/>
          </a:xfrm>
          <a:prstGeom prst="rect">
            <a:avLst/>
          </a:prstGeom>
          <a:noFill/>
        </p:spPr>
        <p:txBody>
          <a:bodyPr wrap="square" rtlCol="0">
            <a:spAutoFit/>
          </a:bodyPr>
          <a:lstStyle/>
          <a:p>
            <a:r>
              <a:rPr lang="en-US" sz="3200" dirty="0"/>
              <a:t>2023</a:t>
            </a:r>
          </a:p>
        </p:txBody>
      </p:sp>
      <p:sp>
        <p:nvSpPr>
          <p:cNvPr id="3" name="TextBox 2">
            <a:extLst>
              <a:ext uri="{FF2B5EF4-FFF2-40B4-BE49-F238E27FC236}">
                <a16:creationId xmlns:a16="http://schemas.microsoft.com/office/drawing/2014/main" id="{DE3D70DD-77F1-CE4F-4DEB-67E9DFB98BEA}"/>
              </a:ext>
            </a:extLst>
          </p:cNvPr>
          <p:cNvSpPr txBox="1"/>
          <p:nvPr/>
        </p:nvSpPr>
        <p:spPr>
          <a:xfrm>
            <a:off x="1528270" y="2578443"/>
            <a:ext cx="1070618" cy="584775"/>
          </a:xfrm>
          <a:prstGeom prst="rect">
            <a:avLst/>
          </a:prstGeom>
          <a:noFill/>
        </p:spPr>
        <p:txBody>
          <a:bodyPr wrap="square" rtlCol="0">
            <a:spAutoFit/>
          </a:bodyPr>
          <a:lstStyle/>
          <a:p>
            <a:r>
              <a:rPr lang="en-US" sz="3200" dirty="0"/>
              <a:t>2007</a:t>
            </a:r>
          </a:p>
        </p:txBody>
      </p:sp>
    </p:spTree>
    <p:extLst>
      <p:ext uri="{BB962C8B-B14F-4D97-AF65-F5344CB8AC3E}">
        <p14:creationId xmlns:p14="http://schemas.microsoft.com/office/powerpoint/2010/main" val="827801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road with grass and trees on the side&#10;&#10;Description automatically generated with low confidence">
            <a:extLst>
              <a:ext uri="{FF2B5EF4-FFF2-40B4-BE49-F238E27FC236}">
                <a16:creationId xmlns:a16="http://schemas.microsoft.com/office/drawing/2014/main" id="{5600B10D-71B7-D14A-49C4-57B938E2A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883" y="1223318"/>
            <a:ext cx="5824582" cy="4877611"/>
          </a:xfrm>
          <a:prstGeom prst="rect">
            <a:avLst/>
          </a:prstGeom>
        </p:spPr>
      </p:pic>
      <p:sp>
        <p:nvSpPr>
          <p:cNvPr id="2" name="Title 1"/>
          <p:cNvSpPr>
            <a:spLocks noGrp="1"/>
          </p:cNvSpPr>
          <p:nvPr>
            <p:ph type="title"/>
          </p:nvPr>
        </p:nvSpPr>
        <p:spPr>
          <a:xfrm>
            <a:off x="628650" y="58589"/>
            <a:ext cx="7886700" cy="1059072"/>
          </a:xfrm>
        </p:spPr>
        <p:txBody>
          <a:bodyPr/>
          <a:lstStyle/>
          <a:p>
            <a:pPr algn="ctr"/>
            <a:r>
              <a:rPr lang="en-US" u="sng" dirty="0">
                <a:latin typeface="Microsoft Sans Serif"/>
                <a:ea typeface="Microsoft Sans Serif"/>
                <a:cs typeface="Microsoft Sans Serif"/>
              </a:rPr>
              <a:t>Case history US 34</a:t>
            </a: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dirty="0">
                <a:solidFill>
                  <a:sysClr val="windowText" lastClr="000000"/>
                </a:solidFill>
              </a:rPr>
              <a:pPr defTabSz="685800"/>
              <a:t>28</a:t>
            </a:fld>
            <a:endParaRPr lang="en-US" sz="1350" kern="0">
              <a:solidFill>
                <a:sysClr val="windowText" lastClr="000000"/>
              </a:solidFill>
            </a:endParaRPr>
          </a:p>
        </p:txBody>
      </p:sp>
      <p:sp>
        <p:nvSpPr>
          <p:cNvPr id="5" name="Content Placeholder 4"/>
          <p:cNvSpPr>
            <a:spLocks noGrp="1"/>
          </p:cNvSpPr>
          <p:nvPr>
            <p:ph idx="1"/>
          </p:nvPr>
        </p:nvSpPr>
        <p:spPr>
          <a:xfrm>
            <a:off x="628650" y="1117661"/>
            <a:ext cx="7886700" cy="5152954"/>
          </a:xfrm>
        </p:spPr>
        <p:txBody>
          <a:bodyPr vert="horz" lIns="91440" tIns="45720" rIns="91440" bIns="45720" rtlCol="0" anchor="t">
            <a:normAutofit/>
          </a:bodyPr>
          <a:lstStyle/>
          <a:p>
            <a:pPr marL="285750" indent="-285750">
              <a:lnSpc>
                <a:spcPct val="100000"/>
              </a:lnSpc>
            </a:pPr>
            <a:r>
              <a:rPr lang="en-US" sz="2400" dirty="0">
                <a:latin typeface="Microsoft Sans Serif"/>
                <a:ea typeface="Microsoft Sans Serif"/>
                <a:cs typeface="Microsoft Sans Serif"/>
              </a:rPr>
              <a:t>Condition in 2016</a:t>
            </a:r>
          </a:p>
          <a:p>
            <a:pPr marL="628650" lvl="1" indent="-285750">
              <a:lnSpc>
                <a:spcPct val="100000"/>
              </a:lnSpc>
            </a:pPr>
            <a:r>
              <a:rPr lang="en-US" sz="2100" dirty="0">
                <a:latin typeface="Microsoft Sans Serif"/>
                <a:ea typeface="Microsoft Sans Serif"/>
                <a:cs typeface="Microsoft Sans Serif"/>
              </a:rPr>
              <a:t>Cracking and rough ride</a:t>
            </a:r>
          </a:p>
          <a:p>
            <a:pPr marL="628650" lvl="1" indent="-285750">
              <a:lnSpc>
                <a:spcPct val="100000"/>
              </a:lnSpc>
            </a:pPr>
            <a:r>
              <a:rPr lang="en-US" sz="2100" dirty="0">
                <a:latin typeface="Microsoft Sans Serif"/>
                <a:ea typeface="Microsoft Sans Serif"/>
                <a:cs typeface="Microsoft Sans Serif"/>
              </a:rPr>
              <a:t>1965 PC Concrete</a:t>
            </a:r>
          </a:p>
          <a:p>
            <a:pPr marL="628650" lvl="1" indent="-285750">
              <a:lnSpc>
                <a:spcPct val="100000"/>
              </a:lnSpc>
            </a:pPr>
            <a:r>
              <a:rPr lang="en-US" sz="2100" dirty="0">
                <a:latin typeface="Microsoft Sans Serif"/>
                <a:ea typeface="Microsoft Sans Serif"/>
                <a:cs typeface="Microsoft Sans Serif"/>
              </a:rPr>
              <a:t>1983 asphalt overlay</a:t>
            </a:r>
          </a:p>
          <a:p>
            <a:pPr marL="628650" lvl="1" indent="-285750">
              <a:lnSpc>
                <a:spcPct val="100000"/>
              </a:lnSpc>
            </a:pPr>
            <a:r>
              <a:rPr lang="en-US" sz="2100" dirty="0">
                <a:latin typeface="Microsoft Sans Serif"/>
                <a:ea typeface="Microsoft Sans Serif"/>
                <a:cs typeface="Microsoft Sans Serif"/>
              </a:rPr>
              <a:t>1998 asphalt overlay</a:t>
            </a:r>
          </a:p>
        </p:txBody>
      </p:sp>
      <p:sp>
        <p:nvSpPr>
          <p:cNvPr id="3" name="TextBox 2">
            <a:extLst>
              <a:ext uri="{FF2B5EF4-FFF2-40B4-BE49-F238E27FC236}">
                <a16:creationId xmlns:a16="http://schemas.microsoft.com/office/drawing/2014/main" id="{E8A8A39D-5F1A-DC8A-A5A7-771D75B48661}"/>
              </a:ext>
            </a:extLst>
          </p:cNvPr>
          <p:cNvSpPr txBox="1"/>
          <p:nvPr/>
        </p:nvSpPr>
        <p:spPr>
          <a:xfrm>
            <a:off x="5815719" y="2059726"/>
            <a:ext cx="1120346" cy="584775"/>
          </a:xfrm>
          <a:prstGeom prst="rect">
            <a:avLst/>
          </a:prstGeom>
          <a:noFill/>
        </p:spPr>
        <p:txBody>
          <a:bodyPr wrap="square" rtlCol="0">
            <a:spAutoFit/>
          </a:bodyPr>
          <a:lstStyle/>
          <a:p>
            <a:r>
              <a:rPr lang="en-US" sz="3200" dirty="0"/>
              <a:t>2016</a:t>
            </a:r>
          </a:p>
        </p:txBody>
      </p:sp>
      <p:pic>
        <p:nvPicPr>
          <p:cNvPr id="9" name="Picture 8" descr="A picture containing building material, stone, dirty&#10;&#10;Description automatically generated">
            <a:extLst>
              <a:ext uri="{FF2B5EF4-FFF2-40B4-BE49-F238E27FC236}">
                <a16:creationId xmlns:a16="http://schemas.microsoft.com/office/drawing/2014/main" id="{EEA31DF3-5A18-E8BE-6E75-88A9A9118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77" y="3429000"/>
            <a:ext cx="3081786" cy="2311339"/>
          </a:xfrm>
          <a:prstGeom prst="ellipse">
            <a:avLst/>
          </a:prstGeom>
          <a:ln>
            <a:noFill/>
          </a:ln>
          <a:effectLst>
            <a:softEdge rad="112500"/>
          </a:effectLst>
        </p:spPr>
      </p:pic>
      <p:pic>
        <p:nvPicPr>
          <p:cNvPr id="12" name="Picture 11" descr="A picture containing text&#10;&#10;Description automatically generated">
            <a:extLst>
              <a:ext uri="{FF2B5EF4-FFF2-40B4-BE49-F238E27FC236}">
                <a16:creationId xmlns:a16="http://schemas.microsoft.com/office/drawing/2014/main" id="{D6251D6E-3B6D-4D2D-6D14-0A1A726192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1531" y="3877336"/>
            <a:ext cx="3029920" cy="2308436"/>
          </a:xfrm>
          <a:prstGeom prst="ellipse">
            <a:avLst/>
          </a:prstGeom>
          <a:ln>
            <a:noFill/>
          </a:ln>
          <a:effectLst>
            <a:softEdge rad="112500"/>
          </a:effectLst>
        </p:spPr>
      </p:pic>
    </p:spTree>
    <p:extLst>
      <p:ext uri="{BB962C8B-B14F-4D97-AF65-F5344CB8AC3E}">
        <p14:creationId xmlns:p14="http://schemas.microsoft.com/office/powerpoint/2010/main" val="2664228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A road with grass on the side&#10;&#10;Description automatically generated with low confidence">
            <a:extLst>
              <a:ext uri="{FF2B5EF4-FFF2-40B4-BE49-F238E27FC236}">
                <a16:creationId xmlns:a16="http://schemas.microsoft.com/office/drawing/2014/main" id="{9D69CE38-AEAB-65D4-42FC-934CA7196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60" y="2517638"/>
            <a:ext cx="4213780" cy="3370411"/>
          </a:xfrm>
          <a:prstGeom prst="rect">
            <a:avLst/>
          </a:prstGeom>
        </p:spPr>
      </p:pic>
      <p:pic>
        <p:nvPicPr>
          <p:cNvPr id="7" name="Picture 6">
            <a:extLst>
              <a:ext uri="{FF2B5EF4-FFF2-40B4-BE49-F238E27FC236}">
                <a16:creationId xmlns:a16="http://schemas.microsoft.com/office/drawing/2014/main" id="{F2D8EC28-0D33-F958-7A0E-2CAE1CF13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2292" y="2116745"/>
            <a:ext cx="5004732" cy="4000146"/>
          </a:xfrm>
          <a:prstGeom prst="rect">
            <a:avLst/>
          </a:prstGeom>
        </p:spPr>
      </p:pic>
      <p:sp>
        <p:nvSpPr>
          <p:cNvPr id="2" name="Title 1"/>
          <p:cNvSpPr>
            <a:spLocks noGrp="1"/>
          </p:cNvSpPr>
          <p:nvPr>
            <p:ph type="title"/>
          </p:nvPr>
        </p:nvSpPr>
        <p:spPr>
          <a:xfrm>
            <a:off x="628650" y="58589"/>
            <a:ext cx="7886700" cy="1059072"/>
          </a:xfrm>
        </p:spPr>
        <p:txBody>
          <a:bodyPr/>
          <a:lstStyle/>
          <a:p>
            <a:pPr algn="ctr"/>
            <a:r>
              <a:rPr lang="en-US" u="sng" dirty="0">
                <a:latin typeface="Microsoft Sans Serif"/>
                <a:ea typeface="Microsoft Sans Serif"/>
                <a:cs typeface="Microsoft Sans Serif"/>
              </a:rPr>
              <a:t>Decision - rehabilitate again</a:t>
            </a: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dirty="0">
                <a:solidFill>
                  <a:sysClr val="windowText" lastClr="000000"/>
                </a:solidFill>
              </a:rPr>
              <a:pPr defTabSz="685800"/>
              <a:t>29</a:t>
            </a:fld>
            <a:endParaRPr lang="en-US" sz="1350" kern="0">
              <a:solidFill>
                <a:sysClr val="windowText" lastClr="000000"/>
              </a:solidFill>
            </a:endParaRPr>
          </a:p>
        </p:txBody>
      </p:sp>
      <p:sp>
        <p:nvSpPr>
          <p:cNvPr id="5" name="Content Placeholder 4"/>
          <p:cNvSpPr>
            <a:spLocks noGrp="1"/>
          </p:cNvSpPr>
          <p:nvPr>
            <p:ph idx="1"/>
          </p:nvPr>
        </p:nvSpPr>
        <p:spPr>
          <a:xfrm>
            <a:off x="628650" y="1117661"/>
            <a:ext cx="7886700" cy="5152954"/>
          </a:xfrm>
        </p:spPr>
        <p:txBody>
          <a:bodyPr vert="horz" lIns="91440" tIns="45720" rIns="91440" bIns="45720" rtlCol="0" anchor="t">
            <a:normAutofit/>
          </a:bodyPr>
          <a:lstStyle/>
          <a:p>
            <a:pPr marL="285750" indent="-285750">
              <a:lnSpc>
                <a:spcPct val="100000"/>
              </a:lnSpc>
            </a:pPr>
            <a:r>
              <a:rPr lang="en-US" sz="2400" dirty="0">
                <a:latin typeface="Microsoft Sans Serif"/>
                <a:ea typeface="Microsoft Sans Serif"/>
                <a:cs typeface="Microsoft Sans Serif"/>
              </a:rPr>
              <a:t>2017 Cold-in-place-recycling w/ asphalt overlay</a:t>
            </a:r>
          </a:p>
          <a:p>
            <a:pPr marL="285750" indent="-285750">
              <a:lnSpc>
                <a:spcPct val="100000"/>
              </a:lnSpc>
            </a:pPr>
            <a:r>
              <a:rPr lang="en-US" sz="2400" dirty="0">
                <a:latin typeface="Microsoft Sans Serif"/>
                <a:ea typeface="Microsoft Sans Serif"/>
                <a:cs typeface="Microsoft Sans Serif"/>
              </a:rPr>
              <a:t>Next time will require major rehabilitation or possibly reconstruction</a:t>
            </a:r>
          </a:p>
        </p:txBody>
      </p:sp>
      <p:sp>
        <p:nvSpPr>
          <p:cNvPr id="12" name="TextBox 11">
            <a:extLst>
              <a:ext uri="{FF2B5EF4-FFF2-40B4-BE49-F238E27FC236}">
                <a16:creationId xmlns:a16="http://schemas.microsoft.com/office/drawing/2014/main" id="{D841C179-B163-3217-AB14-4F5DF6CD5858}"/>
              </a:ext>
            </a:extLst>
          </p:cNvPr>
          <p:cNvSpPr txBox="1"/>
          <p:nvPr/>
        </p:nvSpPr>
        <p:spPr>
          <a:xfrm>
            <a:off x="6020744" y="2301016"/>
            <a:ext cx="1381213" cy="584775"/>
          </a:xfrm>
          <a:prstGeom prst="rect">
            <a:avLst/>
          </a:prstGeom>
          <a:noFill/>
        </p:spPr>
        <p:txBody>
          <a:bodyPr wrap="square" rtlCol="0">
            <a:spAutoFit/>
          </a:bodyPr>
          <a:lstStyle/>
          <a:p>
            <a:r>
              <a:rPr lang="en-US" sz="3200" dirty="0"/>
              <a:t>2023</a:t>
            </a:r>
          </a:p>
        </p:txBody>
      </p:sp>
      <p:sp>
        <p:nvSpPr>
          <p:cNvPr id="14" name="TextBox 13">
            <a:extLst>
              <a:ext uri="{FF2B5EF4-FFF2-40B4-BE49-F238E27FC236}">
                <a16:creationId xmlns:a16="http://schemas.microsoft.com/office/drawing/2014/main" id="{4B3FC3FD-0EF6-E9A8-092C-6CA09FC2F726}"/>
              </a:ext>
            </a:extLst>
          </p:cNvPr>
          <p:cNvSpPr txBox="1"/>
          <p:nvPr/>
        </p:nvSpPr>
        <p:spPr>
          <a:xfrm>
            <a:off x="1742043" y="2593404"/>
            <a:ext cx="1381213" cy="584775"/>
          </a:xfrm>
          <a:prstGeom prst="rect">
            <a:avLst/>
          </a:prstGeom>
          <a:noFill/>
        </p:spPr>
        <p:txBody>
          <a:bodyPr wrap="square" rtlCol="0">
            <a:spAutoFit/>
          </a:bodyPr>
          <a:lstStyle/>
          <a:p>
            <a:r>
              <a:rPr lang="en-US" sz="3200" dirty="0"/>
              <a:t>2017</a:t>
            </a:r>
          </a:p>
        </p:txBody>
      </p:sp>
    </p:spTree>
    <p:extLst>
      <p:ext uri="{BB962C8B-B14F-4D97-AF65-F5344CB8AC3E}">
        <p14:creationId xmlns:p14="http://schemas.microsoft.com/office/powerpoint/2010/main" val="513292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1" y="129223"/>
            <a:ext cx="7886700" cy="1059072"/>
          </a:xfrm>
        </p:spPr>
        <p:txBody>
          <a:bodyPr/>
          <a:lstStyle/>
          <a:p>
            <a:pPr algn="ct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Pavement system components</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ontent Placeholder 4"/>
          <p:cNvSpPr>
            <a:spLocks noGrp="1"/>
          </p:cNvSpPr>
          <p:nvPr>
            <p:ph idx="1"/>
          </p:nvPr>
        </p:nvSpPr>
        <p:spPr>
          <a:xfrm>
            <a:off x="628651" y="3918021"/>
            <a:ext cx="7886700" cy="2175653"/>
          </a:xfrm>
        </p:spPr>
        <p:txBody>
          <a:bodyPr>
            <a:noAutofit/>
          </a:bodyPr>
          <a:lstStyle/>
          <a:p>
            <a:pPr lvl="0"/>
            <a:r>
              <a:rPr lang="en-US" sz="210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Pavement</a:t>
            </a:r>
          </a:p>
          <a:p>
            <a:pPr lvl="1"/>
            <a:r>
              <a:rPr lang="en-US" sz="180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Concrete (rigid), Asphalt (flexible), or Composite</a:t>
            </a:r>
          </a:p>
          <a:p>
            <a:pPr lvl="0"/>
            <a:r>
              <a:rPr lang="en-US" sz="210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Subbase</a:t>
            </a:r>
          </a:p>
          <a:p>
            <a:pPr lvl="1"/>
            <a:r>
              <a:rPr lang="en-US" sz="180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Rock layer for support and drainage</a:t>
            </a:r>
            <a:endParaRPr lang="en-US" sz="180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100">
                <a:latin typeface="Microsoft Sans Serif" panose="020B0604020202020204" pitchFamily="34" charset="0"/>
                <a:ea typeface="Microsoft Sans Serif" panose="020B0604020202020204" pitchFamily="34" charset="0"/>
                <a:cs typeface="Microsoft Sans Serif" panose="020B0604020202020204" pitchFamily="34" charset="0"/>
              </a:rPr>
              <a:t>Subgrade</a:t>
            </a:r>
          </a:p>
          <a:p>
            <a:pPr lvl="1"/>
            <a:r>
              <a:rPr lang="en-US" sz="1800">
                <a:latin typeface="Microsoft Sans Serif" panose="020B0604020202020204" pitchFamily="34" charset="0"/>
                <a:ea typeface="Microsoft Sans Serif" panose="020B0604020202020204" pitchFamily="34" charset="0"/>
                <a:cs typeface="Microsoft Sans Serif" panose="020B0604020202020204" pitchFamily="34" charset="0"/>
              </a:rPr>
              <a:t>Improved soil layer to provide support</a:t>
            </a:r>
          </a:p>
        </p:txBody>
      </p:sp>
      <p:sp>
        <p:nvSpPr>
          <p:cNvPr id="6" name="Slide Number Placeholder 3"/>
          <p:cNvSpPr>
            <a:spLocks noGrp="1"/>
          </p:cNvSpPr>
          <p:nvPr>
            <p:ph type="sldNum" sz="quarter" idx="12"/>
          </p:nvPr>
        </p:nvSpPr>
        <p:spPr>
          <a:xfrm>
            <a:off x="6936065" y="6506487"/>
            <a:ext cx="2057400" cy="273844"/>
          </a:xfrm>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2B5A6398-5B92-4880-B42C-2D0285FB01C7}" type="slidenum">
              <a:rPr kumimoji="0" lang="en-US" sz="1351"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3</a:t>
            </a:fld>
            <a:endParaRPr kumimoji="0" lang="en-US" sz="1351"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 name="TextBox 9"/>
          <p:cNvSpPr txBox="1"/>
          <p:nvPr/>
        </p:nvSpPr>
        <p:spPr>
          <a:xfrm>
            <a:off x="1293114" y="1585786"/>
            <a:ext cx="1463803" cy="369332"/>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ED7D31">
                    <a:lumMod val="50000"/>
                  </a:srgbClr>
                </a:solidFill>
                <a:effectLst/>
                <a:uLnTx/>
                <a:uFillTx/>
                <a:latin typeface="Calibri" panose="020F0502020204030204"/>
                <a:ea typeface="+mn-ea"/>
                <a:cs typeface="+mn-cs"/>
              </a:rPr>
              <a:t>Pavement</a:t>
            </a:r>
          </a:p>
        </p:txBody>
      </p:sp>
      <p:sp>
        <p:nvSpPr>
          <p:cNvPr id="11" name="TextBox 10"/>
          <p:cNvSpPr txBox="1"/>
          <p:nvPr/>
        </p:nvSpPr>
        <p:spPr>
          <a:xfrm>
            <a:off x="1293115" y="2188467"/>
            <a:ext cx="1121665" cy="369332"/>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ED7D31">
                    <a:lumMod val="50000"/>
                  </a:srgbClr>
                </a:solidFill>
                <a:effectLst/>
                <a:uLnTx/>
                <a:uFillTx/>
                <a:latin typeface="Calibri" panose="020F0502020204030204"/>
                <a:ea typeface="+mn-ea"/>
                <a:cs typeface="+mn-cs"/>
              </a:rPr>
              <a:t>Subbase</a:t>
            </a:r>
          </a:p>
        </p:txBody>
      </p:sp>
      <p:sp>
        <p:nvSpPr>
          <p:cNvPr id="12" name="TextBox 11"/>
          <p:cNvSpPr txBox="1"/>
          <p:nvPr/>
        </p:nvSpPr>
        <p:spPr>
          <a:xfrm>
            <a:off x="1293115" y="2916325"/>
            <a:ext cx="1121665" cy="369332"/>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ED7D31">
                    <a:lumMod val="50000"/>
                  </a:srgbClr>
                </a:solidFill>
                <a:effectLst/>
                <a:uLnTx/>
                <a:uFillTx/>
                <a:latin typeface="Calibri" panose="020F0502020204030204"/>
                <a:ea typeface="+mn-ea"/>
                <a:cs typeface="+mn-cs"/>
              </a:rPr>
              <a:t>Subgrade</a:t>
            </a:r>
          </a:p>
        </p:txBody>
      </p:sp>
      <p:grpSp>
        <p:nvGrpSpPr>
          <p:cNvPr id="4" name="Group 3">
            <a:extLst>
              <a:ext uri="{FF2B5EF4-FFF2-40B4-BE49-F238E27FC236}">
                <a16:creationId xmlns:a16="http://schemas.microsoft.com/office/drawing/2014/main" id="{C38CF974-C45A-4244-9DE7-F8B29C466CE7}"/>
              </a:ext>
            </a:extLst>
          </p:cNvPr>
          <p:cNvGrpSpPr/>
          <p:nvPr/>
        </p:nvGrpSpPr>
        <p:grpSpPr>
          <a:xfrm>
            <a:off x="2338271" y="1735133"/>
            <a:ext cx="2999232" cy="2180820"/>
            <a:chOff x="4098638" y="1859874"/>
            <a:chExt cx="2999232" cy="2180820"/>
          </a:xfrm>
        </p:grpSpPr>
        <p:sp>
          <p:nvSpPr>
            <p:cNvPr id="7" name="Rectangle 6"/>
            <p:cNvSpPr/>
            <p:nvPr/>
          </p:nvSpPr>
          <p:spPr>
            <a:xfrm>
              <a:off x="4098638" y="2963180"/>
              <a:ext cx="2999232" cy="1077514"/>
            </a:xfrm>
            <a:prstGeom prst="rect">
              <a:avLst/>
            </a:prstGeom>
            <a:blipFill>
              <a:blip r:embed="rId4">
                <a:extLst>
                  <a:ext uri="{BEBA8EAE-BF5A-486C-A8C5-ECC9F3942E4B}">
                    <a14:imgProps xmlns:a14="http://schemas.microsoft.com/office/drawing/2010/main">
                      <a14:imgLayer r:embed="rId5">
                        <a14:imgEffect>
                          <a14:artisticGlass/>
                        </a14:imgEffect>
                      </a14:imgLayer>
                    </a14:imgProps>
                  </a:ext>
                </a:extLst>
              </a:blip>
              <a:tile tx="0" ty="0" sx="100000" sy="100000" flip="none" algn="tl"/>
            </a:blipFill>
            <a:ln>
              <a:solidFill>
                <a:schemeClr val="bg2">
                  <a:alpha val="0"/>
                </a:schemeClr>
              </a:solidFill>
            </a:ln>
            <a:scene3d>
              <a:camera prst="isometricOffAxis2Left"/>
              <a:lightRig rig="threePt" dir="t"/>
            </a:scene3d>
            <a:sp3d extrusionH="1524000">
              <a:bevelT w="203200"/>
              <a:bevelB w="203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4098638" y="2529281"/>
              <a:ext cx="2999232" cy="431086"/>
            </a:xfrm>
            <a:prstGeom prst="rect">
              <a:avLst/>
            </a:prstGeom>
            <a:blipFill dpi="0" rotWithShape="1">
              <a:blip r:embed="rId6">
                <a:extLst>
                  <a:ext uri="{BEBA8EAE-BF5A-486C-A8C5-ECC9F3942E4B}">
                    <a14:imgProps xmlns:a14="http://schemas.microsoft.com/office/drawing/2010/main">
                      <a14:imgLayer r:embed="rId7">
                        <a14:imgEffect>
                          <a14:artisticCement crackSpacing="28"/>
                        </a14:imgEffect>
                      </a14:imgLayer>
                    </a14:imgProps>
                  </a:ext>
                </a:extLst>
              </a:blip>
              <a:srcRect/>
              <a:tile tx="0" ty="0" sx="100000" sy="100000" flip="none" algn="tl"/>
            </a:blipFill>
            <a:ln>
              <a:solidFill>
                <a:schemeClr val="bg2">
                  <a:alpha val="1000"/>
                </a:schemeClr>
              </a:solidFill>
            </a:ln>
            <a:scene3d>
              <a:camera prst="isometricOffAxis2Left"/>
              <a:lightRig rig="threePt" dir="t"/>
            </a:scene3d>
            <a:sp3d extrusionH="1524000">
              <a:bevelT w="203200"/>
              <a:bevelB w="203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098638" y="1859874"/>
              <a:ext cx="2999232" cy="675453"/>
            </a:xfrm>
            <a:prstGeom prst="rect">
              <a:avLst/>
            </a:prstGeom>
            <a:blipFill dpi="0" rotWithShape="1">
              <a:blip r:embed="rId8">
                <a:extLst>
                  <a:ext uri="{BEBA8EAE-BF5A-486C-A8C5-ECC9F3942E4B}">
                    <a14:imgProps xmlns:a14="http://schemas.microsoft.com/office/drawing/2010/main">
                      <a14:imgLayer r:embed="rId7">
                        <a14:imgEffect>
                          <a14:artisticChalkSketch trans="45000"/>
                        </a14:imgEffect>
                      </a14:imgLayer>
                    </a14:imgProps>
                  </a:ext>
                </a:extLst>
              </a:blip>
              <a:srcRect/>
              <a:tile tx="0" ty="0" sx="100000" sy="100000" flip="none" algn="tl"/>
            </a:blipFill>
            <a:ln>
              <a:solidFill>
                <a:schemeClr val="bg2">
                  <a:alpha val="65000"/>
                </a:schemeClr>
              </a:solidFill>
            </a:ln>
            <a:scene3d>
              <a:camera prst="isometricOffAxis2Left"/>
              <a:lightRig rig="threePt" dir="t"/>
            </a:scene3d>
            <a:sp3d extrusionH="1524000" contourW="12700">
              <a:bevelT w="203200"/>
              <a:bevelB w="203200"/>
              <a:contourClr>
                <a:schemeClr val="accent3"/>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96544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8589"/>
            <a:ext cx="7886700" cy="1059072"/>
          </a:xfrm>
        </p:spPr>
        <p:txBody>
          <a:bodyPr/>
          <a:lstStyle/>
          <a:p>
            <a:pPr algn="ctr"/>
            <a:r>
              <a:rPr lang="en-US" u="sng" dirty="0">
                <a:latin typeface="Microsoft Sans Serif"/>
                <a:ea typeface="Microsoft Sans Serif"/>
                <a:cs typeface="Microsoft Sans Serif"/>
              </a:rPr>
              <a:t>Case history IA 14</a:t>
            </a: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dirty="0">
                <a:solidFill>
                  <a:sysClr val="windowText" lastClr="000000"/>
                </a:solidFill>
              </a:rPr>
              <a:pPr defTabSz="685800"/>
              <a:t>30</a:t>
            </a:fld>
            <a:endParaRPr lang="en-US" sz="1350" kern="0">
              <a:solidFill>
                <a:sysClr val="windowText" lastClr="000000"/>
              </a:solidFill>
            </a:endParaRPr>
          </a:p>
        </p:txBody>
      </p:sp>
      <p:pic>
        <p:nvPicPr>
          <p:cNvPr id="4" name="Content Placeholder 3" descr="A picture containing outdoor, road, way, scene&#10;&#10;Description automatically generated">
            <a:extLst>
              <a:ext uri="{FF2B5EF4-FFF2-40B4-BE49-F238E27FC236}">
                <a16:creationId xmlns:a16="http://schemas.microsoft.com/office/drawing/2014/main" id="{293FC1A9-3770-C751-2BA2-B961B53D7D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1999" y="904389"/>
            <a:ext cx="4037309" cy="5383078"/>
          </a:xfrm>
        </p:spPr>
      </p:pic>
      <p:sp>
        <p:nvSpPr>
          <p:cNvPr id="10" name="TextBox 9">
            <a:extLst>
              <a:ext uri="{FF2B5EF4-FFF2-40B4-BE49-F238E27FC236}">
                <a16:creationId xmlns:a16="http://schemas.microsoft.com/office/drawing/2014/main" id="{D123D60B-3BE5-DBF0-ECA1-D3C5891FCA78}"/>
              </a:ext>
            </a:extLst>
          </p:cNvPr>
          <p:cNvSpPr txBox="1"/>
          <p:nvPr/>
        </p:nvSpPr>
        <p:spPr>
          <a:xfrm>
            <a:off x="251255" y="1043177"/>
            <a:ext cx="4572000" cy="1210588"/>
          </a:xfrm>
          <a:prstGeom prst="rect">
            <a:avLst/>
          </a:prstGeom>
          <a:noFill/>
        </p:spPr>
        <p:txBody>
          <a:bodyPr wrap="square">
            <a:spAutoFit/>
          </a:bodyPr>
          <a:lstStyle/>
          <a:p>
            <a:pPr marL="285750" marR="0" lvl="0" indent="-28575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icrosoft Sans Serif"/>
                <a:ea typeface="Microsoft Sans Serif"/>
                <a:cs typeface="Microsoft Sans Serif"/>
              </a:rPr>
              <a:t>Condition in 2004</a:t>
            </a:r>
          </a:p>
          <a:p>
            <a:pPr marL="628650" marR="0" lvl="1" indent="-285750"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Microsoft Sans Serif"/>
                <a:ea typeface="Microsoft Sans Serif"/>
                <a:cs typeface="Microsoft Sans Serif"/>
              </a:rPr>
              <a:t>Cracking and rough ride</a:t>
            </a:r>
          </a:p>
          <a:p>
            <a:pPr marL="628650" marR="0" lvl="1" indent="-285750"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Microsoft Sans Serif"/>
                <a:ea typeface="Microsoft Sans Serif"/>
                <a:cs typeface="Microsoft Sans Serif"/>
              </a:rPr>
              <a:t>1972 PC Concrete</a:t>
            </a:r>
          </a:p>
        </p:txBody>
      </p:sp>
      <p:sp>
        <p:nvSpPr>
          <p:cNvPr id="13" name="TextBox 12">
            <a:extLst>
              <a:ext uri="{FF2B5EF4-FFF2-40B4-BE49-F238E27FC236}">
                <a16:creationId xmlns:a16="http://schemas.microsoft.com/office/drawing/2014/main" id="{8D07DA70-0E84-F63D-2801-8D52000AF7D8}"/>
              </a:ext>
            </a:extLst>
          </p:cNvPr>
          <p:cNvSpPr txBox="1"/>
          <p:nvPr/>
        </p:nvSpPr>
        <p:spPr>
          <a:xfrm>
            <a:off x="5789140" y="1253019"/>
            <a:ext cx="1548714" cy="584775"/>
          </a:xfrm>
          <a:prstGeom prst="rect">
            <a:avLst/>
          </a:prstGeom>
          <a:noFill/>
        </p:spPr>
        <p:txBody>
          <a:bodyPr wrap="square" rtlCol="0">
            <a:spAutoFit/>
          </a:bodyPr>
          <a:lstStyle/>
          <a:p>
            <a:pPr algn="ctr"/>
            <a:r>
              <a:rPr lang="en-US" sz="3200" dirty="0"/>
              <a:t>2004</a:t>
            </a:r>
          </a:p>
        </p:txBody>
      </p:sp>
    </p:spTree>
    <p:extLst>
      <p:ext uri="{BB962C8B-B14F-4D97-AF65-F5344CB8AC3E}">
        <p14:creationId xmlns:p14="http://schemas.microsoft.com/office/powerpoint/2010/main" val="3240012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8589"/>
            <a:ext cx="7886700" cy="1059072"/>
          </a:xfrm>
        </p:spPr>
        <p:txBody>
          <a:bodyPr/>
          <a:lstStyle/>
          <a:p>
            <a:pPr algn="ctr"/>
            <a:r>
              <a:rPr lang="en-US" u="sng" dirty="0">
                <a:latin typeface="Microsoft Sans Serif"/>
                <a:ea typeface="Microsoft Sans Serif"/>
                <a:cs typeface="Microsoft Sans Serif"/>
              </a:rPr>
              <a:t>Decision – Rehabilitation (2005)</a:t>
            </a: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dirty="0">
                <a:solidFill>
                  <a:sysClr val="windowText" lastClr="000000"/>
                </a:solidFill>
              </a:rPr>
              <a:pPr defTabSz="685800"/>
              <a:t>31</a:t>
            </a:fld>
            <a:endParaRPr lang="en-US" sz="1350" kern="0">
              <a:solidFill>
                <a:sysClr val="windowText" lastClr="000000"/>
              </a:solidFill>
            </a:endParaRPr>
          </a:p>
        </p:txBody>
      </p:sp>
      <p:sp>
        <p:nvSpPr>
          <p:cNvPr id="5" name="Content Placeholder 4"/>
          <p:cNvSpPr>
            <a:spLocks noGrp="1"/>
          </p:cNvSpPr>
          <p:nvPr>
            <p:ph idx="1"/>
          </p:nvPr>
        </p:nvSpPr>
        <p:spPr>
          <a:xfrm>
            <a:off x="628650" y="1117661"/>
            <a:ext cx="7886700" cy="5152954"/>
          </a:xfrm>
        </p:spPr>
        <p:txBody>
          <a:bodyPr vert="horz" lIns="91440" tIns="45720" rIns="91440" bIns="45720" rtlCol="0" anchor="t">
            <a:normAutofit/>
          </a:bodyPr>
          <a:lstStyle/>
          <a:p>
            <a:pPr marL="285750" indent="-285750">
              <a:lnSpc>
                <a:spcPct val="100000"/>
              </a:lnSpc>
            </a:pPr>
            <a:r>
              <a:rPr lang="en-US" sz="2400" dirty="0">
                <a:latin typeface="Microsoft Sans Serif"/>
                <a:ea typeface="Microsoft Sans Serif"/>
                <a:cs typeface="Microsoft Sans Serif"/>
              </a:rPr>
              <a:t>2005 asphalt overlay</a:t>
            </a:r>
          </a:p>
        </p:txBody>
      </p:sp>
      <p:pic>
        <p:nvPicPr>
          <p:cNvPr id="3" name="Picture 2" descr="A road with trees on the side&#10;&#10;Description automatically generated with medium confidence">
            <a:extLst>
              <a:ext uri="{FF2B5EF4-FFF2-40B4-BE49-F238E27FC236}">
                <a16:creationId xmlns:a16="http://schemas.microsoft.com/office/drawing/2014/main" id="{6E9DA8BA-5CA7-BAC8-A1E1-B987F5998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7506" y="1779519"/>
            <a:ext cx="5590526" cy="4065111"/>
          </a:xfrm>
          <a:prstGeom prst="rect">
            <a:avLst/>
          </a:prstGeom>
        </p:spPr>
      </p:pic>
      <p:sp>
        <p:nvSpPr>
          <p:cNvPr id="7" name="TextBox 6">
            <a:extLst>
              <a:ext uri="{FF2B5EF4-FFF2-40B4-BE49-F238E27FC236}">
                <a16:creationId xmlns:a16="http://schemas.microsoft.com/office/drawing/2014/main" id="{5EB36764-F0D2-B12D-31F8-E66F16378D5D}"/>
              </a:ext>
            </a:extLst>
          </p:cNvPr>
          <p:cNvSpPr txBox="1"/>
          <p:nvPr/>
        </p:nvSpPr>
        <p:spPr>
          <a:xfrm>
            <a:off x="5239265" y="1779518"/>
            <a:ext cx="1696800" cy="584775"/>
          </a:xfrm>
          <a:prstGeom prst="rect">
            <a:avLst/>
          </a:prstGeom>
          <a:noFill/>
        </p:spPr>
        <p:txBody>
          <a:bodyPr wrap="square" rtlCol="0">
            <a:spAutoFit/>
          </a:bodyPr>
          <a:lstStyle/>
          <a:p>
            <a:pPr algn="ctr"/>
            <a:r>
              <a:rPr lang="en-US" sz="3200" dirty="0"/>
              <a:t>2022</a:t>
            </a:r>
          </a:p>
        </p:txBody>
      </p:sp>
    </p:spTree>
    <p:extLst>
      <p:ext uri="{BB962C8B-B14F-4D97-AF65-F5344CB8AC3E}">
        <p14:creationId xmlns:p14="http://schemas.microsoft.com/office/powerpoint/2010/main" val="1785550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EC8BB9-02C0-A53B-2A44-D669149B7DB2}"/>
              </a:ext>
            </a:extLst>
          </p:cNvPr>
          <p:cNvSpPr>
            <a:spLocks noGrp="1"/>
          </p:cNvSpPr>
          <p:nvPr>
            <p:ph type="title"/>
          </p:nvPr>
        </p:nvSpPr>
        <p:spPr/>
        <p:txBody>
          <a:bodyPr/>
          <a:lstStyle/>
          <a:p>
            <a:pPr algn="ctr"/>
            <a:r>
              <a:rPr lang="en-US" u="sng" dirty="0">
                <a:latin typeface="Microsoft Sans Serif" panose="020B0604020202020204" pitchFamily="34" charset="0"/>
                <a:ea typeface="Microsoft Sans Serif" panose="020B0604020202020204" pitchFamily="34" charset="0"/>
                <a:cs typeface="Microsoft Sans Serif" panose="020B0604020202020204" pitchFamily="34" charset="0"/>
              </a:rPr>
              <a:t>Cores - 2022</a:t>
            </a:r>
          </a:p>
        </p:txBody>
      </p:sp>
      <p:sp>
        <p:nvSpPr>
          <p:cNvPr id="6" name="Content Placeholder 5">
            <a:extLst>
              <a:ext uri="{FF2B5EF4-FFF2-40B4-BE49-F238E27FC236}">
                <a16:creationId xmlns:a16="http://schemas.microsoft.com/office/drawing/2014/main" id="{79585F5D-AD08-D85E-599D-4CB76DB9940F}"/>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5C021DB2-2F25-4920-5431-4EC0F81C4F85}"/>
              </a:ext>
            </a:extLst>
          </p:cNvPr>
          <p:cNvSpPr>
            <a:spLocks noGrp="1"/>
          </p:cNvSpPr>
          <p:nvPr>
            <p:ph type="sldNum" sz="quarter" idx="12"/>
          </p:nvPr>
        </p:nvSpPr>
        <p:spPr/>
        <p:txBody>
          <a:bodyPr/>
          <a:lstStyle/>
          <a:p>
            <a:fld id="{EB827FB1-D260-40EE-9882-1B475E730012}" type="slidenum">
              <a:rPr lang="en-US" smtClean="0"/>
              <a:t>32</a:t>
            </a:fld>
            <a:endParaRPr lang="en-US"/>
          </a:p>
        </p:txBody>
      </p:sp>
      <p:pic>
        <p:nvPicPr>
          <p:cNvPr id="3" name="Picture 2" descr="Map&#10;&#10;Description automatically generated">
            <a:extLst>
              <a:ext uri="{FF2B5EF4-FFF2-40B4-BE49-F238E27FC236}">
                <a16:creationId xmlns:a16="http://schemas.microsoft.com/office/drawing/2014/main" id="{AD995E7B-C658-59A0-60B4-AFB3A5F6F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131" y="1548714"/>
            <a:ext cx="3768812" cy="5025081"/>
          </a:xfrm>
          <a:prstGeom prst="rect">
            <a:avLst/>
          </a:prstGeom>
        </p:spPr>
      </p:pic>
      <p:pic>
        <p:nvPicPr>
          <p:cNvPr id="4" name="Picture 3" descr="Map&#10;&#10;Description automatically generated">
            <a:extLst>
              <a:ext uri="{FF2B5EF4-FFF2-40B4-BE49-F238E27FC236}">
                <a16:creationId xmlns:a16="http://schemas.microsoft.com/office/drawing/2014/main" id="{612963A9-4BB6-0279-6EBE-E86092A52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394" y="1548714"/>
            <a:ext cx="3768810" cy="5025080"/>
          </a:xfrm>
          <a:prstGeom prst="rect">
            <a:avLst/>
          </a:prstGeom>
        </p:spPr>
      </p:pic>
    </p:spTree>
    <p:extLst>
      <p:ext uri="{BB962C8B-B14F-4D97-AF65-F5344CB8AC3E}">
        <p14:creationId xmlns:p14="http://schemas.microsoft.com/office/powerpoint/2010/main" val="2818426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8589"/>
            <a:ext cx="7886700" cy="1059072"/>
          </a:xfrm>
        </p:spPr>
        <p:txBody>
          <a:bodyPr/>
          <a:lstStyle/>
          <a:p>
            <a:pPr algn="ctr"/>
            <a:r>
              <a:rPr lang="en-US" u="sng" dirty="0">
                <a:latin typeface="Microsoft Sans Serif"/>
                <a:ea typeface="Microsoft Sans Serif"/>
                <a:cs typeface="Microsoft Sans Serif"/>
              </a:rPr>
              <a:t>Decision - major rehabilitation</a:t>
            </a: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dirty="0">
                <a:solidFill>
                  <a:sysClr val="windowText" lastClr="000000"/>
                </a:solidFill>
              </a:rPr>
              <a:pPr defTabSz="685800"/>
              <a:t>33</a:t>
            </a:fld>
            <a:endParaRPr lang="en-US" sz="1350" kern="0">
              <a:solidFill>
                <a:sysClr val="windowText" lastClr="000000"/>
              </a:solidFill>
            </a:endParaRPr>
          </a:p>
        </p:txBody>
      </p:sp>
      <p:sp>
        <p:nvSpPr>
          <p:cNvPr id="5" name="Content Placeholder 4"/>
          <p:cNvSpPr>
            <a:spLocks noGrp="1"/>
          </p:cNvSpPr>
          <p:nvPr>
            <p:ph idx="1"/>
          </p:nvPr>
        </p:nvSpPr>
        <p:spPr>
          <a:xfrm>
            <a:off x="628650" y="1117661"/>
            <a:ext cx="7886700" cy="5152954"/>
          </a:xfrm>
        </p:spPr>
        <p:txBody>
          <a:bodyPr vert="horz" lIns="91440" tIns="45720" rIns="91440" bIns="45720" rtlCol="0" anchor="t">
            <a:normAutofit/>
          </a:bodyPr>
          <a:lstStyle/>
          <a:p>
            <a:pPr marL="285750" indent="-285750">
              <a:lnSpc>
                <a:spcPct val="100000"/>
              </a:lnSpc>
            </a:pPr>
            <a:r>
              <a:rPr lang="en-US" sz="2400" dirty="0" err="1">
                <a:latin typeface="Microsoft Sans Serif"/>
                <a:ea typeface="Microsoft Sans Serif"/>
                <a:cs typeface="Microsoft Sans Serif"/>
              </a:rPr>
              <a:t>Rubblize</a:t>
            </a:r>
            <a:r>
              <a:rPr lang="en-US" sz="2400" dirty="0">
                <a:latin typeface="Microsoft Sans Serif"/>
                <a:ea typeface="Microsoft Sans Serif"/>
                <a:cs typeface="Microsoft Sans Serif"/>
              </a:rPr>
              <a:t> existing concrete and place heavy overlay</a:t>
            </a:r>
          </a:p>
          <a:p>
            <a:pPr marL="285750" indent="-285750">
              <a:lnSpc>
                <a:spcPct val="100000"/>
              </a:lnSpc>
            </a:pPr>
            <a:r>
              <a:rPr lang="en-US" sz="2400" dirty="0">
                <a:latin typeface="Microsoft Sans Serif"/>
                <a:ea typeface="Microsoft Sans Serif"/>
                <a:cs typeface="Microsoft Sans Serif"/>
              </a:rPr>
              <a:t>6.5” thick asphalt overlay</a:t>
            </a:r>
          </a:p>
          <a:p>
            <a:pPr marL="285750" indent="-285750">
              <a:lnSpc>
                <a:spcPct val="100000"/>
              </a:lnSpc>
            </a:pPr>
            <a:r>
              <a:rPr lang="en-US" sz="2400" dirty="0">
                <a:latin typeface="Microsoft Sans Serif"/>
                <a:ea typeface="Microsoft Sans Serif"/>
                <a:cs typeface="Microsoft Sans Serif"/>
              </a:rPr>
              <a:t>20 year design life with ability to place additional overlays in the future.  Similar to new pavement.</a:t>
            </a:r>
          </a:p>
        </p:txBody>
      </p:sp>
      <p:pic>
        <p:nvPicPr>
          <p:cNvPr id="3" name="Picture 2">
            <a:extLst>
              <a:ext uri="{FF2B5EF4-FFF2-40B4-BE49-F238E27FC236}">
                <a16:creationId xmlns:a16="http://schemas.microsoft.com/office/drawing/2014/main" id="{6182E686-99D1-DC95-53C9-BB4B0B9BBC5A}"/>
              </a:ext>
            </a:extLst>
          </p:cNvPr>
          <p:cNvPicPr>
            <a:picLocks noChangeAspect="1"/>
          </p:cNvPicPr>
          <p:nvPr/>
        </p:nvPicPr>
        <p:blipFill>
          <a:blip r:embed="rId3"/>
          <a:stretch>
            <a:fillRect/>
          </a:stretch>
        </p:blipFill>
        <p:spPr>
          <a:xfrm>
            <a:off x="444844" y="2899719"/>
            <a:ext cx="4285836" cy="3214377"/>
          </a:xfrm>
          <a:prstGeom prst="rect">
            <a:avLst/>
          </a:prstGeom>
        </p:spPr>
      </p:pic>
      <p:pic>
        <p:nvPicPr>
          <p:cNvPr id="4" name="Picture 3">
            <a:extLst>
              <a:ext uri="{FF2B5EF4-FFF2-40B4-BE49-F238E27FC236}">
                <a16:creationId xmlns:a16="http://schemas.microsoft.com/office/drawing/2014/main" id="{2807F18E-7CC5-86FA-46CC-E958BE949B48}"/>
              </a:ext>
            </a:extLst>
          </p:cNvPr>
          <p:cNvPicPr>
            <a:picLocks noChangeAspect="1"/>
          </p:cNvPicPr>
          <p:nvPr/>
        </p:nvPicPr>
        <p:blipFill>
          <a:blip r:embed="rId4"/>
          <a:stretch>
            <a:fillRect/>
          </a:stretch>
        </p:blipFill>
        <p:spPr>
          <a:xfrm>
            <a:off x="4902754" y="3121700"/>
            <a:ext cx="3693883" cy="2770413"/>
          </a:xfrm>
          <a:prstGeom prst="rect">
            <a:avLst/>
          </a:prstGeom>
        </p:spPr>
      </p:pic>
    </p:spTree>
    <p:extLst>
      <p:ext uri="{BB962C8B-B14F-4D97-AF65-F5344CB8AC3E}">
        <p14:creationId xmlns:p14="http://schemas.microsoft.com/office/powerpoint/2010/main" val="782568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8589"/>
            <a:ext cx="7886700" cy="1059072"/>
          </a:xfrm>
        </p:spPr>
        <p:txBody>
          <a:bodyPr/>
          <a:lstStyle/>
          <a:p>
            <a:pPr algn="ctr"/>
            <a:r>
              <a:rPr lang="en-US" sz="3200" u="sng" dirty="0">
                <a:latin typeface="Microsoft Sans Serif"/>
                <a:ea typeface="Microsoft Sans Serif"/>
                <a:cs typeface="Microsoft Sans Serif"/>
              </a:rPr>
              <a:t>Key Take-aways</a:t>
            </a:r>
            <a:endParaRPr lang="en-US" u="sng" dirty="0">
              <a:latin typeface="Microsoft Sans Serif"/>
              <a:ea typeface="Microsoft Sans Serif"/>
              <a:cs typeface="Microsoft Sans Serif"/>
            </a:endParaRP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dirty="0">
                <a:solidFill>
                  <a:sysClr val="windowText" lastClr="000000"/>
                </a:solidFill>
              </a:rPr>
              <a:pPr defTabSz="685800"/>
              <a:t>34</a:t>
            </a:fld>
            <a:endParaRPr lang="en-US" sz="1350" kern="0">
              <a:solidFill>
                <a:sysClr val="windowText" lastClr="000000"/>
              </a:solidFill>
            </a:endParaRPr>
          </a:p>
        </p:txBody>
      </p:sp>
      <p:sp>
        <p:nvSpPr>
          <p:cNvPr id="5" name="Content Placeholder 4"/>
          <p:cNvSpPr>
            <a:spLocks noGrp="1"/>
          </p:cNvSpPr>
          <p:nvPr>
            <p:ph idx="1"/>
          </p:nvPr>
        </p:nvSpPr>
        <p:spPr>
          <a:xfrm>
            <a:off x="628650" y="1117661"/>
            <a:ext cx="7886700" cy="5152954"/>
          </a:xfrm>
        </p:spPr>
        <p:txBody>
          <a:bodyPr vert="horz" lIns="91440" tIns="45720" rIns="91440" bIns="45720" rtlCol="0" anchor="t">
            <a:normAutofit fontScale="77500" lnSpcReduction="20000"/>
          </a:bodyPr>
          <a:lstStyle/>
          <a:p>
            <a:pPr marL="285750" indent="-285750">
              <a:lnSpc>
                <a:spcPct val="100000"/>
              </a:lnSpc>
            </a:pPr>
            <a:r>
              <a:rPr lang="en-US" sz="2400" dirty="0">
                <a:latin typeface="Microsoft Sans Serif"/>
                <a:ea typeface="Microsoft Sans Serif"/>
                <a:cs typeface="Microsoft Sans Serif"/>
              </a:rPr>
              <a:t>We have 2 competing goals for pavement funding</a:t>
            </a:r>
          </a:p>
          <a:p>
            <a:pPr marL="628650" lvl="1" indent="-285750">
              <a:lnSpc>
                <a:spcPct val="100000"/>
              </a:lnSpc>
            </a:pPr>
            <a:r>
              <a:rPr lang="en-US" sz="2100" dirty="0">
                <a:latin typeface="Microsoft Sans Serif"/>
                <a:ea typeface="Microsoft Sans Serif"/>
                <a:cs typeface="Microsoft Sans Serif"/>
              </a:rPr>
              <a:t>Achieve the target 75 PCI condition</a:t>
            </a:r>
          </a:p>
          <a:p>
            <a:pPr marL="628650" lvl="1" indent="-285750">
              <a:lnSpc>
                <a:spcPct val="100000"/>
              </a:lnSpc>
            </a:pPr>
            <a:r>
              <a:rPr lang="en-US" sz="2100" dirty="0">
                <a:latin typeface="Microsoft Sans Serif"/>
                <a:ea typeface="Microsoft Sans Serif"/>
                <a:cs typeface="Microsoft Sans Serif"/>
              </a:rPr>
              <a:t>Replace pavements on a reasonable cycle to limit risk of our aging system</a:t>
            </a:r>
          </a:p>
          <a:p>
            <a:pPr marL="342900" lvl="1" indent="0">
              <a:lnSpc>
                <a:spcPct val="100000"/>
              </a:lnSpc>
              <a:buNone/>
            </a:pPr>
            <a:endParaRPr lang="en-US" sz="2100" dirty="0">
              <a:latin typeface="Microsoft Sans Serif"/>
              <a:ea typeface="Microsoft Sans Serif"/>
              <a:cs typeface="Microsoft Sans Serif"/>
            </a:endParaRPr>
          </a:p>
          <a:p>
            <a:pPr marL="285750" indent="-285750">
              <a:lnSpc>
                <a:spcPct val="100000"/>
              </a:lnSpc>
            </a:pPr>
            <a:r>
              <a:rPr lang="en-US" sz="2400" dirty="0">
                <a:latin typeface="Microsoft Sans Serif"/>
                <a:ea typeface="Microsoft Sans Serif"/>
                <a:cs typeface="Microsoft Sans Serif"/>
              </a:rPr>
              <a:t>While short term funding can meet our target condition, the long-term needs for pavement replacement are out pacing our level of investment…</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971550" lvl="2" indent="-285750">
              <a:lnSpc>
                <a:spcPct val="100000"/>
              </a:lnSpc>
            </a:pPr>
            <a:r>
              <a:rPr lang="en-US" sz="2100" dirty="0">
                <a:latin typeface="Microsoft Sans Serif"/>
                <a:ea typeface="Microsoft Sans Serif"/>
                <a:cs typeface="Microsoft Sans Serif"/>
              </a:rPr>
              <a:t>This is because Iowa’s highway system has been built to the current size over the past 100 years.  At this point, the projected funding is not adequate to sustain a system of this size in a state of good repair.</a:t>
            </a:r>
          </a:p>
          <a:p>
            <a:pPr marL="342900" lvl="1" indent="0">
              <a:lnSpc>
                <a:spcPct val="100000"/>
              </a:lnSpc>
              <a:buNone/>
            </a:pPr>
            <a:endParaRPr lang="en-US" sz="2100" dirty="0">
              <a:latin typeface="Microsoft Sans Serif"/>
              <a:ea typeface="Microsoft Sans Serif"/>
              <a:cs typeface="Microsoft Sans Serif"/>
            </a:endParaRPr>
          </a:p>
          <a:p>
            <a:pPr marL="285750" indent="-285750">
              <a:lnSpc>
                <a:spcPct val="100000"/>
              </a:lnSpc>
            </a:pPr>
            <a:r>
              <a:rPr lang="en-US" sz="2400" dirty="0">
                <a:latin typeface="Microsoft Sans Serif"/>
                <a:ea typeface="Microsoft Sans Serif"/>
                <a:cs typeface="Microsoft Sans Serif"/>
              </a:rPr>
              <a:t>Addressing the need for replacing our aged system will eventually require $310M per year (2023 $) in investment to the Primary system to achieve a 100 year replacement cycle.</a:t>
            </a:r>
            <a:endParaRPr lang="en-US" dirty="0">
              <a:latin typeface="Microsoft Sans Serif"/>
              <a:ea typeface="Microsoft Sans Serif"/>
              <a:cs typeface="Microsoft Sans Serif"/>
            </a:endParaRPr>
          </a:p>
          <a:p>
            <a:pPr marL="971550" lvl="2" indent="-285750">
              <a:lnSpc>
                <a:spcPct val="100000"/>
              </a:lnSpc>
            </a:pPr>
            <a:r>
              <a:rPr lang="en-US" sz="2100" dirty="0">
                <a:latin typeface="Microsoft Sans Serif"/>
                <a:ea typeface="Microsoft Sans Serif"/>
                <a:cs typeface="Microsoft Sans Serif"/>
              </a:rPr>
              <a:t>This is in addition to the 3R funding already in place.</a:t>
            </a:r>
          </a:p>
          <a:p>
            <a:pPr marL="342900" lvl="1" indent="0">
              <a:lnSpc>
                <a:spcPct val="100000"/>
              </a:lnSpc>
              <a:buNone/>
            </a:pPr>
            <a:endParaRPr lang="en-US" sz="2400" dirty="0">
              <a:latin typeface="Microsoft Sans Serif"/>
              <a:ea typeface="Microsoft Sans Serif"/>
              <a:cs typeface="Microsoft Sans Serif"/>
            </a:endParaRPr>
          </a:p>
          <a:p>
            <a:pPr marL="285750" indent="-285750">
              <a:lnSpc>
                <a:spcPct val="100000"/>
              </a:lnSpc>
            </a:pPr>
            <a:r>
              <a:rPr lang="en-US" sz="2400" dirty="0">
                <a:latin typeface="Microsoft Sans Serif"/>
                <a:ea typeface="Microsoft Sans Serif"/>
                <a:cs typeface="Microsoft Sans Serif"/>
              </a:rPr>
              <a:t>If additional funding becomes available, use analytics to determine where to direct additional funding between rehabilitation and reconstruction.</a:t>
            </a:r>
          </a:p>
          <a:p>
            <a:pPr marL="0" indent="0">
              <a:lnSpc>
                <a:spcPct val="100000"/>
              </a:lnSpc>
              <a:buNone/>
            </a:pPr>
            <a:endParaRPr lang="en-US" sz="2400" dirty="0">
              <a:latin typeface="Microsoft Sans Serif"/>
              <a:ea typeface="Microsoft Sans Serif"/>
              <a:cs typeface="Microsoft Sans Serif"/>
            </a:endParaRPr>
          </a:p>
          <a:p>
            <a:pPr marL="628650" lvl="1" indent="-285750">
              <a:lnSpc>
                <a:spcPct val="100000"/>
              </a:lnSpc>
            </a:pPr>
            <a:endParaRPr lang="en-US" sz="2100" dirty="0">
              <a:latin typeface="Microsoft Sans Serif"/>
              <a:ea typeface="Microsoft Sans Serif"/>
              <a:cs typeface="Microsoft Sans Serif"/>
            </a:endParaRPr>
          </a:p>
          <a:p>
            <a:pPr marL="285750" indent="-285750">
              <a:lnSpc>
                <a:spcPct val="100000"/>
              </a:lnSpc>
            </a:pPr>
            <a:endParaRPr lang="en-US" sz="2400" dirty="0">
              <a:latin typeface="Microsoft Sans Serif"/>
              <a:ea typeface="Microsoft Sans Serif"/>
              <a:cs typeface="Microsoft Sans Serif"/>
            </a:endParaRPr>
          </a:p>
        </p:txBody>
      </p:sp>
    </p:spTree>
    <p:extLst>
      <p:ext uri="{BB962C8B-B14F-4D97-AF65-F5344CB8AC3E}">
        <p14:creationId xmlns:p14="http://schemas.microsoft.com/office/powerpoint/2010/main" val="568702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8265" y="194508"/>
            <a:ext cx="7886700" cy="1059072"/>
          </a:xfrm>
        </p:spPr>
        <p:txBody>
          <a:bodyPr/>
          <a:lstStyle/>
          <a:p>
            <a:pPr algn="ct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Pavement system</a:t>
            </a:r>
            <a:r>
              <a:rPr lang="en-US" sz="3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components</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smtClean="0">
                <a:solidFill>
                  <a:sysClr val="windowText" lastClr="000000"/>
                </a:solidFill>
              </a:rPr>
              <a:pPr defTabSz="685800"/>
              <a:t>4</a:t>
            </a:fld>
            <a:endParaRPr lang="en-US" sz="1350" kern="0">
              <a:solidFill>
                <a:sysClr val="windowText" lastClr="000000"/>
              </a:solidFill>
            </a:endParaRPr>
          </a:p>
        </p:txBody>
      </p:sp>
      <p:sp>
        <p:nvSpPr>
          <p:cNvPr id="5" name="Content Placeholder 4"/>
          <p:cNvSpPr>
            <a:spLocks noGrp="1"/>
          </p:cNvSpPr>
          <p:nvPr>
            <p:ph idx="1"/>
          </p:nvPr>
        </p:nvSpPr>
        <p:spPr>
          <a:xfrm>
            <a:off x="568265" y="2972407"/>
            <a:ext cx="7886700" cy="2175653"/>
          </a:xfrm>
        </p:spPr>
        <p:txBody>
          <a:bodyPr>
            <a:noAutofit/>
          </a:bodyPr>
          <a:lstStyle/>
          <a:p>
            <a:pPr lvl="0"/>
            <a:r>
              <a:rPr lang="en-US" sz="24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Pavement design life is 40 years. </a:t>
            </a:r>
          </a:p>
          <a:p>
            <a:pPr lvl="1"/>
            <a:r>
              <a:rPr lang="en-US" sz="24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Serviceable life can be extended with maintenance and rehabilitation, but not indefinitely.</a:t>
            </a:r>
          </a:p>
          <a:p>
            <a:pPr lvl="1"/>
            <a:endParaRPr lang="en-US" sz="25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Many factors influence the design….</a:t>
            </a:r>
          </a:p>
          <a:p>
            <a:pPr lvl="1"/>
            <a:r>
              <a:rPr lang="en-US" sz="24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Truck traffic</a:t>
            </a:r>
          </a:p>
          <a:p>
            <a:pPr lvl="1"/>
            <a:r>
              <a:rPr lang="en-US" sz="24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Subgrade soil</a:t>
            </a:r>
          </a:p>
          <a:p>
            <a:pPr lvl="1"/>
            <a:r>
              <a:rPr lang="en-US" sz="24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Climate</a:t>
            </a:r>
          </a:p>
          <a:p>
            <a:pPr lvl="0"/>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4" name="Picture 3">
            <a:extLst>
              <a:ext uri="{FF2B5EF4-FFF2-40B4-BE49-F238E27FC236}">
                <a16:creationId xmlns:a16="http://schemas.microsoft.com/office/drawing/2014/main" id="{64178A5E-FB90-427F-9971-1AC28DA8A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035" y="1015031"/>
            <a:ext cx="3719064" cy="1862485"/>
          </a:xfrm>
          <a:prstGeom prst="rect">
            <a:avLst/>
          </a:prstGeom>
        </p:spPr>
      </p:pic>
      <p:pic>
        <p:nvPicPr>
          <p:cNvPr id="7" name="Picture 6">
            <a:extLst>
              <a:ext uri="{FF2B5EF4-FFF2-40B4-BE49-F238E27FC236}">
                <a16:creationId xmlns:a16="http://schemas.microsoft.com/office/drawing/2014/main" id="{5FB9B5BB-410B-43B9-A107-90A76CED77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5903" y="1015030"/>
            <a:ext cx="2697184" cy="1862485"/>
          </a:xfrm>
          <a:prstGeom prst="rect">
            <a:avLst/>
          </a:prstGeom>
        </p:spPr>
      </p:pic>
    </p:spTree>
    <p:extLst>
      <p:ext uri="{BB962C8B-B14F-4D97-AF65-F5344CB8AC3E}">
        <p14:creationId xmlns:p14="http://schemas.microsoft.com/office/powerpoint/2010/main" val="2174842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59072"/>
          </a:xfrm>
        </p:spPr>
        <p:txBody>
          <a:bodyPr/>
          <a:lstStyle/>
          <a:p>
            <a:pPr algn="ct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Pavement Inventory</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a:solidFill>
                  <a:sysClr val="windowText" lastClr="000000"/>
                </a:solidFill>
              </a:rPr>
              <a:pPr defTabSz="685800"/>
              <a:t>5</a:t>
            </a:fld>
            <a:endParaRPr lang="en-US" sz="1350" kern="0">
              <a:solidFill>
                <a:sysClr val="windowText" lastClr="000000"/>
              </a:solidFill>
            </a:endParaRPr>
          </a:p>
        </p:txBody>
      </p:sp>
      <p:sp>
        <p:nvSpPr>
          <p:cNvPr id="5" name="Content Placeholder 4"/>
          <p:cNvSpPr>
            <a:spLocks noGrp="1"/>
          </p:cNvSpPr>
          <p:nvPr>
            <p:ph idx="1"/>
          </p:nvPr>
        </p:nvSpPr>
        <p:spPr>
          <a:xfrm>
            <a:off x="628650" y="1521304"/>
            <a:ext cx="7886700" cy="4305464"/>
          </a:xfrm>
        </p:spPr>
        <p:txBody>
          <a:bodyPr vert="horz" lIns="91440" tIns="45720" rIns="91440" bIns="45720" rtlCol="0" anchor="t">
            <a:normAutofit/>
          </a:bodyPr>
          <a:lstStyle/>
          <a:p>
            <a:r>
              <a:rPr lang="en-US" sz="2800" dirty="0">
                <a:latin typeface="Microsoft Sans Serif"/>
                <a:ea typeface="Microsoft Sans Serif"/>
                <a:cs typeface="Microsoft Sans Serif"/>
              </a:rPr>
              <a:t>The Primary system includes 24,534 lane miles of pavement.</a:t>
            </a:r>
          </a:p>
          <a:p>
            <a:pPr marL="0" indent="0">
              <a:buNone/>
            </a:pPr>
            <a:endParaRPr lang="en-US" sz="2800" dirty="0">
              <a:latin typeface="Microsoft Sans Serif"/>
              <a:ea typeface="Microsoft Sans Serif"/>
              <a:cs typeface="Microsoft Sans Serif"/>
            </a:endParaRPr>
          </a:p>
          <a:p>
            <a:pPr lvl="1"/>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3,848 or about 16% on the Interstate</a:t>
            </a:r>
          </a:p>
          <a:p>
            <a:pPr marL="342900" lvl="1" indent="0">
              <a:buNone/>
            </a:pP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lvl="1"/>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758 lane miles of ramps</a:t>
            </a:r>
          </a:p>
          <a:p>
            <a:pPr lvl="1"/>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lvl="1"/>
            <a:r>
              <a:rPr lang="en-US" sz="2800" dirty="0">
                <a:latin typeface="Microsoft Sans Serif"/>
                <a:ea typeface="Microsoft Sans Serif"/>
                <a:cs typeface="Microsoft Sans Serif"/>
              </a:rPr>
              <a:t>Our Investment</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lvl="2"/>
            <a:r>
              <a:rPr lang="en-US" sz="2200" dirty="0">
                <a:latin typeface="Microsoft Sans Serif"/>
                <a:ea typeface="Microsoft Sans Serif"/>
                <a:cs typeface="Microsoft Sans Serif"/>
              </a:rPr>
              <a:t>If we had to replace the pavement on all of these roads today, the cost would exceed </a:t>
            </a:r>
            <a:r>
              <a:rPr lang="en-US" sz="2200" u="sng" dirty="0">
                <a:latin typeface="Microsoft Sans Serif"/>
                <a:ea typeface="Microsoft Sans Serif"/>
                <a:cs typeface="Microsoft Sans Serif"/>
              </a:rPr>
              <a:t>$31 billion.</a:t>
            </a:r>
            <a:endParaRPr lang="en-US" sz="2200" dirty="0">
              <a:cs typeface="Calibri"/>
            </a:endParaRPr>
          </a:p>
        </p:txBody>
      </p:sp>
    </p:spTree>
    <p:extLst>
      <p:ext uri="{BB962C8B-B14F-4D97-AF65-F5344CB8AC3E}">
        <p14:creationId xmlns:p14="http://schemas.microsoft.com/office/powerpoint/2010/main" val="2410989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1038"/>
            <a:ext cx="7886700" cy="551235"/>
          </a:xfrm>
        </p:spPr>
        <p:txBody>
          <a:bodyPr>
            <a:noAutofit/>
          </a:bodyPr>
          <a:lstStyle/>
          <a:p>
            <a:pPr algn="ct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Pavement Inventory</a:t>
            </a:r>
          </a:p>
        </p:txBody>
      </p:sp>
      <p:sp>
        <p:nvSpPr>
          <p:cNvPr id="6" name="Slide Number Placeholder 3"/>
          <p:cNvSpPr>
            <a:spLocks noGrp="1"/>
          </p:cNvSpPr>
          <p:nvPr>
            <p:ph type="sldNum" sz="quarter" idx="12"/>
          </p:nvPr>
        </p:nvSpPr>
        <p:spPr/>
        <p:txBody>
          <a:bodyPr/>
          <a:lstStyle/>
          <a:p>
            <a:pPr defTabSz="685800"/>
            <a:fld id="{2B5A6398-5B92-4880-B42C-2D0285FB01C7}" type="slidenum">
              <a:rPr lang="en-US" sz="1350" kern="0">
                <a:solidFill>
                  <a:sysClr val="windowText" lastClr="000000"/>
                </a:solidFill>
              </a:rPr>
              <a:pPr defTabSz="685800"/>
              <a:t>6</a:t>
            </a:fld>
            <a:endParaRPr lang="en-US" sz="1350" kern="0">
              <a:solidFill>
                <a:sysClr val="windowText" lastClr="000000"/>
              </a:solidFill>
            </a:endParaRPr>
          </a:p>
        </p:txBody>
      </p:sp>
      <p:graphicFrame>
        <p:nvGraphicFramePr>
          <p:cNvPr id="3" name="Chart 2">
            <a:extLst>
              <a:ext uri="{FF2B5EF4-FFF2-40B4-BE49-F238E27FC236}">
                <a16:creationId xmlns:a16="http://schemas.microsoft.com/office/drawing/2014/main" id="{5199A571-64F2-404D-8AC1-E8E09BE7ABEC}"/>
              </a:ext>
            </a:extLst>
          </p:cNvPr>
          <p:cNvGraphicFramePr>
            <a:graphicFrameLocks noGrp="1"/>
          </p:cNvGraphicFramePr>
          <p:nvPr/>
        </p:nvGraphicFramePr>
        <p:xfrm>
          <a:off x="238125" y="967383"/>
          <a:ext cx="8667750" cy="4923234"/>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A picture containing outdoor, nature, mountain, rock&#10;&#10;Description automatically generated">
            <a:extLst>
              <a:ext uri="{FF2B5EF4-FFF2-40B4-BE49-F238E27FC236}">
                <a16:creationId xmlns:a16="http://schemas.microsoft.com/office/drawing/2014/main" id="{4356D88A-076A-71A6-49C1-465673BC3A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04" y="2358044"/>
            <a:ext cx="3892172" cy="2919129"/>
          </a:xfrm>
          <a:prstGeom prst="rect">
            <a:avLst/>
          </a:prstGeom>
        </p:spPr>
      </p:pic>
    </p:spTree>
    <p:extLst>
      <p:ext uri="{BB962C8B-B14F-4D97-AF65-F5344CB8AC3E}">
        <p14:creationId xmlns:p14="http://schemas.microsoft.com/office/powerpoint/2010/main" val="403308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59072"/>
          </a:xfrm>
        </p:spPr>
        <p:txBody>
          <a:bodyPr/>
          <a:lstStyle/>
          <a:p>
            <a:pPr algn="ct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Pavement Inventory</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a:solidFill>
                  <a:sysClr val="windowText" lastClr="000000"/>
                </a:solidFill>
              </a:rPr>
              <a:pPr defTabSz="685800"/>
              <a:t>7</a:t>
            </a:fld>
            <a:endParaRPr lang="en-US" sz="1350" kern="0">
              <a:solidFill>
                <a:sysClr val="windowText" lastClr="000000"/>
              </a:solidFill>
            </a:endParaRPr>
          </a:p>
        </p:txBody>
      </p:sp>
      <p:sp>
        <p:nvSpPr>
          <p:cNvPr id="5" name="Content Placeholder 4"/>
          <p:cNvSpPr>
            <a:spLocks noGrp="1"/>
          </p:cNvSpPr>
          <p:nvPr>
            <p:ph idx="1"/>
          </p:nvPr>
        </p:nvSpPr>
        <p:spPr>
          <a:xfrm>
            <a:off x="628650" y="1521304"/>
            <a:ext cx="7886700" cy="4305464"/>
          </a:xfrm>
        </p:spPr>
        <p:txBody>
          <a:bodyPr vert="horz" lIns="91440" tIns="45720" rIns="91440" bIns="45720" rtlCol="0" anchor="t">
            <a:noAutofit/>
          </a:bodyPr>
          <a:lstStyle/>
          <a:p>
            <a:r>
              <a:rPr lang="en-US" sz="2800" dirty="0">
                <a:latin typeface="Microsoft Sans Serif"/>
                <a:ea typeface="Microsoft Sans Serif"/>
                <a:cs typeface="Microsoft Sans Serif"/>
              </a:rPr>
              <a:t>Half of the system’s original pavement is more than 55 years old.</a:t>
            </a:r>
          </a:p>
          <a:p>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800" dirty="0">
                <a:latin typeface="Microsoft Sans Serif"/>
                <a:ea typeface="Microsoft Sans Serif"/>
                <a:cs typeface="Microsoft Sans Serif"/>
              </a:rPr>
              <a:t>31% (7,449 miles) is 70+ years old</a:t>
            </a:r>
          </a:p>
          <a:p>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800" dirty="0">
                <a:latin typeface="Microsoft Sans Serif"/>
                <a:ea typeface="Microsoft Sans Serif"/>
                <a:cs typeface="Microsoft Sans Serif"/>
              </a:rPr>
              <a:t>Based on the size and age of our system we have a significant financial challenge facing us for the foreseeable future.</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740587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64412"/>
            <a:ext cx="7886700" cy="1059072"/>
          </a:xfrm>
        </p:spPr>
        <p:txBody>
          <a:bodyPr/>
          <a:lstStyle/>
          <a:p>
            <a:pPr algn="ctr"/>
            <a:r>
              <a:rPr lang="en-US" sz="3200" u="sng" dirty="0">
                <a:latin typeface="Microsoft Sans Serif"/>
                <a:ea typeface="Microsoft Sans Serif"/>
                <a:cs typeface="Microsoft Sans Serif"/>
              </a:rPr>
              <a:t>The Challenge</a:t>
            </a:r>
            <a:endParaRPr lang="en-US" u="sng"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a:solidFill>
                  <a:sysClr val="windowText" lastClr="000000"/>
                </a:solidFill>
              </a:rPr>
              <a:pPr defTabSz="685800"/>
              <a:t>8</a:t>
            </a:fld>
            <a:endParaRPr lang="en-US" sz="1350" kern="0">
              <a:solidFill>
                <a:sysClr val="windowText" lastClr="000000"/>
              </a:solidFill>
            </a:endParaRPr>
          </a:p>
        </p:txBody>
      </p:sp>
      <p:sp>
        <p:nvSpPr>
          <p:cNvPr id="5" name="Content Placeholder 4"/>
          <p:cNvSpPr>
            <a:spLocks noGrp="1"/>
          </p:cNvSpPr>
          <p:nvPr>
            <p:ph idx="1"/>
          </p:nvPr>
        </p:nvSpPr>
        <p:spPr>
          <a:xfrm>
            <a:off x="628650" y="1126839"/>
            <a:ext cx="7886700" cy="4305464"/>
          </a:xfrm>
        </p:spPr>
        <p:txBody>
          <a:bodyPr vert="horz" lIns="91440" tIns="45720" rIns="91440" bIns="45720" rtlCol="0" anchor="t">
            <a:noAutofit/>
          </a:bodyPr>
          <a:lstStyle/>
          <a:p>
            <a:r>
              <a:rPr lang="en-US" sz="2800" dirty="0">
                <a:latin typeface="Microsoft Sans Serif"/>
                <a:ea typeface="Microsoft Sans Serif"/>
                <a:cs typeface="Microsoft Sans Serif"/>
              </a:rPr>
              <a:t>We need to be replacing more pavements on our aging system.</a:t>
            </a:r>
          </a:p>
          <a:p>
            <a:endParaRPr lang="en-US" sz="2800" dirty="0">
              <a:latin typeface="Microsoft Sans Serif"/>
              <a:ea typeface="Microsoft Sans Serif"/>
              <a:cs typeface="Microsoft Sans Serif"/>
            </a:endParaRPr>
          </a:p>
          <a:p>
            <a:r>
              <a:rPr lang="en-US" sz="2800" dirty="0">
                <a:latin typeface="Microsoft Sans Serif"/>
                <a:ea typeface="Microsoft Sans Serif"/>
                <a:cs typeface="Microsoft Sans Serif"/>
              </a:rPr>
              <a:t>An achievable life for a pavement is something less than 100 years (this will include 3-4 overlays).</a:t>
            </a:r>
          </a:p>
          <a:p>
            <a:endParaRPr lang="en-US" sz="2800" dirty="0">
              <a:latin typeface="Microsoft Sans Serif"/>
              <a:ea typeface="Microsoft Sans Serif"/>
              <a:cs typeface="Microsoft Sans Serif"/>
            </a:endParaRPr>
          </a:p>
          <a:p>
            <a:r>
              <a:rPr lang="en-US" sz="2800" dirty="0">
                <a:latin typeface="Microsoft Sans Serif"/>
                <a:ea typeface="Microsoft Sans Serif"/>
                <a:cs typeface="Microsoft Sans Serif"/>
              </a:rPr>
              <a:t>To date, we only have a few pavements that have reached that age.....Yet we have already replaced many miles that have not hit that milestone. </a:t>
            </a:r>
          </a:p>
          <a:p>
            <a:endParaRPr lang="en-US" sz="2800" dirty="0">
              <a:latin typeface="Microsoft Sans Serif"/>
              <a:ea typeface="Microsoft Sans Serif"/>
              <a:cs typeface="Microsoft Sans Serif"/>
            </a:endParaRPr>
          </a:p>
          <a:p>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2800" dirty="0">
              <a:latin typeface="Microsoft Sans Serif"/>
              <a:ea typeface="Microsoft Sans Serif"/>
              <a:cs typeface="Microsoft Sans Serif"/>
            </a:endParaRPr>
          </a:p>
          <a:p>
            <a:endParaRPr lang="en-US" sz="1800" dirty="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57096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77669"/>
            <a:ext cx="7886700" cy="1059072"/>
          </a:xfrm>
        </p:spPr>
        <p:txBody>
          <a:bodyPr/>
          <a:lstStyle/>
          <a:p>
            <a:pPr algn="ctr"/>
            <a:r>
              <a:rPr lang="en-US" sz="3200" u="sng" dirty="0">
                <a:latin typeface="Microsoft Sans Serif"/>
                <a:ea typeface="Microsoft Sans Serif"/>
                <a:cs typeface="Microsoft Sans Serif"/>
              </a:rPr>
              <a:t>The Challenge</a:t>
            </a:r>
            <a:endParaRPr lang="en-US" u="sng" dirty="0">
              <a:latin typeface="Microsoft Sans Serif"/>
              <a:ea typeface="Microsoft Sans Serif"/>
              <a:cs typeface="Microsoft Sans Serif"/>
            </a:endParaRPr>
          </a:p>
        </p:txBody>
      </p:sp>
      <p:sp>
        <p:nvSpPr>
          <p:cNvPr id="6" name="Slide Number Placeholder 3"/>
          <p:cNvSpPr>
            <a:spLocks noGrp="1"/>
          </p:cNvSpPr>
          <p:nvPr>
            <p:ph type="sldNum" sz="quarter" idx="12"/>
          </p:nvPr>
        </p:nvSpPr>
        <p:spPr>
          <a:xfrm>
            <a:off x="6936065" y="6506487"/>
            <a:ext cx="2057400" cy="273844"/>
          </a:xfrm>
        </p:spPr>
        <p:txBody>
          <a:bodyPr/>
          <a:lstStyle/>
          <a:p>
            <a:pPr defTabSz="685800"/>
            <a:fld id="{2B5A6398-5B92-4880-B42C-2D0285FB01C7}" type="slidenum">
              <a:rPr lang="en-US" sz="1350" kern="0" dirty="0">
                <a:solidFill>
                  <a:sysClr val="windowText" lastClr="000000"/>
                </a:solidFill>
              </a:rPr>
              <a:pPr defTabSz="685800"/>
              <a:t>9</a:t>
            </a:fld>
            <a:endParaRPr lang="en-US" sz="1350" kern="0">
              <a:solidFill>
                <a:sysClr val="windowText" lastClr="000000"/>
              </a:solidFill>
            </a:endParaRPr>
          </a:p>
        </p:txBody>
      </p:sp>
      <p:sp>
        <p:nvSpPr>
          <p:cNvPr id="5" name="Content Placeholder 4"/>
          <p:cNvSpPr>
            <a:spLocks noGrp="1"/>
          </p:cNvSpPr>
          <p:nvPr>
            <p:ph idx="1"/>
          </p:nvPr>
        </p:nvSpPr>
        <p:spPr>
          <a:xfrm>
            <a:off x="628650" y="1150356"/>
            <a:ext cx="7886700" cy="5152954"/>
          </a:xfrm>
        </p:spPr>
        <p:txBody>
          <a:bodyPr vert="horz" lIns="91440" tIns="45720" rIns="91440" bIns="45720" rtlCol="0" anchor="t">
            <a:normAutofit/>
          </a:bodyPr>
          <a:lstStyle/>
          <a:p>
            <a:r>
              <a:rPr lang="en-US" sz="2800" dirty="0">
                <a:latin typeface="Microsoft Sans Serif"/>
                <a:ea typeface="Microsoft Sans Serif"/>
                <a:cs typeface="Microsoft Sans Serif"/>
              </a:rPr>
              <a:t>Last year $35M was approved for pavement replacements beginning in FY 2027</a:t>
            </a:r>
          </a:p>
          <a:p>
            <a:pPr lvl="2"/>
            <a:r>
              <a:rPr lang="en-US" sz="2200" dirty="0">
                <a:latin typeface="Microsoft Sans Serif"/>
                <a:ea typeface="Microsoft Sans Serif"/>
                <a:cs typeface="Microsoft Sans Serif"/>
              </a:rPr>
              <a:t>Good start to begin addressing needs</a:t>
            </a:r>
          </a:p>
          <a:p>
            <a:endParaRPr lang="en-US" sz="2800" dirty="0">
              <a:latin typeface="Microsoft Sans Serif"/>
              <a:ea typeface="Microsoft Sans Serif"/>
              <a:cs typeface="Microsoft Sans Serif"/>
            </a:endParaRPr>
          </a:p>
          <a:p>
            <a:r>
              <a:rPr lang="en-US" sz="2800" dirty="0">
                <a:latin typeface="Microsoft Sans Serif"/>
                <a:ea typeface="Microsoft Sans Serif"/>
                <a:cs typeface="Microsoft Sans Serif"/>
              </a:rPr>
              <a:t>A 100 year life requires 1% replacement/year.</a:t>
            </a:r>
          </a:p>
          <a:p>
            <a:pPr lvl="2"/>
            <a:r>
              <a:rPr lang="en-US" sz="2200" dirty="0">
                <a:latin typeface="Microsoft Sans Serif"/>
                <a:ea typeface="Microsoft Sans Serif"/>
                <a:cs typeface="Microsoft Sans Serif"/>
              </a:rPr>
              <a:t>Which equates to roughly $310M/year in additional funding beyond projected 3R funds.</a:t>
            </a:r>
          </a:p>
          <a:p>
            <a:endParaRPr lang="en-US" sz="2800" dirty="0">
              <a:latin typeface="Microsoft Sans Serif"/>
              <a:ea typeface="Microsoft Sans Serif"/>
              <a:cs typeface="Microsoft Sans Serif"/>
            </a:endParaRPr>
          </a:p>
          <a:p>
            <a:r>
              <a:rPr lang="en-US" sz="2800" dirty="0">
                <a:latin typeface="Microsoft Sans Serif"/>
                <a:ea typeface="Microsoft Sans Serif"/>
                <a:cs typeface="Microsoft Sans Serif"/>
              </a:rPr>
              <a:t>Currently $35M/</a:t>
            </a:r>
            <a:r>
              <a:rPr lang="en-US" sz="2800" dirty="0" err="1">
                <a:latin typeface="Microsoft Sans Serif"/>
                <a:ea typeface="Microsoft Sans Serif"/>
                <a:cs typeface="Microsoft Sans Serif"/>
              </a:rPr>
              <a:t>yr</a:t>
            </a:r>
            <a:r>
              <a:rPr lang="en-US" sz="2800" dirty="0">
                <a:latin typeface="Microsoft Sans Serif"/>
                <a:ea typeface="Microsoft Sans Serif"/>
                <a:cs typeface="Microsoft Sans Serif"/>
              </a:rPr>
              <a:t> = 0.1% of the system/year</a:t>
            </a:r>
          </a:p>
          <a:p>
            <a:pPr marL="342900" lvl="1" indent="0">
              <a:buNone/>
            </a:pPr>
            <a:endParaRPr lang="en-US" sz="2200" dirty="0">
              <a:latin typeface="Microsoft Sans Serif"/>
              <a:ea typeface="Microsoft Sans Serif"/>
              <a:cs typeface="Microsoft Sans Serif"/>
            </a:endParaRPr>
          </a:p>
          <a:p>
            <a:r>
              <a:rPr lang="en-US" sz="2800" dirty="0">
                <a:latin typeface="Microsoft Sans Serif"/>
                <a:ea typeface="Microsoft Sans Serif"/>
                <a:cs typeface="Microsoft Sans Serif"/>
              </a:rPr>
              <a:t>Propose to keep this as a priority and continue to grow additional funding for pavement</a:t>
            </a:r>
          </a:p>
          <a:p>
            <a:pPr marL="285750" indent="-285750">
              <a:lnSpc>
                <a:spcPct val="100000"/>
              </a:lnSpc>
            </a:pPr>
            <a:endParaRPr lang="en-US" sz="2800" dirty="0">
              <a:latin typeface="Microsoft Sans Serif"/>
              <a:ea typeface="Microsoft Sans Serif"/>
              <a:cs typeface="Microsoft Sans Serif"/>
            </a:endParaRPr>
          </a:p>
        </p:txBody>
      </p:sp>
    </p:spTree>
    <p:extLst>
      <p:ext uri="{BB962C8B-B14F-4D97-AF65-F5344CB8AC3E}">
        <p14:creationId xmlns:p14="http://schemas.microsoft.com/office/powerpoint/2010/main" val="219489812"/>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6DDD87B20D3B4E8BA3329D1F73F3FD" ma:contentTypeVersion="13" ma:contentTypeDescription="Create a new document." ma:contentTypeScope="" ma:versionID="246a8e12a36eab7b3e6458e97f99be53">
  <xsd:schema xmlns:xsd="http://www.w3.org/2001/XMLSchema" xmlns:xs="http://www.w3.org/2001/XMLSchema" xmlns:p="http://schemas.microsoft.com/office/2006/metadata/properties" xmlns:ns1="http://schemas.microsoft.com/sharepoint/v3" xmlns:ns3="b5569257-ea7f-4abd-949f-b97d37e36e1a" xmlns:ns4="1955b6a4-2d87-4690-8190-2eb4b09ca27e" targetNamespace="http://schemas.microsoft.com/office/2006/metadata/properties" ma:root="true" ma:fieldsID="43c9c2eb40949fc21e605eaae92dd622" ns1:_="" ns3:_="" ns4:_="">
    <xsd:import namespace="http://schemas.microsoft.com/sharepoint/v3"/>
    <xsd:import namespace="b5569257-ea7f-4abd-949f-b97d37e36e1a"/>
    <xsd:import namespace="1955b6a4-2d87-4690-8190-2eb4b09ca27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1:_ip_UnifiedCompliancePolicyProperties" minOccurs="0"/>
                <xsd:element ref="ns1:_ip_UnifiedCompliancePolicyUIAction"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569257-ea7f-4abd-949f-b97d37e36e1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55b6a4-2d87-4690-8190-2eb4b09ca27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C02037-BFBB-42AF-9B0C-FC81C8D01C47}">
  <ds:schemaRefs>
    <ds:schemaRef ds:uri="1955b6a4-2d87-4690-8190-2eb4b09ca27e"/>
    <ds:schemaRef ds:uri="b5569257-ea7f-4abd-949f-b97d37e36e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8FC743A-3234-4614-AC5D-316F823B12EB}">
  <ds:schemaRefs>
    <ds:schemaRef ds:uri="http://schemas.microsoft.com/office/infopath/2007/PartnerControls"/>
    <ds:schemaRef ds:uri="http://purl.org/dc/elements/1.1/"/>
    <ds:schemaRef ds:uri="http://schemas.microsoft.com/office/2006/metadata/properties"/>
    <ds:schemaRef ds:uri="http://www.w3.org/XML/1998/namespace"/>
    <ds:schemaRef ds:uri="http://purl.org/dc/terms/"/>
    <ds:schemaRef ds:uri="1955b6a4-2d87-4690-8190-2eb4b09ca27e"/>
    <ds:schemaRef ds:uri="http://schemas.microsoft.com/office/2006/documentManagement/types"/>
    <ds:schemaRef ds:uri="b5569257-ea7f-4abd-949f-b97d37e36e1a"/>
    <ds:schemaRef ds:uri="http://schemas.openxmlformats.org/package/2006/metadata/core-properties"/>
    <ds:schemaRef ds:uri="http://schemas.microsoft.com/sharepoint/v3"/>
    <ds:schemaRef ds:uri="http://purl.org/dc/dcmitype/"/>
  </ds:schemaRefs>
</ds:datastoreItem>
</file>

<file path=customXml/itemProps3.xml><?xml version="1.0" encoding="utf-8"?>
<ds:datastoreItem xmlns:ds="http://schemas.openxmlformats.org/officeDocument/2006/customXml" ds:itemID="{515CE887-A13D-474C-95F1-77E42537E7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15485</TotalTime>
  <Words>1561</Words>
  <Application>Microsoft Office PowerPoint</Application>
  <PresentationFormat>On-screen Show (4:3)</PresentationFormat>
  <Paragraphs>276</Paragraphs>
  <Slides>34</Slides>
  <Notes>19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34</vt:i4>
      </vt:variant>
    </vt:vector>
  </HeadingPairs>
  <TitlesOfParts>
    <vt:vector size="41" baseType="lpstr">
      <vt:lpstr>Arial</vt:lpstr>
      <vt:lpstr>Calibri</vt:lpstr>
      <vt:lpstr>Calibri Light</vt:lpstr>
      <vt:lpstr>Microsoft Sans Serif</vt:lpstr>
      <vt:lpstr>1_Office Theme</vt:lpstr>
      <vt:lpstr>Office Theme</vt:lpstr>
      <vt:lpstr>2_Office Theme</vt:lpstr>
      <vt:lpstr>PowerPoint Presentation</vt:lpstr>
      <vt:lpstr>PowerPoint Presentation</vt:lpstr>
      <vt:lpstr>Pavement system components</vt:lpstr>
      <vt:lpstr>Pavement system components </vt:lpstr>
      <vt:lpstr>Pavement Inventory</vt:lpstr>
      <vt:lpstr>Pavement Inventory</vt:lpstr>
      <vt:lpstr>Pavement Inventory</vt:lpstr>
      <vt:lpstr>The Challenge</vt:lpstr>
      <vt:lpstr>The Challenge</vt:lpstr>
      <vt:lpstr>Construction costs for highway projects </vt:lpstr>
      <vt:lpstr>Managing our assets is critical to address this challenge and to ease the financial burden</vt:lpstr>
      <vt:lpstr>Pavement Condition</vt:lpstr>
      <vt:lpstr>Pavement Deterioration</vt:lpstr>
      <vt:lpstr>Pavement Deterioration</vt:lpstr>
      <vt:lpstr>Slowing down the deterioration</vt:lpstr>
      <vt:lpstr>Maintaining Good Condition Costs Less</vt:lpstr>
      <vt:lpstr>Pavement Treatments</vt:lpstr>
      <vt:lpstr>PowerPoint Presentation</vt:lpstr>
      <vt:lpstr>PowerPoint Presentation</vt:lpstr>
      <vt:lpstr>PowerPoint Presentation</vt:lpstr>
      <vt:lpstr>PowerPoint Presentation</vt:lpstr>
      <vt:lpstr>Key Take-aways</vt:lpstr>
      <vt:lpstr>Case history IA 163</vt:lpstr>
      <vt:lpstr>Case history IA 163</vt:lpstr>
      <vt:lpstr>Case history IA 163</vt:lpstr>
      <vt:lpstr>Decision - preservation/rehab</vt:lpstr>
      <vt:lpstr>Decision - preservation/rehab</vt:lpstr>
      <vt:lpstr>Case history US 34</vt:lpstr>
      <vt:lpstr>Decision - rehabilitate again</vt:lpstr>
      <vt:lpstr>Case history IA 14</vt:lpstr>
      <vt:lpstr>Decision – Rehabilitation (2005)</vt:lpstr>
      <vt:lpstr>Cores - 2022</vt:lpstr>
      <vt:lpstr>Decision - major rehabilitation</vt:lpstr>
      <vt:lpstr>Key 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Neubauer, Scott</dc:creator>
  <cp:lastModifiedBy>Brakke, Chris</cp:lastModifiedBy>
  <cp:revision>94</cp:revision>
  <dcterms:created xsi:type="dcterms:W3CDTF">2017-11-22T13:15:27Z</dcterms:created>
  <dcterms:modified xsi:type="dcterms:W3CDTF">2024-01-03T21:48:47Z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0x010100246DDD87B20D3B4E8BA3329D1F73F3FD</vt:lpwstr>
  </property>
  <property fmtid="{D5CDD505-2E9C-101B-9397-08002B2CF9AE}" pid="3" name="_dlc_DocIdItemGuid">
    <vt:lpwstr>5e519d89-9d1d-432a-bd73-ff7dd666682b</vt:lpwstr>
  </property>
</Properties>
</file>