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452" r:id="rId1"/>
  </p:sldMasterIdLst>
  <p:notesMasterIdLst>
    <p:notesMasterId r:id="rId29"/>
  </p:notesMasterIdLst>
  <p:handoutMasterIdLst>
    <p:handoutMasterId r:id="rId30"/>
  </p:handoutMasterIdLst>
  <p:sldIdLst>
    <p:sldId id="875" r:id="rId2"/>
    <p:sldId id="876" r:id="rId3"/>
    <p:sldId id="709" r:id="rId4"/>
    <p:sldId id="710" r:id="rId5"/>
    <p:sldId id="711" r:id="rId6"/>
    <p:sldId id="712" r:id="rId7"/>
    <p:sldId id="713" r:id="rId8"/>
    <p:sldId id="840" r:id="rId9"/>
    <p:sldId id="966" r:id="rId10"/>
    <p:sldId id="911" r:id="rId11"/>
    <p:sldId id="902" r:id="rId12"/>
    <p:sldId id="910" r:id="rId13"/>
    <p:sldId id="900" r:id="rId14"/>
    <p:sldId id="885" r:id="rId15"/>
    <p:sldId id="256" r:id="rId16"/>
    <p:sldId id="961" r:id="rId17"/>
    <p:sldId id="967" r:id="rId18"/>
    <p:sldId id="958" r:id="rId19"/>
    <p:sldId id="950" r:id="rId20"/>
    <p:sldId id="951" r:id="rId21"/>
    <p:sldId id="952" r:id="rId22"/>
    <p:sldId id="953" r:id="rId23"/>
    <p:sldId id="954" r:id="rId24"/>
    <p:sldId id="719" r:id="rId25"/>
    <p:sldId id="826" r:id="rId26"/>
    <p:sldId id="662" r:id="rId27"/>
    <p:sldId id="956" r:id="rId28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51" userDrawn="1">
          <p15:clr>
            <a:srgbClr val="A4A3A4"/>
          </p15:clr>
        </p15:guide>
        <p15:guide id="2" pos="2208" userDrawn="1">
          <p15:clr>
            <a:srgbClr val="A4A3A4"/>
          </p15:clr>
        </p15:guide>
        <p15:guide id="3" orient="horz" pos="292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7E5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4650" autoAdjust="0"/>
    <p:restoredTop sz="93794" autoAdjust="0"/>
  </p:normalViewPr>
  <p:slideViewPr>
    <p:cSldViewPr snapToGrid="0">
      <p:cViewPr varScale="1">
        <p:scale>
          <a:sx n="103" d="100"/>
          <a:sy n="103" d="100"/>
        </p:scale>
        <p:origin x="2406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notesViewPr>
    <p:cSldViewPr snapToGrid="0">
      <p:cViewPr varScale="1">
        <p:scale>
          <a:sx n="81" d="100"/>
          <a:sy n="81" d="100"/>
        </p:scale>
        <p:origin x="-2046" y="-96"/>
      </p:cViewPr>
      <p:guideLst>
        <p:guide orient="horz" pos="2951"/>
        <p:guide pos="2208"/>
        <p:guide orient="horz" pos="292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b="0" i="0" baseline="0">
                <a:effectLst/>
              </a:rPr>
              <a:t>Iowa Primary Highway Investments </a:t>
            </a:r>
            <a:endParaRPr lang="en-US" sz="1800">
              <a:effectLst/>
            </a:endParaRPr>
          </a:p>
          <a:p>
            <a:pPr>
              <a:defRPr/>
            </a:pPr>
            <a:r>
              <a:rPr lang="en-US" sz="1600" b="0" i="0" baseline="0">
                <a:effectLst/>
              </a:rPr>
              <a:t>Includes Interstate Highway System</a:t>
            </a:r>
            <a:endParaRPr lang="en-US" sz="120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1085225002612377"/>
          <c:y val="0.13885267618321148"/>
          <c:w val="0.83971248077426686"/>
          <c:h val="0.82427313087280185"/>
        </c:manualLayout>
      </c:layout>
      <c:barChart>
        <c:barDir val="col"/>
        <c:grouping val="stacked"/>
        <c:varyColors val="0"/>
        <c:ser>
          <c:idx val="1"/>
          <c:order val="2"/>
          <c:tx>
            <c:strRef>
              <c:f>'Summary Table'!$A$2</c:f>
              <c:strCache>
                <c:ptCount val="1"/>
                <c:pt idx="0">
                  <c:v>Pavement - Stewardship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dPt>
            <c:idx val="6"/>
            <c:invertIfNegative val="0"/>
            <c:bubble3D val="0"/>
            <c:spPr>
              <a:solidFill>
                <a:srgbClr val="FFFFFF">
                  <a:lumMod val="5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581-4AA6-961B-81A4B0019395}"/>
              </c:ext>
            </c:extLst>
          </c:dPt>
          <c:dPt>
            <c:idx val="7"/>
            <c:invertIfNegative val="0"/>
            <c:bubble3D val="0"/>
            <c:spPr>
              <a:solidFill>
                <a:srgbClr val="FFFFFF">
                  <a:lumMod val="5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581-4AA6-961B-81A4B0019395}"/>
              </c:ext>
            </c:extLst>
          </c:dPt>
          <c:dPt>
            <c:idx val="8"/>
            <c:invertIfNegative val="0"/>
            <c:bubble3D val="0"/>
            <c:spPr>
              <a:solidFill>
                <a:srgbClr val="FFFFFF">
                  <a:lumMod val="5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8581-4AA6-961B-81A4B0019395}"/>
              </c:ext>
            </c:extLst>
          </c:dPt>
          <c:dPt>
            <c:idx val="9"/>
            <c:invertIfNegative val="0"/>
            <c:bubble3D val="0"/>
            <c:spPr>
              <a:solidFill>
                <a:sysClr val="window" lastClr="FFFFFF">
                  <a:lumMod val="50000"/>
                </a:sys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8581-4AA6-961B-81A4B0019395}"/>
              </c:ext>
            </c:extLst>
          </c:dPt>
          <c:dPt>
            <c:idx val="10"/>
            <c:invertIfNegative val="0"/>
            <c:bubble3D val="0"/>
            <c:spPr>
              <a:solidFill>
                <a:sysClr val="window" lastClr="FFFFFF">
                  <a:lumMod val="75000"/>
                </a:sys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8581-4AA6-961B-81A4B0019395}"/>
              </c:ext>
            </c:extLst>
          </c:dPt>
          <c:dPt>
            <c:idx val="11"/>
            <c:invertIfNegative val="0"/>
            <c:bubble3D val="0"/>
            <c:spPr>
              <a:solidFill>
                <a:sysClr val="window" lastClr="FFFFFF">
                  <a:lumMod val="75000"/>
                </a:sys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8581-4AA6-961B-81A4B0019395}"/>
              </c:ext>
            </c:extLst>
          </c:dPt>
          <c:dPt>
            <c:idx val="12"/>
            <c:invertIfNegative val="0"/>
            <c:bubble3D val="0"/>
            <c:spPr>
              <a:solidFill>
                <a:sysClr val="window" lastClr="FFFFFF">
                  <a:lumMod val="75000"/>
                </a:sys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8581-4AA6-961B-81A4B0019395}"/>
              </c:ext>
            </c:extLst>
          </c:dPt>
          <c:dPt>
            <c:idx val="13"/>
            <c:invertIfNegative val="0"/>
            <c:bubble3D val="0"/>
            <c:spPr>
              <a:solidFill>
                <a:sysClr val="window" lastClr="FFFFFF">
                  <a:lumMod val="75000"/>
                </a:sys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8581-4AA6-961B-81A4B0019395}"/>
              </c:ext>
            </c:extLst>
          </c:dPt>
          <c:dPt>
            <c:idx val="14"/>
            <c:invertIfNegative val="0"/>
            <c:bubble3D val="0"/>
            <c:spPr>
              <a:solidFill>
                <a:sysClr val="window" lastClr="FFFFFF">
                  <a:lumMod val="75000"/>
                </a:sys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8581-4AA6-961B-81A4B0019395}"/>
              </c:ext>
            </c:extLst>
          </c:dPt>
          <c:dPt>
            <c:idx val="15"/>
            <c:invertIfNegative val="0"/>
            <c:bubble3D val="0"/>
            <c:spPr>
              <a:solidFill>
                <a:sysClr val="window" lastClr="FFFFFF">
                  <a:lumMod val="75000"/>
                </a:sys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8581-4AA6-961B-81A4B0019395}"/>
              </c:ext>
            </c:extLst>
          </c:dPt>
          <c:dPt>
            <c:idx val="16"/>
            <c:invertIfNegative val="0"/>
            <c:bubble3D val="0"/>
            <c:spPr>
              <a:solidFill>
                <a:sysClr val="window" lastClr="FFFFFF">
                  <a:lumMod val="75000"/>
                </a:sys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8581-4AA6-961B-81A4B0019395}"/>
              </c:ext>
            </c:extLst>
          </c:dPt>
          <c:cat>
            <c:numRef>
              <c:f>'Summary Table'!$B$1:$P$1</c:f>
              <c:numCache>
                <c:formatCode>General</c:formatCode>
                <c:ptCount val="1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  <c:pt idx="11">
                  <c:v>2025</c:v>
                </c:pt>
                <c:pt idx="12">
                  <c:v>2026</c:v>
                </c:pt>
                <c:pt idx="13">
                  <c:v>2027</c:v>
                </c:pt>
                <c:pt idx="14">
                  <c:v>2028</c:v>
                </c:pt>
              </c:numCache>
            </c:numRef>
          </c:cat>
          <c:val>
            <c:numRef>
              <c:f>'Summary Table'!$B$2:$P$2</c:f>
              <c:numCache>
                <c:formatCode>"$"#,##0,,</c:formatCode>
                <c:ptCount val="15"/>
                <c:pt idx="0">
                  <c:v>315135602.19999987</c:v>
                </c:pt>
                <c:pt idx="1">
                  <c:v>364598993.43000019</c:v>
                </c:pt>
                <c:pt idx="2">
                  <c:v>231757286.77999997</c:v>
                </c:pt>
                <c:pt idx="3">
                  <c:v>298000000</c:v>
                </c:pt>
                <c:pt idx="4">
                  <c:v>231000000</c:v>
                </c:pt>
                <c:pt idx="5">
                  <c:v>323118000</c:v>
                </c:pt>
                <c:pt idx="6">
                  <c:v>372000000</c:v>
                </c:pt>
                <c:pt idx="7">
                  <c:v>418821000</c:v>
                </c:pt>
                <c:pt idx="8">
                  <c:v>358224750</c:v>
                </c:pt>
                <c:pt idx="9">
                  <c:v>440723007</c:v>
                </c:pt>
                <c:pt idx="10">
                  <c:v>397251256</c:v>
                </c:pt>
                <c:pt idx="11">
                  <c:v>463085740</c:v>
                </c:pt>
                <c:pt idx="12">
                  <c:v>518216608</c:v>
                </c:pt>
                <c:pt idx="13">
                  <c:v>428818250</c:v>
                </c:pt>
                <c:pt idx="14">
                  <c:v>534012000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8581-4AA6-961B-81A4B0019395}"/>
            </c:ext>
          </c:extLst>
        </c:ser>
        <c:ser>
          <c:idx val="3"/>
          <c:order val="3"/>
          <c:tx>
            <c:strRef>
              <c:f>'Summary Table'!$A$3</c:f>
              <c:strCache>
                <c:ptCount val="1"/>
                <c:pt idx="0">
                  <c:v>Bridge - Stewardship</c:v>
                </c:pt>
              </c:strCache>
            </c:strRef>
          </c:tx>
          <c:spPr>
            <a:solidFill>
              <a:srgbClr val="4472C4">
                <a:lumMod val="50000"/>
              </a:srgbClr>
            </a:solidFill>
            <a:ln>
              <a:noFill/>
            </a:ln>
            <a:effectLst/>
          </c:spPr>
          <c:invertIfNegative val="0"/>
          <c:dPt>
            <c:idx val="6"/>
            <c:invertIfNegative val="0"/>
            <c:bubble3D val="0"/>
            <c:spPr>
              <a:solidFill>
                <a:srgbClr val="4472C4">
                  <a:lumMod val="5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8-8581-4AA6-961B-81A4B0019395}"/>
              </c:ext>
            </c:extLst>
          </c:dPt>
          <c:dPt>
            <c:idx val="7"/>
            <c:invertIfNegative val="0"/>
            <c:bubble3D val="0"/>
            <c:spPr>
              <a:solidFill>
                <a:srgbClr val="4472C4">
                  <a:lumMod val="5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A-8581-4AA6-961B-81A4B0019395}"/>
              </c:ext>
            </c:extLst>
          </c:dPt>
          <c:dPt>
            <c:idx val="8"/>
            <c:invertIfNegative val="0"/>
            <c:bubble3D val="0"/>
            <c:spPr>
              <a:solidFill>
                <a:srgbClr val="4472C4">
                  <a:lumMod val="5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C-8581-4AA6-961B-81A4B0019395}"/>
              </c:ext>
            </c:extLst>
          </c:dPt>
          <c:dPt>
            <c:idx val="9"/>
            <c:invertIfNegative val="0"/>
            <c:bubble3D val="0"/>
            <c:spPr>
              <a:solidFill>
                <a:srgbClr val="4472C4">
                  <a:lumMod val="5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E-8581-4AA6-961B-81A4B0019395}"/>
              </c:ext>
            </c:extLst>
          </c:dPt>
          <c:dPt>
            <c:idx val="10"/>
            <c:invertIfNegative val="0"/>
            <c:bubble3D val="0"/>
            <c:spPr>
              <a:solidFill>
                <a:srgbClr val="4F81BD">
                  <a:lumMod val="60000"/>
                  <a:lumOff val="4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0-8581-4AA6-961B-81A4B0019395}"/>
              </c:ext>
            </c:extLst>
          </c:dPt>
          <c:dPt>
            <c:idx val="11"/>
            <c:invertIfNegative val="0"/>
            <c:bubble3D val="0"/>
            <c:spPr>
              <a:solidFill>
                <a:srgbClr val="4F81BD">
                  <a:lumMod val="60000"/>
                  <a:lumOff val="4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2-8581-4AA6-961B-81A4B0019395}"/>
              </c:ext>
            </c:extLst>
          </c:dPt>
          <c:dPt>
            <c:idx val="12"/>
            <c:invertIfNegative val="0"/>
            <c:bubble3D val="0"/>
            <c:spPr>
              <a:solidFill>
                <a:srgbClr val="4F81BD">
                  <a:lumMod val="60000"/>
                  <a:lumOff val="4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4-8581-4AA6-961B-81A4B0019395}"/>
              </c:ext>
            </c:extLst>
          </c:dPt>
          <c:dPt>
            <c:idx val="13"/>
            <c:invertIfNegative val="0"/>
            <c:bubble3D val="0"/>
            <c:spPr>
              <a:solidFill>
                <a:srgbClr val="4F81BD">
                  <a:lumMod val="60000"/>
                  <a:lumOff val="4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6-8581-4AA6-961B-81A4B0019395}"/>
              </c:ext>
            </c:extLst>
          </c:dPt>
          <c:dPt>
            <c:idx val="14"/>
            <c:invertIfNegative val="0"/>
            <c:bubble3D val="0"/>
            <c:spPr>
              <a:solidFill>
                <a:srgbClr val="4F81BD">
                  <a:lumMod val="60000"/>
                  <a:lumOff val="4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8-8581-4AA6-961B-81A4B0019395}"/>
              </c:ext>
            </c:extLst>
          </c:dPt>
          <c:dPt>
            <c:idx val="15"/>
            <c:invertIfNegative val="0"/>
            <c:bubble3D val="0"/>
            <c:spPr>
              <a:solidFill>
                <a:srgbClr val="4472C4">
                  <a:lumMod val="60000"/>
                  <a:lumOff val="4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A-8581-4AA6-961B-81A4B0019395}"/>
              </c:ext>
            </c:extLst>
          </c:dPt>
          <c:dPt>
            <c:idx val="16"/>
            <c:invertIfNegative val="0"/>
            <c:bubble3D val="0"/>
            <c:spPr>
              <a:solidFill>
                <a:srgbClr val="4472C4">
                  <a:lumMod val="60000"/>
                  <a:lumOff val="4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C-8581-4AA6-961B-81A4B0019395}"/>
              </c:ext>
            </c:extLst>
          </c:dPt>
          <c:cat>
            <c:numRef>
              <c:f>'Summary Table'!$B$1:$P$1</c:f>
              <c:numCache>
                <c:formatCode>General</c:formatCode>
                <c:ptCount val="1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  <c:pt idx="11">
                  <c:v>2025</c:v>
                </c:pt>
                <c:pt idx="12">
                  <c:v>2026</c:v>
                </c:pt>
                <c:pt idx="13">
                  <c:v>2027</c:v>
                </c:pt>
                <c:pt idx="14">
                  <c:v>2028</c:v>
                </c:pt>
              </c:numCache>
            </c:numRef>
          </c:cat>
          <c:val>
            <c:numRef>
              <c:f>'Summary Table'!$B$3:$P$3</c:f>
              <c:numCache>
                <c:formatCode>"$"#,##0,,</c:formatCode>
                <c:ptCount val="15"/>
                <c:pt idx="0">
                  <c:v>126975846.86</c:v>
                </c:pt>
                <c:pt idx="1">
                  <c:v>140909171.26999998</c:v>
                </c:pt>
                <c:pt idx="2">
                  <c:v>132548153.81999995</c:v>
                </c:pt>
                <c:pt idx="3">
                  <c:v>169000000</c:v>
                </c:pt>
                <c:pt idx="4">
                  <c:v>170000000</c:v>
                </c:pt>
                <c:pt idx="5">
                  <c:v>186236000</c:v>
                </c:pt>
                <c:pt idx="6">
                  <c:v>167000000</c:v>
                </c:pt>
                <c:pt idx="7">
                  <c:v>156865000</c:v>
                </c:pt>
                <c:pt idx="8">
                  <c:v>182618610</c:v>
                </c:pt>
                <c:pt idx="9">
                  <c:v>185806774.352</c:v>
                </c:pt>
                <c:pt idx="10">
                  <c:v>236137060</c:v>
                </c:pt>
                <c:pt idx="11">
                  <c:v>202316669.99999997</c:v>
                </c:pt>
                <c:pt idx="12">
                  <c:v>196328000</c:v>
                </c:pt>
                <c:pt idx="13">
                  <c:v>262082500</c:v>
                </c:pt>
                <c:pt idx="14">
                  <c:v>291213000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D-8581-4AA6-961B-81A4B0019395}"/>
            </c:ext>
          </c:extLst>
        </c:ser>
        <c:ser>
          <c:idx val="8"/>
          <c:order val="6"/>
          <c:tx>
            <c:strRef>
              <c:f>'Summary Table'!$A$4</c:f>
              <c:strCache>
                <c:ptCount val="1"/>
                <c:pt idx="0">
                  <c:v>System Capacity</c:v>
                </c:pt>
              </c:strCache>
            </c:strRef>
          </c:tx>
          <c:spPr>
            <a:solidFill>
              <a:srgbClr val="ED7D31">
                <a:lumMod val="50000"/>
              </a:srgbClr>
            </a:solidFill>
            <a:ln>
              <a:noFill/>
            </a:ln>
            <a:effectLst/>
          </c:spPr>
          <c:invertIfNegative val="0"/>
          <c:dPt>
            <c:idx val="6"/>
            <c:invertIfNegative val="0"/>
            <c:bubble3D val="0"/>
            <c:spPr>
              <a:solidFill>
                <a:srgbClr val="ED7D31">
                  <a:lumMod val="5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F-8581-4AA6-961B-81A4B0019395}"/>
              </c:ext>
            </c:extLst>
          </c:dPt>
          <c:dPt>
            <c:idx val="7"/>
            <c:invertIfNegative val="0"/>
            <c:bubble3D val="0"/>
            <c:spPr>
              <a:solidFill>
                <a:srgbClr val="ED7D31">
                  <a:lumMod val="5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1-8581-4AA6-961B-81A4B0019395}"/>
              </c:ext>
            </c:extLst>
          </c:dPt>
          <c:dPt>
            <c:idx val="8"/>
            <c:invertIfNegative val="0"/>
            <c:bubble3D val="0"/>
            <c:spPr>
              <a:solidFill>
                <a:srgbClr val="ED7D31">
                  <a:lumMod val="5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3-8581-4AA6-961B-81A4B0019395}"/>
              </c:ext>
            </c:extLst>
          </c:dPt>
          <c:dPt>
            <c:idx val="9"/>
            <c:invertIfNegative val="0"/>
            <c:bubble3D val="0"/>
            <c:spPr>
              <a:solidFill>
                <a:srgbClr val="ED7D31">
                  <a:lumMod val="5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5-8581-4AA6-961B-81A4B0019395}"/>
              </c:ext>
            </c:extLst>
          </c:dPt>
          <c:dPt>
            <c:idx val="10"/>
            <c:invertIfNegative val="0"/>
            <c:bubble3D val="0"/>
            <c:spPr>
              <a:solidFill>
                <a:srgbClr val="ED7D31">
                  <a:lumMod val="60000"/>
                  <a:lumOff val="4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7-8581-4AA6-961B-81A4B0019395}"/>
              </c:ext>
            </c:extLst>
          </c:dPt>
          <c:dPt>
            <c:idx val="11"/>
            <c:invertIfNegative val="0"/>
            <c:bubble3D val="0"/>
            <c:spPr>
              <a:solidFill>
                <a:srgbClr val="F79646">
                  <a:lumMod val="60000"/>
                  <a:lumOff val="4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9-8581-4AA6-961B-81A4B0019395}"/>
              </c:ext>
            </c:extLst>
          </c:dPt>
          <c:dPt>
            <c:idx val="12"/>
            <c:invertIfNegative val="0"/>
            <c:bubble3D val="0"/>
            <c:spPr>
              <a:solidFill>
                <a:srgbClr val="F79646">
                  <a:lumMod val="60000"/>
                  <a:lumOff val="4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B-8581-4AA6-961B-81A4B0019395}"/>
              </c:ext>
            </c:extLst>
          </c:dPt>
          <c:dPt>
            <c:idx val="13"/>
            <c:invertIfNegative val="0"/>
            <c:bubble3D val="0"/>
            <c:spPr>
              <a:solidFill>
                <a:srgbClr val="F79646">
                  <a:lumMod val="60000"/>
                  <a:lumOff val="4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D-8581-4AA6-961B-81A4B0019395}"/>
              </c:ext>
            </c:extLst>
          </c:dPt>
          <c:dPt>
            <c:idx val="14"/>
            <c:invertIfNegative val="0"/>
            <c:bubble3D val="0"/>
            <c:spPr>
              <a:solidFill>
                <a:srgbClr val="F79646">
                  <a:lumMod val="60000"/>
                  <a:lumOff val="4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F-8581-4AA6-961B-81A4B0019395}"/>
              </c:ext>
            </c:extLst>
          </c:dPt>
          <c:dPt>
            <c:idx val="15"/>
            <c:invertIfNegative val="0"/>
            <c:bubble3D val="0"/>
            <c:spPr>
              <a:solidFill>
                <a:srgbClr val="ED7D31">
                  <a:lumMod val="60000"/>
                  <a:lumOff val="4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41-8581-4AA6-961B-81A4B0019395}"/>
              </c:ext>
            </c:extLst>
          </c:dPt>
          <c:dPt>
            <c:idx val="16"/>
            <c:invertIfNegative val="0"/>
            <c:bubble3D val="0"/>
            <c:spPr>
              <a:solidFill>
                <a:srgbClr val="ED7D31">
                  <a:lumMod val="60000"/>
                  <a:lumOff val="4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43-8581-4AA6-961B-81A4B0019395}"/>
              </c:ext>
            </c:extLst>
          </c:dPt>
          <c:cat>
            <c:numRef>
              <c:f>'Summary Table'!$B$1:$P$1</c:f>
              <c:numCache>
                <c:formatCode>General</c:formatCode>
                <c:ptCount val="1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  <c:pt idx="11">
                  <c:v>2025</c:v>
                </c:pt>
                <c:pt idx="12">
                  <c:v>2026</c:v>
                </c:pt>
                <c:pt idx="13">
                  <c:v>2027</c:v>
                </c:pt>
                <c:pt idx="14">
                  <c:v>2028</c:v>
                </c:pt>
              </c:numCache>
            </c:numRef>
          </c:cat>
          <c:val>
            <c:numRef>
              <c:f>'Summary Table'!$B$4:$P$4</c:f>
              <c:numCache>
                <c:formatCode>"$"#,##0,,</c:formatCode>
                <c:ptCount val="15"/>
                <c:pt idx="0">
                  <c:v>176334373.07999998</c:v>
                </c:pt>
                <c:pt idx="1">
                  <c:v>110164518.81999999</c:v>
                </c:pt>
                <c:pt idx="2">
                  <c:v>311344175.13999999</c:v>
                </c:pt>
                <c:pt idx="3">
                  <c:v>346000000</c:v>
                </c:pt>
                <c:pt idx="4">
                  <c:v>282000000</c:v>
                </c:pt>
                <c:pt idx="5">
                  <c:v>208700000</c:v>
                </c:pt>
                <c:pt idx="6">
                  <c:v>180000000</c:v>
                </c:pt>
                <c:pt idx="7">
                  <c:v>133593000</c:v>
                </c:pt>
                <c:pt idx="8">
                  <c:v>174768640</c:v>
                </c:pt>
                <c:pt idx="9">
                  <c:v>117339268.051</c:v>
                </c:pt>
                <c:pt idx="10">
                  <c:v>100493783</c:v>
                </c:pt>
                <c:pt idx="11">
                  <c:v>207445830</c:v>
                </c:pt>
                <c:pt idx="12">
                  <c:v>173100679</c:v>
                </c:pt>
                <c:pt idx="13">
                  <c:v>160359250</c:v>
                </c:pt>
                <c:pt idx="14">
                  <c:v>73348000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44-8581-4AA6-961B-81A4B0019395}"/>
            </c:ext>
          </c:extLst>
        </c:ser>
        <c:ser>
          <c:idx val="5"/>
          <c:order val="7"/>
          <c:tx>
            <c:strRef>
              <c:f>'Summary Table'!$A$7</c:f>
              <c:strCache>
                <c:ptCount val="1"/>
                <c:pt idx="0">
                  <c:v>Other Investments</c:v>
                </c:pt>
              </c:strCache>
            </c:strRef>
          </c:tx>
          <c:spPr>
            <a:solidFill>
              <a:srgbClr val="70AD47">
                <a:lumMod val="50000"/>
              </a:srgbClr>
            </a:solidFill>
            <a:ln>
              <a:noFill/>
            </a:ln>
            <a:effectLst/>
          </c:spPr>
          <c:invertIfNegative val="0"/>
          <c:dPt>
            <c:idx val="6"/>
            <c:invertIfNegative val="0"/>
            <c:bubble3D val="0"/>
            <c:spPr>
              <a:solidFill>
                <a:srgbClr val="70AD47">
                  <a:lumMod val="5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46-8581-4AA6-961B-81A4B0019395}"/>
              </c:ext>
            </c:extLst>
          </c:dPt>
          <c:dPt>
            <c:idx val="7"/>
            <c:invertIfNegative val="0"/>
            <c:bubble3D val="0"/>
            <c:spPr>
              <a:solidFill>
                <a:srgbClr val="70AD47">
                  <a:lumMod val="5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48-8581-4AA6-961B-81A4B0019395}"/>
              </c:ext>
            </c:extLst>
          </c:dPt>
          <c:dPt>
            <c:idx val="8"/>
            <c:invertIfNegative val="0"/>
            <c:bubble3D val="0"/>
            <c:spPr>
              <a:solidFill>
                <a:srgbClr val="70AD47">
                  <a:lumMod val="5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4A-8581-4AA6-961B-81A4B0019395}"/>
              </c:ext>
            </c:extLst>
          </c:dPt>
          <c:dPt>
            <c:idx val="9"/>
            <c:invertIfNegative val="0"/>
            <c:bubble3D val="0"/>
            <c:spPr>
              <a:solidFill>
                <a:srgbClr val="70AD47">
                  <a:lumMod val="5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4C-8581-4AA6-961B-81A4B0019395}"/>
              </c:ext>
            </c:extLst>
          </c:dPt>
          <c:dPt>
            <c:idx val="10"/>
            <c:invertIfNegative val="0"/>
            <c:bubble3D val="0"/>
            <c:spPr>
              <a:solidFill>
                <a:srgbClr val="9BBB59">
                  <a:lumMod val="60000"/>
                  <a:lumOff val="4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4E-8581-4AA6-961B-81A4B0019395}"/>
              </c:ext>
            </c:extLst>
          </c:dPt>
          <c:dPt>
            <c:idx val="11"/>
            <c:invertIfNegative val="0"/>
            <c:bubble3D val="0"/>
            <c:spPr>
              <a:solidFill>
                <a:srgbClr val="9BBB59">
                  <a:lumMod val="60000"/>
                  <a:lumOff val="4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50-8581-4AA6-961B-81A4B0019395}"/>
              </c:ext>
            </c:extLst>
          </c:dPt>
          <c:dPt>
            <c:idx val="12"/>
            <c:invertIfNegative val="0"/>
            <c:bubble3D val="0"/>
            <c:spPr>
              <a:solidFill>
                <a:srgbClr val="9BBB59">
                  <a:lumMod val="60000"/>
                  <a:lumOff val="4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52-8581-4AA6-961B-81A4B0019395}"/>
              </c:ext>
            </c:extLst>
          </c:dPt>
          <c:dPt>
            <c:idx val="13"/>
            <c:invertIfNegative val="0"/>
            <c:bubble3D val="0"/>
            <c:spPr>
              <a:solidFill>
                <a:srgbClr val="9BBB59">
                  <a:lumMod val="60000"/>
                  <a:lumOff val="4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54-8581-4AA6-961B-81A4B0019395}"/>
              </c:ext>
            </c:extLst>
          </c:dPt>
          <c:dPt>
            <c:idx val="14"/>
            <c:invertIfNegative val="0"/>
            <c:bubble3D val="0"/>
            <c:spPr>
              <a:solidFill>
                <a:srgbClr val="9BBB59">
                  <a:lumMod val="60000"/>
                  <a:lumOff val="4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56-8581-4AA6-961B-81A4B0019395}"/>
              </c:ext>
            </c:extLst>
          </c:dPt>
          <c:dPt>
            <c:idx val="15"/>
            <c:invertIfNegative val="0"/>
            <c:bubble3D val="0"/>
            <c:spPr>
              <a:solidFill>
                <a:srgbClr val="70AD47">
                  <a:lumMod val="60000"/>
                  <a:lumOff val="4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58-8581-4AA6-961B-81A4B0019395}"/>
              </c:ext>
            </c:extLst>
          </c:dPt>
          <c:dPt>
            <c:idx val="16"/>
            <c:invertIfNegative val="0"/>
            <c:bubble3D val="0"/>
            <c:spPr>
              <a:solidFill>
                <a:srgbClr val="70AD47">
                  <a:lumMod val="60000"/>
                  <a:lumOff val="4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5A-8581-4AA6-961B-81A4B0019395}"/>
              </c:ext>
            </c:extLst>
          </c:dPt>
          <c:cat>
            <c:numRef>
              <c:f>'Summary Table'!$B$1:$P$1</c:f>
              <c:numCache>
                <c:formatCode>General</c:formatCode>
                <c:ptCount val="1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  <c:pt idx="11">
                  <c:v>2025</c:v>
                </c:pt>
                <c:pt idx="12">
                  <c:v>2026</c:v>
                </c:pt>
                <c:pt idx="13">
                  <c:v>2027</c:v>
                </c:pt>
                <c:pt idx="14">
                  <c:v>2028</c:v>
                </c:pt>
              </c:numCache>
            </c:numRef>
          </c:cat>
          <c:val>
            <c:numRef>
              <c:f>'Summary Table'!$B$7:$P$7</c:f>
              <c:numCache>
                <c:formatCode>"$"#,##0,,</c:formatCode>
                <c:ptCount val="15"/>
                <c:pt idx="0">
                  <c:v>88110203.630000114</c:v>
                </c:pt>
                <c:pt idx="1">
                  <c:v>77471824.929999828</c:v>
                </c:pt>
                <c:pt idx="2">
                  <c:v>52245066.710000038</c:v>
                </c:pt>
                <c:pt idx="3">
                  <c:v>10000000</c:v>
                </c:pt>
                <c:pt idx="4">
                  <c:v>36000000</c:v>
                </c:pt>
                <c:pt idx="5">
                  <c:v>23913000</c:v>
                </c:pt>
                <c:pt idx="6">
                  <c:v>37000000</c:v>
                </c:pt>
                <c:pt idx="7">
                  <c:v>39433000</c:v>
                </c:pt>
                <c:pt idx="8">
                  <c:v>63462000</c:v>
                </c:pt>
                <c:pt idx="9">
                  <c:v>118235537</c:v>
                </c:pt>
                <c:pt idx="10">
                  <c:v>82829000</c:v>
                </c:pt>
                <c:pt idx="11">
                  <c:v>70767000</c:v>
                </c:pt>
                <c:pt idx="12">
                  <c:v>51386000</c:v>
                </c:pt>
                <c:pt idx="13">
                  <c:v>60701000</c:v>
                </c:pt>
                <c:pt idx="14">
                  <c:v>35772000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5B-8581-4AA6-961B-81A4B00193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100"/>
        <c:axId val="849812768"/>
        <c:axId val="849809160"/>
        <c:extLst>
          <c:ext xmlns:c15="http://schemas.microsoft.com/office/drawing/2012/chart" uri="{02D57815-91ED-43cb-92C2-25804820EDAC}">
            <c15:filteredBarSeries>
              <c15:ser>
                <c:idx val="0"/>
                <c:order val="1"/>
                <c:tx>
                  <c:strRef>
                    <c:extLst>
                      <c:ext uri="{02D57815-91ED-43cb-92C2-25804820EDAC}">
                        <c15:formulaRef>
                          <c15:sqref>'Summary Table'!$A$1</c15:sqref>
                        </c15:formulaRef>
                      </c:ext>
                    </c:extLst>
                    <c:strCache>
                      <c:ptCount val="1"/>
                      <c:pt idx="0">
                        <c:v>Project Type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>
                      <c:ext uri="{02D57815-91ED-43cb-92C2-25804820EDAC}">
                        <c15:formulaRef>
                          <c15:sqref>'Summary Table'!$B$1:$P$1</c15:sqref>
                        </c15:formulaRef>
                      </c:ext>
                    </c:extLst>
                    <c:numCache>
                      <c:formatCode>General</c:formatCode>
                      <c:ptCount val="15"/>
                      <c:pt idx="0">
                        <c:v>2014</c:v>
                      </c:pt>
                      <c:pt idx="1">
                        <c:v>2015</c:v>
                      </c:pt>
                      <c:pt idx="2">
                        <c:v>2016</c:v>
                      </c:pt>
                      <c:pt idx="3">
                        <c:v>2017</c:v>
                      </c:pt>
                      <c:pt idx="4">
                        <c:v>2018</c:v>
                      </c:pt>
                      <c:pt idx="5">
                        <c:v>2019</c:v>
                      </c:pt>
                      <c:pt idx="6">
                        <c:v>2020</c:v>
                      </c:pt>
                      <c:pt idx="7">
                        <c:v>2021</c:v>
                      </c:pt>
                      <c:pt idx="8">
                        <c:v>2022</c:v>
                      </c:pt>
                      <c:pt idx="9">
                        <c:v>2023</c:v>
                      </c:pt>
                      <c:pt idx="10">
                        <c:v>2024</c:v>
                      </c:pt>
                      <c:pt idx="11">
                        <c:v>2025</c:v>
                      </c:pt>
                      <c:pt idx="12">
                        <c:v>2026</c:v>
                      </c:pt>
                      <c:pt idx="13">
                        <c:v>2027</c:v>
                      </c:pt>
                      <c:pt idx="14">
                        <c:v>2028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'Summary Table'!$B$1:$E$1</c15:sqref>
                        </c15:formulaRef>
                      </c:ext>
                    </c:extLst>
                    <c:numCache>
                      <c:formatCode>General</c:formatCode>
                      <c:ptCount val="4"/>
                      <c:pt idx="0">
                        <c:v>2014</c:v>
                      </c:pt>
                      <c:pt idx="1">
                        <c:v>2015</c:v>
                      </c:pt>
                      <c:pt idx="2">
                        <c:v>2016</c:v>
                      </c:pt>
                      <c:pt idx="3">
                        <c:v>2017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69-8581-4AA6-961B-81A4B0019395}"/>
                  </c:ext>
                </c:extLst>
              </c15:ser>
            </c15:filteredBarSeries>
            <c15:filteredBarSeries>
              <c15:ser>
                <c:idx val="2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'Summary Table'!$A$5</c15:sqref>
                        </c15:formulaRef>
                      </c:ext>
                    </c:extLst>
                    <c:strCache>
                      <c:ptCount val="1"/>
                      <c:pt idx="0">
                        <c:v>Pavement - New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'Summary Table'!$B$1:$P$1</c15:sqref>
                        </c15:formulaRef>
                      </c:ext>
                    </c:extLst>
                    <c:numCache>
                      <c:formatCode>General</c:formatCode>
                      <c:ptCount val="15"/>
                      <c:pt idx="0">
                        <c:v>2014</c:v>
                      </c:pt>
                      <c:pt idx="1">
                        <c:v>2015</c:v>
                      </c:pt>
                      <c:pt idx="2">
                        <c:v>2016</c:v>
                      </c:pt>
                      <c:pt idx="3">
                        <c:v>2017</c:v>
                      </c:pt>
                      <c:pt idx="4">
                        <c:v>2018</c:v>
                      </c:pt>
                      <c:pt idx="5">
                        <c:v>2019</c:v>
                      </c:pt>
                      <c:pt idx="6">
                        <c:v>2020</c:v>
                      </c:pt>
                      <c:pt idx="7">
                        <c:v>2021</c:v>
                      </c:pt>
                      <c:pt idx="8">
                        <c:v>2022</c:v>
                      </c:pt>
                      <c:pt idx="9">
                        <c:v>2023</c:v>
                      </c:pt>
                      <c:pt idx="10">
                        <c:v>2024</c:v>
                      </c:pt>
                      <c:pt idx="11">
                        <c:v>2025</c:v>
                      </c:pt>
                      <c:pt idx="12">
                        <c:v>2026</c:v>
                      </c:pt>
                      <c:pt idx="13">
                        <c:v>2027</c:v>
                      </c:pt>
                      <c:pt idx="14">
                        <c:v>2028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'Summary Table'!$B$5:$J$5</c15:sqref>
                        </c15:formulaRef>
                      </c:ext>
                    </c:extLst>
                    <c:numCache>
                      <c:formatCode>"$"#,##0,,</c:formatCode>
                      <c:ptCount val="9"/>
                      <c:pt idx="0">
                        <c:v>129258115.28</c:v>
                      </c:pt>
                      <c:pt idx="1">
                        <c:v>94861296.969999999</c:v>
                      </c:pt>
                      <c:pt idx="2">
                        <c:v>199810981.18000001</c:v>
                      </c:pt>
                      <c:pt idx="3">
                        <c:v>166000000</c:v>
                      </c:pt>
                      <c:pt idx="5">
                        <c:v>149282000</c:v>
                      </c:pt>
                      <c:pt idx="6">
                        <c:v>133548000</c:v>
                      </c:pt>
                      <c:pt idx="7">
                        <c:v>95231000</c:v>
                      </c:pt>
                      <c:pt idx="8">
                        <c:v>98326250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6A-8581-4AA6-961B-81A4B0019395}"/>
                  </c:ext>
                </c:extLst>
              </c15:ser>
            </c15:filteredBarSeries>
            <c15:filteredBarSeries>
              <c15:ser>
                <c:idx val="4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'Summary Table'!$A$6</c15:sqref>
                        </c15:formulaRef>
                      </c:ext>
                    </c:extLst>
                    <c:strCache>
                      <c:ptCount val="1"/>
                      <c:pt idx="0">
                        <c:v>Bridge - New</c:v>
                      </c:pt>
                    </c:strCache>
                  </c:strRef>
                </c:tx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'Summary Table'!$B$1:$P$1</c15:sqref>
                        </c15:formulaRef>
                      </c:ext>
                    </c:extLst>
                    <c:numCache>
                      <c:formatCode>General</c:formatCode>
                      <c:ptCount val="15"/>
                      <c:pt idx="0">
                        <c:v>2014</c:v>
                      </c:pt>
                      <c:pt idx="1">
                        <c:v>2015</c:v>
                      </c:pt>
                      <c:pt idx="2">
                        <c:v>2016</c:v>
                      </c:pt>
                      <c:pt idx="3">
                        <c:v>2017</c:v>
                      </c:pt>
                      <c:pt idx="4">
                        <c:v>2018</c:v>
                      </c:pt>
                      <c:pt idx="5">
                        <c:v>2019</c:v>
                      </c:pt>
                      <c:pt idx="6">
                        <c:v>2020</c:v>
                      </c:pt>
                      <c:pt idx="7">
                        <c:v>2021</c:v>
                      </c:pt>
                      <c:pt idx="8">
                        <c:v>2022</c:v>
                      </c:pt>
                      <c:pt idx="9">
                        <c:v>2023</c:v>
                      </c:pt>
                      <c:pt idx="10">
                        <c:v>2024</c:v>
                      </c:pt>
                      <c:pt idx="11">
                        <c:v>2025</c:v>
                      </c:pt>
                      <c:pt idx="12">
                        <c:v>2026</c:v>
                      </c:pt>
                      <c:pt idx="13">
                        <c:v>2027</c:v>
                      </c:pt>
                      <c:pt idx="14">
                        <c:v>2028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'Summary Table'!$B$6:$J$6</c15:sqref>
                        </c15:formulaRef>
                      </c:ext>
                    </c:extLst>
                    <c:numCache>
                      <c:formatCode>"$"#,##0,,</c:formatCode>
                      <c:ptCount val="9"/>
                      <c:pt idx="0">
                        <c:v>47076257.799999997</c:v>
                      </c:pt>
                      <c:pt idx="1">
                        <c:v>15303221.85</c:v>
                      </c:pt>
                      <c:pt idx="2">
                        <c:v>111533193.96000001</c:v>
                      </c:pt>
                      <c:pt idx="3">
                        <c:v>180000000</c:v>
                      </c:pt>
                      <c:pt idx="5">
                        <c:v>59418000</c:v>
                      </c:pt>
                      <c:pt idx="6">
                        <c:v>67748000</c:v>
                      </c:pt>
                      <c:pt idx="7">
                        <c:v>38362000</c:v>
                      </c:pt>
                      <c:pt idx="8">
                        <c:v>76442390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6B-8581-4AA6-961B-81A4B0019395}"/>
                  </c:ext>
                </c:extLst>
              </c15:ser>
            </c15:filteredBarSeries>
          </c:ext>
        </c:extLst>
      </c:barChart>
      <c:lineChart>
        <c:grouping val="standard"/>
        <c:varyColors val="0"/>
        <c:ser>
          <c:idx val="7"/>
          <c:order val="0"/>
          <c:tx>
            <c:v>Percent Stewardship</c:v>
          </c:tx>
          <c:spPr>
            <a:ln w="28575" cap="rnd" cmpd="sng">
              <a:solidFill>
                <a:srgbClr val="ED7D31">
                  <a:lumMod val="60000"/>
                </a:srgbClr>
              </a:solidFill>
              <a:prstDash val="solid"/>
              <a:round/>
            </a:ln>
            <a:effectLst/>
          </c:spPr>
          <c:marker>
            <c:symbol val="none"/>
          </c:marker>
          <c:dPt>
            <c:idx val="6"/>
            <c:marker>
              <c:symbol val="none"/>
            </c:marker>
            <c:bubble3D val="0"/>
            <c:spPr>
              <a:ln w="28575" cap="rnd" cmpd="sng">
                <a:solidFill>
                  <a:srgbClr val="ED7D31">
                    <a:lumMod val="60000"/>
                  </a:srgbClr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5D-8581-4AA6-961B-81A4B0019395}"/>
              </c:ext>
            </c:extLst>
          </c:dPt>
          <c:dPt>
            <c:idx val="7"/>
            <c:marker>
              <c:symbol val="none"/>
            </c:marker>
            <c:bubble3D val="0"/>
            <c:spPr>
              <a:ln w="28575" cap="rnd" cmpd="sng">
                <a:solidFill>
                  <a:srgbClr val="ED7D31">
                    <a:lumMod val="60000"/>
                  </a:srgbClr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5F-8581-4AA6-961B-81A4B0019395}"/>
              </c:ext>
            </c:extLst>
          </c:dPt>
          <c:dPt>
            <c:idx val="8"/>
            <c:marker>
              <c:symbol val="none"/>
            </c:marker>
            <c:bubble3D val="0"/>
            <c:spPr>
              <a:ln w="28575" cap="rnd" cmpd="sng">
                <a:solidFill>
                  <a:srgbClr val="ED7D31">
                    <a:lumMod val="60000"/>
                  </a:srgbClr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61-8581-4AA6-961B-81A4B0019395}"/>
              </c:ext>
            </c:extLst>
          </c:dPt>
          <c:dPt>
            <c:idx val="9"/>
            <c:marker>
              <c:symbol val="none"/>
            </c:marker>
            <c:bubble3D val="0"/>
            <c:spPr>
              <a:ln w="28575" cap="rnd" cmpd="sng">
                <a:solidFill>
                  <a:srgbClr val="ED7D31">
                    <a:lumMod val="60000"/>
                  </a:srgbClr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63-8581-4AA6-961B-81A4B0019395}"/>
              </c:ext>
            </c:extLst>
          </c:dPt>
          <c:dPt>
            <c:idx val="10"/>
            <c:marker>
              <c:symbol val="none"/>
            </c:marker>
            <c:bubble3D val="0"/>
            <c:spPr>
              <a:ln w="28575" cap="rnd" cmpd="sng">
                <a:solidFill>
                  <a:srgbClr val="ED7D31">
                    <a:lumMod val="60000"/>
                  </a:srgbClr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65-8581-4AA6-961B-81A4B0019395}"/>
              </c:ext>
            </c:extLst>
          </c:dPt>
          <c:dPt>
            <c:idx val="11"/>
            <c:marker>
              <c:symbol val="none"/>
            </c:marker>
            <c:bubble3D val="0"/>
            <c:spPr>
              <a:ln w="28575" cap="rnd" cmpd="sng">
                <a:solidFill>
                  <a:srgbClr val="ED7D31">
                    <a:lumMod val="60000"/>
                  </a:srgbClr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67-8581-4AA6-961B-81A4B0019395}"/>
              </c:ext>
            </c:extLst>
          </c:dPt>
          <c:dLbls>
            <c:spPr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'Summary Table'!$B$1:$P$1</c:f>
              <c:numCache>
                <c:formatCode>General</c:formatCode>
                <c:ptCount val="1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  <c:pt idx="11">
                  <c:v>2025</c:v>
                </c:pt>
                <c:pt idx="12">
                  <c:v>2026</c:v>
                </c:pt>
                <c:pt idx="13">
                  <c:v>2027</c:v>
                </c:pt>
                <c:pt idx="14">
                  <c:v>2028</c:v>
                </c:pt>
              </c:numCache>
            </c:numRef>
          </c:cat>
          <c:val>
            <c:numRef>
              <c:f>'Summary Table'!$B$9:$P$9</c:f>
              <c:numCache>
                <c:formatCode>0%</c:formatCode>
                <c:ptCount val="15"/>
                <c:pt idx="0">
                  <c:v>0.62572737749733265</c:v>
                </c:pt>
                <c:pt idx="1">
                  <c:v>0.72929693381025318</c:v>
                </c:pt>
                <c:pt idx="2">
                  <c:v>0.50049196591709477</c:v>
                </c:pt>
                <c:pt idx="3">
                  <c:v>0.5674362089914945</c:v>
                </c:pt>
                <c:pt idx="4">
                  <c:v>0.55771905424200274</c:v>
                </c:pt>
                <c:pt idx="5">
                  <c:v>0.68649144773285065</c:v>
                </c:pt>
                <c:pt idx="6">
                  <c:v>0.71296296296296291</c:v>
                </c:pt>
                <c:pt idx="7">
                  <c:v>0.76890179401425385</c:v>
                </c:pt>
                <c:pt idx="8">
                  <c:v>0.69421307860357295</c:v>
                </c:pt>
                <c:pt idx="9">
                  <c:v>0.72674451711955279</c:v>
                </c:pt>
                <c:pt idx="10">
                  <c:v>0.77553533529241292</c:v>
                </c:pt>
                <c:pt idx="11">
                  <c:v>0.70516284794213369</c:v>
                </c:pt>
                <c:pt idx="12">
                  <c:v>0.76093801973607722</c:v>
                </c:pt>
                <c:pt idx="13">
                  <c:v>0.75759900916815526</c:v>
                </c:pt>
                <c:pt idx="14">
                  <c:v>0.8832123038064098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68-8581-4AA6-961B-81A4B00193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74095648"/>
        <c:axId val="874093024"/>
        <c:extLst>
          <c:ext xmlns:c15="http://schemas.microsoft.com/office/drawing/2012/chart" uri="{02D57815-91ED-43cb-92C2-25804820EDAC}">
            <c15:filteredLineSeries>
              <c15:ser>
                <c:idx val="6"/>
                <c:order val="8"/>
                <c:tx>
                  <c:strRef>
                    <c:extLst>
                      <c:ext uri="{02D57815-91ED-43cb-92C2-25804820EDAC}">
                        <c15:formulaRef>
                          <c15:sqref>'Summary Table'!$A$8</c15:sqref>
                        </c15:formulaRef>
                      </c:ext>
                    </c:extLst>
                    <c:strCache>
                      <c:ptCount val="1"/>
                      <c:pt idx="0">
                        <c:v>Grand Total</c:v>
                      </c:pt>
                    </c:strCache>
                  </c:strRef>
                </c:tx>
                <c:spPr>
                  <a:ln w="28575" cap="rnd">
                    <a:solidFill>
                      <a:schemeClr val="accent1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1">
                        <a:lumMod val="60000"/>
                      </a:schemeClr>
                    </a:solidFill>
                    <a:ln w="9525">
                      <a:solidFill>
                        <a:schemeClr val="accent1">
                          <a:lumMod val="60000"/>
                        </a:schemeClr>
                      </a:solidFill>
                    </a:ln>
                    <a:effectLst/>
                  </c:spPr>
                </c:marker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>
                      <c:ext uri="{02D57815-91ED-43cb-92C2-25804820EDAC}">
                        <c15:formulaRef>
                          <c15:sqref>'Summary Table'!$B$1:$P$1</c15:sqref>
                        </c15:formulaRef>
                      </c:ext>
                    </c:extLst>
                    <c:numCache>
                      <c:formatCode>General</c:formatCode>
                      <c:ptCount val="15"/>
                      <c:pt idx="0">
                        <c:v>2014</c:v>
                      </c:pt>
                      <c:pt idx="1">
                        <c:v>2015</c:v>
                      </c:pt>
                      <c:pt idx="2">
                        <c:v>2016</c:v>
                      </c:pt>
                      <c:pt idx="3">
                        <c:v>2017</c:v>
                      </c:pt>
                      <c:pt idx="4">
                        <c:v>2018</c:v>
                      </c:pt>
                      <c:pt idx="5">
                        <c:v>2019</c:v>
                      </c:pt>
                      <c:pt idx="6">
                        <c:v>2020</c:v>
                      </c:pt>
                      <c:pt idx="7">
                        <c:v>2021</c:v>
                      </c:pt>
                      <c:pt idx="8">
                        <c:v>2022</c:v>
                      </c:pt>
                      <c:pt idx="9">
                        <c:v>2023</c:v>
                      </c:pt>
                      <c:pt idx="10">
                        <c:v>2024</c:v>
                      </c:pt>
                      <c:pt idx="11">
                        <c:v>2025</c:v>
                      </c:pt>
                      <c:pt idx="12">
                        <c:v>2026</c:v>
                      </c:pt>
                      <c:pt idx="13">
                        <c:v>2027</c:v>
                      </c:pt>
                      <c:pt idx="14">
                        <c:v>2028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'Summary Table'!$B$8:$E$8</c15:sqref>
                        </c15:formulaRef>
                      </c:ext>
                    </c:extLst>
                    <c:numCache>
                      <c:formatCode>"$"#,##0,,</c:formatCode>
                      <c:ptCount val="4"/>
                      <c:pt idx="0">
                        <c:v>706556025.76999998</c:v>
                      </c:pt>
                      <c:pt idx="1">
                        <c:v>693144508.45000005</c:v>
                      </c:pt>
                      <c:pt idx="2">
                        <c:v>727894682.44999993</c:v>
                      </c:pt>
                      <c:pt idx="3">
                        <c:v>823000000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6C-8581-4AA6-961B-81A4B0019395}"/>
                  </c:ext>
                </c:extLst>
              </c15:ser>
            </c15:filteredLineSeries>
          </c:ext>
        </c:extLst>
      </c:lineChart>
      <c:catAx>
        <c:axId val="8498127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49809160"/>
        <c:crosses val="autoZero"/>
        <c:auto val="1"/>
        <c:lblAlgn val="ctr"/>
        <c:lblOffset val="100"/>
        <c:noMultiLvlLbl val="0"/>
      </c:catAx>
      <c:valAx>
        <c:axId val="8498091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Millions of Dollars</a:t>
                </a:r>
              </a:p>
            </c:rich>
          </c:tx>
          <c:layout>
            <c:manualLayout>
              <c:xMode val="edge"/>
              <c:yMode val="edge"/>
              <c:x val="3.2328950684443136E-2"/>
              <c:y val="0.4727609632226934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&quot;$&quot;#,##0,,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49812768"/>
        <c:crosses val="autoZero"/>
        <c:crossBetween val="between"/>
      </c:valAx>
      <c:valAx>
        <c:axId val="874093024"/>
        <c:scaling>
          <c:orientation val="minMax"/>
          <c:max val="1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Stewardship</a:t>
                </a:r>
                <a:r>
                  <a:rPr lang="en-US" baseline="0" dirty="0"/>
                  <a:t> Proportion</a:t>
                </a:r>
                <a:endParaRPr lang="en-US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1"/>
        <c:majorTickMark val="out"/>
        <c:minorTickMark val="none"/>
        <c:tickLblPos val="nextTo"/>
        <c:spPr>
          <a:noFill/>
          <a:ln>
            <a:solidFill>
              <a:schemeClr val="accent2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74095648"/>
        <c:crosses val="max"/>
        <c:crossBetween val="between"/>
        <c:majorUnit val="0.2"/>
      </c:valAx>
      <c:catAx>
        <c:axId val="87409564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874093024"/>
        <c:crosses val="autoZero"/>
        <c:auto val="1"/>
        <c:lblAlgn val="ctr"/>
        <c:lblOffset val="100"/>
        <c:noMultiLvlLbl val="0"/>
      </c:catAx>
      <c:spPr>
        <a:noFill/>
        <a:ln w="25400">
          <a:noFill/>
        </a:ln>
        <a:effectLst/>
      </c:spPr>
    </c:plotArea>
    <c:legend>
      <c:legendPos val="l"/>
      <c:layout>
        <c:manualLayout>
          <c:xMode val="edge"/>
          <c:yMode val="edge"/>
          <c:x val="0.75236611870884573"/>
          <c:y val="0.75278728322371402"/>
          <c:w val="0.17424749927154295"/>
          <c:h val="0.19023207975104173"/>
        </c:manualLayout>
      </c:layout>
      <c:overlay val="1"/>
      <c:spPr>
        <a:solidFill>
          <a:schemeClr val="bg1">
            <a:alpha val="90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3"/>
            <a:ext cx="3038475" cy="465621"/>
          </a:xfrm>
          <a:prstGeom prst="rect">
            <a:avLst/>
          </a:prstGeom>
        </p:spPr>
        <p:txBody>
          <a:bodyPr vert="horz" lIns="93139" tIns="46568" rIns="93139" bIns="46568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42" y="3"/>
            <a:ext cx="3038475" cy="465621"/>
          </a:xfrm>
          <a:prstGeom prst="rect">
            <a:avLst/>
          </a:prstGeom>
        </p:spPr>
        <p:txBody>
          <a:bodyPr vert="horz" lIns="93139" tIns="46568" rIns="93139" bIns="46568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0F72142-1900-473A-AE96-F1C81021B4FC}" type="datetimeFigureOut">
              <a:rPr lang="en-US"/>
              <a:pPr>
                <a:defRPr/>
              </a:pPr>
              <a:t>1/2/2024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" y="8829183"/>
            <a:ext cx="3038475" cy="465621"/>
          </a:xfrm>
          <a:prstGeom prst="rect">
            <a:avLst/>
          </a:prstGeom>
        </p:spPr>
        <p:txBody>
          <a:bodyPr vert="horz" lIns="93139" tIns="46568" rIns="93139" bIns="46568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42" y="8829183"/>
            <a:ext cx="3038475" cy="465621"/>
          </a:xfrm>
          <a:prstGeom prst="rect">
            <a:avLst/>
          </a:prstGeom>
        </p:spPr>
        <p:txBody>
          <a:bodyPr vert="horz" lIns="93139" tIns="46568" rIns="93139" bIns="46568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57E02F6-2604-4167-9175-E93368F74C4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49477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3"/>
            <a:ext cx="3038475" cy="465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39" tIns="46568" rIns="93139" bIns="46568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Georgia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42" y="3"/>
            <a:ext cx="3038475" cy="465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39" tIns="46568" rIns="93139" bIns="46568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Georgia" pitchFamily="18" charset="0"/>
              </a:defRPr>
            </a:lvl1pPr>
          </a:lstStyle>
          <a:p>
            <a:pPr>
              <a:defRPr/>
            </a:pPr>
            <a:fld id="{FA5A0417-FB12-4BF7-A482-3346CC72ED43}" type="datetimeFigureOut">
              <a:rPr lang="en-US"/>
              <a:pPr>
                <a:defRPr/>
              </a:pPr>
              <a:t>1/2/2024</a:t>
            </a:fld>
            <a:endParaRPr lang="en-US" dirty="0"/>
          </a:p>
        </p:txBody>
      </p:sp>
      <p:sp>
        <p:nvSpPr>
          <p:cNvPr id="286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6" y="4416193"/>
            <a:ext cx="5607050" cy="4182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39" tIns="46568" rIns="93139" bIns="4656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911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" y="8829183"/>
            <a:ext cx="3038475" cy="465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39" tIns="46568" rIns="93139" bIns="46568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eorgia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11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42" y="8829183"/>
            <a:ext cx="3038475" cy="465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39" tIns="46568" rIns="93139" bIns="46568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Georgia" pitchFamily="18" charset="0"/>
              </a:defRPr>
            </a:lvl1pPr>
          </a:lstStyle>
          <a:p>
            <a:pPr>
              <a:defRPr/>
            </a:pPr>
            <a:fld id="{A7082B01-F840-47D0-8B59-459CB4E0FE0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694231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082B01-F840-47D0-8B59-459CB4E0FE0A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23276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C722E1-AC46-470C-B1B7-BB2626BE49B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47288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C722E1-AC46-470C-B1B7-BB2626BE49B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74050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C722E1-AC46-470C-B1B7-BB2626BE49B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01797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C722E1-AC46-470C-B1B7-BB2626BE49B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21862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C722E1-AC46-470C-B1B7-BB2626BE49B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92261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C722E1-AC46-470C-B1B7-BB2626BE49B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75582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7669DD5-6282-41B8-9E81-F6594F2D738E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1249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7669DD5-6282-41B8-9E81-F6594F2D738E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8862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C722E1-AC46-470C-B1B7-BB2626BE49B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01248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C722E1-AC46-470C-B1B7-BB2626BE49B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70253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C722E1-AC46-470C-B1B7-BB2626BE49B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04632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C722E1-AC46-470C-B1B7-BB2626BE49B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95109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Wednesday, July 16,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D2A668-5F2B-45B2-82A9-4C719F2D676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Wednesday, July 16,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1FFC8F-9B31-4D13-A035-5F54C5C60BD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Wednesday, July 16,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183A9A-1845-406B-A7D2-1485CA53195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Wednesday, July 16,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E605FE-11BB-4978-B41A-65E4A3BF541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Wednesday, July 16,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443855-E62B-4698-BBA3-AD4FDE2E27B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Wednesday, July 16, 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E36EA4-EAD4-47E7-BF18-E4322EADC26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Wednesday, July 16, 2014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44F72E-F581-40C7-8D8A-2F928225086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Wednesday, July 16, 2014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C6610E-775B-494E-B877-AD19722BAB3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Wednesday, July 16, 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19BC1E-F5FA-4CE2-A6A0-1BC37D640C1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Wednesday, July 16, 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9EAEDB-FF8B-436B-839D-404217D6D44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Wednesday, July 16, 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A99C64-6140-41A7-B0C8-6298A1F5CB9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r>
              <a:rPr lang="en-US"/>
              <a:t>Wednesday, July 16,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32637F2C-3F22-4C10-B522-EE29E048F36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6192982"/>
            <a:ext cx="3657600" cy="665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453" r:id="rId1"/>
    <p:sldLayoutId id="2147484454" r:id="rId2"/>
    <p:sldLayoutId id="2147484455" r:id="rId3"/>
    <p:sldLayoutId id="2147484456" r:id="rId4"/>
    <p:sldLayoutId id="2147484457" r:id="rId5"/>
    <p:sldLayoutId id="2147484458" r:id="rId6"/>
    <p:sldLayoutId id="2147484459" r:id="rId7"/>
    <p:sldLayoutId id="2147484460" r:id="rId8"/>
    <p:sldLayoutId id="2147484461" r:id="rId9"/>
    <p:sldLayoutId id="2147484462" r:id="rId10"/>
    <p:sldLayoutId id="2147484463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799" y="1371600"/>
            <a:ext cx="8304451" cy="1927225"/>
          </a:xfrm>
        </p:spPr>
        <p:txBody>
          <a:bodyPr/>
          <a:lstStyle/>
          <a:p>
            <a:r>
              <a:rPr lang="en-US" sz="4400" dirty="0"/>
              <a:t>2025-2029 Highway Program Development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799" y="3505200"/>
            <a:ext cx="7835113" cy="1752600"/>
          </a:xfrm>
        </p:spPr>
        <p:txBody>
          <a:bodyPr>
            <a:normAutofit/>
          </a:bodyPr>
          <a:lstStyle/>
          <a:p>
            <a:r>
              <a:rPr lang="en-US" dirty="0"/>
              <a:t>Transportation Commission</a:t>
            </a:r>
          </a:p>
          <a:p>
            <a:r>
              <a:rPr lang="en-US" dirty="0"/>
              <a:t>January 9, 2024</a:t>
            </a:r>
          </a:p>
        </p:txBody>
      </p:sp>
    </p:spTree>
    <p:extLst>
      <p:ext uri="{BB962C8B-B14F-4D97-AF65-F5344CB8AC3E}">
        <p14:creationId xmlns:p14="http://schemas.microsoft.com/office/powerpoint/2010/main" val="25672304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Rescheduling 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481" y="1473289"/>
            <a:ext cx="8229600" cy="3487366"/>
          </a:xfrm>
        </p:spPr>
        <p:txBody>
          <a:bodyPr>
            <a:noAutofit/>
          </a:bodyPr>
          <a:lstStyle/>
          <a:p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Maintains stewardship and safety targets</a:t>
            </a:r>
          </a:p>
          <a:p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Currently programmed projects remain in program</a:t>
            </a:r>
          </a:p>
          <a:p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No projects delayed more than one year</a:t>
            </a:r>
          </a:p>
          <a:p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Includes projects from each District (statewide)</a:t>
            </a:r>
            <a:endParaRPr lang="en-US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Programmed dollars for projects rescheduled in this scenario make up approximately 8 percent of the total program</a:t>
            </a:r>
          </a:p>
          <a:p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Only 12 of the 623 projects in the program are rescheduled in this scenario</a:t>
            </a:r>
          </a:p>
          <a:p>
            <a:endParaRPr lang="en-US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74BF3B8A-388F-C7E8-62C1-4B5D60C57A65}"/>
              </a:ext>
            </a:extLst>
          </p:cNvPr>
          <p:cNvSpPr txBox="1">
            <a:spLocks/>
          </p:cNvSpPr>
          <p:nvPr/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rgbClr val="FFFFFF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buFont typeface="Wingdings" pitchFamily="2" charset="2"/>
              <a:buNone/>
              <a:defRPr/>
            </a:pPr>
            <a:fld id="{2B0DEF53-7DF5-47EE-8769-039F17C43088}" type="slidenum">
              <a:rPr lang="en-US" smtClean="0"/>
              <a:pPr>
                <a:buFont typeface="Wingdings" pitchFamily="2" charset="2"/>
                <a:buNone/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82642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44346F4-796F-4059-9E53-EE8BE292D8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20690"/>
            <a:ext cx="8809484" cy="5389331"/>
          </a:xfrm>
          <a:prstGeom prst="rect">
            <a:avLst/>
          </a:prstGeom>
        </p:spPr>
      </p:pic>
      <p:sp>
        <p:nvSpPr>
          <p:cNvPr id="6" name="Rectangle 6">
            <a:extLst>
              <a:ext uri="{FF2B5EF4-FFF2-40B4-BE49-F238E27FC236}">
                <a16:creationId xmlns:a16="http://schemas.microsoft.com/office/drawing/2014/main" id="{C7CDE114-AAD8-4F0D-8266-0AF781AC65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2988" y="378568"/>
            <a:ext cx="1898860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US" sz="1000" dirty="0">
                <a:solidFill>
                  <a:srgbClr val="000000"/>
                </a:solidFill>
                <a:latin typeface="Helvetica" pitchFamily="34" charset="0"/>
              </a:rPr>
              <a:t>April 10, 2023 as presented on March 23, 2023</a:t>
            </a:r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2659CD6B-F108-8403-75CE-EE71FA445E5E}"/>
              </a:ext>
            </a:extLst>
          </p:cNvPr>
          <p:cNvSpPr txBox="1">
            <a:spLocks/>
          </p:cNvSpPr>
          <p:nvPr/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rgbClr val="FFFFFF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buFont typeface="Wingdings" pitchFamily="2" charset="2"/>
              <a:buNone/>
              <a:defRPr/>
            </a:pPr>
            <a:fld id="{2B0DEF53-7DF5-47EE-8769-039F17C43088}" type="slidenum">
              <a:rPr lang="en-US" smtClean="0"/>
              <a:pPr>
                <a:buFont typeface="Wingdings" pitchFamily="2" charset="2"/>
                <a:buNone/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05186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Underfunded Projects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8288" y="1247594"/>
            <a:ext cx="8229600" cy="3487366"/>
          </a:xfrm>
        </p:spPr>
        <p:txBody>
          <a:bodyPr>
            <a:noAutofit/>
          </a:bodyPr>
          <a:lstStyle/>
          <a:p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Recommendation:</a:t>
            </a:r>
          </a:p>
          <a:p>
            <a:pPr lvl="1"/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Consider identifying a few projects as not fully funded in the Program.</a:t>
            </a:r>
          </a:p>
          <a:p>
            <a:pPr lvl="1"/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Identify projects that would have a good opportunity for receiving funding through other sources.</a:t>
            </a:r>
          </a:p>
          <a:p>
            <a:pPr lvl="1"/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Highlight those projects in the Program to be transparent and indicate they could be delayed if additional funding not received.</a:t>
            </a:r>
          </a:p>
          <a:p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Justification:</a:t>
            </a:r>
          </a:p>
          <a:p>
            <a:pPr lvl="1"/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There are other sources of funding available such as discretionary grants at the federal level.</a:t>
            </a:r>
          </a:p>
          <a:p>
            <a:pPr lvl="1"/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The Iowa DOT has had success in securing other funding and those opportunities are greater now than in the past.</a:t>
            </a:r>
          </a:p>
          <a:p>
            <a:pPr lvl="1"/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Showing projects as not fully funded will help those projects compete for funding by demonstrating the critical need for funds.</a:t>
            </a:r>
            <a:endParaRPr lang="en-US" sz="16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A930439-1FE1-44C6-9DEB-719E917FB1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76407" y="327293"/>
            <a:ext cx="18218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US" sz="1000" dirty="0">
                <a:solidFill>
                  <a:srgbClr val="000000"/>
                </a:solidFill>
                <a:latin typeface="Helvetica" pitchFamily="34" charset="0"/>
              </a:rPr>
              <a:t>April 10, 2023 as presented on March 23, 2023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11E5D74B-996F-5200-05D7-E82312F4C2AA}"/>
              </a:ext>
            </a:extLst>
          </p:cNvPr>
          <p:cNvSpPr txBox="1">
            <a:spLocks/>
          </p:cNvSpPr>
          <p:nvPr/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rgbClr val="FFFFFF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buFont typeface="Wingdings" pitchFamily="2" charset="2"/>
              <a:buNone/>
              <a:defRPr/>
            </a:pPr>
            <a:fld id="{2B0DEF53-7DF5-47EE-8769-039F17C43088}" type="slidenum">
              <a:rPr lang="en-US" smtClean="0"/>
              <a:pPr>
                <a:buFont typeface="Wingdings" pitchFamily="2" charset="2"/>
                <a:buNone/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87843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E07A928-E935-4956-BE12-7599DB54DA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85751"/>
            <a:ext cx="9144000" cy="284933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B8AB4D2-D824-A08F-01E6-70F7BD84D8F8}"/>
              </a:ext>
            </a:extLst>
          </p:cNvPr>
          <p:cNvSpPr txBox="1"/>
          <p:nvPr/>
        </p:nvSpPr>
        <p:spPr>
          <a:xfrm>
            <a:off x="8109284" y="285751"/>
            <a:ext cx="91464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7E60538-A97A-376E-1B55-04A8DA962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19BC1E-F5FA-4CE2-A6A0-1BC37D640C14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49252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47593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buFont typeface="Wingdings" pitchFamily="2" charset="2"/>
              <a:buChar char="w"/>
            </a:pPr>
            <a:endParaRPr lang="en-US" altLang="en-US">
              <a:latin typeface="Times New Roman" pitchFamily="18" charset="0"/>
            </a:endParaRPr>
          </a:p>
        </p:txBody>
      </p:sp>
      <p:sp>
        <p:nvSpPr>
          <p:cNvPr id="8" name="Text Box 4">
            <a:extLst>
              <a:ext uri="{FF2B5EF4-FFF2-40B4-BE49-F238E27FC236}">
                <a16:creationId xmlns:a16="http://schemas.microsoft.com/office/drawing/2014/main" id="{C302C288-A85C-4BD9-901F-5CBE232446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17689" y="835688"/>
            <a:ext cx="9020175" cy="580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eaLnBrk="0" hangingPunct="0"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742950" lvl="1" indent="-285750" eaLnBrk="1" hangingPunct="1"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r>
              <a:rPr lang="en-US" altLang="en-US" sz="1800" b="1" dirty="0">
                <a:solidFill>
                  <a:srgbClr val="000000"/>
                </a:solidFill>
                <a:latin typeface="Helvetica" pitchFamily="34" charset="0"/>
                <a:ea typeface="Helvetica" pitchFamily="34" charset="0"/>
                <a:cs typeface="Helvetica" pitchFamily="34" charset="0"/>
              </a:rPr>
              <a:t>Update to shift to the System Objectives of the new State Long Range Transportation Plan</a:t>
            </a:r>
          </a:p>
          <a:p>
            <a:pPr marL="1428750" lvl="2" indent="-285750" eaLnBrk="1" hangingPunct="1"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r>
              <a:rPr lang="en-US" altLang="en-US" sz="1800" b="1" dirty="0">
                <a:solidFill>
                  <a:srgbClr val="000000"/>
                </a:solidFill>
                <a:latin typeface="Helvetica" pitchFamily="34" charset="0"/>
                <a:ea typeface="Helvetica" pitchFamily="34" charset="0"/>
                <a:cs typeface="Helvetica" pitchFamily="34" charset="0"/>
              </a:rPr>
              <a:t>Safety</a:t>
            </a:r>
            <a:endParaRPr lang="en-US" altLang="en-US" sz="1100" b="1" dirty="0">
              <a:solidFill>
                <a:srgbClr val="000000"/>
              </a:solidFill>
              <a:latin typeface="Helvetica" pitchFamily="34" charset="0"/>
              <a:ea typeface="Helvetica" pitchFamily="34" charset="0"/>
              <a:cs typeface="Helvetica" pitchFamily="34" charset="0"/>
            </a:endParaRPr>
          </a:p>
          <a:p>
            <a:pPr marL="1771650" lvl="3" indent="-171450" eaLnBrk="1" hangingPunct="1">
              <a:spcBef>
                <a:spcPct val="0"/>
              </a:spcBef>
              <a:buClrTx/>
              <a:defRPr/>
            </a:pPr>
            <a:r>
              <a:rPr kumimoji="0" lang="en-US" alt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34" charset="0"/>
                <a:ea typeface="Helvetica" pitchFamily="34" charset="0"/>
                <a:cs typeface="Helvetica" pitchFamily="34" charset="0"/>
              </a:rPr>
              <a:t>Maintain increasing </a:t>
            </a:r>
            <a:r>
              <a:rPr kumimoji="0" lang="en-US" alt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34" charset="0"/>
                <a:ea typeface="Helvetica" pitchFamily="34" charset="0"/>
                <a:cs typeface="Helvetica" pitchFamily="34" charset="0"/>
              </a:rPr>
              <a:t>funding levels for safety</a:t>
            </a:r>
          </a:p>
          <a:p>
            <a:pPr lvl="1" eaLnBrk="1" hangingPunct="1">
              <a:spcBef>
                <a:spcPct val="0"/>
              </a:spcBef>
              <a:buClrTx/>
              <a:buNone/>
            </a:pPr>
            <a:endParaRPr lang="en-US" altLang="en-US" sz="1500" dirty="0">
              <a:solidFill>
                <a:srgbClr val="000000"/>
              </a:solidFill>
              <a:latin typeface="Helvetica" pitchFamily="34" charset="0"/>
              <a:ea typeface="Helvetica" pitchFamily="34" charset="0"/>
              <a:cs typeface="Helvetica" pitchFamily="34" charset="0"/>
            </a:endParaRPr>
          </a:p>
          <a:p>
            <a:pPr marL="1428750" lvl="2" indent="-285750" eaLnBrk="1" hangingPunct="1"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r>
              <a:rPr lang="en-US" altLang="en-US" sz="1800" b="1" dirty="0">
                <a:solidFill>
                  <a:srgbClr val="000000"/>
                </a:solidFill>
                <a:latin typeface="Helvetica" pitchFamily="34" charset="0"/>
                <a:ea typeface="Helvetica" pitchFamily="34" charset="0"/>
                <a:cs typeface="Helvetica" pitchFamily="34" charset="0"/>
              </a:rPr>
              <a:t>Sustainability</a:t>
            </a:r>
          </a:p>
          <a:p>
            <a:pPr marL="1771650" lvl="3" indent="-171450" eaLnBrk="1" hangingPunct="1">
              <a:spcBef>
                <a:spcPct val="0"/>
              </a:spcBef>
              <a:buClrTx/>
              <a:defRPr/>
            </a:pPr>
            <a:r>
              <a:rPr kumimoji="0" lang="en-US" alt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34" charset="0"/>
                <a:ea typeface="Helvetica" pitchFamily="34" charset="0"/>
                <a:cs typeface="Helvetica" pitchFamily="34" charset="0"/>
              </a:rPr>
              <a:t>Maintain increasing Interstate funding levels for pavement reconstruction, modernization, bridges, pavement patching/maintenance, rest areas, and other miscellaneous projects</a:t>
            </a:r>
          </a:p>
          <a:p>
            <a:pPr marL="1771650" lvl="3" indent="-171450" eaLnBrk="1" hangingPunct="1">
              <a:spcBef>
                <a:spcPct val="0"/>
              </a:spcBef>
              <a:buClrTx/>
              <a:defRPr/>
            </a:pPr>
            <a:r>
              <a:rPr kumimoji="0" lang="en-US" alt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34" charset="0"/>
                <a:ea typeface="Helvetica" pitchFamily="34" charset="0"/>
                <a:cs typeface="Helvetica" pitchFamily="34" charset="0"/>
              </a:rPr>
              <a:t>Maintain increasing funding levels for non-interstate pavement modernization</a:t>
            </a:r>
          </a:p>
          <a:p>
            <a:pPr marL="1771650" lvl="3" indent="-171450" eaLnBrk="1" hangingPunct="1">
              <a:spcBef>
                <a:spcPct val="0"/>
              </a:spcBef>
              <a:buClrTx/>
              <a:defRPr/>
            </a:pPr>
            <a:r>
              <a:rPr kumimoji="0" lang="en-US" alt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34" charset="0"/>
                <a:ea typeface="Helvetica" pitchFamily="34" charset="0"/>
                <a:cs typeface="Helvetica" pitchFamily="34" charset="0"/>
              </a:rPr>
              <a:t>Maintain increasing funding levels for non-interstate bridge modernization</a:t>
            </a:r>
          </a:p>
          <a:p>
            <a:pPr marL="1771650" lvl="3" indent="-171450" eaLnBrk="1" hangingPunct="1">
              <a:spcBef>
                <a:spcPct val="0"/>
              </a:spcBef>
              <a:buClrTx/>
              <a:defRPr/>
            </a:pPr>
            <a:r>
              <a:rPr kumimoji="0" lang="en-US" alt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34" charset="0"/>
                <a:ea typeface="Helvetica" pitchFamily="34" charset="0"/>
                <a:cs typeface="Helvetica" pitchFamily="34" charset="0"/>
              </a:rPr>
              <a:t>Invest in additional stewardship projects </a:t>
            </a:r>
          </a:p>
          <a:p>
            <a:pPr marL="1771650" lvl="3" indent="-171450" eaLnBrk="1" hangingPunct="1">
              <a:spcBef>
                <a:spcPct val="0"/>
              </a:spcBef>
              <a:buClrTx/>
              <a:defRPr/>
            </a:pPr>
            <a:r>
              <a:rPr kumimoji="0" lang="en-US" alt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34" charset="0"/>
                <a:ea typeface="Helvetica" pitchFamily="34" charset="0"/>
                <a:cs typeface="Helvetica" pitchFamily="34" charset="0"/>
              </a:rPr>
              <a:t>Transfer of jurisdiction for portions of primary roadways to cities and counties</a:t>
            </a:r>
          </a:p>
          <a:p>
            <a:pPr lvl="2" indent="0" eaLnBrk="1" hangingPunct="1">
              <a:spcBef>
                <a:spcPct val="0"/>
              </a:spcBef>
              <a:buClrTx/>
              <a:buNone/>
            </a:pPr>
            <a:endParaRPr lang="en-US" altLang="en-US" sz="1500" dirty="0">
              <a:solidFill>
                <a:srgbClr val="000000"/>
              </a:solidFill>
              <a:latin typeface="Helvetica" pitchFamily="34" charset="0"/>
              <a:ea typeface="Helvetica" pitchFamily="34" charset="0"/>
              <a:cs typeface="Helvetica" pitchFamily="34" charset="0"/>
            </a:endParaRPr>
          </a:p>
          <a:p>
            <a:pPr marL="1428750" lvl="2" indent="-285750" eaLnBrk="1" hangingPunct="1"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r>
              <a:rPr lang="en-US" altLang="en-US" sz="1800" b="1" dirty="0">
                <a:solidFill>
                  <a:srgbClr val="000000"/>
                </a:solidFill>
                <a:latin typeface="Helvetica" pitchFamily="34" charset="0"/>
                <a:ea typeface="Helvetica" pitchFamily="34" charset="0"/>
                <a:cs typeface="Helvetica" pitchFamily="34" charset="0"/>
              </a:rPr>
              <a:t>Accessibility</a:t>
            </a:r>
          </a:p>
          <a:p>
            <a:pPr marL="1771650" lvl="3" indent="-171450" eaLnBrk="1" hangingPunct="1">
              <a:spcBef>
                <a:spcPct val="0"/>
              </a:spcBef>
              <a:buClrTx/>
              <a:defRPr/>
            </a:pPr>
            <a:r>
              <a:rPr kumimoji="0" lang="en-US" altLang="en-US" sz="1500" b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Helvetica" pitchFamily="34" charset="0"/>
                <a:ea typeface="Helvetica" pitchFamily="34" charset="0"/>
                <a:cs typeface="Helvetica" pitchFamily="34" charset="0"/>
              </a:rPr>
              <a:t>Invest in truck parking at Interstate Rest Areas</a:t>
            </a:r>
          </a:p>
          <a:p>
            <a:pPr marL="1771650" lvl="3" indent="-171450" eaLnBrk="1" hangingPunct="1">
              <a:spcBef>
                <a:spcPct val="0"/>
              </a:spcBef>
              <a:buClrTx/>
              <a:defRPr/>
            </a:pPr>
            <a:r>
              <a:rPr kumimoji="0" lang="en-US" altLang="en-US" sz="1500" b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Helvetica" pitchFamily="34" charset="0"/>
                <a:ea typeface="Helvetica" pitchFamily="34" charset="0"/>
                <a:cs typeface="Helvetica" pitchFamily="34" charset="0"/>
              </a:rPr>
              <a:t>Invest in corridor improvements</a:t>
            </a:r>
          </a:p>
          <a:p>
            <a:pPr lvl="1" eaLnBrk="1" hangingPunct="1">
              <a:spcBef>
                <a:spcPct val="0"/>
              </a:spcBef>
              <a:buClrTx/>
              <a:buNone/>
            </a:pPr>
            <a:endParaRPr lang="en-US" altLang="en-US" sz="1500" dirty="0">
              <a:solidFill>
                <a:srgbClr val="000000"/>
              </a:solidFill>
              <a:latin typeface="Helvetica" pitchFamily="34" charset="0"/>
              <a:ea typeface="Helvetica" pitchFamily="34" charset="0"/>
              <a:cs typeface="Helvetica" pitchFamily="34" charset="0"/>
            </a:endParaRPr>
          </a:p>
          <a:p>
            <a:pPr marL="1428750" lvl="2" indent="-285750" eaLnBrk="1" hangingPunct="1"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r>
              <a:rPr lang="en-US" altLang="en-US" sz="1800" b="1" dirty="0">
                <a:solidFill>
                  <a:srgbClr val="000000"/>
                </a:solidFill>
                <a:latin typeface="Helvetica" pitchFamily="34" charset="0"/>
                <a:ea typeface="Helvetica" pitchFamily="34" charset="0"/>
                <a:cs typeface="Helvetica" pitchFamily="34" charset="0"/>
              </a:rPr>
              <a:t>Flow</a:t>
            </a:r>
          </a:p>
          <a:p>
            <a:pPr marL="1771650" lvl="3" indent="-171450" eaLnBrk="1" hangingPunct="1">
              <a:spcBef>
                <a:spcPct val="0"/>
              </a:spcBef>
              <a:buClrTx/>
              <a:defRPr/>
            </a:pPr>
            <a:r>
              <a:rPr kumimoji="0" lang="en-US" altLang="en-US" sz="1500" b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Helvetica" pitchFamily="34" charset="0"/>
                <a:ea typeface="Helvetica" pitchFamily="34" charset="0"/>
                <a:cs typeface="Helvetica" pitchFamily="34" charset="0"/>
              </a:rPr>
              <a:t>Invest in intelligent transportation systems infrastructure</a:t>
            </a:r>
          </a:p>
          <a:p>
            <a:pPr marL="1771650" lvl="3" indent="-171450" eaLnBrk="1" hangingPunct="1">
              <a:spcBef>
                <a:spcPct val="0"/>
              </a:spcBef>
              <a:buClrTx/>
              <a:defRPr/>
            </a:pPr>
            <a:r>
              <a:rPr kumimoji="0" lang="en-US" altLang="en-US" sz="1500" b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Helvetica" pitchFamily="34" charset="0"/>
                <a:ea typeface="Helvetica" pitchFamily="34" charset="0"/>
                <a:cs typeface="Helvetica" pitchFamily="34" charset="0"/>
              </a:rPr>
              <a:t>Invest in Super-2 improvements</a:t>
            </a:r>
          </a:p>
          <a:p>
            <a:pPr marL="1771650" lvl="3" indent="-171450" eaLnBrk="1" hangingPunct="1">
              <a:spcBef>
                <a:spcPct val="0"/>
              </a:spcBef>
              <a:buClrTx/>
              <a:defRPr/>
            </a:pPr>
            <a:r>
              <a:rPr kumimoji="0" lang="en-US" altLang="en-US" sz="1500" b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Helvetica" pitchFamily="34" charset="0"/>
                <a:ea typeface="Helvetica" pitchFamily="34" charset="0"/>
                <a:cs typeface="Helvetica" pitchFamily="34" charset="0"/>
              </a:rPr>
              <a:t>Invest in operational and Integrated Corridor Management improvements</a:t>
            </a:r>
          </a:p>
          <a:p>
            <a:pPr marL="742950" lvl="1" indent="-285750" eaLnBrk="1" hangingPunct="1"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endParaRPr lang="en-US" altLang="en-US" sz="1100" dirty="0">
              <a:latin typeface="Helvetica" pitchFamily="34" charset="0"/>
              <a:ea typeface="Helvetica" pitchFamily="34" charset="0"/>
              <a:cs typeface="Helvetica" pitchFamily="34" charset="0"/>
            </a:endParaRP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4C8115D1-FD90-4267-835A-BA8D8DD933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28522"/>
            <a:ext cx="9144000" cy="335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50000"/>
              </a:lnSpc>
              <a:spcBef>
                <a:spcPct val="50000"/>
              </a:spcBef>
              <a:buClrTx/>
              <a:buFontTx/>
              <a:buNone/>
            </a:pPr>
            <a:r>
              <a:rPr lang="en-US" altLang="en-US" sz="2800" dirty="0">
                <a:solidFill>
                  <a:srgbClr val="000000"/>
                </a:solidFill>
                <a:latin typeface="Helvetica" pitchFamily="34" charset="0"/>
                <a:ea typeface="Helvetica" pitchFamily="34" charset="0"/>
                <a:cs typeface="Helvetica" pitchFamily="34" charset="0"/>
              </a:rPr>
              <a:t>FY 2024-2028 Highway Program Objectives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6D02FEB-FFAA-C3C7-2CEF-355F867D95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19BC1E-F5FA-4CE2-A6A0-1BC37D640C14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66155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785E4871-F997-4C86-A5F0-6A211C66ED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9209280"/>
              </p:ext>
            </p:extLst>
          </p:nvPr>
        </p:nvGraphicFramePr>
        <p:xfrm>
          <a:off x="115006" y="158350"/>
          <a:ext cx="8783138" cy="61165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ctangle 6">
            <a:extLst>
              <a:ext uri="{FF2B5EF4-FFF2-40B4-BE49-F238E27FC236}">
                <a16:creationId xmlns:a16="http://schemas.microsoft.com/office/drawing/2014/main" id="{A85194FD-1770-4A83-A434-7F416688AB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5180" y="434623"/>
            <a:ext cx="204264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US" sz="1000" dirty="0">
                <a:solidFill>
                  <a:srgbClr val="000000"/>
                </a:solidFill>
                <a:latin typeface="Helvetica" pitchFamily="34" charset="0"/>
              </a:rPr>
              <a:t>May 9, 2023</a:t>
            </a:r>
          </a:p>
        </p:txBody>
      </p: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BD6460C2-7C66-E0E3-7949-7147C60C34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fld id="{2B0DEF53-7DF5-47EE-8769-039F17C43088}" type="slidenum">
              <a:rPr lang="en-US" smtClean="0"/>
              <a:pPr>
                <a:buFont typeface="Wingdings" pitchFamily="2" charset="2"/>
                <a:buNone/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91004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D73DA76-6C8D-5DA2-0E65-D77FAC3EA3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614" y="513347"/>
            <a:ext cx="8801100" cy="560986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FA81B29-1746-5611-1C5E-DDD056D160CC}"/>
              </a:ext>
            </a:extLst>
          </p:cNvPr>
          <p:cNvSpPr txBox="1"/>
          <p:nvPr/>
        </p:nvSpPr>
        <p:spPr>
          <a:xfrm>
            <a:off x="7668126" y="550120"/>
            <a:ext cx="97054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6E5F194-5391-30E9-B977-152D618D3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19BC1E-F5FA-4CE2-A6A0-1BC37D640C14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95729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A68F54E-44A1-42FD-9C72-2ECEEBE7DDDC}"/>
              </a:ext>
            </a:extLst>
          </p:cNvPr>
          <p:cNvSpPr/>
          <p:nvPr/>
        </p:nvSpPr>
        <p:spPr>
          <a:xfrm>
            <a:off x="786062" y="1240971"/>
            <a:ext cx="7595937" cy="66910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prstClr val="black"/>
                </a:solidFill>
                <a:latin typeface="Calibri"/>
                <a:cs typeface="+mn-cs"/>
              </a:rPr>
              <a:t>Category</a:t>
            </a:r>
          </a:p>
          <a:p>
            <a:pPr marL="800100" lvl="1" indent="-342900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prstClr val="black"/>
                </a:solidFill>
                <a:latin typeface="Calibri"/>
                <a:cs typeface="+mn-cs"/>
              </a:rPr>
              <a:t>Interstate Stewardship</a:t>
            </a:r>
          </a:p>
          <a:p>
            <a:pPr marL="800100" lvl="1" indent="-342900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prstClr val="black"/>
                </a:solidFill>
                <a:latin typeface="Calibri"/>
                <a:cs typeface="+mn-cs"/>
              </a:rPr>
              <a:t>Non-Interstate Pavement Modernization </a:t>
            </a:r>
          </a:p>
          <a:p>
            <a:pPr marL="800100" lvl="1" indent="-342900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prstClr val="black"/>
                </a:solidFill>
                <a:latin typeface="Calibri"/>
                <a:cs typeface="+mn-cs"/>
              </a:rPr>
              <a:t>Non-Interstate Bridge Modernization </a:t>
            </a:r>
          </a:p>
          <a:p>
            <a:pPr marL="800100" lvl="1" indent="-342900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prstClr val="black"/>
                </a:solidFill>
                <a:latin typeface="Calibri"/>
                <a:cs typeface="+mn-cs"/>
              </a:rPr>
              <a:t>Safety Specific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prstClr val="black"/>
                </a:solidFill>
                <a:latin typeface="Calibri"/>
                <a:cs typeface="+mn-cs"/>
              </a:rPr>
              <a:t>Commission defines targets for these categories for a ten-year period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prstClr val="black"/>
                </a:solidFill>
                <a:latin typeface="Calibri"/>
                <a:cs typeface="+mn-cs"/>
              </a:rPr>
              <a:t>Commission has focused on increasing these targets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prstClr val="black"/>
                </a:solidFill>
                <a:latin typeface="Calibri"/>
                <a:cs typeface="+mn-cs"/>
              </a:rPr>
              <a:t>Asset Management presentations are intended to support this process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2800" dirty="0">
              <a:solidFill>
                <a:prstClr val="black"/>
              </a:solidFill>
              <a:latin typeface="Calibri"/>
              <a:cs typeface="+mn-cs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2000" dirty="0">
              <a:solidFill>
                <a:prstClr val="black"/>
              </a:solidFill>
              <a:latin typeface="Calibri"/>
              <a:cs typeface="+mn-cs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20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9D29DD4-A03F-42BD-94FA-CB54D623C256}"/>
              </a:ext>
            </a:extLst>
          </p:cNvPr>
          <p:cNvSpPr txBox="1">
            <a:spLocks/>
          </p:cNvSpPr>
          <p:nvPr/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dirty="0"/>
              <a:t>Stewardship Funding Categories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EA566A4-98C5-2EAC-2319-84081FEE0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19BC1E-F5FA-4CE2-A6A0-1BC37D640C14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22858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A68F54E-44A1-42FD-9C72-2ECEEBE7DDDC}"/>
              </a:ext>
            </a:extLst>
          </p:cNvPr>
          <p:cNvSpPr/>
          <p:nvPr/>
        </p:nvSpPr>
        <p:spPr>
          <a:xfrm>
            <a:off x="786062" y="1240971"/>
            <a:ext cx="7595937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prstClr val="black"/>
                </a:solidFill>
                <a:latin typeface="Calibri"/>
                <a:cs typeface="+mn-cs"/>
              </a:rPr>
              <a:t>Funds available based on stewardship target.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prstClr val="black"/>
                </a:solidFill>
                <a:latin typeface="Calibri"/>
                <a:cs typeface="+mn-cs"/>
              </a:rPr>
              <a:t>Funding generally targeted to pavements (2/3) and bridges (1/3).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prstClr val="black"/>
                </a:solidFill>
                <a:latin typeface="Calibri"/>
                <a:cs typeface="+mn-cs"/>
              </a:rPr>
              <a:t>Several line items that reduce overall target for projects.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prstClr val="black"/>
                </a:solidFill>
                <a:latin typeface="Calibri"/>
                <a:cs typeface="+mn-cs"/>
              </a:rPr>
              <a:t>Other “off the tops” for Rest Areas and Weigh Station Ramps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prstClr val="black"/>
                </a:solidFill>
                <a:latin typeface="Calibri"/>
                <a:cs typeface="+mn-cs"/>
              </a:rPr>
              <a:t>Requires coordination with multiple bureaus and Districts.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prstClr val="black"/>
                </a:solidFill>
                <a:latin typeface="Calibri"/>
                <a:cs typeface="+mn-cs"/>
              </a:rPr>
              <a:t>Seeking opportunity to increase Interstate pavement investment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2000" dirty="0">
              <a:solidFill>
                <a:prstClr val="black"/>
              </a:solidFill>
              <a:latin typeface="Calibri"/>
              <a:cs typeface="+mn-cs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20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9D29DD4-A03F-42BD-94FA-CB54D623C256}"/>
              </a:ext>
            </a:extLst>
          </p:cNvPr>
          <p:cNvSpPr txBox="1">
            <a:spLocks/>
          </p:cNvSpPr>
          <p:nvPr/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dirty="0"/>
              <a:t>Interstate Stewardship (4R)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75CA9DE-2460-372E-13D8-61824461FF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19BC1E-F5FA-4CE2-A6A0-1BC37D640C14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97087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A68F54E-44A1-42FD-9C72-2ECEEBE7DDDC}"/>
              </a:ext>
            </a:extLst>
          </p:cNvPr>
          <p:cNvSpPr/>
          <p:nvPr/>
        </p:nvSpPr>
        <p:spPr>
          <a:xfrm>
            <a:off x="1023256" y="1240971"/>
            <a:ext cx="7511143" cy="25053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prstClr val="black"/>
                </a:solidFill>
                <a:latin typeface="Calibri"/>
                <a:cs typeface="+mn-cs"/>
              </a:rPr>
              <a:t>Funding available based on stewardship target.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prstClr val="black"/>
                </a:solidFill>
                <a:latin typeface="Calibri"/>
                <a:cs typeface="+mn-cs"/>
              </a:rPr>
              <a:t>Allocation to each District based on formula. 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prstClr val="black"/>
                </a:solidFill>
                <a:latin typeface="Calibri"/>
                <a:cs typeface="+mn-cs"/>
              </a:rPr>
              <a:t>Starting in 2027 an additional $35 m in 3R funding is available for reconstruction projects.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prstClr val="black"/>
                </a:solidFill>
                <a:latin typeface="Calibri"/>
                <a:cs typeface="+mn-cs"/>
              </a:rPr>
              <a:t>Seeking opportunity to increase investment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9D29DD4-A03F-42BD-94FA-CB54D623C256}"/>
              </a:ext>
            </a:extLst>
          </p:cNvPr>
          <p:cNvSpPr txBox="1">
            <a:spLocks/>
          </p:cNvSpPr>
          <p:nvPr/>
        </p:nvSpPr>
        <p:spPr>
          <a:xfrm>
            <a:off x="457200" y="533400"/>
            <a:ext cx="8365958" cy="990600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dirty="0"/>
              <a:t>Non-Interstate Pavement Modernization (3R)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29C38C4-9C37-65AD-4876-25A4811DA0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19BC1E-F5FA-4CE2-A6A0-1BC37D640C14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61817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A68F54E-44A1-42FD-9C72-2ECEEBE7DDDC}"/>
              </a:ext>
            </a:extLst>
          </p:cNvPr>
          <p:cNvSpPr/>
          <p:nvPr/>
        </p:nvSpPr>
        <p:spPr>
          <a:xfrm>
            <a:off x="457200" y="1240971"/>
            <a:ext cx="8077199" cy="46228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prstClr val="black"/>
                </a:solidFill>
                <a:latin typeface="Calibri"/>
                <a:cs typeface="+mn-cs"/>
              </a:rPr>
              <a:t>Highway Program development process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prstClr val="black"/>
                </a:solidFill>
                <a:latin typeface="Calibri"/>
                <a:cs typeface="+mn-cs"/>
              </a:rPr>
              <a:t>2025-2029 Highway Program development schedule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prstClr val="black"/>
                </a:solidFill>
                <a:latin typeface="Calibri"/>
                <a:cs typeface="+mn-cs"/>
              </a:rPr>
              <a:t>2024-2028 Highway Program recap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prstClr val="black"/>
                </a:solidFill>
                <a:latin typeface="Calibri"/>
                <a:cs typeface="+mn-cs"/>
              </a:rPr>
              <a:t>Funding categories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prstClr val="black"/>
                </a:solidFill>
                <a:latin typeface="Calibri"/>
                <a:cs typeface="+mn-cs"/>
              </a:rPr>
              <a:t>Federal funding status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prstClr val="black"/>
                </a:solidFill>
                <a:latin typeface="Calibri"/>
                <a:cs typeface="+mn-cs"/>
              </a:rPr>
              <a:t>Program development considerations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prstClr val="black"/>
                </a:solidFill>
                <a:latin typeface="Calibri"/>
                <a:cs typeface="+mn-cs"/>
              </a:rPr>
              <a:t>Next steps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9D29DD4-A03F-42BD-94FA-CB54D623C256}"/>
              </a:ext>
            </a:extLst>
          </p:cNvPr>
          <p:cNvSpPr txBox="1">
            <a:spLocks/>
          </p:cNvSpPr>
          <p:nvPr/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dirty="0"/>
              <a:t>Overview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5BDA568-EF88-ACDE-BEF4-96C541651C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19BC1E-F5FA-4CE2-A6A0-1BC37D640C14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62988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A68F54E-44A1-42FD-9C72-2ECEEBE7DDDC}"/>
              </a:ext>
            </a:extLst>
          </p:cNvPr>
          <p:cNvSpPr/>
          <p:nvPr/>
        </p:nvSpPr>
        <p:spPr>
          <a:xfrm>
            <a:off x="1023256" y="1240971"/>
            <a:ext cx="7511143" cy="32439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prstClr val="black"/>
                </a:solidFill>
                <a:latin typeface="Calibri"/>
                <a:cs typeface="+mn-cs"/>
              </a:rPr>
              <a:t>Funding available based on stewardship target.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prstClr val="black"/>
                </a:solidFill>
                <a:latin typeface="Calibri"/>
                <a:cs typeface="+mn-cs"/>
              </a:rPr>
              <a:t>Significant increase in target over past several years.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prstClr val="black"/>
                </a:solidFill>
                <a:latin typeface="Calibri"/>
                <a:cs typeface="+mn-cs"/>
              </a:rPr>
              <a:t>Recommended projects determined by Bridges and Structures Bureau</a:t>
            </a:r>
            <a:r>
              <a:rPr lang="en-US" sz="2200" dirty="0">
                <a:solidFill>
                  <a:prstClr val="black"/>
                </a:solidFill>
                <a:latin typeface="Calibri"/>
                <a:cs typeface="+mn-cs"/>
              </a:rPr>
              <a:t>.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9D29DD4-A03F-42BD-94FA-CB54D623C256}"/>
              </a:ext>
            </a:extLst>
          </p:cNvPr>
          <p:cNvSpPr txBox="1">
            <a:spLocks/>
          </p:cNvSpPr>
          <p:nvPr/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dirty="0"/>
              <a:t>Non-Interstate Bridge Modernization (BR)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954E92F-3019-CE63-8D2F-DCDDBD7EF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19BC1E-F5FA-4CE2-A6A0-1BC37D640C14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60738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A68F54E-44A1-42FD-9C72-2ECEEBE7DDDC}"/>
              </a:ext>
            </a:extLst>
          </p:cNvPr>
          <p:cNvSpPr/>
          <p:nvPr/>
        </p:nvSpPr>
        <p:spPr>
          <a:xfrm>
            <a:off x="1023256" y="1240971"/>
            <a:ext cx="7511143" cy="32439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prstClr val="black"/>
                </a:solidFill>
                <a:latin typeface="Calibri"/>
                <a:cs typeface="+mn-cs"/>
              </a:rPr>
              <a:t>Funds available based on stewardship targets.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prstClr val="black"/>
                </a:solidFill>
                <a:latin typeface="Calibri"/>
                <a:cs typeface="+mn-cs"/>
              </a:rPr>
              <a:t>Recommended projects selected by Traffic and Safety Bureau.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prstClr val="black"/>
                </a:solidFill>
                <a:latin typeface="Calibri"/>
                <a:cs typeface="+mn-cs"/>
              </a:rPr>
              <a:t>Some funding used on 3R projects (paved shoulders). 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9D29DD4-A03F-42BD-94FA-CB54D623C256}"/>
              </a:ext>
            </a:extLst>
          </p:cNvPr>
          <p:cNvSpPr txBox="1">
            <a:spLocks/>
          </p:cNvSpPr>
          <p:nvPr/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dirty="0"/>
              <a:t>Safety Specific (SR)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FC30838-B264-DA3A-761B-06F5734580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19BC1E-F5FA-4CE2-A6A0-1BC37D640C14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08943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A68F54E-44A1-42FD-9C72-2ECEEBE7DDDC}"/>
              </a:ext>
            </a:extLst>
          </p:cNvPr>
          <p:cNvSpPr/>
          <p:nvPr/>
        </p:nvSpPr>
        <p:spPr>
          <a:xfrm>
            <a:off x="1023256" y="1240971"/>
            <a:ext cx="7511143" cy="37364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prstClr val="black"/>
                </a:solidFill>
                <a:latin typeface="Calibri"/>
                <a:cs typeface="+mn-cs"/>
              </a:rPr>
              <a:t>Non-stewardship funding category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prstClr val="black"/>
                </a:solidFill>
                <a:latin typeface="Calibri"/>
                <a:cs typeface="+mn-cs"/>
              </a:rPr>
              <a:t>Capacity to add projects based on overall funding available after deduction for stewardship targets and consideration of Major Interstate project additions. 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prstClr val="black"/>
                </a:solidFill>
                <a:latin typeface="Calibri"/>
                <a:cs typeface="+mn-cs"/>
              </a:rPr>
              <a:t>Recommended projects selected from Highway Candidates list.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9D29DD4-A03F-42BD-94FA-CB54D623C256}"/>
              </a:ext>
            </a:extLst>
          </p:cNvPr>
          <p:cNvSpPr txBox="1">
            <a:spLocks/>
          </p:cNvSpPr>
          <p:nvPr/>
        </p:nvSpPr>
        <p:spPr>
          <a:xfrm>
            <a:off x="280737" y="533400"/>
            <a:ext cx="8654715" cy="9906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3000" dirty="0"/>
              <a:t>Non-Interstate Capacity/System Enhancement (NR)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ACCD4EF-3CAC-9189-AB6A-60BA6ABA5E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19BC1E-F5FA-4CE2-A6A0-1BC37D640C14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34475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A68F54E-44A1-42FD-9C72-2ECEEBE7DDDC}"/>
              </a:ext>
            </a:extLst>
          </p:cNvPr>
          <p:cNvSpPr/>
          <p:nvPr/>
        </p:nvSpPr>
        <p:spPr>
          <a:xfrm>
            <a:off x="1023256" y="1900989"/>
            <a:ext cx="7607397" cy="26653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prstClr val="black"/>
                </a:solidFill>
                <a:latin typeface="Calibri"/>
                <a:cs typeface="+mn-cs"/>
              </a:rPr>
              <a:t>Non-stewardship funding category.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prstClr val="black"/>
                </a:solidFill>
                <a:latin typeface="Calibri"/>
                <a:cs typeface="+mn-cs"/>
              </a:rPr>
              <a:t>While not a stewardship category, projects do include stewardship benefits.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prstClr val="black"/>
                </a:solidFill>
                <a:latin typeface="Calibri"/>
                <a:cs typeface="+mn-cs"/>
              </a:rPr>
              <a:t>Primarily driven by Interstate Plan (I3P).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22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9D29DD4-A03F-42BD-94FA-CB54D623C256}"/>
              </a:ext>
            </a:extLst>
          </p:cNvPr>
          <p:cNvSpPr txBox="1">
            <a:spLocks/>
          </p:cNvSpPr>
          <p:nvPr/>
        </p:nvSpPr>
        <p:spPr>
          <a:xfrm>
            <a:off x="168145" y="826911"/>
            <a:ext cx="8518357" cy="9906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3000" dirty="0"/>
              <a:t>Major Interstate Capacity/System Enhancement (MI)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4D82E3E-6227-096C-646E-D4758ABCBF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19BC1E-F5FA-4CE2-A6A0-1BC37D640C14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06636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783454" y="765110"/>
            <a:ext cx="7772400" cy="88250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34" charset="0"/>
                <a:ea typeface="+mj-ea"/>
                <a:cs typeface="Helvetica" pitchFamily="34" charset="0"/>
              </a:rPr>
              <a:t>Federal Funding Status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23539" y="1480555"/>
            <a:ext cx="8815526" cy="4333202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34" charset="0"/>
              </a:rPr>
              <a:t>Infrastructure Bill </a:t>
            </a:r>
            <a:r>
              <a:rPr kumimoji="0" lang="en-US" sz="1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34" charset="0"/>
              </a:rPr>
              <a:t>authorizes federal funding through September 30, 2026</a:t>
            </a:r>
            <a:r>
              <a:rPr lang="en-US" sz="1800" kern="0" dirty="0">
                <a:solidFill>
                  <a:srgbClr val="000000"/>
                </a:solidFill>
                <a:latin typeface="Helvetica" pitchFamily="34" charset="0"/>
              </a:rPr>
              <a:t>, leaving some funding uncertainty for the last three years of this Program.</a:t>
            </a:r>
            <a:endParaRPr kumimoji="0" lang="en-US" sz="1800" b="0" i="0" u="none" strike="noStrike" kern="0" cap="none" spc="0" normalizeH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Tx/>
              <a:buFont typeface="Arial" pitchFamily="34" charset="0"/>
              <a:buChar char="•"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en-US" sz="1800" kern="0" dirty="0">
                <a:solidFill>
                  <a:srgbClr val="000000"/>
                </a:solidFill>
                <a:latin typeface="Helvetica" pitchFamily="34" charset="0"/>
              </a:rPr>
              <a:t>Infrastructure Bill funding allocations based on Commission action in June 2022.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Tx/>
              <a:buFont typeface="Arial" pitchFamily="34" charset="0"/>
              <a:buChar char="•"/>
              <a:tabLst/>
              <a:defRPr/>
            </a:pPr>
            <a:endParaRPr lang="en-US" sz="1800" kern="0" dirty="0">
              <a:solidFill>
                <a:srgbClr val="000000"/>
              </a:solidFill>
              <a:latin typeface="Helvetica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34" charset="0"/>
              </a:rPr>
              <a:t>The next Highway Trust</a:t>
            </a:r>
            <a:r>
              <a:rPr kumimoji="0" lang="en-US" sz="1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34" charset="0"/>
              </a:rPr>
              <a:t> Fund cliff is in FFY 2028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None/>
              <a:defRPr/>
            </a:pPr>
            <a:fld id="{103A245A-4344-4ADD-88E1-2801F720F328}" type="slidenum">
              <a:rPr lang="en-US" smtClean="0"/>
              <a:pPr>
                <a:buNone/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1686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463600"/>
            <a:ext cx="9144000" cy="743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50000"/>
              </a:lnSpc>
              <a:spcBef>
                <a:spcPct val="50000"/>
              </a:spcBef>
              <a:buClrTx/>
              <a:buFontTx/>
              <a:buNone/>
            </a:pPr>
            <a:endParaRPr lang="en-US" sz="800" dirty="0">
              <a:solidFill>
                <a:srgbClr val="000000"/>
              </a:solidFill>
              <a:latin typeface="Helvetica" charset="0"/>
              <a:ea typeface="Helvetica" charset="0"/>
              <a:cs typeface="Helvetica" charset="0"/>
            </a:endParaRPr>
          </a:p>
          <a:p>
            <a:pPr algn="ctr">
              <a:lnSpc>
                <a:spcPct val="50000"/>
              </a:lnSpc>
              <a:spcBef>
                <a:spcPct val="50000"/>
              </a:spcBef>
              <a:buClrTx/>
              <a:buFontTx/>
              <a:buNone/>
            </a:pPr>
            <a:r>
              <a:rPr lang="en-US" sz="3600" dirty="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</a:rPr>
              <a:t>Program Development Considerations</a:t>
            </a:r>
            <a:endParaRPr lang="en-US" sz="1800" dirty="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0" y="1553085"/>
            <a:ext cx="9144000" cy="3308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>
              <a:spcBef>
                <a:spcPct val="0"/>
              </a:spcBef>
              <a:buClrTx/>
              <a:buNone/>
            </a:pPr>
            <a:endParaRPr lang="en-US" sz="2000" dirty="0">
              <a:solidFill>
                <a:srgbClr val="000000"/>
              </a:solidFill>
              <a:latin typeface="Helvetica" charset="0"/>
              <a:ea typeface="Helvetica" charset="0"/>
              <a:cs typeface="Helvetica" charset="0"/>
            </a:endParaRPr>
          </a:p>
          <a:p>
            <a:pPr marL="685800" lvl="1" indent="-228600">
              <a:spcBef>
                <a:spcPct val="0"/>
              </a:spcBef>
              <a:buClrTx/>
              <a:buFont typeface="Arial" pitchFamily="34" charset="0"/>
              <a:buChar char="•"/>
            </a:pPr>
            <a:r>
              <a:rPr lang="en-US" sz="2100" dirty="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</a:rPr>
              <a:t>Construction cost inflation is moderating</a:t>
            </a:r>
          </a:p>
          <a:p>
            <a:pPr marL="685800" lvl="1" indent="-228600">
              <a:spcBef>
                <a:spcPct val="0"/>
              </a:spcBef>
              <a:buClrTx/>
              <a:buFont typeface="Arial" pitchFamily="34" charset="0"/>
              <a:buChar char="•"/>
            </a:pPr>
            <a:r>
              <a:rPr lang="en-US" sz="2100" dirty="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</a:rPr>
              <a:t>State road funding continues to come in higher than forecast</a:t>
            </a:r>
          </a:p>
          <a:p>
            <a:pPr marL="685800" lvl="1" indent="-228600">
              <a:spcBef>
                <a:spcPct val="0"/>
              </a:spcBef>
              <a:buClrTx/>
              <a:buFont typeface="Arial" pitchFamily="34" charset="0"/>
              <a:buChar char="•"/>
            </a:pPr>
            <a:r>
              <a:rPr lang="en-US" sz="2100" dirty="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</a:rPr>
              <a:t>The last three years of federal funding in this Program are not part of an authorization</a:t>
            </a:r>
          </a:p>
          <a:p>
            <a:pPr marL="685800" lvl="1" indent="-228600">
              <a:spcBef>
                <a:spcPct val="0"/>
              </a:spcBef>
              <a:buClrTx/>
              <a:buFont typeface="Arial" pitchFamily="34" charset="0"/>
              <a:buChar char="•"/>
            </a:pPr>
            <a:r>
              <a:rPr lang="en-US" sz="2100" dirty="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</a:rPr>
              <a:t>Continue to prioritize bridge and pavement stewardship investments on existing highway system</a:t>
            </a:r>
          </a:p>
          <a:p>
            <a:pPr marL="685800" lvl="1" indent="-228600">
              <a:spcBef>
                <a:spcPct val="0"/>
              </a:spcBef>
              <a:buClrTx/>
              <a:buFont typeface="Arial" pitchFamily="34" charset="0"/>
              <a:buChar char="•"/>
            </a:pPr>
            <a:r>
              <a:rPr lang="en-US" sz="2100" dirty="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</a:rPr>
              <a:t>Assess balance of pavement and bridge stewardship investments</a:t>
            </a:r>
          </a:p>
          <a:p>
            <a:pPr marL="685800" lvl="1" indent="-228600">
              <a:spcBef>
                <a:spcPct val="0"/>
              </a:spcBef>
              <a:buClrTx/>
              <a:buFont typeface="Arial" pitchFamily="34" charset="0"/>
              <a:buChar char="•"/>
            </a:pPr>
            <a:r>
              <a:rPr lang="en-US" sz="2100" dirty="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</a:rPr>
              <a:t>Balance capacity improvements with stewardship needs</a:t>
            </a:r>
          </a:p>
          <a:p>
            <a:pPr marL="685800" lvl="1" indent="-228600">
              <a:spcBef>
                <a:spcPct val="0"/>
              </a:spcBef>
              <a:buClrTx/>
              <a:buFont typeface="Arial" pitchFamily="34" charset="0"/>
              <a:buChar char="•"/>
            </a:pPr>
            <a:r>
              <a:rPr lang="en-US" sz="2100" dirty="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</a:rPr>
              <a:t>Address major river crossing needs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None/>
              <a:defRPr/>
            </a:pPr>
            <a:fld id="{2B0DEF53-7DF5-47EE-8769-039F17C43088}" type="slidenum">
              <a:rPr lang="en-US" smtClean="0"/>
              <a:pPr>
                <a:buNone/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97597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 pitchFamily="34" charset="0"/>
              </a:rPr>
              <a:t>Next Steps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3811" y="2278358"/>
            <a:ext cx="8313109" cy="3881437"/>
          </a:xfrm>
        </p:spPr>
        <p:txBody>
          <a:bodyPr/>
          <a:lstStyle/>
          <a:p>
            <a:pPr lvl="1">
              <a:spcBef>
                <a:spcPct val="0"/>
              </a:spcBef>
              <a:buClrTx/>
            </a:pPr>
            <a:r>
              <a:rPr lang="en-US" sz="2400" dirty="0">
                <a:solidFill>
                  <a:srgbClr val="000000"/>
                </a:solidFill>
                <a:latin typeface="Helvetica" pitchFamily="34" charset="0"/>
                <a:cs typeface="Helvetica" pitchFamily="34" charset="0"/>
              </a:rPr>
              <a:t>Discuss Extended Highway Program Analysis</a:t>
            </a:r>
          </a:p>
          <a:p>
            <a:pPr lvl="1">
              <a:spcBef>
                <a:spcPct val="0"/>
              </a:spcBef>
              <a:buClrTx/>
            </a:pPr>
            <a:endParaRPr lang="en-US" sz="2400" dirty="0">
              <a:solidFill>
                <a:srgbClr val="000000"/>
              </a:solidFill>
              <a:latin typeface="Helvetica" pitchFamily="34" charset="0"/>
              <a:cs typeface="Helvetica" pitchFamily="34" charset="0"/>
            </a:endParaRPr>
          </a:p>
          <a:p>
            <a:pPr lvl="1">
              <a:spcBef>
                <a:spcPct val="0"/>
              </a:spcBef>
              <a:buClrTx/>
            </a:pPr>
            <a:r>
              <a:rPr lang="en-US" sz="2400" dirty="0">
                <a:solidFill>
                  <a:srgbClr val="000000"/>
                </a:solidFill>
                <a:latin typeface="Helvetica" pitchFamily="34" charset="0"/>
                <a:cs typeface="Helvetica" pitchFamily="34" charset="0"/>
              </a:rPr>
              <a:t>Discuss Statewide Line Items</a:t>
            </a:r>
          </a:p>
          <a:p>
            <a:pPr lvl="2">
              <a:spcBef>
                <a:spcPct val="0"/>
              </a:spcBef>
              <a:buClrTx/>
            </a:pPr>
            <a:r>
              <a:rPr lang="en-US" sz="2200" dirty="0">
                <a:solidFill>
                  <a:srgbClr val="008000"/>
                </a:solidFill>
                <a:latin typeface="Helvetica" pitchFamily="34" charset="0"/>
                <a:cs typeface="Helvetica" pitchFamily="34" charset="0"/>
              </a:rPr>
              <a:t>At what levels should the line item targets be programmed?</a:t>
            </a:r>
            <a:endParaRPr lang="en-US" sz="2200" dirty="0">
              <a:solidFill>
                <a:srgbClr val="000000"/>
              </a:solidFill>
              <a:latin typeface="Helvetica" pitchFamily="34" charset="0"/>
              <a:cs typeface="Helvetica" pitchFamily="34" charset="0"/>
            </a:endParaRPr>
          </a:p>
          <a:p>
            <a:pPr marL="274320" lvl="1" indent="0">
              <a:spcBef>
                <a:spcPct val="0"/>
              </a:spcBef>
              <a:buClrTx/>
              <a:buNone/>
            </a:pPr>
            <a:endParaRPr lang="en-US" sz="2400" dirty="0">
              <a:solidFill>
                <a:srgbClr val="000000"/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None/>
              <a:defRPr/>
            </a:pPr>
            <a:fld id="{2B0DEF53-7DF5-47EE-8769-039F17C43088}" type="slidenum">
              <a:rPr lang="en-US" smtClean="0"/>
              <a:pPr>
                <a:buNone/>
                <a:defRPr/>
              </a:pPr>
              <a:t>26</a:t>
            </a:fld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49D29DD4-A03F-42BD-94FA-CB54D623C256}"/>
              </a:ext>
            </a:extLst>
          </p:cNvPr>
          <p:cNvSpPr txBox="1">
            <a:spLocks/>
          </p:cNvSpPr>
          <p:nvPr/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dirty="0"/>
              <a:t>Questions?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535C4FF-BFE6-EB53-BBCC-ECA7CB562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19BC1E-F5FA-4CE2-A6A0-1BC37D640C14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13982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181" y="274638"/>
            <a:ext cx="8431619" cy="1143000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Helvetica" panose="020B0604020202020204" pitchFamily="34" charset="0"/>
                <a:cs typeface="Helvetica" panose="020B0604020202020204" pitchFamily="34" charset="0"/>
              </a:rPr>
              <a:t>Highway Program Development Process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Font typeface="Wingdings" pitchFamily="2" charset="2"/>
              <a:buNone/>
              <a:defRPr/>
            </a:pPr>
            <a:fld id="{2B0DEF53-7DF5-47EE-8769-039F17C43088}" type="slidenum">
              <a:rPr lang="en-US" smtClean="0"/>
              <a:pPr>
                <a:buFont typeface="Wingdings" pitchFamily="2" charset="2"/>
                <a:buNone/>
                <a:defRPr/>
              </a:pPr>
              <a:t>3</a:t>
            </a:fld>
            <a:endParaRPr lang="en-US" dirty="0"/>
          </a:p>
        </p:txBody>
      </p:sp>
      <p:grpSp>
        <p:nvGrpSpPr>
          <p:cNvPr id="5" name="Group 11"/>
          <p:cNvGrpSpPr>
            <a:grpSpLocks/>
          </p:cNvGrpSpPr>
          <p:nvPr/>
        </p:nvGrpSpPr>
        <p:grpSpPr bwMode="auto">
          <a:xfrm>
            <a:off x="744280" y="2074917"/>
            <a:ext cx="5220585" cy="3539074"/>
            <a:chOff x="2570" y="11441"/>
            <a:chExt cx="4867" cy="3794"/>
          </a:xfrm>
          <a:solidFill>
            <a:schemeClr val="bg1"/>
          </a:solidFill>
        </p:grpSpPr>
        <p:sp>
          <p:nvSpPr>
            <p:cNvPr id="6" name="Text Box 12"/>
            <p:cNvSpPr txBox="1">
              <a:spLocks noChangeArrowheads="1"/>
            </p:cNvSpPr>
            <p:nvPr/>
          </p:nvSpPr>
          <p:spPr bwMode="auto">
            <a:xfrm>
              <a:off x="2570" y="11441"/>
              <a:ext cx="2110" cy="1585"/>
            </a:xfrm>
            <a:prstGeom prst="rect">
              <a:avLst/>
            </a:prstGeom>
            <a:grpFill/>
            <a:ln w="12700">
              <a:solidFill>
                <a:schemeClr val="tx2"/>
              </a:solidFill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buClrTx/>
                <a:buSzTx/>
                <a:buFontTx/>
                <a:buNone/>
                <a:tabLst/>
              </a:pPr>
              <a:endParaRPr kumimoji="0" lang="en-US" sz="1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panose="020B0604020202020204" pitchFamily="34" charset="0"/>
                  <a:cs typeface="Helvetica" panose="020B0604020202020204" pitchFamily="34" charset="0"/>
                </a:rPr>
                <a:t>Public Policy and Input</a:t>
              </a:r>
              <a:endPara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panose="020B0604020202020204" pitchFamily="34" charset="0"/>
                  <a:cs typeface="Helvetica" panose="020B0604020202020204" pitchFamily="34" charset="0"/>
                </a:rPr>
                <a:t>What direction do we have?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7" name="Text Box 13"/>
            <p:cNvSpPr txBox="1">
              <a:spLocks noChangeArrowheads="1"/>
            </p:cNvSpPr>
            <p:nvPr/>
          </p:nvSpPr>
          <p:spPr bwMode="auto">
            <a:xfrm>
              <a:off x="5327" y="11441"/>
              <a:ext cx="2110" cy="1585"/>
            </a:xfrm>
            <a:prstGeom prst="rect">
              <a:avLst/>
            </a:prstGeom>
            <a:grpFill/>
            <a:ln w="12700">
              <a:solidFill>
                <a:schemeClr val="tx2"/>
              </a:solidFill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tabLst/>
              </a:pPr>
              <a:endParaRPr kumimoji="0" 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panose="020B0604020202020204" pitchFamily="34" charset="0"/>
                  <a:cs typeface="Helvetica" panose="020B0604020202020204" pitchFamily="34" charset="0"/>
                </a:rPr>
                <a:t>Transportation Plans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panose="020B0604020202020204" pitchFamily="34" charset="0"/>
                  <a:cs typeface="Helvetica" panose="020B0604020202020204" pitchFamily="34" charset="0"/>
                </a:rPr>
                <a:t>What type of system do we need?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8" name="Text Box 14"/>
            <p:cNvSpPr txBox="1">
              <a:spLocks noChangeArrowheads="1"/>
            </p:cNvSpPr>
            <p:nvPr/>
          </p:nvSpPr>
          <p:spPr bwMode="auto">
            <a:xfrm>
              <a:off x="2570" y="13650"/>
              <a:ext cx="2110" cy="1585"/>
            </a:xfrm>
            <a:prstGeom prst="rect">
              <a:avLst/>
            </a:prstGeom>
            <a:grpFill/>
            <a:ln w="12700">
              <a:solidFill>
                <a:schemeClr val="tx2"/>
              </a:solidFill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tabLst/>
              </a:pPr>
              <a:endParaRPr kumimoji="0" lang="en-US" sz="1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panose="020B0604020202020204" pitchFamily="34" charset="0"/>
                  <a:cs typeface="Helvetica" panose="020B0604020202020204" pitchFamily="34" charset="0"/>
                </a:rPr>
                <a:t>Performance Monitoring</a:t>
              </a:r>
              <a:endPara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panose="020B0604020202020204" pitchFamily="34" charset="0"/>
                  <a:cs typeface="Helvetica" panose="020B0604020202020204" pitchFamily="34" charset="0"/>
                </a:rPr>
                <a:t>Are we successful?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9" name="Text Box 15"/>
            <p:cNvSpPr txBox="1">
              <a:spLocks noChangeArrowheads="1"/>
            </p:cNvSpPr>
            <p:nvPr/>
          </p:nvSpPr>
          <p:spPr bwMode="auto">
            <a:xfrm>
              <a:off x="5313" y="13650"/>
              <a:ext cx="2110" cy="1585"/>
            </a:xfrm>
            <a:prstGeom prst="rect">
              <a:avLst/>
            </a:prstGeom>
            <a:grpFill/>
            <a:ln w="41275">
              <a:solidFill>
                <a:schemeClr val="tx2"/>
              </a:solidFill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spcBef>
                  <a:spcPct val="0"/>
                </a:spcBef>
                <a:buClrTx/>
                <a:buSzTx/>
                <a:buFontTx/>
                <a:buNone/>
                <a:tabLst/>
              </a:pPr>
              <a:endParaRPr kumimoji="0" lang="en-US" sz="1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endParaRPr>
            </a:p>
            <a:p>
              <a:pPr marL="0" marR="0" lvl="0" indent="0" algn="ctr" defTabSz="914400" rtl="0" eaLnBrk="1" fontAlgn="base" latinLnBrk="0" hangingPunct="1">
                <a:spcBef>
                  <a:spcPct val="0"/>
                </a:spcBef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panose="020B0604020202020204" pitchFamily="34" charset="0"/>
                  <a:cs typeface="Helvetica" panose="020B0604020202020204" pitchFamily="34" charset="0"/>
                </a:rPr>
                <a:t>Five-Year Program</a:t>
              </a:r>
              <a:endParaRPr lang="en-US" sz="140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  <a:p>
              <a:pPr marL="0" marR="0" lvl="0" indent="0" algn="ctr" defTabSz="914400" rtl="0" eaLnBrk="1" fontAlgn="base" latinLnBrk="0" hangingPunct="1"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panose="020B0604020202020204" pitchFamily="34" charset="0"/>
                  <a:cs typeface="Helvetica" panose="020B0604020202020204" pitchFamily="34" charset="0"/>
                </a:rPr>
                <a:t>What projects will be done and when?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10" name="AutoShape 16"/>
            <p:cNvSpPr>
              <a:spLocks noChangeArrowheads="1"/>
            </p:cNvSpPr>
            <p:nvPr/>
          </p:nvSpPr>
          <p:spPr bwMode="auto">
            <a:xfrm>
              <a:off x="4736" y="12071"/>
              <a:ext cx="549" cy="412"/>
            </a:xfrm>
            <a:prstGeom prst="rightArrow">
              <a:avLst>
                <a:gd name="adj1" fmla="val 50000"/>
                <a:gd name="adj2" fmla="val 33313"/>
              </a:avLst>
            </a:prstGeom>
            <a:solidFill>
              <a:schemeClr val="tx2"/>
            </a:solidFill>
            <a:ln w="12700">
              <a:solidFill>
                <a:schemeClr val="tx2"/>
              </a:solidFill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AutoShape 17"/>
            <p:cNvSpPr>
              <a:spLocks noChangeArrowheads="1"/>
            </p:cNvSpPr>
            <p:nvPr/>
          </p:nvSpPr>
          <p:spPr bwMode="auto">
            <a:xfrm>
              <a:off x="6212" y="13101"/>
              <a:ext cx="384" cy="504"/>
            </a:xfrm>
            <a:prstGeom prst="downArrow">
              <a:avLst>
                <a:gd name="adj1" fmla="val 50000"/>
                <a:gd name="adj2" fmla="val 32813"/>
              </a:avLst>
            </a:prstGeom>
            <a:solidFill>
              <a:schemeClr val="tx2"/>
            </a:solidFill>
            <a:ln w="12700">
              <a:solidFill>
                <a:schemeClr val="tx2"/>
              </a:solidFill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AutoShape 18"/>
            <p:cNvSpPr>
              <a:spLocks noChangeArrowheads="1"/>
            </p:cNvSpPr>
            <p:nvPr/>
          </p:nvSpPr>
          <p:spPr bwMode="auto">
            <a:xfrm>
              <a:off x="4722" y="14194"/>
              <a:ext cx="549" cy="412"/>
            </a:xfrm>
            <a:prstGeom prst="leftArrow">
              <a:avLst>
                <a:gd name="adj1" fmla="val 50000"/>
                <a:gd name="adj2" fmla="val 33313"/>
              </a:avLst>
            </a:prstGeom>
            <a:solidFill>
              <a:schemeClr val="tx2"/>
            </a:solidFill>
            <a:ln w="12700">
              <a:solidFill>
                <a:schemeClr val="tx2"/>
              </a:solidFill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AutoShape 19"/>
            <p:cNvSpPr>
              <a:spLocks noChangeArrowheads="1"/>
            </p:cNvSpPr>
            <p:nvPr/>
          </p:nvSpPr>
          <p:spPr bwMode="auto">
            <a:xfrm>
              <a:off x="3427" y="13086"/>
              <a:ext cx="370" cy="504"/>
            </a:xfrm>
            <a:prstGeom prst="upArrow">
              <a:avLst>
                <a:gd name="adj1" fmla="val 50000"/>
                <a:gd name="adj2" fmla="val 34054"/>
              </a:avLst>
            </a:prstGeom>
            <a:solidFill>
              <a:schemeClr val="tx2"/>
            </a:solidFill>
            <a:ln w="12700">
              <a:solidFill>
                <a:schemeClr val="tx2"/>
              </a:solidFill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788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1943" y="1891447"/>
            <a:ext cx="2623111" cy="3906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23046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399" y="1981200"/>
            <a:ext cx="7710465" cy="4253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683412"/>
            <a:ext cx="9144000" cy="461665"/>
          </a:xfrm>
          <a:prstGeom prst="rect">
            <a:avLst/>
          </a:prstGeom>
          <a:noFill/>
          <a:scene3d>
            <a:camera prst="orthographicFront"/>
            <a:lightRig rig="harsh" dir="t"/>
          </a:scene3d>
          <a:sp3d extrusionH="95250">
            <a:extrusionClr>
              <a:srgbClr val="FF8C19"/>
            </a:extrusionClr>
          </a:sp3d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2400" b="1" dirty="0">
                <a:latin typeface="Helvetica" panose="020B0604020202020204" pitchFamily="34" charset="0"/>
                <a:cs typeface="Helvetica" panose="020B0604020202020204" pitchFamily="34" charset="0"/>
              </a:rPr>
              <a:t>Step 1:  Project identification</a:t>
            </a:r>
          </a:p>
        </p:txBody>
      </p: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8DBFC5EE-36F9-0437-5198-66C42857B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fld id="{2B0DEF53-7DF5-47EE-8769-039F17C43088}" type="slidenum">
              <a:rPr lang="en-US" smtClean="0"/>
              <a:pPr>
                <a:buFont typeface="Wingdings" pitchFamily="2" charset="2"/>
                <a:buNone/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85473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202" y="1513268"/>
            <a:ext cx="7182717" cy="4675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545" y="762000"/>
            <a:ext cx="9144000" cy="830997"/>
          </a:xfrm>
          <a:prstGeom prst="rect">
            <a:avLst/>
          </a:prstGeom>
          <a:noFill/>
          <a:scene3d>
            <a:camera prst="orthographicFront"/>
            <a:lightRig rig="harsh" dir="t"/>
          </a:scene3d>
          <a:sp3d extrusionH="95250">
            <a:extrusionClr>
              <a:srgbClr val="FF8C19"/>
            </a:extrusionClr>
          </a:sp3d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2400" b="1" dirty="0">
                <a:latin typeface="Helvetica" panose="020B0604020202020204" pitchFamily="34" charset="0"/>
                <a:cs typeface="Helvetica" panose="020B0604020202020204" pitchFamily="34" charset="0"/>
              </a:rPr>
              <a:t>Step 2:  Establishing the Transportation Commission’s annual programming objectives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Font typeface="Wingdings" pitchFamily="2" charset="2"/>
              <a:buNone/>
              <a:defRPr/>
            </a:pPr>
            <a:fld id="{2B0DEF53-7DF5-47EE-8769-039F17C43088}" type="slidenum">
              <a:rPr lang="en-US" smtClean="0"/>
              <a:pPr>
                <a:buFont typeface="Wingdings" pitchFamily="2" charset="2"/>
                <a:buNone/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38118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972" y="1366234"/>
            <a:ext cx="7492579" cy="4539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609600"/>
            <a:ext cx="9144000" cy="461665"/>
          </a:xfrm>
          <a:prstGeom prst="rect">
            <a:avLst/>
          </a:prstGeom>
          <a:noFill/>
          <a:scene3d>
            <a:camera prst="orthographicFront"/>
            <a:lightRig rig="harsh" dir="t"/>
          </a:scene3d>
          <a:sp3d extrusionH="95250">
            <a:extrusionClr>
              <a:srgbClr val="FF8C19"/>
            </a:extrusionClr>
          </a:sp3d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2400" b="1" dirty="0">
                <a:latin typeface="Helvetica" panose="020B0604020202020204" pitchFamily="34" charset="0"/>
                <a:cs typeface="Helvetica" panose="020B0604020202020204" pitchFamily="34" charset="0"/>
              </a:rPr>
              <a:t>Step 3:  Evaluating potential project candidates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Font typeface="Wingdings" pitchFamily="2" charset="2"/>
              <a:buNone/>
              <a:defRPr/>
            </a:pPr>
            <a:fld id="{2B0DEF53-7DF5-47EE-8769-039F17C43088}" type="slidenum">
              <a:rPr lang="en-US" smtClean="0"/>
              <a:pPr>
                <a:buFont typeface="Wingdings" pitchFamily="2" charset="2"/>
                <a:buNone/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37007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415" y="1188076"/>
            <a:ext cx="7232791" cy="4888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533400"/>
            <a:ext cx="9144000" cy="461665"/>
          </a:xfrm>
          <a:prstGeom prst="rect">
            <a:avLst/>
          </a:prstGeom>
          <a:noFill/>
          <a:scene3d>
            <a:camera prst="orthographicFront"/>
            <a:lightRig rig="harsh" dir="t"/>
          </a:scene3d>
          <a:sp3d extrusionH="95250">
            <a:extrusionClr>
              <a:srgbClr val="FF8C19"/>
            </a:extrusionClr>
          </a:sp3d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2400" b="1" dirty="0">
                <a:latin typeface="Helvetica" panose="020B0604020202020204" pitchFamily="34" charset="0"/>
                <a:cs typeface="Helvetica" panose="020B0604020202020204" pitchFamily="34" charset="0"/>
              </a:rPr>
              <a:t>Step 4:  Developing the final program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Font typeface="Wingdings" pitchFamily="2" charset="2"/>
              <a:buNone/>
              <a:defRPr/>
            </a:pPr>
            <a:fld id="{2B0DEF53-7DF5-47EE-8769-039F17C43088}" type="slidenum">
              <a:rPr lang="en-US" smtClean="0"/>
              <a:pPr>
                <a:buFont typeface="Wingdings" pitchFamily="2" charset="2"/>
                <a:buNone/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30273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573514"/>
            <a:ext cx="9144000" cy="658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50000"/>
              </a:lnSpc>
              <a:spcBef>
                <a:spcPct val="50000"/>
              </a:spcBef>
              <a:buClrTx/>
              <a:buFontTx/>
              <a:buNone/>
            </a:pPr>
            <a:endParaRPr lang="en-US" sz="800" dirty="0">
              <a:solidFill>
                <a:srgbClr val="000000"/>
              </a:solidFill>
              <a:latin typeface="Helvetica" pitchFamily="34" charset="0"/>
              <a:cs typeface="Helvetica" pitchFamily="34" charset="0"/>
            </a:endParaRPr>
          </a:p>
          <a:p>
            <a:pPr algn="ctr">
              <a:lnSpc>
                <a:spcPct val="50000"/>
              </a:lnSpc>
              <a:spcBef>
                <a:spcPct val="50000"/>
              </a:spcBef>
              <a:buClrTx/>
              <a:buFontTx/>
              <a:buNone/>
            </a:pPr>
            <a:r>
              <a:rPr lang="en-US" sz="2000" dirty="0">
                <a:solidFill>
                  <a:srgbClr val="000000"/>
                </a:solidFill>
                <a:latin typeface="Helvetica" pitchFamily="34" charset="0"/>
                <a:cs typeface="Helvetica" pitchFamily="34" charset="0"/>
              </a:rPr>
              <a:t>2025-2029 Highway Program Development Schedule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  <a:buClrTx/>
              <a:buFontTx/>
              <a:buNone/>
            </a:pPr>
            <a:endParaRPr lang="en-US" sz="1200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0" y="1185019"/>
            <a:ext cx="9144000" cy="4616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1">
              <a:spcBef>
                <a:spcPct val="0"/>
              </a:spcBef>
              <a:buClrTx/>
              <a:buFontTx/>
              <a:buNone/>
            </a:pPr>
            <a:r>
              <a:rPr lang="en-US" sz="1400" dirty="0">
                <a:solidFill>
                  <a:srgbClr val="000000"/>
                </a:solidFill>
                <a:latin typeface="Helvetica" pitchFamily="34" charset="0"/>
                <a:cs typeface="Helvetica" pitchFamily="34" charset="0"/>
              </a:rPr>
              <a:t>January 2024</a:t>
            </a:r>
          </a:p>
          <a:p>
            <a:pPr lvl="1">
              <a:spcBef>
                <a:spcPct val="0"/>
              </a:spcBef>
              <a:buClrTx/>
              <a:buNone/>
            </a:pPr>
            <a:r>
              <a:rPr lang="en-US" sz="1400" dirty="0">
                <a:solidFill>
                  <a:srgbClr val="000000"/>
                </a:solidFill>
                <a:latin typeface="Helvetica" pitchFamily="34" charset="0"/>
                <a:cs typeface="Helvetica" pitchFamily="34" charset="0"/>
              </a:rPr>
              <a:t>	Discuss Highway Program Development Process</a:t>
            </a:r>
          </a:p>
          <a:p>
            <a:pPr lvl="1">
              <a:spcBef>
                <a:spcPct val="0"/>
              </a:spcBef>
              <a:buClrTx/>
              <a:buFontTx/>
              <a:buNone/>
            </a:pPr>
            <a:r>
              <a:rPr lang="en-US" sz="1400" dirty="0">
                <a:solidFill>
                  <a:srgbClr val="000000"/>
                </a:solidFill>
                <a:latin typeface="Helvetica" pitchFamily="34" charset="0"/>
                <a:cs typeface="Helvetica" pitchFamily="34" charset="0"/>
              </a:rPr>
              <a:t>	Discuss 2025-2029 Highway Program Development Schedule</a:t>
            </a:r>
          </a:p>
          <a:p>
            <a:pPr lvl="1">
              <a:spcBef>
                <a:spcPct val="0"/>
              </a:spcBef>
              <a:buClrTx/>
              <a:buFontTx/>
              <a:buNone/>
            </a:pPr>
            <a:r>
              <a:rPr lang="en-US" sz="1400" dirty="0">
                <a:solidFill>
                  <a:srgbClr val="000000"/>
                </a:solidFill>
                <a:latin typeface="Helvetica" pitchFamily="34" charset="0"/>
                <a:cs typeface="Helvetica" pitchFamily="34" charset="0"/>
              </a:rPr>
              <a:t>	Discuss Program Objectives/Priorities/Considerations</a:t>
            </a:r>
          </a:p>
          <a:p>
            <a:pPr lvl="1">
              <a:spcBef>
                <a:spcPct val="0"/>
              </a:spcBef>
              <a:buClrTx/>
              <a:buFontTx/>
              <a:buNone/>
            </a:pPr>
            <a:r>
              <a:rPr lang="en-US" sz="1400" dirty="0">
                <a:solidFill>
                  <a:srgbClr val="000000"/>
                </a:solidFill>
                <a:latin typeface="Helvetica" pitchFamily="34" charset="0"/>
                <a:cs typeface="Helvetica" pitchFamily="34" charset="0"/>
              </a:rPr>
              <a:t>February 2024</a:t>
            </a:r>
          </a:p>
          <a:p>
            <a:pPr lvl="1">
              <a:spcBef>
                <a:spcPct val="0"/>
              </a:spcBef>
              <a:buClrTx/>
              <a:buNone/>
            </a:pPr>
            <a:r>
              <a:rPr lang="en-US" sz="1400" dirty="0">
                <a:solidFill>
                  <a:srgbClr val="000000"/>
                </a:solidFill>
                <a:latin typeface="Helvetica" pitchFamily="34" charset="0"/>
                <a:cs typeface="Helvetica" pitchFamily="34" charset="0"/>
              </a:rPr>
              <a:t>	Discuss Extended Highway Program Analysis</a:t>
            </a:r>
          </a:p>
          <a:p>
            <a:pPr lvl="1">
              <a:spcBef>
                <a:spcPct val="0"/>
              </a:spcBef>
              <a:buClrTx/>
              <a:buFontTx/>
              <a:buNone/>
            </a:pPr>
            <a:r>
              <a:rPr lang="en-US" sz="1400" dirty="0">
                <a:solidFill>
                  <a:srgbClr val="000000"/>
                </a:solidFill>
                <a:latin typeface="Helvetica" pitchFamily="34" charset="0"/>
                <a:cs typeface="Helvetica" pitchFamily="34" charset="0"/>
              </a:rPr>
              <a:t>	Discuss Statewide Line Items</a:t>
            </a:r>
          </a:p>
          <a:p>
            <a:pPr lvl="1">
              <a:spcBef>
                <a:spcPct val="0"/>
              </a:spcBef>
              <a:buClrTx/>
              <a:buFontTx/>
              <a:buNone/>
            </a:pPr>
            <a:r>
              <a:rPr lang="en-US" sz="1400" dirty="0">
                <a:solidFill>
                  <a:srgbClr val="000000"/>
                </a:solidFill>
                <a:latin typeface="Helvetica" pitchFamily="34" charset="0"/>
                <a:cs typeface="Helvetica" pitchFamily="34" charset="0"/>
              </a:rPr>
              <a:t>	    </a:t>
            </a:r>
            <a:r>
              <a:rPr lang="en-US" sz="1400" dirty="0">
                <a:solidFill>
                  <a:srgbClr val="008000"/>
                </a:solidFill>
                <a:latin typeface="Helvetica" pitchFamily="34" charset="0"/>
                <a:cs typeface="Helvetica" pitchFamily="34" charset="0"/>
              </a:rPr>
              <a:t>At what levels should the line item targets be programmed?</a:t>
            </a:r>
            <a:endParaRPr lang="en-US" sz="1400" dirty="0">
              <a:solidFill>
                <a:srgbClr val="000000"/>
              </a:solidFill>
              <a:latin typeface="Helvetica" pitchFamily="34" charset="0"/>
              <a:cs typeface="Helvetica" pitchFamily="34" charset="0"/>
            </a:endParaRPr>
          </a:p>
          <a:p>
            <a:pPr lvl="1">
              <a:spcBef>
                <a:spcPct val="0"/>
              </a:spcBef>
              <a:buClrTx/>
              <a:buFontTx/>
              <a:buNone/>
            </a:pPr>
            <a:r>
              <a:rPr lang="en-US" sz="1400" dirty="0">
                <a:solidFill>
                  <a:srgbClr val="000000"/>
                </a:solidFill>
                <a:latin typeface="Helvetica" pitchFamily="34" charset="0"/>
                <a:cs typeface="Helvetica" pitchFamily="34" charset="0"/>
              </a:rPr>
              <a:t>March 2024</a:t>
            </a:r>
          </a:p>
          <a:p>
            <a:pPr lvl="1">
              <a:spcBef>
                <a:spcPct val="0"/>
              </a:spcBef>
              <a:buClrTx/>
              <a:buFontTx/>
              <a:buNone/>
            </a:pPr>
            <a:r>
              <a:rPr lang="en-US" sz="1400" dirty="0">
                <a:solidFill>
                  <a:srgbClr val="000000"/>
                </a:solidFill>
                <a:latin typeface="Helvetica" pitchFamily="34" charset="0"/>
                <a:cs typeface="Helvetica" pitchFamily="34" charset="0"/>
              </a:rPr>
              <a:t>	Discuss 2025-2029 available Highway Program funding</a:t>
            </a:r>
          </a:p>
          <a:p>
            <a:pPr lvl="1">
              <a:spcBef>
                <a:spcPct val="0"/>
              </a:spcBef>
              <a:buClrTx/>
              <a:buFontTx/>
              <a:buNone/>
            </a:pPr>
            <a:r>
              <a:rPr lang="en-US" sz="1400" dirty="0">
                <a:solidFill>
                  <a:srgbClr val="000000"/>
                </a:solidFill>
                <a:latin typeface="Helvetica" pitchFamily="34" charset="0"/>
                <a:cs typeface="Helvetica" pitchFamily="34" charset="0"/>
              </a:rPr>
              <a:t>	Discuss 2025-2029 Highway Program Options</a:t>
            </a:r>
          </a:p>
          <a:p>
            <a:pPr lvl="1">
              <a:spcBef>
                <a:spcPct val="0"/>
              </a:spcBef>
              <a:buClrTx/>
              <a:buFontTx/>
              <a:buNone/>
            </a:pPr>
            <a:r>
              <a:rPr lang="en-US" sz="1400" dirty="0">
                <a:solidFill>
                  <a:srgbClr val="000000"/>
                </a:solidFill>
                <a:latin typeface="Helvetica" pitchFamily="34" charset="0"/>
                <a:cs typeface="Helvetica" pitchFamily="34" charset="0"/>
              </a:rPr>
              <a:t>	Determine 2025-2029 Highway Program Objectives</a:t>
            </a:r>
          </a:p>
          <a:p>
            <a:pPr lvl="1">
              <a:spcBef>
                <a:spcPct val="0"/>
              </a:spcBef>
              <a:buClrTx/>
              <a:buFontTx/>
              <a:buNone/>
            </a:pPr>
            <a:r>
              <a:rPr lang="en-US" sz="1400" dirty="0">
                <a:solidFill>
                  <a:srgbClr val="000000"/>
                </a:solidFill>
                <a:latin typeface="Helvetica" pitchFamily="34" charset="0"/>
                <a:cs typeface="Helvetica" pitchFamily="34" charset="0"/>
              </a:rPr>
              <a:t>	</a:t>
            </a:r>
            <a:r>
              <a:rPr lang="en-US" sz="1400" b="1" dirty="0">
                <a:solidFill>
                  <a:srgbClr val="0070C0"/>
                </a:solidFill>
                <a:latin typeface="Helvetica" pitchFamily="34" charset="0"/>
                <a:cs typeface="Helvetica" pitchFamily="34" charset="0"/>
              </a:rPr>
              <a:t>Action Item: Line Item Targets for Programming</a:t>
            </a:r>
          </a:p>
          <a:p>
            <a:pPr lvl="1">
              <a:spcBef>
                <a:spcPct val="0"/>
              </a:spcBef>
              <a:buClrTx/>
              <a:buFontTx/>
              <a:buNone/>
            </a:pPr>
            <a:r>
              <a:rPr lang="en-US" sz="1400" dirty="0">
                <a:solidFill>
                  <a:srgbClr val="000000"/>
                </a:solidFill>
                <a:latin typeface="Helvetica" pitchFamily="34" charset="0"/>
                <a:cs typeface="Helvetica" pitchFamily="34" charset="0"/>
              </a:rPr>
              <a:t>April 2024</a:t>
            </a:r>
          </a:p>
          <a:p>
            <a:pPr lvl="1">
              <a:spcBef>
                <a:spcPct val="0"/>
              </a:spcBef>
              <a:buClrTx/>
              <a:buFontTx/>
              <a:buNone/>
            </a:pPr>
            <a:r>
              <a:rPr lang="en-US" sz="1400" dirty="0">
                <a:solidFill>
                  <a:srgbClr val="000000"/>
                </a:solidFill>
                <a:latin typeface="Helvetica" pitchFamily="34" charset="0"/>
                <a:cs typeface="Helvetica" pitchFamily="34" charset="0"/>
              </a:rPr>
              <a:t> 	Develop the Draft 2025-2029 Highway Program</a:t>
            </a:r>
          </a:p>
          <a:p>
            <a:pPr lvl="1">
              <a:spcBef>
                <a:spcPct val="0"/>
              </a:spcBef>
              <a:buClrTx/>
              <a:buFontTx/>
              <a:buNone/>
            </a:pPr>
            <a:r>
              <a:rPr lang="en-US" sz="1400" dirty="0">
                <a:solidFill>
                  <a:srgbClr val="000000"/>
                </a:solidFill>
                <a:latin typeface="Helvetica" pitchFamily="34" charset="0"/>
                <a:cs typeface="Helvetica" pitchFamily="34" charset="0"/>
              </a:rPr>
              <a:t>	</a:t>
            </a:r>
            <a:r>
              <a:rPr lang="en-US" sz="1400" b="1" dirty="0">
                <a:solidFill>
                  <a:srgbClr val="0070C0"/>
                </a:solidFill>
                <a:latin typeface="Helvetica" pitchFamily="34" charset="0"/>
                <a:cs typeface="Helvetica" pitchFamily="34" charset="0"/>
              </a:rPr>
              <a:t>Action Item: 2025-2029 Highway Program Objectives</a:t>
            </a:r>
          </a:p>
          <a:p>
            <a:pPr lvl="1">
              <a:spcBef>
                <a:spcPct val="0"/>
              </a:spcBef>
              <a:buClrTx/>
              <a:buFontTx/>
              <a:buNone/>
            </a:pPr>
            <a:r>
              <a:rPr lang="en-US" sz="1400" dirty="0">
                <a:solidFill>
                  <a:srgbClr val="000000"/>
                </a:solidFill>
                <a:latin typeface="Helvetica" pitchFamily="34" charset="0"/>
                <a:cs typeface="Helvetica" pitchFamily="34" charset="0"/>
              </a:rPr>
              <a:t>May 2024</a:t>
            </a:r>
          </a:p>
          <a:p>
            <a:pPr lvl="1">
              <a:spcBef>
                <a:spcPct val="0"/>
              </a:spcBef>
              <a:buClrTx/>
              <a:buFontTx/>
              <a:buNone/>
            </a:pPr>
            <a:r>
              <a:rPr lang="en-US" sz="1400" dirty="0">
                <a:solidFill>
                  <a:srgbClr val="000000"/>
                </a:solidFill>
                <a:latin typeface="Helvetica" pitchFamily="34" charset="0"/>
                <a:cs typeface="Helvetica" pitchFamily="34" charset="0"/>
              </a:rPr>
              <a:t> 	Present the Draft 2025-2029 Iowa Transportation Improvement Program to the public</a:t>
            </a:r>
          </a:p>
          <a:p>
            <a:pPr lvl="1">
              <a:spcBef>
                <a:spcPct val="0"/>
              </a:spcBef>
              <a:buClrTx/>
              <a:buFontTx/>
              <a:buNone/>
            </a:pPr>
            <a:r>
              <a:rPr lang="en-US" sz="1400" dirty="0">
                <a:solidFill>
                  <a:srgbClr val="000000"/>
                </a:solidFill>
                <a:latin typeface="Helvetica" pitchFamily="34" charset="0"/>
                <a:cs typeface="Helvetica" pitchFamily="34" charset="0"/>
              </a:rPr>
              <a:t>          (including all previous program approvals and Draft 2025–2029 Highway Program)</a:t>
            </a:r>
          </a:p>
          <a:p>
            <a:pPr lvl="1">
              <a:spcBef>
                <a:spcPct val="0"/>
              </a:spcBef>
              <a:buClrTx/>
              <a:buFontTx/>
              <a:buNone/>
            </a:pPr>
            <a:r>
              <a:rPr lang="en-US" sz="1400" dirty="0">
                <a:solidFill>
                  <a:srgbClr val="000000"/>
                </a:solidFill>
                <a:latin typeface="Helvetica" pitchFamily="34" charset="0"/>
                <a:cs typeface="Helvetica" pitchFamily="34" charset="0"/>
              </a:rPr>
              <a:t>June 2024</a:t>
            </a:r>
          </a:p>
          <a:p>
            <a:pPr lvl="1">
              <a:spcBef>
                <a:spcPct val="0"/>
              </a:spcBef>
              <a:buClrTx/>
              <a:buFontTx/>
              <a:buNone/>
            </a:pPr>
            <a:r>
              <a:rPr lang="en-US" sz="1400" dirty="0">
                <a:solidFill>
                  <a:srgbClr val="000000"/>
                </a:solidFill>
                <a:latin typeface="Helvetica" pitchFamily="34" charset="0"/>
                <a:cs typeface="Helvetica" pitchFamily="34" charset="0"/>
              </a:rPr>
              <a:t> 	</a:t>
            </a:r>
            <a:r>
              <a:rPr lang="en-US" sz="1400" b="1" dirty="0">
                <a:solidFill>
                  <a:srgbClr val="0070C0"/>
                </a:solidFill>
                <a:latin typeface="Helvetica" pitchFamily="34" charset="0"/>
                <a:cs typeface="Helvetica" pitchFamily="34" charset="0"/>
              </a:rPr>
              <a:t>Action Item: Approve the 2025–2029 Iowa Transportation Improvement Program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None/>
              <a:defRPr/>
            </a:pPr>
            <a:fld id="{2B0DEF53-7DF5-47EE-8769-039F17C43088}" type="slidenum">
              <a:rPr lang="en-US" smtClean="0"/>
              <a:pPr>
                <a:buNone/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2628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A68F54E-44A1-42FD-9C72-2ECEEBE7DDDC}"/>
              </a:ext>
            </a:extLst>
          </p:cNvPr>
          <p:cNvSpPr/>
          <p:nvPr/>
        </p:nvSpPr>
        <p:spPr>
          <a:xfrm>
            <a:off x="808639" y="1308705"/>
            <a:ext cx="7595937" cy="57431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prstClr val="black"/>
                </a:solidFill>
                <a:latin typeface="Calibri"/>
                <a:cs typeface="+mn-cs"/>
              </a:rPr>
              <a:t>Challenges</a:t>
            </a:r>
          </a:p>
          <a:p>
            <a:pPr marL="800100" lvl="1" indent="-342900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prstClr val="black"/>
                </a:solidFill>
                <a:latin typeface="Calibri"/>
                <a:cs typeface="+mn-cs"/>
              </a:rPr>
              <a:t>No additional funding</a:t>
            </a:r>
          </a:p>
          <a:p>
            <a:pPr marL="800100" lvl="1" indent="-342900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prstClr val="black"/>
                </a:solidFill>
                <a:latin typeface="Calibri"/>
                <a:cs typeface="+mn-cs"/>
              </a:rPr>
              <a:t>Increased project cost estimates due to ongoing inflation</a:t>
            </a:r>
          </a:p>
          <a:p>
            <a:pPr marL="800100" lvl="1" indent="-342900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prstClr val="black"/>
                </a:solidFill>
                <a:latin typeface="Calibri"/>
                <a:cs typeface="+mn-cs"/>
              </a:rPr>
              <a:t>FY 2023 negative program balance adjustment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prstClr val="black"/>
                </a:solidFill>
                <a:latin typeface="Calibri"/>
                <a:cs typeface="+mn-cs"/>
              </a:rPr>
              <a:t>Actions</a:t>
            </a:r>
          </a:p>
          <a:p>
            <a:pPr marL="800100" lvl="1" indent="-342900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prstClr val="black"/>
                </a:solidFill>
                <a:latin typeface="Calibri"/>
                <a:cs typeface="+mn-cs"/>
              </a:rPr>
              <a:t>Prioritized stewardship</a:t>
            </a:r>
          </a:p>
          <a:p>
            <a:pPr marL="800100" lvl="1" indent="-342900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prstClr val="black"/>
                </a:solidFill>
                <a:latin typeface="Calibri"/>
                <a:cs typeface="+mn-cs"/>
              </a:rPr>
              <a:t>Project rescheduling</a:t>
            </a:r>
          </a:p>
          <a:p>
            <a:pPr marL="800100" lvl="1" indent="-342900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prstClr val="black"/>
                </a:solidFill>
                <a:latin typeface="Calibri"/>
                <a:cs typeface="+mn-cs"/>
              </a:rPr>
              <a:t>Project underfunding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2000" dirty="0">
              <a:solidFill>
                <a:prstClr val="black"/>
              </a:solidFill>
              <a:latin typeface="Calibri"/>
              <a:cs typeface="+mn-cs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20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9D29DD4-A03F-42BD-94FA-CB54D623C256}"/>
              </a:ext>
            </a:extLst>
          </p:cNvPr>
          <p:cNvSpPr txBox="1">
            <a:spLocks/>
          </p:cNvSpPr>
          <p:nvPr/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dirty="0"/>
              <a:t>2024-2028 Highway Program Recap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E608B3B-6F34-784B-37BF-9A9A89C541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19BC1E-F5FA-4CE2-A6A0-1BC37D640C14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748604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24017</TotalTime>
  <Words>1064</Words>
  <Application>Microsoft Office PowerPoint</Application>
  <PresentationFormat>On-screen Show (4:3)</PresentationFormat>
  <Paragraphs>202</Paragraphs>
  <Slides>27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Arial</vt:lpstr>
      <vt:lpstr>Calibri</vt:lpstr>
      <vt:lpstr>Georgia</vt:lpstr>
      <vt:lpstr>Helvetica</vt:lpstr>
      <vt:lpstr>Times New Roman</vt:lpstr>
      <vt:lpstr>Wingdings</vt:lpstr>
      <vt:lpstr>Clarity</vt:lpstr>
      <vt:lpstr>2025-2029 Highway Program Development</vt:lpstr>
      <vt:lpstr>PowerPoint Presentation</vt:lpstr>
      <vt:lpstr>Highway Program Development Process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Rescheduling Summary</vt:lpstr>
      <vt:lpstr>PowerPoint Presentation</vt:lpstr>
      <vt:lpstr>Underfunded Projects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Next Steps</vt:lpstr>
      <vt:lpstr>PowerPoint Presentation</vt:lpstr>
    </vt:vector>
  </TitlesOfParts>
  <Company>Iowa Department of Transportation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Debra</dc:creator>
  <cp:lastModifiedBy>Anderson, Stuart</cp:lastModifiedBy>
  <cp:revision>789</cp:revision>
  <cp:lastPrinted>2024-01-02T20:35:57Z</cp:lastPrinted>
  <dcterms:created xsi:type="dcterms:W3CDTF">2012-08-20T21:48:37Z</dcterms:created>
  <dcterms:modified xsi:type="dcterms:W3CDTF">2024-01-02T22:02:27Z</dcterms:modified>
</cp:coreProperties>
</file>