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87" r:id="rId5"/>
  </p:sldMasterIdLst>
  <p:notesMasterIdLst>
    <p:notesMasterId r:id="rId12"/>
  </p:notesMasterIdLst>
  <p:handoutMasterIdLst>
    <p:handoutMasterId r:id="rId13"/>
  </p:handoutMasterIdLst>
  <p:sldIdLst>
    <p:sldId id="299" r:id="rId6"/>
    <p:sldId id="300" r:id="rId7"/>
    <p:sldId id="301" r:id="rId8"/>
    <p:sldId id="298" r:id="rId9"/>
    <p:sldId id="256" r:id="rId10"/>
    <p:sldId id="270" r:id="rId11"/>
  </p:sldIdLst>
  <p:sldSz cx="9144000" cy="6858000" type="screen4x3"/>
  <p:notesSz cx="7010400" cy="92964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PT Sans" panose="020B0503020203020204" pitchFamily="34" charset="0"/>
      <p:regular r:id="rId18"/>
      <p:bold r:id="rId19"/>
      <p:italic r:id="rId20"/>
      <p:boldItalic r:id="rId21"/>
    </p:embeddedFont>
    <p:embeddedFont>
      <p:font typeface="Roboto Slab" pitchFamily="50" charset="0"/>
      <p:regular r:id="rId22"/>
      <p:bold r:id="rId23"/>
    </p:embeddedFont>
    <p:embeddedFont>
      <p:font typeface="Tw Cen MT" panose="020B0602020104020603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3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53.0</c:v>
                </c:pt>
                <c:pt idx="1">
                  <c:v>PRF Receipts 3.7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548.9</c:v>
                </c:pt>
                <c:pt idx="1">
                  <c:v>402.8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53.0</c:v>
                </c:pt>
                <c:pt idx="1">
                  <c:v>PRF Receipts 3.7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601.9</c:v>
                </c:pt>
                <c:pt idx="1">
                  <c:v>399.1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3"/>
              <c:layout>
                <c:manualLayout>
                  <c:x val="8.4664239625129711E-3"/>
                  <c:y val="8.65666438196539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(August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(December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-45.2</c:v>
                </c:pt>
                <c:pt idx="1">
                  <c:v>3.7</c:v>
                </c:pt>
                <c:pt idx="2">
                  <c:v>53</c:v>
                </c:pt>
                <c:pt idx="3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2025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44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8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39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3013" y="265165"/>
            <a:ext cx="3968750" cy="244362"/>
          </a:xfrm>
        </p:spPr>
        <p:txBody>
          <a:bodyPr lIns="0" tIns="0" rIns="0" bIns="0"/>
          <a:lstStyle>
            <a:lvl1pPr>
              <a:defRPr sz="158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995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3013" y="265165"/>
            <a:ext cx="3968750" cy="244362"/>
          </a:xfrm>
        </p:spPr>
        <p:txBody>
          <a:bodyPr lIns="0" tIns="0" rIns="0" bIns="0"/>
          <a:lstStyle>
            <a:lvl1pPr>
              <a:defRPr sz="158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685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3013" y="265165"/>
            <a:ext cx="3968750" cy="244362"/>
          </a:xfrm>
        </p:spPr>
        <p:txBody>
          <a:bodyPr lIns="0" tIns="0" rIns="0" bIns="0"/>
          <a:lstStyle>
            <a:lvl1pPr>
              <a:defRPr sz="158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44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08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078" y="799561"/>
            <a:ext cx="8199695" cy="49866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3013" y="265165"/>
            <a:ext cx="39687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74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 2025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January 21,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1" y="6448430"/>
            <a:ext cx="2387600" cy="273050"/>
          </a:xfrm>
        </p:spPr>
        <p:txBody>
          <a:bodyPr/>
          <a:lstStyle/>
          <a:p>
            <a:r>
              <a:rPr lang="en-US" dirty="0"/>
              <a:t>FY 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606443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(November)             $399.1m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(November)             $402.8m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(December)            $601.9m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(December)            $548.9m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973704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66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(August 2024)           ($45.2m)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PRF Receipts    Difference                     $3.7m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Project Letting Difference                     $53.0m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(December 2024)          $11.5m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($4.4m)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6" y="6538917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2025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sixty-one percent of the FY 2025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December letting was approximately $100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January 21,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010" y="522549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9236" y="505250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8860" y="492266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1283" y="453022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9939" y="421286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0485" y="368435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9656" y="336285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3564" y="31836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8539" y="43012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7595" y="431243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29602" y="405979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27919" y="387601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7600" y="365863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5785" y="362379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191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1026" y="347942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1902" y="331017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76478" y="367813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40387" y="335953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42370" y="540180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34511" y="517986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99548" y="5184842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89662" y="491602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70556" y="452358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97867" y="495916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78344" y="445928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05194" y="518069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93440" y="5139209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40710" y="428297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64748" y="413072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93003" y="405605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80833" y="420706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27320" y="406808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92058" y="384739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82587" y="363499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19115" y="340517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87425" y="363374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37253" y="352713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27688" y="348191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19461" y="332261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40478" y="41672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86941" y="351054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58271" y="354621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415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48407" y="331888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41631" y="369473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415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19229" y="357152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66913" y="365946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88140" y="333713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24901" y="313137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56336" y="293225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74659" y="276589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03214" y="264103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7109" y="210588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70465" y="230584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36010" y="211252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05265" y="300028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82402" y="310316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23910" y="278000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41240" y="280613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77448" y="220959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94364" y="227472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24646" y="2087218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6281" y="17968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15798" y="1853662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06694" y="148984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32783" y="157986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468782" y="195239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44330" y="173999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50944" y="144919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18310" y="80494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53156" y="102605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02384" y="908239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502362" y="226908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05173" y="1976040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585352" y="16047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255737" y="171718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571663" y="115506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041678" y="92607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08837" y="83522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684268" y="274225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565623" y="260950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196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148891" y="291358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369587" y="290528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244719" y="281692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815358" y="240706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42370" y="223158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551519" y="2060668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271269" y="234732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172122" y="202084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891044" y="291607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930453" y="280033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882746" y="262402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753731" y="230252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993923" y="202789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500079" y="183914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828633" y="169643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085006" y="187647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747739" y="1361660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637392" y="103725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765162" y="847670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202821" y="12156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133542" y="85472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204894" y="1091599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701876" y="174704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836285" y="1018172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153222" y="120858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07129" y="110653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792495" y="539309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192401" y="538479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051769" y="507366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446931" y="49301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507083" y="447670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721556" y="441489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020242" y="483388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097818" y="457336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622592" y="515165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930405" y="5260758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843703" y="501060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706804" y="491395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488598" y="451694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968985" y="4848820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102564" y="495875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792678" y="44132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024989" y="4483344"/>
            <a:ext cx="141194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</a:t>
            </a:r>
            <a:r>
              <a:rPr sz="221" kern="0" spc="22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21" kern="0" spc="-3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522432" y="426596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375163" y="409588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719481" y="407182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409181" y="397184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316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422870" y="384365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609963" y="401415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704548" y="385776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942253" y="429500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067120" y="415852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106530" y="392040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531973" y="371422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117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414988" y="359392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117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655597" y="347776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602497" y="336451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904502" y="350888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224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033517" y="375156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049281" y="330477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378251" y="435972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370369" y="419627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569907" y="43215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718421" y="435018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474079" y="40664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355849" y="378392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850341" y="416557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170599" y="4314918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763639" y="398470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794336" y="383619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031627" y="395773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553314" y="374907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683160" y="341139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933309" y="344665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222454" y="533791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424066" y="539973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528192" y="522259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623605" y="502388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414111" y="490689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514502" y="442485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675460" y="459825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304593" y="419751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583781" y="423112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637711" y="415603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217475" y="389551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399176" y="37955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604937" y="390090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6924781" y="420788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747229" y="388597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995303" y="393202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071635" y="406974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6570920" y="351676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968341" y="360595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685832" y="3198580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857577" y="318696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005675" y="346158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217243" y="403738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28836" y="360678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7889701" y="321517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4713676" y="300650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350272" y="275386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914873" y="295133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123538" y="295382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941422" y="259664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540685" y="236267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395905" y="208265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140546" y="235769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928147" y="200466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039740" y="219300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5609732" y="312473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5627985" y="2865047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546262" y="271031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910494" y="279701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6110032" y="281734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5324737" y="21581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5788530" y="255972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5750778" y="238383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281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6032456" y="230542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764883" y="215193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281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5791433" y="2034118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5006968" y="187772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5168341" y="184246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000330" y="151930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5138887" y="166408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4408766" y="138323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122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4679655" y="117871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196550" y="115050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418905" y="183831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5408119" y="166739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5847022" y="191754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056518" y="194866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6149027" y="196276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164376" y="171593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5931650" y="148403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6019181" y="159148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5800560" y="115299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5847851" y="83356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6463477" y="293059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6453936" y="26767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6829782" y="306168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7055456" y="313427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7071220" y="289782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6803233" y="259083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6968341" y="259166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6241537" y="231081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6241537" y="2074359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6535245" y="226228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6684586" y="231828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6865044" y="235230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6859236" y="219134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7363268" y="308823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7631257" y="307993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8043608" y="297000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7602631" y="285343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7271588" y="234898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6366818" y="184827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457254" y="19528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6580462" y="172838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6651399" y="176613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128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417015" y="136663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6270990" y="121978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6617383" y="138281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6629414" y="103186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6462647" y="82609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6458914" y="555571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807795" y="101070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6673387" y="80867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27067" y="196110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1383324" y="457253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1969081" y="539018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2397613" y="540844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1696531" y="479903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1945021" y="49044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1854585" y="46165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2406739" y="497285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2354055" y="469035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2505057" y="454225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1140642" y="384988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1541379" y="380010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744651" y="4213282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2014713" y="443895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2107223" y="406518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344513" y="417221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2434119" y="424688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2488048" y="402411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1679522" y="345080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1840066" y="335414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2017618" y="338982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2579314" y="343296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3131883" y="540885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3013238" y="47069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3398626" y="475548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3634256" y="534165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3908052" y="524291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4155712" y="54113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3929208" y="493054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3650850" y="464928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4241585" y="50218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4087263" y="463351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4054066" y="4524414"/>
            <a:ext cx="186018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331" kern="0" baseline="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r>
              <a:rPr sz="331" kern="0" spc="562" baseline="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2981710" y="401208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3589038" y="433441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4069838" y="4079703"/>
            <a:ext cx="57149" cy="107759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1206" defTabSz="806867">
              <a:spcBef>
                <a:spcPts val="212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3557925" y="3837020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3527227" y="328735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4018399" y="32728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4299662" y="354206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1029880" y="245435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1055600" y="222909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1517734" y="236267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2032138" y="288122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2189362" y="316580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2490953" y="300941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1956221" y="239420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922619" y="22556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2244951" y="2587103"/>
            <a:ext cx="74519" cy="116095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23534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defTabSz="806867">
              <a:spcBef>
                <a:spcPts val="35"/>
              </a:spcBef>
            </a:pP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1206" defTabSz="806867"/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1118241" y="18084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761063" y="11152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929488" y="125421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1132345" y="140936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1153088" y="8045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1222781" y="108537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1932161" y="179102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2356543" y="16379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1822643" y="117249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1968252" y="130648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1713943" y="837300"/>
            <a:ext cx="161925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331" kern="0" baseline="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60</a:t>
            </a:r>
            <a:r>
              <a:rPr sz="331" kern="0" spc="251" baseline="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2393050" y="140687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2389731" y="131395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2512939" y="84227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2656889" y="294054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2941471" y="309155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3391159" y="309818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2785075" y="252943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3208628" y="254188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3356727" y="261655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3393233" y="227223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3526397" y="297456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3886480" y="319650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4002221" y="295216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4322064" y="322181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3612685" y="246016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3929624" y="253856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4211301" y="254603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4385950" y="260908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3980648" y="22556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2904964" y="151017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3402359" y="176488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3406508" y="127786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3546310" y="147698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3523493" y="85596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3991850" y="137659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4198855" y="85679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5332204" y="538645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4687539" y="468495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5221026" y="47451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5256287" y="457378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5511415" y="492763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5882284" y="474925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4938104" y="3599317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5245501" y="372791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5340501" y="353916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5294867" y="33956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5693116" y="3519252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5971060" y="359267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6012128" y="340351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5882284" y="327988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6524033" y="5681823"/>
            <a:ext cx="178734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22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r>
              <a:rPr sz="221" kern="0" spc="168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331" kern="0" spc="-33" baseline="1111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331" kern="0" baseline="11111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6520310" y="543830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6650985" y="551505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6403323" y="513838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6580462" y="533791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6728976" y="562581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6954649" y="510726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6329483" y="47123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6415356" y="456382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6954649" y="482102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7038033" y="498405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6826463" y="447919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6387976" y="388182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6984103" y="414815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6234889" y="3401853"/>
            <a:ext cx="196663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331" kern="0" baseline="-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r>
              <a:rPr sz="331" kern="0" spc="483" baseline="-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6405813" y="331432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6835175" y="378599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7162900" y="366403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7111876" y="330934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7702608" y="396728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7200649" y="384905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7523813" y="35221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7764005" y="355575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7728330" y="337115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8041119" y="3299801"/>
            <a:ext cx="74519" cy="107759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7370" defTabSz="806867">
              <a:spcBef>
                <a:spcPts val="216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4445686" y="302393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5111507" y="323218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5284497" y="310938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5324737" y="27941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4561427" y="213782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5237204" y="2520314"/>
            <a:ext cx="151279" cy="159055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lnSpc>
                <a:spcPts val="247"/>
              </a:lnSpc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05341" defTabSz="806867">
              <a:lnSpc>
                <a:spcPts val="247"/>
              </a:lnSpc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defTabSz="806867">
              <a:spcBef>
                <a:spcPts val="172"/>
              </a:spcBef>
            </a:pP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21853" defTabSz="806867">
              <a:spcBef>
                <a:spcPts val="4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5333862" y="223614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5467856" y="32027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5705146" y="278622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5778158" y="286131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5909663" y="302434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5879380" y="252238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4565991" y="175119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4661808" y="1518470"/>
            <a:ext cx="17369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331" kern="0" baseline="1111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r>
              <a:rPr sz="331" kern="0" spc="410" baseline="1111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5193646" y="170514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4469333" y="130897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4470991" y="85016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4800376" y="85472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5077491" y="139111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4918190" y="117830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5458314" y="195571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5481961" y="175493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5390696" y="150644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5589820" y="145126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5820058" y="166200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6263523" y="167528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5457486" y="84601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6097172" y="126873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6200053" y="138281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5978112" y="83813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6451032" y="318364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6890764" y="267753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6386731" y="24879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6865873" y="246970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7045488" y="2284268"/>
            <a:ext cx="180415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22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r>
              <a:rPr sz="221" kern="0" spc="20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331" kern="0" spc="-66" baseline="-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331" kern="0" baseline="-22222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6983273" y="208224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7443332" y="323923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7449970" y="273810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7563222" y="265389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8028674" y="313137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8110398" y="298120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7855269" y="287417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7291917" y="260120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7254580" y="24846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7492698" y="240498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7474861" y="231538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7535427" y="228509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6379679" y="155746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6551423" y="161844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6778756" y="173211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6742665" y="156410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5" name="object 425"/>
          <p:cNvSpPr txBox="1"/>
          <p:nvPr/>
        </p:nvSpPr>
        <p:spPr>
          <a:xfrm>
            <a:off x="6843886" y="1528011"/>
            <a:ext cx="73959" cy="107759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28016" defTabSz="806867">
              <a:spcBef>
                <a:spcPts val="247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1439743" y="508901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1280019" y="4274264"/>
            <a:ext cx="179854" cy="180215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57713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9309" defTabSz="806867">
              <a:spcBef>
                <a:spcPts val="224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33619" defTabSz="806867">
              <a:spcBef>
                <a:spcPts val="251"/>
              </a:spcBef>
            </a:pPr>
            <a:r>
              <a:rPr sz="22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r>
              <a:rPr sz="221" kern="0" spc="176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331" kern="0" spc="-33" baseline="1111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275</a:t>
            </a:r>
            <a:endParaRPr sz="331" kern="0" baseline="11111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1528934" y="450906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7837017" y="3745341"/>
            <a:ext cx="87406" cy="120583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41464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1206" defTabSz="806867">
              <a:spcBef>
                <a:spcPts val="26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1260532" y="416184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1468367" y="400337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1607340" y="398138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1213239" y="364411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1249330" y="322678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1759171" y="408136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2462328" y="389675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3763271" y="53445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3752071" y="502471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2966361" y="392081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3369587" y="389924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3791055" y="4064769"/>
            <a:ext cx="203947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331" kern="0" baseline="1111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r>
              <a:rPr sz="331" kern="0" spc="350" baseline="1111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1056429" y="268749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751106" y="2419921"/>
            <a:ext cx="158003" cy="189705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80687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defTabSz="806867">
              <a:spcBef>
                <a:spcPts val="26"/>
              </a:spcBef>
            </a:pP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94134" defTabSz="806867"/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1206" defTabSz="806867">
              <a:lnSpc>
                <a:spcPts val="251"/>
              </a:lnSpc>
              <a:spcBef>
                <a:spcPts val="18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84049" defTabSz="806867">
              <a:lnSpc>
                <a:spcPts val="251"/>
              </a:lnSpc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750277" y="226186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1661258" y="5330037"/>
            <a:ext cx="180415" cy="110211"/>
          </a:xfrm>
          <a:prstGeom prst="rect">
            <a:avLst/>
          </a:prstGeom>
        </p:spPr>
        <p:txBody>
          <a:bodyPr vert="horz" wrap="square" lIns="0" tIns="29135" rIns="0" bIns="0" rtlCol="0">
            <a:spAutoFit/>
          </a:bodyPr>
          <a:lstStyle/>
          <a:p>
            <a:pPr marL="33619" defTabSz="806867">
              <a:spcBef>
                <a:spcPts val="229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333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3145" defTabSz="806867">
              <a:spcBef>
                <a:spcPts val="146"/>
              </a:spcBef>
            </a:pPr>
            <a:r>
              <a:rPr sz="331" kern="0" baseline="-333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r>
              <a:rPr sz="331" kern="0" spc="152" baseline="-333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4185166" y="300277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4245733" y="226352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4356496" y="8472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4988715" y="370676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4349858" y="364619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5719666" y="369680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6272649" y="351800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6793691" y="36362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4" name="object 454"/>
          <p:cNvSpPr txBox="1"/>
          <p:nvPr/>
        </p:nvSpPr>
        <p:spPr>
          <a:xfrm>
            <a:off x="7393137" y="385776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7531694" y="398387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7578985" y="3914597"/>
            <a:ext cx="15127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67</a:t>
            </a:r>
            <a:r>
              <a:rPr sz="221" kern="0" spc="199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5855734" y="259954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8" name="object 458"/>
          <p:cNvSpPr txBox="1"/>
          <p:nvPr/>
        </p:nvSpPr>
        <p:spPr>
          <a:xfrm>
            <a:off x="4409181" y="174331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6155251" y="297539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7551192" y="619462"/>
            <a:ext cx="885825" cy="522949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algn="ctr" defTabSz="806867">
              <a:lnSpc>
                <a:spcPts val="2471"/>
              </a:lnSpc>
              <a:spcBef>
                <a:spcPts val="106"/>
              </a:spcBef>
            </a:pPr>
            <a:r>
              <a:rPr sz="2074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I</a:t>
            </a:r>
            <a:r>
              <a:rPr sz="2074" kern="0" spc="-53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2074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O</a:t>
            </a:r>
            <a:r>
              <a:rPr sz="2074" kern="0" spc="-128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2074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W</a:t>
            </a:r>
            <a:r>
              <a:rPr sz="2074" kern="0" spc="-163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2074" kern="0" spc="-44" dirty="0">
                <a:solidFill>
                  <a:sysClr val="windowText" lastClr="000000"/>
                </a:solidFill>
                <a:latin typeface="Tw Cen MT"/>
                <a:cs typeface="Tw Cen MT"/>
              </a:rPr>
              <a:t>A</a:t>
            </a:r>
            <a:endParaRPr sz="2074" kern="0">
              <a:solidFill>
                <a:sysClr val="windowText" lastClr="000000"/>
              </a:solidFill>
              <a:latin typeface="Tw Cen MT"/>
              <a:cs typeface="Tw Cen MT"/>
            </a:endParaRPr>
          </a:p>
          <a:p>
            <a:pPr marR="6164" algn="ctr" defTabSz="806867">
              <a:lnSpc>
                <a:spcPts val="750"/>
              </a:lnSpc>
            </a:pPr>
            <a:r>
              <a:rPr sz="662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STATE</a:t>
            </a:r>
            <a:r>
              <a:rPr sz="662" kern="0" spc="-18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662" kern="0" spc="-9" dirty="0">
                <a:solidFill>
                  <a:sysClr val="windowText" lastClr="000000"/>
                </a:solidFill>
                <a:latin typeface="Tw Cen MT"/>
                <a:cs typeface="Tw Cen MT"/>
              </a:rPr>
              <a:t>HIGHWAY</a:t>
            </a:r>
            <a:r>
              <a:rPr sz="662" kern="0" spc="-18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662" kern="0" spc="-22" dirty="0">
                <a:solidFill>
                  <a:sysClr val="windowText" lastClr="000000"/>
                </a:solidFill>
                <a:latin typeface="Tw Cen MT"/>
                <a:cs typeface="Tw Cen MT"/>
              </a:rPr>
              <a:t>MAP</a:t>
            </a:r>
            <a:endParaRPr sz="662" kern="0">
              <a:solidFill>
                <a:sysClr val="windowText" lastClr="000000"/>
              </a:solidFill>
              <a:latin typeface="Tw Cen MT"/>
              <a:cs typeface="Tw Cen MT"/>
            </a:endParaRPr>
          </a:p>
          <a:p>
            <a:pPr marR="1681" algn="ctr" defTabSz="806867">
              <a:lnSpc>
                <a:spcPts val="662"/>
              </a:lnSpc>
            </a:pPr>
            <a:r>
              <a:rPr sz="574" kern="0" spc="-22" dirty="0">
                <a:solidFill>
                  <a:sysClr val="windowText" lastClr="000000"/>
                </a:solidFill>
                <a:latin typeface="Tw Cen MT"/>
                <a:cs typeface="Tw Cen MT"/>
              </a:rPr>
              <a:t>Prepared</a:t>
            </a:r>
            <a:r>
              <a:rPr sz="574" kern="0" spc="4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574" kern="0" spc="-18" dirty="0">
                <a:solidFill>
                  <a:sysClr val="windowText" lastClr="000000"/>
                </a:solidFill>
                <a:latin typeface="Tw Cen MT"/>
                <a:cs typeface="Tw Cen MT"/>
              </a:rPr>
              <a:t>by</a:t>
            </a:r>
            <a:r>
              <a:rPr sz="574" kern="0" spc="4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574" kern="0" spc="-22" dirty="0">
                <a:solidFill>
                  <a:sysClr val="windowText" lastClr="000000"/>
                </a:solidFill>
                <a:latin typeface="Tw Cen MT"/>
                <a:cs typeface="Tw Cen MT"/>
              </a:rPr>
              <a:t>the</a:t>
            </a:r>
            <a:endParaRPr sz="574" kern="0">
              <a:solidFill>
                <a:sysClr val="windowText" lastClr="000000"/>
              </a:solidFill>
              <a:latin typeface="Tw Cen MT"/>
              <a:cs typeface="Tw Cen MT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7487343" y="1342540"/>
            <a:ext cx="1002366" cy="303552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249344" defTabSz="806867">
              <a:lnSpc>
                <a:spcPts val="662"/>
              </a:lnSpc>
              <a:spcBef>
                <a:spcPts val="97"/>
              </a:spcBef>
            </a:pPr>
            <a:r>
              <a:rPr sz="574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In</a:t>
            </a:r>
            <a:r>
              <a:rPr sz="574" kern="0" spc="-9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574" kern="0" spc="-18" dirty="0">
                <a:solidFill>
                  <a:sysClr val="windowText" lastClr="000000"/>
                </a:solidFill>
                <a:latin typeface="Tw Cen MT"/>
                <a:cs typeface="Tw Cen MT"/>
              </a:rPr>
              <a:t>Conjunction</a:t>
            </a:r>
            <a:r>
              <a:rPr sz="574" kern="0" spc="4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574" kern="0" spc="-18" dirty="0">
                <a:solidFill>
                  <a:sysClr val="windowText" lastClr="000000"/>
                </a:solidFill>
                <a:latin typeface="Tw Cen MT"/>
                <a:cs typeface="Tw Cen MT"/>
              </a:rPr>
              <a:t>with</a:t>
            </a:r>
            <a:endParaRPr sz="574" kern="0">
              <a:solidFill>
                <a:sysClr val="windowText" lastClr="000000"/>
              </a:solidFill>
              <a:latin typeface="Tw Cen MT"/>
              <a:cs typeface="Tw Cen MT"/>
            </a:endParaRPr>
          </a:p>
          <a:p>
            <a:pPr marL="11206" marR="4483" indent="269516" defTabSz="806867">
              <a:lnSpc>
                <a:spcPts val="750"/>
              </a:lnSpc>
              <a:spcBef>
                <a:spcPts val="35"/>
              </a:spcBef>
            </a:pPr>
            <a:r>
              <a:rPr sz="662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United</a:t>
            </a:r>
            <a:r>
              <a:rPr sz="662" kern="0" spc="-44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662" kern="0" spc="-9" dirty="0">
                <a:solidFill>
                  <a:sysClr val="windowText" lastClr="000000"/>
                </a:solidFill>
                <a:latin typeface="Tw Cen MT"/>
                <a:cs typeface="Tw Cen MT"/>
              </a:rPr>
              <a:t>States Department </a:t>
            </a:r>
            <a:r>
              <a:rPr sz="662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of</a:t>
            </a:r>
            <a:r>
              <a:rPr sz="662" kern="0" spc="-9" dirty="0">
                <a:solidFill>
                  <a:sysClr val="windowText" lastClr="000000"/>
                </a:solidFill>
                <a:latin typeface="Tw Cen MT"/>
                <a:cs typeface="Tw Cen MT"/>
              </a:rPr>
              <a:t> Transportation</a:t>
            </a:r>
            <a:endParaRPr sz="662" kern="0">
              <a:solidFill>
                <a:sysClr val="windowText" lastClr="000000"/>
              </a:solidFill>
              <a:latin typeface="Tw Cen MT"/>
              <a:cs typeface="Tw Cen MT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7756127" y="1712828"/>
            <a:ext cx="46392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06867">
              <a:lnSpc>
                <a:spcPts val="613"/>
              </a:lnSpc>
            </a:pPr>
            <a:r>
              <a:rPr sz="574" kern="0" spc="-22" dirty="0">
                <a:solidFill>
                  <a:sysClr val="windowText" lastClr="000000"/>
                </a:solidFill>
                <a:latin typeface="Tw Cen MT"/>
                <a:cs typeface="Tw Cen MT"/>
              </a:rPr>
              <a:t>January </a:t>
            </a:r>
            <a:r>
              <a:rPr sz="574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1,</a:t>
            </a:r>
            <a:r>
              <a:rPr sz="574" kern="0" spc="4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574" kern="0" spc="-31" dirty="0">
                <a:solidFill>
                  <a:sysClr val="windowText" lastClr="000000"/>
                </a:solidFill>
                <a:latin typeface="Tw Cen MT"/>
                <a:cs typeface="Tw Cen MT"/>
              </a:rPr>
              <a:t>2015</a:t>
            </a:r>
            <a:endParaRPr sz="574" kern="0">
              <a:solidFill>
                <a:sysClr val="windowText" lastClr="000000"/>
              </a:solidFill>
              <a:latin typeface="Tw Cen MT"/>
              <a:cs typeface="Tw Cen MT"/>
            </a:endParaRPr>
          </a:p>
        </p:txBody>
      </p:sp>
      <p:sp>
        <p:nvSpPr>
          <p:cNvPr id="463" name="object 463"/>
          <p:cNvSpPr txBox="1"/>
          <p:nvPr/>
        </p:nvSpPr>
        <p:spPr>
          <a:xfrm>
            <a:off x="7698045" y="1983507"/>
            <a:ext cx="42022" cy="5266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265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0</a:t>
            </a:r>
            <a:endParaRPr sz="265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4" name="object 464"/>
          <p:cNvSpPr txBox="1"/>
          <p:nvPr/>
        </p:nvSpPr>
        <p:spPr>
          <a:xfrm>
            <a:off x="7868545" y="2068965"/>
            <a:ext cx="248771" cy="78023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 defTabSz="806867">
              <a:spcBef>
                <a:spcPts val="79"/>
              </a:spcBef>
            </a:pPr>
            <a:r>
              <a:rPr sz="441" kern="0" spc="-9" dirty="0">
                <a:solidFill>
                  <a:sysClr val="windowText" lastClr="000000"/>
                </a:solidFill>
                <a:latin typeface="Tw Cen MT"/>
                <a:cs typeface="Tw Cen MT"/>
              </a:rPr>
              <a:t>Kilometers</a:t>
            </a:r>
            <a:endParaRPr sz="441" kern="0">
              <a:solidFill>
                <a:sysClr val="windowText" lastClr="000000"/>
              </a:solidFill>
              <a:latin typeface="Tw Cen MT"/>
              <a:cs typeface="Tw Cen MT"/>
            </a:endParaRPr>
          </a:p>
        </p:txBody>
      </p:sp>
      <p:sp>
        <p:nvSpPr>
          <p:cNvPr id="465" name="object 465"/>
          <p:cNvSpPr txBox="1"/>
          <p:nvPr/>
        </p:nvSpPr>
        <p:spPr>
          <a:xfrm>
            <a:off x="7608439" y="1838313"/>
            <a:ext cx="42022" cy="5266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265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0</a:t>
            </a:r>
            <a:endParaRPr sz="265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6" name="object 466"/>
          <p:cNvSpPr txBox="1"/>
          <p:nvPr/>
        </p:nvSpPr>
        <p:spPr>
          <a:xfrm>
            <a:off x="7772712" y="1838313"/>
            <a:ext cx="407334" cy="5266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  <a:tabLst>
                <a:tab pos="183785" algn="l"/>
                <a:tab pos="357487" algn="l"/>
              </a:tabLst>
            </a:pPr>
            <a:r>
              <a:rPr sz="265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r>
              <a:rPr sz="265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	</a:t>
            </a:r>
            <a:r>
              <a:rPr sz="265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r>
              <a:rPr sz="265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	</a:t>
            </a:r>
            <a:r>
              <a:rPr sz="265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65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7" name="object 467"/>
          <p:cNvSpPr txBox="1"/>
          <p:nvPr/>
        </p:nvSpPr>
        <p:spPr>
          <a:xfrm>
            <a:off x="8292474" y="1838313"/>
            <a:ext cx="61072" cy="5266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265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40</a:t>
            </a:r>
            <a:endParaRPr sz="265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8" name="object 468"/>
          <p:cNvSpPr txBox="1"/>
          <p:nvPr/>
        </p:nvSpPr>
        <p:spPr>
          <a:xfrm>
            <a:off x="7796773" y="1923771"/>
            <a:ext cx="491378" cy="112776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27194" defTabSz="806867">
              <a:lnSpc>
                <a:spcPts val="507"/>
              </a:lnSpc>
              <a:spcBef>
                <a:spcPts val="79"/>
              </a:spcBef>
            </a:pPr>
            <a:r>
              <a:rPr sz="441" kern="0" spc="-9" dirty="0">
                <a:solidFill>
                  <a:sysClr val="windowText" lastClr="000000"/>
                </a:solidFill>
                <a:latin typeface="Tw Cen MT"/>
                <a:cs typeface="Tw Cen MT"/>
              </a:rPr>
              <a:t>Miles</a:t>
            </a:r>
            <a:endParaRPr sz="441" kern="0">
              <a:solidFill>
                <a:sysClr val="windowText" lastClr="000000"/>
              </a:solidFill>
              <a:latin typeface="Tw Cen MT"/>
              <a:cs typeface="Tw Cen MT"/>
            </a:endParaRPr>
          </a:p>
          <a:p>
            <a:pPr marL="11206" defTabSz="806867">
              <a:lnSpc>
                <a:spcPts val="296"/>
              </a:lnSpc>
            </a:pPr>
            <a:r>
              <a:rPr sz="265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r>
              <a:rPr sz="265" kern="0" spc="21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65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r>
              <a:rPr sz="265" kern="0" spc="21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65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r>
              <a:rPr sz="265" kern="0" spc="21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65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40</a:t>
            </a:r>
            <a:r>
              <a:rPr sz="265" kern="0" spc="216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65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50</a:t>
            </a:r>
            <a:endParaRPr sz="265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7414709" y="5327962"/>
            <a:ext cx="616324" cy="927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529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Interstate</a:t>
            </a:r>
            <a:r>
              <a:rPr sz="529" kern="0" spc="4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529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Highways</a:t>
            </a:r>
            <a:endParaRPr sz="52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7414709" y="5452415"/>
            <a:ext cx="466165" cy="927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529" kern="0" dirty="0">
                <a:solidFill>
                  <a:sysClr val="windowText" lastClr="000000"/>
                </a:solidFill>
                <a:latin typeface="Arial"/>
                <a:cs typeface="Arial"/>
              </a:rPr>
              <a:t>U.S. </a:t>
            </a:r>
            <a:r>
              <a:rPr sz="529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Highways</a:t>
            </a:r>
            <a:endParaRPr sz="52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7414710" y="5533558"/>
            <a:ext cx="796737" cy="256782"/>
          </a:xfrm>
          <a:prstGeom prst="rect">
            <a:avLst/>
          </a:prstGeom>
        </p:spPr>
        <p:txBody>
          <a:bodyPr vert="horz" wrap="square" lIns="0" tIns="54909" rIns="0" bIns="0" rtlCol="0">
            <a:spAutoFit/>
          </a:bodyPr>
          <a:lstStyle/>
          <a:p>
            <a:pPr marL="11206" defTabSz="806867">
              <a:spcBef>
                <a:spcPts val="432"/>
              </a:spcBef>
            </a:pPr>
            <a:r>
              <a:rPr sz="529" kern="0" dirty="0">
                <a:solidFill>
                  <a:sysClr val="windowText" lastClr="000000"/>
                </a:solidFill>
                <a:latin typeface="Arial"/>
                <a:cs typeface="Arial"/>
              </a:rPr>
              <a:t>State</a:t>
            </a:r>
            <a:r>
              <a:rPr sz="529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529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Highways</a:t>
            </a:r>
            <a:endParaRPr sz="529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1206" defTabSz="806867">
              <a:spcBef>
                <a:spcPts val="349"/>
              </a:spcBef>
            </a:pPr>
            <a:r>
              <a:rPr sz="529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Unsigned</a:t>
            </a:r>
            <a:r>
              <a:rPr sz="529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529" kern="0" dirty="0">
                <a:solidFill>
                  <a:sysClr val="windowText" lastClr="000000"/>
                </a:solidFill>
                <a:latin typeface="Arial"/>
                <a:cs typeface="Arial"/>
              </a:rPr>
              <a:t>State </a:t>
            </a:r>
            <a:r>
              <a:rPr sz="529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Highways</a:t>
            </a:r>
            <a:endParaRPr sz="52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8416137" y="535409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8416137" y="547606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74" name="object 474"/>
          <p:cNvSpPr txBox="1"/>
          <p:nvPr/>
        </p:nvSpPr>
        <p:spPr>
          <a:xfrm>
            <a:off x="8416137" y="559802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75" name="object 475"/>
          <p:cNvSpPr txBox="1"/>
          <p:nvPr/>
        </p:nvSpPr>
        <p:spPr>
          <a:xfrm>
            <a:off x="8407426" y="571998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476" name="object 476"/>
          <p:cNvGrpSpPr/>
          <p:nvPr/>
        </p:nvGrpSpPr>
        <p:grpSpPr>
          <a:xfrm>
            <a:off x="7504997" y="1121066"/>
            <a:ext cx="956982" cy="691403"/>
            <a:chOff x="8353263" y="1270542"/>
            <a:chExt cx="1084580" cy="783590"/>
          </a:xfrm>
        </p:grpSpPr>
        <p:pic>
          <p:nvPicPr>
            <p:cNvPr id="477" name="object 47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3263" y="1270542"/>
              <a:ext cx="1084187" cy="271950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8572500" y="1943100"/>
              <a:ext cx="586740" cy="110489"/>
            </a:xfrm>
            <a:custGeom>
              <a:avLst/>
              <a:gdLst/>
              <a:ahLst/>
              <a:cxnLst/>
              <a:rect l="l" t="t" r="r" b="b"/>
              <a:pathLst>
                <a:path w="586740" h="110489">
                  <a:moveTo>
                    <a:pt x="586740" y="0"/>
                  </a:moveTo>
                  <a:lnTo>
                    <a:pt x="0" y="0"/>
                  </a:lnTo>
                  <a:lnTo>
                    <a:pt x="0" y="110489"/>
                  </a:lnTo>
                  <a:lnTo>
                    <a:pt x="586740" y="110489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79" name="object 479"/>
          <p:cNvSpPr txBox="1">
            <a:spLocks noGrp="1"/>
          </p:cNvSpPr>
          <p:nvPr>
            <p:ph type="title"/>
          </p:nvPr>
        </p:nvSpPr>
        <p:spPr>
          <a:xfrm>
            <a:off x="2254776" y="233969"/>
            <a:ext cx="3955604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dirty="0"/>
              <a:t>Possible</a:t>
            </a:r>
            <a:r>
              <a:rPr spc="-31" dirty="0"/>
              <a:t> </a:t>
            </a:r>
            <a:r>
              <a:rPr dirty="0"/>
              <a:t>2025</a:t>
            </a:r>
            <a:r>
              <a:rPr spc="-31" dirty="0"/>
              <a:t> </a:t>
            </a:r>
            <a:r>
              <a:rPr dirty="0"/>
              <a:t>Commission</a:t>
            </a:r>
            <a:r>
              <a:rPr spc="-31" dirty="0"/>
              <a:t> </a:t>
            </a:r>
            <a:r>
              <a:rPr spc="-18" dirty="0"/>
              <a:t>Tour</a:t>
            </a:r>
            <a:r>
              <a:rPr spc="-31" dirty="0"/>
              <a:t> </a:t>
            </a:r>
            <a:r>
              <a:rPr spc="-9" dirty="0"/>
              <a:t>Routes</a:t>
            </a:r>
          </a:p>
        </p:txBody>
      </p:sp>
      <p:sp>
        <p:nvSpPr>
          <p:cNvPr id="481" name="Star: 5 Points 480">
            <a:extLst>
              <a:ext uri="{FF2B5EF4-FFF2-40B4-BE49-F238E27FC236}">
                <a16:creationId xmlns:a16="http://schemas.microsoft.com/office/drawing/2014/main" id="{319CC6B3-905C-6FCE-960B-80D87DC8BC41}"/>
              </a:ext>
            </a:extLst>
          </p:cNvPr>
          <p:cNvSpPr/>
          <p:nvPr/>
        </p:nvSpPr>
        <p:spPr>
          <a:xfrm>
            <a:off x="961646" y="1369457"/>
            <a:ext cx="339214" cy="415658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58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2" name="Star: 5 Points 481">
            <a:extLst>
              <a:ext uri="{FF2B5EF4-FFF2-40B4-BE49-F238E27FC236}">
                <a16:creationId xmlns:a16="http://schemas.microsoft.com/office/drawing/2014/main" id="{CDADBEA1-5719-3E95-9CBE-847A972507A3}"/>
              </a:ext>
            </a:extLst>
          </p:cNvPr>
          <p:cNvSpPr/>
          <p:nvPr/>
        </p:nvSpPr>
        <p:spPr>
          <a:xfrm>
            <a:off x="2562647" y="4681179"/>
            <a:ext cx="339214" cy="41565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588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3" name="Star: 5 Points 482">
            <a:extLst>
              <a:ext uri="{FF2B5EF4-FFF2-40B4-BE49-F238E27FC236}">
                <a16:creationId xmlns:a16="http://schemas.microsoft.com/office/drawing/2014/main" id="{58D224C3-EB46-3606-3C8A-40949EC60E3C}"/>
              </a:ext>
            </a:extLst>
          </p:cNvPr>
          <p:cNvSpPr/>
          <p:nvPr/>
        </p:nvSpPr>
        <p:spPr>
          <a:xfrm>
            <a:off x="3745239" y="3770352"/>
            <a:ext cx="339214" cy="41565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588" kern="0" dirty="0">
              <a:solidFill>
                <a:srgbClr val="FF0000"/>
              </a:solidFill>
              <a:highlight>
                <a:srgbClr val="00FF00"/>
              </a:highlight>
              <a:latin typeface="Calibri"/>
            </a:endParaRPr>
          </a:p>
        </p:txBody>
      </p:sp>
      <p:sp>
        <p:nvSpPr>
          <p:cNvPr id="484" name="Star: 5 Points 483">
            <a:extLst>
              <a:ext uri="{FF2B5EF4-FFF2-40B4-BE49-F238E27FC236}">
                <a16:creationId xmlns:a16="http://schemas.microsoft.com/office/drawing/2014/main" id="{50B79188-2D5A-EE93-76B8-F682D9F3E8BA}"/>
              </a:ext>
            </a:extLst>
          </p:cNvPr>
          <p:cNvSpPr/>
          <p:nvPr/>
        </p:nvSpPr>
        <p:spPr>
          <a:xfrm>
            <a:off x="7870912" y="3228129"/>
            <a:ext cx="339214" cy="41565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58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C8C6D429-05E2-AD8F-1E39-CF6F5F891502}"/>
              </a:ext>
            </a:extLst>
          </p:cNvPr>
          <p:cNvSpPr txBox="1"/>
          <p:nvPr/>
        </p:nvSpPr>
        <p:spPr>
          <a:xfrm>
            <a:off x="1355079" y="1607393"/>
            <a:ext cx="1551923" cy="282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806867"/>
            <a:r>
              <a:rPr lang="en-US" sz="1235" kern="0" dirty="0">
                <a:solidFill>
                  <a:srgbClr val="00B0F0"/>
                </a:solidFill>
              </a:rPr>
              <a:t>April-Sioux Center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35B2ABFC-A48B-6EBB-DA82-4938262A75C4}"/>
              </a:ext>
            </a:extLst>
          </p:cNvPr>
          <p:cNvSpPr txBox="1"/>
          <p:nvPr/>
        </p:nvSpPr>
        <p:spPr>
          <a:xfrm>
            <a:off x="3929814" y="4207213"/>
            <a:ext cx="1551923" cy="282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806867"/>
            <a:r>
              <a:rPr lang="en-US" sz="1235" kern="0" dirty="0">
                <a:solidFill>
                  <a:srgbClr val="00B050"/>
                </a:solidFill>
              </a:rPr>
              <a:t>June-Des Moines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09709BE0-5212-9D46-3653-1DB1230EA756}"/>
              </a:ext>
            </a:extLst>
          </p:cNvPr>
          <p:cNvSpPr txBox="1"/>
          <p:nvPr/>
        </p:nvSpPr>
        <p:spPr>
          <a:xfrm>
            <a:off x="6233703" y="3017599"/>
            <a:ext cx="1551923" cy="282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806867"/>
            <a:r>
              <a:rPr lang="en-US" sz="1235" kern="0" dirty="0">
                <a:solidFill>
                  <a:srgbClr val="FFC000"/>
                </a:solidFill>
              </a:rPr>
              <a:t>October-Clinton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3EB3CF5D-47CC-F5A6-2111-33BAB0AAA4B3}"/>
              </a:ext>
            </a:extLst>
          </p:cNvPr>
          <p:cNvSpPr txBox="1"/>
          <p:nvPr/>
        </p:nvSpPr>
        <p:spPr>
          <a:xfrm>
            <a:off x="2976217" y="4839017"/>
            <a:ext cx="1332474" cy="282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806867"/>
            <a:r>
              <a:rPr lang="en-US" sz="1235" kern="0" dirty="0">
                <a:solidFill>
                  <a:srgbClr val="FF0000"/>
                </a:solidFill>
              </a:rPr>
              <a:t>August-Corning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sharepoint/v3"/>
    <ds:schemaRef ds:uri="http://schemas.microsoft.com/office/infopath/2007/PartnerControls"/>
    <ds:schemaRef ds:uri="http://purl.org/dc/terms/"/>
    <ds:schemaRef ds:uri="http://schemas.microsoft.com/office/2006/documentManagement/types"/>
    <ds:schemaRef ds:uri="230e9df3-be65-4c73-a93b-d1236ebd677e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3476</TotalTime>
  <Words>708</Words>
  <Application>Microsoft Office PowerPoint</Application>
  <PresentationFormat>On-screen Show (4:3)</PresentationFormat>
  <Paragraphs>536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Century Gothic</vt:lpstr>
      <vt:lpstr>Tw Cen MT</vt:lpstr>
      <vt:lpstr>Roboto Slab</vt:lpstr>
      <vt:lpstr>Arial</vt:lpstr>
      <vt:lpstr>PT Sans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Possible 2025 Commission Tour Routes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60</cp:revision>
  <cp:lastPrinted>2024-12-29T22:23:56Z</cp:lastPrinted>
  <dcterms:created xsi:type="dcterms:W3CDTF">2023-12-21T16:39:01Z</dcterms:created>
  <dcterms:modified xsi:type="dcterms:W3CDTF">2024-12-30T21:54:18Z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