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7"/>
  </p:notesMasterIdLst>
  <p:handoutMasterIdLst>
    <p:handoutMasterId r:id="rId18"/>
  </p:handoutMasterIdLst>
  <p:sldIdLst>
    <p:sldId id="256" r:id="rId5"/>
    <p:sldId id="300" r:id="rId6"/>
    <p:sldId id="302" r:id="rId7"/>
    <p:sldId id="311" r:id="rId8"/>
    <p:sldId id="312" r:id="rId9"/>
    <p:sldId id="313" r:id="rId10"/>
    <p:sldId id="303" r:id="rId11"/>
    <p:sldId id="304" r:id="rId12"/>
    <p:sldId id="314" r:id="rId13"/>
    <p:sldId id="306" r:id="rId14"/>
    <p:sldId id="315" r:id="rId15"/>
    <p:sldId id="301" r:id="rId16"/>
  </p:sldIdLst>
  <p:sldSz cx="9144000" cy="6858000" type="screen4x3"/>
  <p:notesSz cx="6858000" cy="9144000"/>
  <p:embeddedFontLst>
    <p:embeddedFont>
      <p:font typeface="PT Sans" panose="020B0503020203020204" pitchFamily="34" charset="0"/>
      <p:regular r:id="rId19"/>
      <p:bold r:id="rId20"/>
      <p:italic r:id="rId21"/>
      <p:boldItalic r:id="rId22"/>
    </p:embeddedFont>
    <p:embeddedFont>
      <p:font typeface="Roboto Slab" pitchFamily="50" charset="0"/>
      <p:regular r:id="rId23"/>
      <p:bold r:id="rId24"/>
    </p:embeddedFont>
  </p:embeddedFontLst>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BF"/>
    <a:srgbClr val="58696B"/>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04" autoAdjust="0"/>
    <p:restoredTop sz="95380" autoAdjust="0"/>
  </p:normalViewPr>
  <p:slideViewPr>
    <p:cSldViewPr snapToGrid="0">
      <p:cViewPr varScale="1">
        <p:scale>
          <a:sx n="108" d="100"/>
          <a:sy n="108" d="100"/>
        </p:scale>
        <p:origin x="90"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3696" y="10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6205E-B305-4B90-9534-3C5E99A0275E}" type="datetimeFigureOut">
              <a:rPr lang="en-US" smtClean="0"/>
              <a:t>1/14/2025</a:t>
            </a:fld>
            <a:endParaRPr lang="en-US" dirty="0"/>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AC623C-86E0-4A85-83FB-F4A716956FD4}" type="slidenum">
              <a:rPr lang="en-US" smtClean="0"/>
              <a:t>‹#›</a:t>
            </a:fld>
            <a:endParaRPr lang="en-US"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722F1-E430-42A1-A473-1759336AECCE}" type="datetimeFigureOut">
              <a:rPr lang="en-US" smtClean="0"/>
              <a:t>1/14/2025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D7554-D10C-4E29-B8E6-BB7111FA614F}" type="slidenum">
              <a:rPr lang="en-US" smtClean="0"/>
              <a:t>‹#›</a:t>
            </a:fld>
            <a:endParaRPr lang="en-US"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a:t>
            </a:fld>
            <a:endParaRPr lang="en-US" dirty="0"/>
          </a:p>
        </p:txBody>
      </p:sp>
    </p:spTree>
    <p:extLst>
      <p:ext uri="{BB962C8B-B14F-4D97-AF65-F5344CB8AC3E}">
        <p14:creationId xmlns:p14="http://schemas.microsoft.com/office/powerpoint/2010/main" val="1103164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mn-lt"/>
                <a:ea typeface="+mn-ea"/>
                <a:cs typeface="+mn-cs"/>
              </a:rPr>
              <a:t>There was one application not recommended for funding – Paved Parking Lot from </a:t>
            </a:r>
            <a:r>
              <a:rPr lang="en-US" sz="1200" kern="1200" dirty="0">
                <a:solidFill>
                  <a:schemeClr val="dk1"/>
                </a:solidFill>
                <a:latin typeface="+mn-lt"/>
                <a:ea typeface="+mn-ea"/>
                <a:cs typeface="+mn-cs"/>
              </a:rPr>
              <a:t>Southeast Iowa Regional Planning Commission.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10</a:t>
            </a:fld>
            <a:endParaRPr lang="en-US" dirty="0"/>
          </a:p>
        </p:txBody>
      </p:sp>
    </p:spTree>
    <p:extLst>
      <p:ext uri="{BB962C8B-B14F-4D97-AF65-F5344CB8AC3E}">
        <p14:creationId xmlns:p14="http://schemas.microsoft.com/office/powerpoint/2010/main" val="725866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PTIG annual appropriation for FY25 is $1.5 million. There are $220,923 in underrun/withdrawal funds to add to the annual appropriation totaling $1,720,923 in available funding. Five projects </a:t>
            </a:r>
            <a:r>
              <a:rPr lang="en-US" sz="1200" kern="1200" dirty="0">
                <a:solidFill>
                  <a:schemeClr val="tx1"/>
                </a:solidFill>
                <a:latin typeface="+mn-lt"/>
                <a:ea typeface="+mn-ea"/>
                <a:cs typeface="+mn-cs"/>
              </a:rPr>
              <a:t>were submitted totaling </a:t>
            </a:r>
            <a:r>
              <a:rPr lang="en-US" sz="1200" dirty="0"/>
              <a:t>$2,427,000 </a:t>
            </a:r>
            <a:r>
              <a:rPr lang="en-US" sz="1200" kern="1200" dirty="0">
                <a:solidFill>
                  <a:schemeClr val="tx1"/>
                </a:solidFill>
                <a:latin typeface="+mn-lt"/>
                <a:ea typeface="+mn-ea"/>
                <a:cs typeface="+mn-cs"/>
              </a:rPr>
              <a:t>in federal, state, and local project costs. The total amount of PTIG requested is $1,873,600. </a:t>
            </a:r>
          </a:p>
          <a:p>
            <a:endParaRPr lang="en-US" sz="1200" dirty="0">
              <a:latin typeface="+mn-lt"/>
            </a:endParaRPr>
          </a:p>
        </p:txBody>
      </p:sp>
      <p:sp>
        <p:nvSpPr>
          <p:cNvPr id="4" name="Slide Number Placeholder 3"/>
          <p:cNvSpPr>
            <a:spLocks noGrp="1"/>
          </p:cNvSpPr>
          <p:nvPr>
            <p:ph type="sldNum" sz="quarter" idx="5"/>
          </p:nvPr>
        </p:nvSpPr>
        <p:spPr/>
        <p:txBody>
          <a:bodyPr/>
          <a:lstStyle/>
          <a:p>
            <a:fld id="{C37D7554-D10C-4E29-B8E6-BB7111FA614F}" type="slidenum">
              <a:rPr lang="en-US" smtClean="0"/>
              <a:t>11</a:t>
            </a:fld>
            <a:endParaRPr lang="en-US" dirty="0"/>
          </a:p>
        </p:txBody>
      </p:sp>
    </p:spTree>
    <p:extLst>
      <p:ext uri="{BB962C8B-B14F-4D97-AF65-F5344CB8AC3E}">
        <p14:creationId xmlns:p14="http://schemas.microsoft.com/office/powerpoint/2010/main" val="1923907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Public Transit Infrastructure Grant </a:t>
            </a:r>
            <a:r>
              <a:rPr lang="en-US" sz="1200"/>
              <a:t>Program (PTIwas </a:t>
            </a:r>
            <a:r>
              <a:rPr lang="en-US" sz="1200" dirty="0"/>
              <a:t>created in 2006 by the General Assembly. This program funds vertical infrastructure projects for public transit. All 35 transit systems are eligible. Projects can involve new construction, reconstruction or remodeling.</a:t>
            </a:r>
          </a:p>
          <a:p>
            <a:endParaRPr lang="en-US" sz="1200" dirty="0">
              <a:latin typeface="+mn-lt"/>
            </a:endParaRPr>
          </a:p>
        </p:txBody>
      </p:sp>
      <p:sp>
        <p:nvSpPr>
          <p:cNvPr id="4" name="Slide Number Placeholder 3"/>
          <p:cNvSpPr>
            <a:spLocks noGrp="1"/>
          </p:cNvSpPr>
          <p:nvPr>
            <p:ph type="sldNum" sz="quarter" idx="5"/>
          </p:nvPr>
        </p:nvSpPr>
        <p:spPr/>
        <p:txBody>
          <a:bodyPr/>
          <a:lstStyle/>
          <a:p>
            <a:fld id="{C37D7554-D10C-4E29-B8E6-BB7111FA614F}" type="slidenum">
              <a:rPr lang="en-US" smtClean="0"/>
              <a:t>2</a:t>
            </a:fld>
            <a:endParaRPr lang="en-US" dirty="0"/>
          </a:p>
        </p:txBody>
      </p:sp>
    </p:spTree>
    <p:extLst>
      <p:ext uri="{BB962C8B-B14F-4D97-AF65-F5344CB8AC3E}">
        <p14:creationId xmlns:p14="http://schemas.microsoft.com/office/powerpoint/2010/main" val="1802509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mn-lt"/>
              </a:rPr>
              <a:t>For this </a:t>
            </a:r>
            <a:r>
              <a:rPr lang="en-US" sz="1200" b="0" i="0" kern="1200" dirty="0">
                <a:effectLst/>
                <a:latin typeface="+mn-lt"/>
                <a:ea typeface="+mn-ea"/>
                <a:cs typeface="+mn-cs"/>
              </a:rPr>
              <a:t>program, no more than 40-percent of the appropriation can be awarded to an individual transit system. The PTIG share is up to 80 percent of the project cost. The structural integrity of existing facilities, potential safety enhancements to existing facilities, as well as new facilities that will enhance the life of the transit fleet or optimize service are project considerations. Projects should be “shovel ready” and capable of completion within 18 months. Projects may include but are not </a:t>
            </a:r>
            <a:r>
              <a:rPr lang="en-US" sz="1200" b="0" i="0" kern="1200">
                <a:effectLst/>
                <a:latin typeface="+mn-lt"/>
                <a:ea typeface="+mn-ea"/>
                <a:cs typeface="+mn-cs"/>
              </a:rPr>
              <a:t>limited to </a:t>
            </a:r>
            <a:r>
              <a:rPr lang="en-US" sz="1200" b="0" i="0" kern="1200" dirty="0">
                <a:effectLst/>
                <a:latin typeface="+mn-lt"/>
                <a:ea typeface="+mn-ea"/>
                <a:cs typeface="+mn-cs"/>
              </a:rPr>
              <a:t>facilities for the administration of public transit operations, facilities for servicing, maintenance or storage of public transit vehicles, transit vehicle fueling facilities, bus wash bays, passenger waiting facilities.</a:t>
            </a:r>
          </a:p>
          <a:p>
            <a:endParaRPr lang="en-US" sz="1200" dirty="0">
              <a:latin typeface="+mn-lt"/>
            </a:endParaRPr>
          </a:p>
        </p:txBody>
      </p:sp>
      <p:sp>
        <p:nvSpPr>
          <p:cNvPr id="4" name="Slide Number Placeholder 3"/>
          <p:cNvSpPr>
            <a:spLocks noGrp="1"/>
          </p:cNvSpPr>
          <p:nvPr>
            <p:ph type="sldNum" sz="quarter" idx="5"/>
          </p:nvPr>
        </p:nvSpPr>
        <p:spPr/>
        <p:txBody>
          <a:bodyPr/>
          <a:lstStyle/>
          <a:p>
            <a:fld id="{C37D7554-D10C-4E29-B8E6-BB7111FA614F}" type="slidenum">
              <a:rPr lang="en-US" smtClean="0"/>
              <a:t>3</a:t>
            </a:fld>
            <a:endParaRPr lang="en-US" dirty="0"/>
          </a:p>
        </p:txBody>
      </p:sp>
    </p:spTree>
    <p:extLst>
      <p:ext uri="{BB962C8B-B14F-4D97-AF65-F5344CB8AC3E}">
        <p14:creationId xmlns:p14="http://schemas.microsoft.com/office/powerpoint/2010/main" val="1169469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mn-lt"/>
              </a:rPr>
              <a:t>For this </a:t>
            </a:r>
            <a:r>
              <a:rPr lang="en-US" sz="1200" b="0" i="0" kern="1200" dirty="0">
                <a:effectLst/>
                <a:latin typeface="+mn-lt"/>
                <a:ea typeface="+mn-ea"/>
                <a:cs typeface="+mn-cs"/>
              </a:rPr>
              <a:t>program, no more than 40-percent of the appropriation can be awarded to an individual transit system. The PTIG share is up to 80 percent of the project cost. The structural integrity of existing facilities, potential safety enhancements to existing facilities, as well as new facilities that will enhance the life of the transit fleet or optimize service are project considerations. Projects should be “shovel ready” and capable of completion within 18 months. Projects may include but are not </a:t>
            </a:r>
            <a:r>
              <a:rPr lang="en-US" sz="1200" b="0" i="0" kern="1200">
                <a:effectLst/>
                <a:latin typeface="+mn-lt"/>
                <a:ea typeface="+mn-ea"/>
                <a:cs typeface="+mn-cs"/>
              </a:rPr>
              <a:t>limited to </a:t>
            </a:r>
            <a:r>
              <a:rPr lang="en-US" sz="1200" b="0" i="0" kern="1200" dirty="0">
                <a:effectLst/>
                <a:latin typeface="+mn-lt"/>
                <a:ea typeface="+mn-ea"/>
                <a:cs typeface="+mn-cs"/>
              </a:rPr>
              <a:t>facilities for the administration of public transit operations, facilities for servicing, maintenance or storage of public transit vehicles, transit vehicle fueling facilities, bus wash bays, passenger waiting facilities.</a:t>
            </a:r>
          </a:p>
          <a:p>
            <a:endParaRPr lang="en-US" sz="1200" dirty="0">
              <a:latin typeface="+mn-lt"/>
            </a:endParaRPr>
          </a:p>
        </p:txBody>
      </p:sp>
      <p:sp>
        <p:nvSpPr>
          <p:cNvPr id="4" name="Slide Number Placeholder 3"/>
          <p:cNvSpPr>
            <a:spLocks noGrp="1"/>
          </p:cNvSpPr>
          <p:nvPr>
            <p:ph type="sldNum" sz="quarter" idx="5"/>
          </p:nvPr>
        </p:nvSpPr>
        <p:spPr/>
        <p:txBody>
          <a:bodyPr/>
          <a:lstStyle/>
          <a:p>
            <a:fld id="{C37D7554-D10C-4E29-B8E6-BB7111FA614F}" type="slidenum">
              <a:rPr lang="en-US" smtClean="0"/>
              <a:t>4</a:t>
            </a:fld>
            <a:endParaRPr lang="en-US" dirty="0"/>
          </a:p>
        </p:txBody>
      </p:sp>
    </p:spTree>
    <p:extLst>
      <p:ext uri="{BB962C8B-B14F-4D97-AF65-F5344CB8AC3E}">
        <p14:creationId xmlns:p14="http://schemas.microsoft.com/office/powerpoint/2010/main" val="3935520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mn-lt"/>
              </a:rPr>
              <a:t>For this </a:t>
            </a:r>
            <a:r>
              <a:rPr lang="en-US" sz="1200" b="0" i="0" kern="1200" dirty="0">
                <a:effectLst/>
                <a:latin typeface="+mn-lt"/>
                <a:ea typeface="+mn-ea"/>
                <a:cs typeface="+mn-cs"/>
              </a:rPr>
              <a:t>program, no more than 40-percent of the appropriation can be awarded to an individual transit system. The PTIG share is up to 80 percent of the project cost. The structural integrity of existing facilities, potential safety enhancements to existing facilities, as well as new facilities that will enhance the life of the transit fleet or optimize service are project considerations. Projects should be “shovel ready” and capable of completion within 18 months. Projects may include but are not </a:t>
            </a:r>
            <a:r>
              <a:rPr lang="en-US" sz="1200" b="0" i="0" kern="1200">
                <a:effectLst/>
                <a:latin typeface="+mn-lt"/>
                <a:ea typeface="+mn-ea"/>
                <a:cs typeface="+mn-cs"/>
              </a:rPr>
              <a:t>limited to </a:t>
            </a:r>
            <a:r>
              <a:rPr lang="en-US" sz="1200" b="0" i="0" kern="1200" dirty="0">
                <a:effectLst/>
                <a:latin typeface="+mn-lt"/>
                <a:ea typeface="+mn-ea"/>
                <a:cs typeface="+mn-cs"/>
              </a:rPr>
              <a:t>facilities for the administration of public transit operations, facilities for servicing, maintenance or storage of public transit vehicles, transit vehicle fueling facilities, bus wash bays, passenger waiting facilities.</a:t>
            </a:r>
          </a:p>
          <a:p>
            <a:endParaRPr lang="en-US" sz="1200" dirty="0">
              <a:latin typeface="+mn-lt"/>
            </a:endParaRPr>
          </a:p>
        </p:txBody>
      </p:sp>
      <p:sp>
        <p:nvSpPr>
          <p:cNvPr id="4" name="Slide Number Placeholder 3"/>
          <p:cNvSpPr>
            <a:spLocks noGrp="1"/>
          </p:cNvSpPr>
          <p:nvPr>
            <p:ph type="sldNum" sz="quarter" idx="5"/>
          </p:nvPr>
        </p:nvSpPr>
        <p:spPr/>
        <p:txBody>
          <a:bodyPr/>
          <a:lstStyle/>
          <a:p>
            <a:fld id="{C37D7554-D10C-4E29-B8E6-BB7111FA614F}" type="slidenum">
              <a:rPr lang="en-US" smtClean="0"/>
              <a:t>5</a:t>
            </a:fld>
            <a:endParaRPr lang="en-US" dirty="0"/>
          </a:p>
        </p:txBody>
      </p:sp>
    </p:spTree>
    <p:extLst>
      <p:ext uri="{BB962C8B-B14F-4D97-AF65-F5344CB8AC3E}">
        <p14:creationId xmlns:p14="http://schemas.microsoft.com/office/powerpoint/2010/main" val="2050659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mn-lt"/>
              </a:rPr>
              <a:t>For this </a:t>
            </a:r>
            <a:r>
              <a:rPr lang="en-US" sz="1200" b="0" i="0" kern="1200" dirty="0">
                <a:effectLst/>
                <a:latin typeface="+mn-lt"/>
                <a:ea typeface="+mn-ea"/>
                <a:cs typeface="+mn-cs"/>
              </a:rPr>
              <a:t>program, no more than 40-percent of the appropriation can be awarded to an individual transit system. The PTIG share is up to 80 percent of the project cost. The structural integrity of existing facilities, potential safety enhancements to existing facilities, as well as new facilities that will enhance the life of the transit fleet or optimize service are project considerations. Projects should be “shovel ready” and capable of completion within 18 months. Projects may include but are not </a:t>
            </a:r>
            <a:r>
              <a:rPr lang="en-US" sz="1200" b="0" i="0" kern="1200">
                <a:effectLst/>
                <a:latin typeface="+mn-lt"/>
                <a:ea typeface="+mn-ea"/>
                <a:cs typeface="+mn-cs"/>
              </a:rPr>
              <a:t>limited to </a:t>
            </a:r>
            <a:r>
              <a:rPr lang="en-US" sz="1200" b="0" i="0" kern="1200" dirty="0">
                <a:effectLst/>
                <a:latin typeface="+mn-lt"/>
                <a:ea typeface="+mn-ea"/>
                <a:cs typeface="+mn-cs"/>
              </a:rPr>
              <a:t>facilities for the administration of public transit operations, facilities for servicing, maintenance or storage of public transit vehicles, transit vehicle fueling facilities, bus wash bays, passenger waiting facilities.</a:t>
            </a:r>
          </a:p>
          <a:p>
            <a:endParaRPr lang="en-US" sz="1200" dirty="0">
              <a:latin typeface="+mn-lt"/>
            </a:endParaRPr>
          </a:p>
        </p:txBody>
      </p:sp>
      <p:sp>
        <p:nvSpPr>
          <p:cNvPr id="4" name="Slide Number Placeholder 3"/>
          <p:cNvSpPr>
            <a:spLocks noGrp="1"/>
          </p:cNvSpPr>
          <p:nvPr>
            <p:ph type="sldNum" sz="quarter" idx="5"/>
          </p:nvPr>
        </p:nvSpPr>
        <p:spPr/>
        <p:txBody>
          <a:bodyPr/>
          <a:lstStyle/>
          <a:p>
            <a:fld id="{C37D7554-D10C-4E29-B8E6-BB7111FA614F}" type="slidenum">
              <a:rPr lang="en-US" smtClean="0"/>
              <a:t>6</a:t>
            </a:fld>
            <a:endParaRPr lang="en-US" dirty="0"/>
          </a:p>
        </p:txBody>
      </p:sp>
    </p:spTree>
    <p:extLst>
      <p:ext uri="{BB962C8B-B14F-4D97-AF65-F5344CB8AC3E}">
        <p14:creationId xmlns:p14="http://schemas.microsoft.com/office/powerpoint/2010/main" val="662497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PTIG annual appropriation for FY25 is $1.5 million. There are $220,923 in underrun/withdrawal funds to add to the annual appropriation totaling $1,720,923 in available funding. Five projects </a:t>
            </a:r>
            <a:r>
              <a:rPr lang="en-US" sz="1200" kern="1200" dirty="0">
                <a:solidFill>
                  <a:schemeClr val="tx1"/>
                </a:solidFill>
                <a:latin typeface="+mn-lt"/>
                <a:ea typeface="+mn-ea"/>
                <a:cs typeface="+mn-cs"/>
              </a:rPr>
              <a:t>were submitted totaling </a:t>
            </a:r>
            <a:r>
              <a:rPr lang="en-US" sz="1200" dirty="0"/>
              <a:t>$2,427,000 </a:t>
            </a:r>
            <a:r>
              <a:rPr lang="en-US" sz="1200" kern="1200" dirty="0">
                <a:solidFill>
                  <a:schemeClr val="tx1"/>
                </a:solidFill>
                <a:latin typeface="+mn-lt"/>
                <a:ea typeface="+mn-ea"/>
                <a:cs typeface="+mn-cs"/>
              </a:rPr>
              <a:t>in federal, state, and local project costs. The total amount of PTIG requested is $1,873,600. </a:t>
            </a:r>
          </a:p>
          <a:p>
            <a:endParaRPr lang="en-US" sz="1200" dirty="0">
              <a:latin typeface="+mn-lt"/>
            </a:endParaRPr>
          </a:p>
        </p:txBody>
      </p:sp>
      <p:sp>
        <p:nvSpPr>
          <p:cNvPr id="4" name="Slide Number Placeholder 3"/>
          <p:cNvSpPr>
            <a:spLocks noGrp="1"/>
          </p:cNvSpPr>
          <p:nvPr>
            <p:ph type="sldNum" sz="quarter" idx="5"/>
          </p:nvPr>
        </p:nvSpPr>
        <p:spPr/>
        <p:txBody>
          <a:bodyPr/>
          <a:lstStyle/>
          <a:p>
            <a:fld id="{C37D7554-D10C-4E29-B8E6-BB7111FA614F}" type="slidenum">
              <a:rPr lang="en-US" smtClean="0"/>
              <a:t>7</a:t>
            </a:fld>
            <a:endParaRPr lang="en-US" dirty="0"/>
          </a:p>
        </p:txBody>
      </p:sp>
    </p:spTree>
    <p:extLst>
      <p:ext uri="{BB962C8B-B14F-4D97-AF65-F5344CB8AC3E}">
        <p14:creationId xmlns:p14="http://schemas.microsoft.com/office/powerpoint/2010/main" val="2873791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dk1"/>
                </a:solidFill>
                <a:latin typeface="+mn-lt"/>
              </a:rPr>
              <a:t>Four projects were recommended for Award. The first project is </a:t>
            </a:r>
            <a:r>
              <a:rPr lang="en-US" sz="1200" kern="1200" dirty="0">
                <a:solidFill>
                  <a:schemeClr val="dk1"/>
                </a:solidFill>
                <a:latin typeface="+mn-lt"/>
                <a:ea typeface="+mn-ea"/>
                <a:cs typeface="+mn-cs"/>
              </a:rPr>
              <a:t>Heat Pump Condenser Water Piping Replacement Project for Sioux City Transit. </a:t>
            </a:r>
            <a:r>
              <a:rPr lang="en-US" sz="1200" b="0" kern="1200" dirty="0">
                <a:solidFill>
                  <a:schemeClr val="dk1"/>
                </a:solidFill>
                <a:latin typeface="+mn-lt"/>
                <a:ea typeface="+mn-ea"/>
                <a:cs typeface="+mn-cs"/>
              </a:rPr>
              <a:t>It has </a:t>
            </a:r>
            <a:r>
              <a:rPr lang="en-US" sz="1200" b="0" dirty="0">
                <a:solidFill>
                  <a:schemeClr val="dk1"/>
                </a:solidFill>
                <a:latin typeface="+mn-lt"/>
              </a:rPr>
              <a:t>a total project cost of $835,000, with a requested and recommended funding amount of $600,000 or 72% of the total project cost. The second project is a </a:t>
            </a:r>
            <a:r>
              <a:rPr lang="en-US" sz="1200" kern="1200" dirty="0">
                <a:solidFill>
                  <a:schemeClr val="dk1"/>
                </a:solidFill>
                <a:latin typeface="+mn-lt"/>
                <a:ea typeface="+mn-ea"/>
                <a:cs typeface="+mn-cs"/>
              </a:rPr>
              <a:t>Two Bay Parking Garage for Indoor Storage of Winnebago County Transit and Forest City Transit buses. </a:t>
            </a:r>
            <a:r>
              <a:rPr lang="en-US" sz="1200" b="0" dirty="0">
                <a:solidFill>
                  <a:schemeClr val="dk1"/>
                </a:solidFill>
                <a:latin typeface="+mn-lt"/>
              </a:rPr>
              <a:t>The total project cost is $625,000, with a requested and recommended amount of $500,000 or 80% of the total project cost. The third project is Bus Storage Facility for River Bend Transit The total funds requested is $137,000 with a requested and recommended amount of $109,600 or 80% of the total project cost. The fourth project is Phase 1: Bus Storage Fire Mitigation Upgrade for Ames Transit Agency. The total project costs is 750,000 with a requested amount of $600,000 and recommended amount of $511,323. </a:t>
            </a:r>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8</a:t>
            </a:fld>
            <a:endParaRPr lang="en-US" dirty="0"/>
          </a:p>
        </p:txBody>
      </p:sp>
    </p:spTree>
    <p:extLst>
      <p:ext uri="{BB962C8B-B14F-4D97-AF65-F5344CB8AC3E}">
        <p14:creationId xmlns:p14="http://schemas.microsoft.com/office/powerpoint/2010/main" val="2784193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dk1"/>
                </a:solidFill>
                <a:latin typeface="+mn-lt"/>
              </a:rPr>
              <a:t>Four projects were recommended for Award. The first project is </a:t>
            </a:r>
            <a:r>
              <a:rPr lang="en-US" sz="1200" kern="1200" dirty="0">
                <a:solidFill>
                  <a:schemeClr val="dk1"/>
                </a:solidFill>
                <a:latin typeface="+mn-lt"/>
                <a:ea typeface="+mn-ea"/>
                <a:cs typeface="+mn-cs"/>
              </a:rPr>
              <a:t>Heat Pump Condenser Water Piping Replacement Project for Sioux City Transit. </a:t>
            </a:r>
            <a:r>
              <a:rPr lang="en-US" sz="1200" b="0" kern="1200" dirty="0">
                <a:solidFill>
                  <a:schemeClr val="dk1"/>
                </a:solidFill>
                <a:latin typeface="+mn-lt"/>
                <a:ea typeface="+mn-ea"/>
                <a:cs typeface="+mn-cs"/>
              </a:rPr>
              <a:t>It has </a:t>
            </a:r>
            <a:r>
              <a:rPr lang="en-US" sz="1200" b="0" dirty="0">
                <a:solidFill>
                  <a:schemeClr val="dk1"/>
                </a:solidFill>
                <a:latin typeface="+mn-lt"/>
              </a:rPr>
              <a:t>a total project cost of $835,000, with a requested and recommended funding amount of $600,000 or 72% of the total project cost. The second project is a </a:t>
            </a:r>
            <a:r>
              <a:rPr lang="en-US" sz="1200" kern="1200" dirty="0">
                <a:solidFill>
                  <a:schemeClr val="dk1"/>
                </a:solidFill>
                <a:latin typeface="+mn-lt"/>
                <a:ea typeface="+mn-ea"/>
                <a:cs typeface="+mn-cs"/>
              </a:rPr>
              <a:t>Two Bay Parking Garage for Indoor Storage of Winnebago County Transit and Forest City Transit buses. </a:t>
            </a:r>
            <a:r>
              <a:rPr lang="en-US" sz="1200" b="0" dirty="0">
                <a:solidFill>
                  <a:schemeClr val="dk1"/>
                </a:solidFill>
                <a:latin typeface="+mn-lt"/>
              </a:rPr>
              <a:t>The total project cost is $625,000, with a requested and recommended amount of $500,000 or 80% of the total project cost. The third project is Bus Storage Facility for River Bend Transit The total funds requested is $137,000 with a requested and recommended amount of $109,600 or 80% of the total project cost. The fourth project is Phase 1: Bus Storage Fire Mitigation Upgrade for Ames Transit Agency. The total project costs is 750,000 with a requested amount of $600,000 and recommended amount of $511,323. </a:t>
            </a:r>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9</a:t>
            </a:fld>
            <a:endParaRPr lang="en-US" dirty="0"/>
          </a:p>
        </p:txBody>
      </p:sp>
    </p:spTree>
    <p:extLst>
      <p:ext uri="{BB962C8B-B14F-4D97-AF65-F5344CB8AC3E}">
        <p14:creationId xmlns:p14="http://schemas.microsoft.com/office/powerpoint/2010/main" val="4085554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ame">
    <p:bg>
      <p:bgPr>
        <a:solidFill>
          <a:schemeClr val="bg1">
            <a:alpha val="10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DAF0714-05F3-0032-F5CA-3E9020090869}"/>
              </a:ext>
            </a:extLst>
          </p:cNvPr>
          <p:cNvSpPr>
            <a:spLocks/>
          </p:cNvSpPr>
          <p:nvPr userDrawn="1"/>
        </p:nvSpPr>
        <p:spPr>
          <a:xfrm rot="16200000">
            <a:off x="4120690" y="1833508"/>
            <a:ext cx="903803" cy="9145186"/>
          </a:xfrm>
          <a:custGeom>
            <a:avLst/>
            <a:gdLst>
              <a:gd name="connsiteX0" fmla="*/ 903803 w 903803"/>
              <a:gd name="connsiteY0" fmla="*/ 12193581 h 12193581"/>
              <a:gd name="connsiteX1" fmla="*/ 350824 w 903803"/>
              <a:gd name="connsiteY1" fmla="*/ 12192013 h 12193581"/>
              <a:gd name="connsiteX2" fmla="*/ 350824 w 903803"/>
              <a:gd name="connsiteY2" fmla="*/ 12192001 h 12193581"/>
              <a:gd name="connsiteX3" fmla="*/ 0 w 903803"/>
              <a:gd name="connsiteY3" fmla="*/ 12192001 h 12193581"/>
              <a:gd name="connsiteX4" fmla="*/ 1 w 903803"/>
              <a:gd name="connsiteY4" fmla="*/ 2 h 12193581"/>
              <a:gd name="connsiteX5" fmla="*/ 365759 w 903803"/>
              <a:gd name="connsiteY5" fmla="*/ 2 h 12193581"/>
              <a:gd name="connsiteX6" fmla="*/ 365759 w 903803"/>
              <a:gd name="connsiteY6" fmla="*/ 1533 h 12193581"/>
              <a:gd name="connsiteX7" fmla="*/ 903802 w 903803"/>
              <a:gd name="connsiteY7" fmla="*/ 0 h 12193581"/>
              <a:gd name="connsiteX8" fmla="*/ 365759 w 903803"/>
              <a:gd name="connsiteY8" fmla="*/ 6048638 h 12193581"/>
              <a:gd name="connsiteX9" fmla="*/ 365759 w 903803"/>
              <a:gd name="connsiteY9" fmla="*/ 6176118 h 12193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3803" h="12193581">
                <a:moveTo>
                  <a:pt x="903803" y="12193581"/>
                </a:moveTo>
                <a:lnTo>
                  <a:pt x="350824" y="12192013"/>
                </a:lnTo>
                <a:lnTo>
                  <a:pt x="350824" y="12192001"/>
                </a:lnTo>
                <a:lnTo>
                  <a:pt x="0" y="12192001"/>
                </a:lnTo>
                <a:lnTo>
                  <a:pt x="1" y="2"/>
                </a:lnTo>
                <a:lnTo>
                  <a:pt x="365759" y="2"/>
                </a:lnTo>
                <a:lnTo>
                  <a:pt x="365759" y="1533"/>
                </a:lnTo>
                <a:lnTo>
                  <a:pt x="903802" y="0"/>
                </a:lnTo>
                <a:lnTo>
                  <a:pt x="365759" y="6048638"/>
                </a:lnTo>
                <a:lnTo>
                  <a:pt x="365759" y="617611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3" name="Content Placeholder 15">
            <a:extLst>
              <a:ext uri="{FF2B5EF4-FFF2-40B4-BE49-F238E27FC236}">
                <a16:creationId xmlns:a16="http://schemas.microsoft.com/office/drawing/2014/main" id="{A25AFECF-0C52-4AD9-7A75-9BDCD4CDC9EB}"/>
              </a:ext>
            </a:extLst>
          </p:cNvPr>
          <p:cNvSpPr>
            <a:spLocks noGrp="1"/>
          </p:cNvSpPr>
          <p:nvPr>
            <p:ph sz="quarter" idx="16" hasCustomPrompt="1"/>
          </p:nvPr>
        </p:nvSpPr>
        <p:spPr>
          <a:xfrm>
            <a:off x="754380" y="1920240"/>
            <a:ext cx="7610952" cy="3752963"/>
          </a:xfrm>
          <a:prstGeom prst="rect">
            <a:avLst/>
          </a:prstGeom>
        </p:spPr>
        <p:txBody>
          <a:bodyPr/>
          <a:lstStyle>
            <a:lvl1pPr marL="214308" indent="-214308">
              <a:lnSpc>
                <a:spcPct val="100000"/>
              </a:lnSpc>
              <a:spcBef>
                <a:spcPts val="900"/>
              </a:spcBef>
              <a:spcAft>
                <a:spcPts val="0"/>
              </a:spcAft>
              <a:buFont typeface="Arial" panose="020B0604020202020204" pitchFamily="34" charset="0"/>
              <a:buChar char="•"/>
              <a:defRPr sz="1800" spc="38" baseline="0">
                <a:solidFill>
                  <a:schemeClr val="tx1"/>
                </a:solidFill>
                <a:latin typeface="Calibri" panose="020F0502020204030204" pitchFamily="34" charset="0"/>
                <a:cs typeface="Calibri" panose="020F0502020204030204" pitchFamily="34" charset="0"/>
              </a:defRPr>
            </a:lvl1pPr>
            <a:lvl2pPr marL="427424" indent="-169065">
              <a:spcBef>
                <a:spcPts val="450"/>
              </a:spcBef>
              <a:spcAft>
                <a:spcPts val="0"/>
              </a:spcAft>
              <a:buFont typeface="Arial" panose="020B0604020202020204" pitchFamily="34" charset="0"/>
              <a:buChar char="•"/>
              <a:defRPr sz="1800">
                <a:latin typeface="Calibri" panose="020F0502020204030204" pitchFamily="34" charset="0"/>
                <a:cs typeface="Calibri" panose="020F0502020204030204" pitchFamily="34" charset="0"/>
              </a:defRPr>
            </a:lvl2pPr>
            <a:lvl3pPr marL="601251" indent="-173827">
              <a:spcBef>
                <a:spcPts val="450"/>
              </a:spcBef>
              <a:spcAft>
                <a:spcPts val="0"/>
              </a:spcAft>
              <a:buFont typeface="Arial" panose="020B0604020202020204" pitchFamily="34" charset="0"/>
              <a:buChar char="•"/>
              <a:defRPr sz="1800">
                <a:latin typeface="Calibri" panose="020F0502020204030204" pitchFamily="34" charset="0"/>
                <a:cs typeface="Calibri" panose="020F0502020204030204" pitchFamily="34" charset="0"/>
              </a:defRPr>
            </a:lvl3pPr>
          </a:lstStyle>
          <a:p>
            <a:pPr lvl="0"/>
            <a:r>
              <a:rPr lang="en-US" dirty="0"/>
              <a:t>Click to add text</a:t>
            </a:r>
          </a:p>
          <a:p>
            <a:pPr lvl="1"/>
            <a:r>
              <a:rPr lang="en-US" dirty="0"/>
              <a:t>Click to add text</a:t>
            </a:r>
          </a:p>
          <a:p>
            <a:pPr lvl="2"/>
            <a:r>
              <a:rPr lang="en-US" dirty="0"/>
              <a:t>Click to add text</a:t>
            </a:r>
          </a:p>
        </p:txBody>
      </p:sp>
      <p:sp>
        <p:nvSpPr>
          <p:cNvPr id="4" name="Text Placeholder 3">
            <a:extLst>
              <a:ext uri="{FF2B5EF4-FFF2-40B4-BE49-F238E27FC236}">
                <a16:creationId xmlns:a16="http://schemas.microsoft.com/office/drawing/2014/main" id="{399BF6E8-FE26-DC6A-E66C-C899DECCA75A}"/>
              </a:ext>
            </a:extLst>
          </p:cNvPr>
          <p:cNvSpPr>
            <a:spLocks noGrp="1"/>
          </p:cNvSpPr>
          <p:nvPr>
            <p:ph type="body" sz="quarter" idx="18" hasCustomPrompt="1"/>
          </p:nvPr>
        </p:nvSpPr>
        <p:spPr>
          <a:xfrm>
            <a:off x="754383" y="1005840"/>
            <a:ext cx="7610951" cy="574222"/>
          </a:xfrm>
          <a:prstGeom prst="rect">
            <a:avLst/>
          </a:prstGeom>
        </p:spPr>
        <p:txBody>
          <a:bodyPr anchor="b"/>
          <a:lstStyle>
            <a:lvl1pPr marL="0" indent="0">
              <a:buNone/>
              <a:defRPr sz="2400" b="1" spc="38" baseline="0">
                <a:solidFill>
                  <a:schemeClr val="accent1"/>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dirty="0"/>
              <a:t>Headline Here</a:t>
            </a:r>
          </a:p>
        </p:txBody>
      </p:sp>
      <p:sp>
        <p:nvSpPr>
          <p:cNvPr id="5" name="Rectangle 4">
            <a:extLst>
              <a:ext uri="{FF2B5EF4-FFF2-40B4-BE49-F238E27FC236}">
                <a16:creationId xmlns:a16="http://schemas.microsoft.com/office/drawing/2014/main" id="{C05A17F4-8DD1-4400-C949-ADC6D5E12907}"/>
              </a:ext>
            </a:extLst>
          </p:cNvPr>
          <p:cNvSpPr/>
          <p:nvPr userDrawn="1"/>
        </p:nvSpPr>
        <p:spPr>
          <a:xfrm>
            <a:off x="378622" y="631627"/>
            <a:ext cx="8386760" cy="608984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Footer Placeholder 4">
            <a:extLst>
              <a:ext uri="{FF2B5EF4-FFF2-40B4-BE49-F238E27FC236}">
                <a16:creationId xmlns:a16="http://schemas.microsoft.com/office/drawing/2014/main" id="{B33F4350-BDB8-F442-158E-E9948ECD25BB}"/>
              </a:ext>
            </a:extLst>
          </p:cNvPr>
          <p:cNvSpPr txBox="1">
            <a:spLocks/>
          </p:cNvSpPr>
          <p:nvPr userDrawn="1"/>
        </p:nvSpPr>
        <p:spPr>
          <a:xfrm>
            <a:off x="377410" y="6356355"/>
            <a:ext cx="3424970" cy="365125"/>
          </a:xfrm>
          <a:prstGeom prst="rect">
            <a:avLst/>
          </a:prstGeom>
        </p:spPr>
        <p:txBody>
          <a:bodyPr lIns="0" rIns="0" anchor="b"/>
          <a:lstStyle>
            <a:defPPr>
              <a:defRPr lang="en-US"/>
            </a:defPPr>
            <a:lvl1pPr marL="0" algn="l" defTabSz="914400" rtl="0" eaLnBrk="1" latinLnBrk="0" hangingPunct="1">
              <a:defRPr sz="800" kern="1200"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spc="113" baseline="0" dirty="0">
                <a:latin typeface="Calibri" panose="020F0502020204030204" pitchFamily="34" charset="0"/>
                <a:cs typeface="Calibri" panose="020F0502020204030204" pitchFamily="34" charset="0"/>
              </a:rPr>
              <a:t>FY 2026 STA Special Projects Program</a:t>
            </a:r>
          </a:p>
        </p:txBody>
      </p:sp>
      <p:sp>
        <p:nvSpPr>
          <p:cNvPr id="12" name="Slide Number Placeholder 5">
            <a:extLst>
              <a:ext uri="{FF2B5EF4-FFF2-40B4-BE49-F238E27FC236}">
                <a16:creationId xmlns:a16="http://schemas.microsoft.com/office/drawing/2014/main" id="{1F952649-AA3B-C06C-E042-C84208E9F92E}"/>
              </a:ext>
            </a:extLst>
          </p:cNvPr>
          <p:cNvSpPr txBox="1">
            <a:spLocks/>
          </p:cNvSpPr>
          <p:nvPr userDrawn="1"/>
        </p:nvSpPr>
        <p:spPr>
          <a:xfrm>
            <a:off x="7882759" y="6356355"/>
            <a:ext cx="883814" cy="365125"/>
          </a:xfrm>
          <a:prstGeom prst="rect">
            <a:avLst/>
          </a:prstGeom>
        </p:spPr>
        <p:txBody>
          <a:bodyPr lIns="0" rIns="0" anchor="b"/>
          <a:lstStyle>
            <a:defPPr>
              <a:defRPr lang="en-US"/>
            </a:defPPr>
            <a:lvl1pPr marL="0" algn="r" defTabSz="914400" rtl="0" eaLnBrk="1" latinLnBrk="0" hangingPunct="1">
              <a:defRPr sz="800" kern="1200"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D65601-5AE2-46FC-B138-694DDD2B510D}" type="slidenum">
              <a:rPr lang="en-US" sz="600" spc="113" baseline="0" smtClean="0">
                <a:latin typeface="Calibri" panose="020F0502020204030204" pitchFamily="34" charset="0"/>
                <a:cs typeface="Calibri" panose="020F0502020204030204" pitchFamily="34" charset="0"/>
              </a:rPr>
              <a:pPr/>
              <a:t>‹#›</a:t>
            </a:fld>
            <a:endParaRPr lang="en-US" sz="600" spc="113" baseline="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642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lor block">
    <p:bg>
      <p:bgPr>
        <a:solidFill>
          <a:schemeClr val="accent6">
            <a:lumMod val="20000"/>
            <a:lumOff val="80000"/>
            <a:alpha val="2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0344BD20-CD77-6297-5667-62E9351976FD}"/>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40301752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5803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_1">
    <p:bg>
      <p:bgPr>
        <a:solidFill>
          <a:schemeClr val="accent3">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A322BF-82BA-C699-B774-DC0222F4B15C}"/>
              </a:ext>
            </a:extLst>
          </p:cNvPr>
          <p:cNvSpPr/>
          <p:nvPr userDrawn="1"/>
        </p:nvSpPr>
        <p:spPr>
          <a:xfrm>
            <a:off x="3515710" y="0"/>
            <a:ext cx="562829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5E68AD97-B9A7-8FA7-0145-DF72EBC5F92D}"/>
              </a:ext>
            </a:extLst>
          </p:cNvPr>
          <p:cNvSpPr>
            <a:spLocks noGrp="1"/>
          </p:cNvSpPr>
          <p:nvPr>
            <p:ph type="pic" sz="quarter" idx="10"/>
          </p:nvPr>
        </p:nvSpPr>
        <p:spPr>
          <a:xfrm>
            <a:off x="3515709"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8" name="Picture 7">
            <a:extLst>
              <a:ext uri="{FF2B5EF4-FFF2-40B4-BE49-F238E27FC236}">
                <a16:creationId xmlns:a16="http://schemas.microsoft.com/office/drawing/2014/main" id="{BE0F35FA-4C2D-7DE9-0605-69F5174A887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694730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_2">
    <p:bg>
      <p:bgPr>
        <a:solidFill>
          <a:schemeClr val="accent5">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8BC479-7D9E-D5B0-195B-3338C7ADE0FB}"/>
              </a:ext>
            </a:extLst>
          </p:cNvPr>
          <p:cNvSpPr/>
          <p:nvPr userDrawn="1"/>
        </p:nvSpPr>
        <p:spPr>
          <a:xfrm>
            <a:off x="3515710" y="0"/>
            <a:ext cx="5628084"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6B84F1BA-DF39-6E64-7400-15BE49C7D29B}"/>
              </a:ext>
            </a:extLst>
          </p:cNvPr>
          <p:cNvSpPr>
            <a:spLocks noGrp="1"/>
          </p:cNvSpPr>
          <p:nvPr>
            <p:ph type="pic" sz="quarter" idx="10"/>
          </p:nvPr>
        </p:nvSpPr>
        <p:spPr>
          <a:xfrm>
            <a:off x="3515916"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6" name="Picture 5">
            <a:extLst>
              <a:ext uri="{FF2B5EF4-FFF2-40B4-BE49-F238E27FC236}">
                <a16:creationId xmlns:a16="http://schemas.microsoft.com/office/drawing/2014/main" id="{72DA75D3-401A-2409-F7C3-A7F58B4B624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6193914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_3">
    <p:bg>
      <p:bgPr>
        <a:solidFill>
          <a:schemeClr val="accent2">
            <a:alpha val="1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98A732-26A8-A525-B413-7C704695F5B9}"/>
              </a:ext>
            </a:extLst>
          </p:cNvPr>
          <p:cNvSpPr/>
          <p:nvPr userDrawn="1"/>
        </p:nvSpPr>
        <p:spPr>
          <a:xfrm>
            <a:off x="3515710" y="0"/>
            <a:ext cx="5628084"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4" name="Picture Placeholder 3">
            <a:extLst>
              <a:ext uri="{FF2B5EF4-FFF2-40B4-BE49-F238E27FC236}">
                <a16:creationId xmlns:a16="http://schemas.microsoft.com/office/drawing/2014/main" id="{C6DA5683-EC86-E73C-75F8-1505F0EE507F}"/>
              </a:ext>
            </a:extLst>
          </p:cNvPr>
          <p:cNvSpPr>
            <a:spLocks noGrp="1"/>
          </p:cNvSpPr>
          <p:nvPr>
            <p:ph type="pic" sz="quarter" idx="10"/>
          </p:nvPr>
        </p:nvSpPr>
        <p:spPr>
          <a:xfrm>
            <a:off x="3515916"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7" name="Picture 6">
            <a:extLst>
              <a:ext uri="{FF2B5EF4-FFF2-40B4-BE49-F238E27FC236}">
                <a16:creationId xmlns:a16="http://schemas.microsoft.com/office/drawing/2014/main" id="{96C1EB37-8D59-DED8-DBB7-CB8BAB82B1C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1058470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_4">
    <p:bg>
      <p:bgPr>
        <a:solidFill>
          <a:schemeClr val="accent6">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C1E08E-31F3-0870-CE34-1BE1FD668A98}"/>
              </a:ext>
            </a:extLst>
          </p:cNvPr>
          <p:cNvSpPr/>
          <p:nvPr userDrawn="1"/>
        </p:nvSpPr>
        <p:spPr>
          <a:xfrm>
            <a:off x="3515710" y="0"/>
            <a:ext cx="5628084"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0946A1BC-3827-B021-D2CE-5ED3AD4C7E22}"/>
              </a:ext>
            </a:extLst>
          </p:cNvPr>
          <p:cNvSpPr>
            <a:spLocks noGrp="1"/>
          </p:cNvSpPr>
          <p:nvPr>
            <p:ph type="pic" sz="quarter" idx="10"/>
          </p:nvPr>
        </p:nvSpPr>
        <p:spPr>
          <a:xfrm>
            <a:off x="3515709"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6" name="Picture 5">
            <a:extLst>
              <a:ext uri="{FF2B5EF4-FFF2-40B4-BE49-F238E27FC236}">
                <a16:creationId xmlns:a16="http://schemas.microsoft.com/office/drawing/2014/main" id="{C9E0B674-D7D1-CC13-680A-E1945A0AFFA7}"/>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1096096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block">
    <p:bg>
      <p:bgPr>
        <a:solidFill>
          <a:schemeClr val="accent5">
            <a:alpha val="1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6353CF9D-DF5C-B6A2-D308-E8A5E24C7822}"/>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bg1"/>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6274487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lor block">
    <p:bg>
      <p:bgPr>
        <a:solidFill>
          <a:schemeClr val="accent2">
            <a:lumMod val="20000"/>
            <a:lumOff val="80000"/>
            <a:alpha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361FBC4E-A834-3A9B-8A81-BDBC0D6422BC}"/>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2091926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lor block">
    <p:bg>
      <p:bgPr>
        <a:solidFill>
          <a:schemeClr val="accent3">
            <a:lumMod val="20000"/>
            <a:lumOff val="80000"/>
            <a:alpha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Slide Number Placeholder 5">
            <a:extLst>
              <a:ext uri="{FF2B5EF4-FFF2-40B4-BE49-F238E27FC236}">
                <a16:creationId xmlns:a16="http://schemas.microsoft.com/office/drawing/2014/main" id="{5DA67448-4435-D20A-B854-D1F45E345579}"/>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40741029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44571705-2E20-024A-15CB-E3138EDEC61B}"/>
              </a:ext>
            </a:extLst>
          </p:cNvPr>
          <p:cNvSpPr>
            <a:spLocks noGrp="1"/>
          </p:cNvSpPr>
          <p:nvPr>
            <p:ph type="ftr" sz="quarter" idx="3"/>
          </p:nvPr>
        </p:nvSpPr>
        <p:spPr>
          <a:xfrm>
            <a:off x="377410" y="6356355"/>
            <a:ext cx="2191106" cy="365125"/>
          </a:xfrm>
          <a:prstGeom prst="rect">
            <a:avLst/>
          </a:prstGeom>
        </p:spPr>
        <p:txBody>
          <a:bodyPr lIns="0" rIns="0" anchor="ctr"/>
          <a:lstStyle>
            <a:lvl1pPr algn="l">
              <a:defRPr sz="600" spc="113" baseline="0">
                <a:solidFill>
                  <a:schemeClr val="bg1"/>
                </a:solidFill>
              </a:defRPr>
            </a:lvl1pPr>
          </a:lstStyle>
          <a:p>
            <a:r>
              <a:rPr lang="en-US" dirty="0"/>
              <a:t>Presentation title</a:t>
            </a:r>
          </a:p>
        </p:txBody>
      </p:sp>
      <p:sp>
        <p:nvSpPr>
          <p:cNvPr id="10" name="Slide Number Placeholder 5">
            <a:extLst>
              <a:ext uri="{FF2B5EF4-FFF2-40B4-BE49-F238E27FC236}">
                <a16:creationId xmlns:a16="http://schemas.microsoft.com/office/drawing/2014/main" id="{C30EE630-9E25-FA1D-173D-B34329DA9536}"/>
              </a:ext>
            </a:extLst>
          </p:cNvPr>
          <p:cNvSpPr>
            <a:spLocks noGrp="1"/>
          </p:cNvSpPr>
          <p:nvPr>
            <p:ph type="sldNum" sz="quarter" idx="4"/>
          </p:nvPr>
        </p:nvSpPr>
        <p:spPr>
          <a:xfrm>
            <a:off x="7882759" y="6356355"/>
            <a:ext cx="883814" cy="365125"/>
          </a:xfrm>
          <a:prstGeom prst="rect">
            <a:avLst/>
          </a:prstGeom>
        </p:spPr>
        <p:txBody>
          <a:bodyPr lIns="0" rIns="0" anchor="ctr"/>
          <a:lstStyle>
            <a:lvl1pPr algn="r">
              <a:defRPr sz="600" spc="113" baseline="0">
                <a:solidFill>
                  <a:schemeClr val="bg1"/>
                </a:solidFill>
              </a:defRPr>
            </a:lvl1pPr>
          </a:lstStyle>
          <a:p>
            <a:fld id="{18D65601-5AE2-46FC-B138-694DDD2B510D}"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C6DC42EE-F50F-A0F2-4A16-29C98B968ECC}"/>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7077810" y="148931"/>
            <a:ext cx="1815614" cy="455416"/>
          </a:xfrm>
          <a:prstGeom prst="rect">
            <a:avLst/>
          </a:prstGeom>
        </p:spPr>
      </p:pic>
    </p:spTree>
    <p:extLst>
      <p:ext uri="{BB962C8B-B14F-4D97-AF65-F5344CB8AC3E}">
        <p14:creationId xmlns:p14="http://schemas.microsoft.com/office/powerpoint/2010/main" val="737433849"/>
      </p:ext>
    </p:extLst>
  </p:cSld>
  <p:clrMap bg1="lt1" tx1="dk1" bg2="lt2" tx2="dk2" accent1="accent1" accent2="accent2" accent3="accent3" accent4="accent4" accent5="accent5" accent6="accent6" hlink="hlink" folHlink="folHlink"/>
  <p:sldLayoutIdLst>
    <p:sldLayoutId id="2147483686" r:id="rId1"/>
    <p:sldLayoutId id="2147483649" r:id="rId2"/>
    <p:sldLayoutId id="2147483680" r:id="rId3"/>
    <p:sldLayoutId id="2147483681" r:id="rId4"/>
    <p:sldLayoutId id="2147483682" r:id="rId5"/>
    <p:sldLayoutId id="2147483683" r:id="rId6"/>
    <p:sldLayoutId id="2147483655" r:id="rId7"/>
    <p:sldLayoutId id="2147483668" r:id="rId8"/>
    <p:sldLayoutId id="2147483669" r:id="rId9"/>
    <p:sldLayoutId id="2147483670" r:id="rId10"/>
  </p:sldLayoutIdLst>
  <p:hf hdr="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www.iowadot.gov/transit"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9E4B82-5BBB-B56B-382A-1B9685A09A2A}"/>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t="-294"/>
          <a:stretch/>
        </p:blipFill>
        <p:spPr>
          <a:xfrm rot="5400000">
            <a:off x="1186854" y="-1198252"/>
            <a:ext cx="6785837" cy="9182339"/>
          </a:xfrm>
          <a:prstGeom prst="rect">
            <a:avLst/>
          </a:prstGeom>
        </p:spPr>
      </p:pic>
      <p:sp>
        <p:nvSpPr>
          <p:cNvPr id="15" name="Graphic 2">
            <a:extLst>
              <a:ext uri="{FF2B5EF4-FFF2-40B4-BE49-F238E27FC236}">
                <a16:creationId xmlns:a16="http://schemas.microsoft.com/office/drawing/2014/main" id="{0843006F-98F3-5378-ADE3-1EFEFEDDA12B}"/>
              </a:ext>
            </a:extLst>
          </p:cNvPr>
          <p:cNvSpPr>
            <a:spLocks/>
          </p:cNvSpPr>
          <p:nvPr/>
        </p:nvSpPr>
        <p:spPr bwMode="auto">
          <a:xfrm>
            <a:off x="-17511" y="4253802"/>
            <a:ext cx="9161510" cy="2455811"/>
          </a:xfrm>
          <a:custGeom>
            <a:avLst/>
            <a:gdLst>
              <a:gd name="T0" fmla="*/ 53211096 w 18294857"/>
              <a:gd name="T1" fmla="*/ 8668539 h 5362670"/>
              <a:gd name="T2" fmla="*/ 53211096 w 18294857"/>
              <a:gd name="T3" fmla="*/ 8726178 h 5362670"/>
              <a:gd name="T4" fmla="*/ 0 w 18294857"/>
              <a:gd name="T5" fmla="*/ 58264 h 5362670"/>
              <a:gd name="T6" fmla="*/ 0 w 18294857"/>
              <a:gd name="T7" fmla="*/ 26801920 h 5362670"/>
              <a:gd name="T8" fmla="*/ 53211096 w 18294857"/>
              <a:gd name="T9" fmla="*/ 35273730 h 5362670"/>
              <a:gd name="T10" fmla="*/ 53211096 w 18294857"/>
              <a:gd name="T11" fmla="*/ 35215464 h 5362670"/>
              <a:gd name="T12" fmla="*/ 106422181 w 18294857"/>
              <a:gd name="T13" fmla="*/ 26743646 h 5362670"/>
              <a:gd name="T14" fmla="*/ 106422181 w 18294857"/>
              <a:gd name="T15" fmla="*/ 0 h 5362670"/>
              <a:gd name="T16" fmla="*/ 53211096 w 18294857"/>
              <a:gd name="T17" fmla="*/ 8668539 h 53626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94857" h="5362670">
                <a:moveTo>
                  <a:pt x="9147429" y="1317879"/>
                </a:moveTo>
                <a:lnTo>
                  <a:pt x="9147429" y="1326642"/>
                </a:lnTo>
                <a:lnTo>
                  <a:pt x="0" y="8858"/>
                </a:lnTo>
                <a:lnTo>
                  <a:pt x="0" y="4074700"/>
                </a:lnTo>
                <a:lnTo>
                  <a:pt x="9147429" y="5362671"/>
                </a:lnTo>
                <a:lnTo>
                  <a:pt x="9147429" y="5353812"/>
                </a:lnTo>
                <a:lnTo>
                  <a:pt x="18294858" y="4065841"/>
                </a:lnTo>
                <a:lnTo>
                  <a:pt x="18294858" y="0"/>
                </a:lnTo>
                <a:lnTo>
                  <a:pt x="9147429" y="1317879"/>
                </a:lnTo>
                <a:close/>
              </a:path>
            </a:pathLst>
          </a:custGeom>
          <a:solidFill>
            <a:srgbClr val="231F20">
              <a:alpha val="56862"/>
            </a:srgbClr>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1350" dirty="0"/>
          </a:p>
        </p:txBody>
      </p:sp>
      <p:sp>
        <p:nvSpPr>
          <p:cNvPr id="17" name="Title Placeholder 1">
            <a:extLst>
              <a:ext uri="{FF2B5EF4-FFF2-40B4-BE49-F238E27FC236}">
                <a16:creationId xmlns:a16="http://schemas.microsoft.com/office/drawing/2014/main" id="{FD603461-FEA5-815F-B639-A68B57939682}"/>
              </a:ext>
            </a:extLst>
          </p:cNvPr>
          <p:cNvSpPr txBox="1">
            <a:spLocks noChangeArrowheads="1"/>
          </p:cNvSpPr>
          <p:nvPr/>
        </p:nvSpPr>
        <p:spPr bwMode="auto">
          <a:xfrm>
            <a:off x="-11398" y="5359754"/>
            <a:ext cx="9155398" cy="48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827213">
              <a:defRPr>
                <a:solidFill>
                  <a:schemeClr val="tx1"/>
                </a:solidFill>
                <a:latin typeface="Calibri" panose="020F0502020204030204" pitchFamily="34" charset="0"/>
              </a:defRPr>
            </a:lvl1pPr>
            <a:lvl2pPr marL="742950" indent="-285750" defTabSz="1827213">
              <a:defRPr>
                <a:solidFill>
                  <a:schemeClr val="tx1"/>
                </a:solidFill>
                <a:latin typeface="Calibri" panose="020F0502020204030204" pitchFamily="34" charset="0"/>
              </a:defRPr>
            </a:lvl2pPr>
            <a:lvl3pPr marL="1143000" indent="-228600" defTabSz="1827213">
              <a:defRPr>
                <a:solidFill>
                  <a:schemeClr val="tx1"/>
                </a:solidFill>
                <a:latin typeface="Calibri" panose="020F0502020204030204" pitchFamily="34" charset="0"/>
              </a:defRPr>
            </a:lvl3pPr>
            <a:lvl4pPr marL="1600200" indent="-228600" defTabSz="1827213">
              <a:defRPr>
                <a:solidFill>
                  <a:schemeClr val="tx1"/>
                </a:solidFill>
                <a:latin typeface="Calibri" panose="020F0502020204030204" pitchFamily="34" charset="0"/>
              </a:defRPr>
            </a:lvl4pPr>
            <a:lvl5pPr marL="2057400" indent="-228600" defTabSz="1827213">
              <a:defRPr>
                <a:solidFill>
                  <a:schemeClr val="tx1"/>
                </a:solidFill>
                <a:latin typeface="Calibri" panose="020F0502020204030204" pitchFamily="34" charset="0"/>
              </a:defRPr>
            </a:lvl5pPr>
            <a:lvl6pPr marL="2514600" indent="-228600" defTabSz="1827213" eaLnBrk="0" fontAlgn="base" hangingPunct="0">
              <a:spcBef>
                <a:spcPct val="0"/>
              </a:spcBef>
              <a:spcAft>
                <a:spcPct val="0"/>
              </a:spcAft>
              <a:defRPr>
                <a:solidFill>
                  <a:schemeClr val="tx1"/>
                </a:solidFill>
                <a:latin typeface="Calibri" panose="020F0502020204030204" pitchFamily="34" charset="0"/>
              </a:defRPr>
            </a:lvl6pPr>
            <a:lvl7pPr marL="2971800" indent="-228600" defTabSz="1827213" eaLnBrk="0" fontAlgn="base" hangingPunct="0">
              <a:spcBef>
                <a:spcPct val="0"/>
              </a:spcBef>
              <a:spcAft>
                <a:spcPct val="0"/>
              </a:spcAft>
              <a:defRPr>
                <a:solidFill>
                  <a:schemeClr val="tx1"/>
                </a:solidFill>
                <a:latin typeface="Calibri" panose="020F0502020204030204" pitchFamily="34" charset="0"/>
              </a:defRPr>
            </a:lvl7pPr>
            <a:lvl8pPr marL="3429000" indent="-228600" defTabSz="1827213" eaLnBrk="0" fontAlgn="base" hangingPunct="0">
              <a:spcBef>
                <a:spcPct val="0"/>
              </a:spcBef>
              <a:spcAft>
                <a:spcPct val="0"/>
              </a:spcAft>
              <a:defRPr>
                <a:solidFill>
                  <a:schemeClr val="tx1"/>
                </a:solidFill>
                <a:latin typeface="Calibri" panose="020F0502020204030204" pitchFamily="34" charset="0"/>
              </a:defRPr>
            </a:lvl8pPr>
            <a:lvl9pPr marL="3886200" indent="-228600" defTabSz="1827213" eaLnBrk="0" fontAlgn="base" hangingPunct="0">
              <a:spcBef>
                <a:spcPct val="0"/>
              </a:spcBef>
              <a:spcAft>
                <a:spcPct val="0"/>
              </a:spcAft>
              <a:defRPr>
                <a:solidFill>
                  <a:schemeClr val="tx1"/>
                </a:solidFill>
                <a:latin typeface="Calibri" panose="020F0502020204030204" pitchFamily="34" charset="0"/>
              </a:defRPr>
            </a:lvl9pPr>
          </a:lstStyle>
          <a:p>
            <a:pPr algn="ctr"/>
            <a:r>
              <a:rPr lang="en-US" sz="3600" dirty="0">
                <a:solidFill>
                  <a:schemeClr val="bg1"/>
                </a:solidFill>
                <a:latin typeface="PT Sans" panose="020B0503020203020204" pitchFamily="34" charset="0"/>
              </a:rPr>
              <a:t>FY 2026 State Transit Assistance </a:t>
            </a:r>
          </a:p>
          <a:p>
            <a:pPr algn="ctr"/>
            <a:r>
              <a:rPr lang="en-US" sz="3600" dirty="0">
                <a:solidFill>
                  <a:schemeClr val="bg1"/>
                </a:solidFill>
                <a:latin typeface="PT Sans" panose="020B0503020203020204" pitchFamily="34" charset="0"/>
              </a:rPr>
              <a:t>Special Project Applications</a:t>
            </a:r>
          </a:p>
          <a:p>
            <a:pPr algn="ctr" eaLnBrk="1" hangingPunct="1">
              <a:lnSpc>
                <a:spcPct val="90000"/>
              </a:lnSpc>
            </a:pPr>
            <a:endParaRPr lang="en-US" altLang="en-US" sz="3300" b="1" dirty="0">
              <a:solidFill>
                <a:schemeClr val="bg1"/>
              </a:solidFill>
              <a:latin typeface="+mj-lt"/>
              <a:ea typeface="Roboto Slab" pitchFamily="2" charset="0"/>
              <a:cs typeface="Roboto Slab" pitchFamily="2" charset="0"/>
            </a:endParaRPr>
          </a:p>
        </p:txBody>
      </p:sp>
      <p:sp>
        <p:nvSpPr>
          <p:cNvPr id="19" name="Text Placeholder 2">
            <a:extLst>
              <a:ext uri="{FF2B5EF4-FFF2-40B4-BE49-F238E27FC236}">
                <a16:creationId xmlns:a16="http://schemas.microsoft.com/office/drawing/2014/main" id="{5ECEC6BD-4218-D50A-8F38-D4D2DFD6DF64}"/>
              </a:ext>
            </a:extLst>
          </p:cNvPr>
          <p:cNvSpPr txBox="1">
            <a:spLocks noChangeArrowheads="1"/>
          </p:cNvSpPr>
          <p:nvPr/>
        </p:nvSpPr>
        <p:spPr bwMode="auto">
          <a:xfrm>
            <a:off x="-11396" y="5490431"/>
            <a:ext cx="9161510" cy="36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ts val="1500"/>
              </a:spcBef>
            </a:pPr>
            <a:endParaRPr lang="en-US" altLang="en-US" sz="2100" b="1" dirty="0">
              <a:solidFill>
                <a:schemeClr val="bg1"/>
              </a:solidFill>
              <a:latin typeface="Roboto Slab" pitchFamily="2" charset="0"/>
              <a:ea typeface="Roboto Slab" pitchFamily="2" charset="0"/>
              <a:cs typeface="PT Sans" panose="020B0503020203020204" pitchFamily="34" charset="0"/>
            </a:endParaRPr>
          </a:p>
        </p:txBody>
      </p:sp>
      <p:cxnSp>
        <p:nvCxnSpPr>
          <p:cNvPr id="20" name="Straight Connector 19">
            <a:extLst>
              <a:ext uri="{FF2B5EF4-FFF2-40B4-BE49-F238E27FC236}">
                <a16:creationId xmlns:a16="http://schemas.microsoft.com/office/drawing/2014/main" id="{77842182-EE84-12E6-1390-BC1DD14536F0}"/>
              </a:ext>
            </a:extLst>
          </p:cNvPr>
          <p:cNvCxnSpPr/>
          <p:nvPr/>
        </p:nvCxnSpPr>
        <p:spPr>
          <a:xfrm>
            <a:off x="4258958" y="5964416"/>
            <a:ext cx="605815" cy="1"/>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5A0B7E08-2A36-D1A7-ED69-6D2568EEEFA8}"/>
              </a:ext>
            </a:extLst>
          </p:cNvPr>
          <p:cNvSpPr txBox="1">
            <a:spLocks noChangeArrowheads="1"/>
          </p:cNvSpPr>
          <p:nvPr/>
        </p:nvSpPr>
        <p:spPr bwMode="auto">
          <a:xfrm>
            <a:off x="16767573" y="5551711"/>
            <a:ext cx="642188" cy="15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a:lnSpc>
                <a:spcPct val="90000"/>
              </a:lnSpc>
              <a:spcBef>
                <a:spcPts val="1500"/>
              </a:spcBef>
            </a:pPr>
            <a:r>
              <a:rPr lang="en-US" altLang="en-US" dirty="0">
                <a:solidFill>
                  <a:schemeClr val="bg1"/>
                </a:solidFill>
                <a:latin typeface="PT Sans" panose="020B0503020203020204" pitchFamily="34" charset="0"/>
                <a:ea typeface="PT Sans" panose="020B0503020203020204" pitchFamily="34" charset="0"/>
                <a:cs typeface="PT Sans" panose="020B0503020203020204" pitchFamily="34" charset="0"/>
              </a:rPr>
              <a:t>3/2/2023</a:t>
            </a:r>
          </a:p>
        </p:txBody>
      </p:sp>
      <p:pic>
        <p:nvPicPr>
          <p:cNvPr id="27" name="Graphic 26">
            <a:extLst>
              <a:ext uri="{FF2B5EF4-FFF2-40B4-BE49-F238E27FC236}">
                <a16:creationId xmlns:a16="http://schemas.microsoft.com/office/drawing/2014/main" id="{4A7719FD-1DC4-C482-4733-0F10D600029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512" y="6099977"/>
            <a:ext cx="9167626" cy="754861"/>
          </a:xfrm>
          <a:prstGeom prst="rect">
            <a:avLst/>
          </a:prstGeom>
        </p:spPr>
      </p:pic>
      <p:sp>
        <p:nvSpPr>
          <p:cNvPr id="22" name="Text Placeholder 2">
            <a:extLst>
              <a:ext uri="{FF2B5EF4-FFF2-40B4-BE49-F238E27FC236}">
                <a16:creationId xmlns:a16="http://schemas.microsoft.com/office/drawing/2014/main" id="{59AF3B16-3FC2-FE84-6EFE-7C8664AE9746}"/>
              </a:ext>
            </a:extLst>
          </p:cNvPr>
          <p:cNvSpPr txBox="1">
            <a:spLocks noChangeArrowheads="1"/>
          </p:cNvSpPr>
          <p:nvPr/>
        </p:nvSpPr>
        <p:spPr bwMode="auto">
          <a:xfrm>
            <a:off x="374797" y="6329576"/>
            <a:ext cx="1604022" cy="456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nSpc>
                <a:spcPct val="90000"/>
              </a:lnSpc>
              <a:spcBef>
                <a:spcPts val="1500"/>
              </a:spcBef>
              <a:spcAft>
                <a:spcPts val="450"/>
              </a:spcAft>
            </a:pPr>
            <a:r>
              <a:rPr lang="en-US" altLang="en-US" sz="900" dirty="0">
                <a:solidFill>
                  <a:schemeClr val="bg1"/>
                </a:solidFill>
                <a:latin typeface="+mn-lt"/>
                <a:ea typeface="PT Sans" panose="020B0503020203020204" pitchFamily="34" charset="0"/>
                <a:cs typeface="PT Sans" panose="020B0503020203020204" pitchFamily="34" charset="0"/>
              </a:rPr>
              <a:t>Kristin Haar</a:t>
            </a:r>
          </a:p>
          <a:p>
            <a:pPr>
              <a:spcAft>
                <a:spcPts val="450"/>
              </a:spcAft>
            </a:pPr>
            <a:r>
              <a:rPr lang="en-US" altLang="en-US" sz="900" dirty="0">
                <a:solidFill>
                  <a:schemeClr val="bg1"/>
                </a:solidFill>
                <a:latin typeface="+mn-lt"/>
                <a:ea typeface="PT Sans" panose="020B0503020203020204" pitchFamily="34" charset="0"/>
                <a:cs typeface="PT Sans" panose="020B0503020203020204" pitchFamily="34" charset="0"/>
              </a:rPr>
              <a:t>Public Transit Director</a:t>
            </a:r>
          </a:p>
        </p:txBody>
      </p:sp>
      <p:pic>
        <p:nvPicPr>
          <p:cNvPr id="29" name="Picture 28" descr="A picture containing text, clipart&#10;&#10;Description automatically generated">
            <a:extLst>
              <a:ext uri="{FF2B5EF4-FFF2-40B4-BE49-F238E27FC236}">
                <a16:creationId xmlns:a16="http://schemas.microsoft.com/office/drawing/2014/main" id="{17FF21B2-3928-7AEE-415D-1E685082712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679612" y="6099552"/>
            <a:ext cx="1764509" cy="441128"/>
          </a:xfrm>
          <a:prstGeom prst="rect">
            <a:avLst/>
          </a:prstGeom>
        </p:spPr>
      </p:pic>
      <p:sp>
        <p:nvSpPr>
          <p:cNvPr id="2" name="Text Placeholder 2">
            <a:extLst>
              <a:ext uri="{FF2B5EF4-FFF2-40B4-BE49-F238E27FC236}">
                <a16:creationId xmlns:a16="http://schemas.microsoft.com/office/drawing/2014/main" id="{81C0747B-1E0F-1C17-3F2A-F9A51F93016E}"/>
              </a:ext>
            </a:extLst>
          </p:cNvPr>
          <p:cNvSpPr txBox="1">
            <a:spLocks noChangeArrowheads="1"/>
          </p:cNvSpPr>
          <p:nvPr/>
        </p:nvSpPr>
        <p:spPr bwMode="auto">
          <a:xfrm>
            <a:off x="6685139" y="6290822"/>
            <a:ext cx="2206171" cy="56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a:lnSpc>
                <a:spcPct val="90000"/>
              </a:lnSpc>
              <a:spcBef>
                <a:spcPts val="1500"/>
              </a:spcBef>
              <a:spcAft>
                <a:spcPts val="450"/>
              </a:spcAft>
            </a:pPr>
            <a:r>
              <a:rPr lang="en-US" altLang="en-US" sz="900" dirty="0">
                <a:solidFill>
                  <a:schemeClr val="bg1"/>
                </a:solidFill>
                <a:latin typeface="+mn-lt"/>
                <a:ea typeface="PT Sans" panose="020B0503020203020204" pitchFamily="34" charset="0"/>
                <a:cs typeface="PT Sans" panose="020B0503020203020204" pitchFamily="34" charset="0"/>
              </a:rPr>
              <a:t> Commission Workshop  January 21, 2025</a:t>
            </a:r>
          </a:p>
        </p:txBody>
      </p:sp>
    </p:spTree>
    <p:custDataLst>
      <p:tags r:id="rId1"/>
    </p:custDataLst>
    <p:extLst>
      <p:ext uri="{BB962C8B-B14F-4D97-AF65-F5344CB8AC3E}">
        <p14:creationId xmlns:p14="http://schemas.microsoft.com/office/powerpoint/2010/main" val="1401199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74BC878-3EE4-4755-7510-64C278D724E9}"/>
              </a:ext>
            </a:extLst>
          </p:cNvPr>
          <p:cNvGraphicFramePr>
            <a:graphicFrameLocks noGrp="1"/>
          </p:cNvGraphicFramePr>
          <p:nvPr>
            <p:ph sz="quarter" idx="16"/>
            <p:extLst>
              <p:ext uri="{D42A27DB-BD31-4B8C-83A1-F6EECF244321}">
                <p14:modId xmlns:p14="http://schemas.microsoft.com/office/powerpoint/2010/main" val="3081929242"/>
              </p:ext>
            </p:extLst>
          </p:nvPr>
        </p:nvGraphicFramePr>
        <p:xfrm>
          <a:off x="754063" y="1920874"/>
          <a:ext cx="7612060" cy="1746885"/>
        </p:xfrm>
        <a:graphic>
          <a:graphicData uri="http://schemas.openxmlformats.org/drawingml/2006/table">
            <a:tbl>
              <a:tblPr firstRow="1" bandRow="1">
                <a:tableStyleId>{5C22544A-7EE6-4342-B048-85BDC9FD1C3A}</a:tableStyleId>
              </a:tblPr>
              <a:tblGrid>
                <a:gridCol w="2962914">
                  <a:extLst>
                    <a:ext uri="{9D8B030D-6E8A-4147-A177-3AD203B41FA5}">
                      <a16:colId xmlns:a16="http://schemas.microsoft.com/office/drawing/2014/main" val="1291386817"/>
                    </a:ext>
                  </a:extLst>
                </a:gridCol>
                <a:gridCol w="1353787">
                  <a:extLst>
                    <a:ext uri="{9D8B030D-6E8A-4147-A177-3AD203B41FA5}">
                      <a16:colId xmlns:a16="http://schemas.microsoft.com/office/drawing/2014/main" val="1038420412"/>
                    </a:ext>
                  </a:extLst>
                </a:gridCol>
                <a:gridCol w="985652">
                  <a:extLst>
                    <a:ext uri="{9D8B030D-6E8A-4147-A177-3AD203B41FA5}">
                      <a16:colId xmlns:a16="http://schemas.microsoft.com/office/drawing/2014/main" val="64477779"/>
                    </a:ext>
                  </a:extLst>
                </a:gridCol>
                <a:gridCol w="1163781">
                  <a:extLst>
                    <a:ext uri="{9D8B030D-6E8A-4147-A177-3AD203B41FA5}">
                      <a16:colId xmlns:a16="http://schemas.microsoft.com/office/drawing/2014/main" val="1102733517"/>
                    </a:ext>
                  </a:extLst>
                </a:gridCol>
                <a:gridCol w="1145926">
                  <a:extLst>
                    <a:ext uri="{9D8B030D-6E8A-4147-A177-3AD203B41FA5}">
                      <a16:colId xmlns:a16="http://schemas.microsoft.com/office/drawing/2014/main" val="3498347228"/>
                    </a:ext>
                  </a:extLst>
                </a:gridCol>
              </a:tblGrid>
              <a:tr h="704760">
                <a:tc>
                  <a:txBody>
                    <a:bodyPr/>
                    <a:lstStyle/>
                    <a:p>
                      <a:r>
                        <a:rPr lang="en-US" dirty="0"/>
                        <a:t>Project Name</a:t>
                      </a:r>
                    </a:p>
                  </a:txBody>
                  <a:tcPr anchor="ctr" anchorCtr="1"/>
                </a:tc>
                <a:tc>
                  <a:txBody>
                    <a:bodyPr/>
                    <a:lstStyle/>
                    <a:p>
                      <a:r>
                        <a:rPr lang="en-US" dirty="0"/>
                        <a:t>Sponsor</a:t>
                      </a:r>
                    </a:p>
                  </a:txBody>
                  <a:tcPr anchor="ctr" anchorCtr="1"/>
                </a:tc>
                <a:tc>
                  <a:txBody>
                    <a:bodyPr/>
                    <a:lstStyle/>
                    <a:p>
                      <a:r>
                        <a:rPr lang="en-US" dirty="0"/>
                        <a:t>Total Project Cost</a:t>
                      </a:r>
                    </a:p>
                  </a:txBody>
                  <a:tcPr anchor="ctr" anchorCtr="1"/>
                </a:tc>
                <a:tc>
                  <a:txBody>
                    <a:bodyPr/>
                    <a:lstStyle/>
                    <a:p>
                      <a:r>
                        <a:rPr lang="en-US" dirty="0"/>
                        <a:t>Requested Amount     (% of Total Project Cost)</a:t>
                      </a:r>
                    </a:p>
                  </a:txBody>
                  <a:tcPr anchor="ctr" anchorCtr="1"/>
                </a:tc>
                <a:tc>
                  <a:txBody>
                    <a:bodyPr/>
                    <a:lstStyle/>
                    <a:p>
                      <a:r>
                        <a:rPr lang="en-US" dirty="0"/>
                        <a:t>Recommended Amount (% of Total Project Cost)</a:t>
                      </a:r>
                    </a:p>
                  </a:txBody>
                  <a:tcPr anchor="ctr" anchorCtr="1"/>
                </a:tc>
                <a:extLst>
                  <a:ext uri="{0D108BD9-81ED-4DB2-BD59-A6C34878D82A}">
                    <a16:rowId xmlns:a16="http://schemas.microsoft.com/office/drawing/2014/main" val="1565050295"/>
                  </a:ext>
                </a:extLst>
              </a:tr>
              <a:tr h="558848">
                <a:tc>
                  <a:txBody>
                    <a:bodyPr/>
                    <a:lstStyle/>
                    <a:p>
                      <a:pPr algn="ctr" fontAlgn="b"/>
                      <a:r>
                        <a:rPr lang="en-US" sz="1350" kern="1200" dirty="0">
                          <a:solidFill>
                            <a:schemeClr val="dk1"/>
                          </a:solidFill>
                          <a:effectLst/>
                          <a:latin typeface="+mn-lt"/>
                          <a:ea typeface="+mn-ea"/>
                          <a:cs typeface="+mn-cs"/>
                        </a:rPr>
                        <a:t>Grimes Connect: Inclusive Paratransit &amp; Door to Door service</a:t>
                      </a:r>
                      <a:endParaRPr lang="en-US" sz="1350" kern="1200" dirty="0">
                        <a:solidFill>
                          <a:schemeClr val="dk1"/>
                        </a:solidFill>
                        <a:latin typeface="+mn-lt"/>
                        <a:ea typeface="+mn-ea"/>
                        <a:cs typeface="+mn-cs"/>
                      </a:endParaRPr>
                    </a:p>
                  </a:txBody>
                  <a:tcPr marL="9525" marR="9525" marT="9525" marB="0" anchor="ctr" anchorCtr="1"/>
                </a:tc>
                <a:tc>
                  <a:txBody>
                    <a:bodyPr/>
                    <a:lstStyle/>
                    <a:p>
                      <a:pPr algn="ctr" fontAlgn="b"/>
                      <a:r>
                        <a:rPr lang="en-US" sz="1350" kern="1200" dirty="0">
                          <a:solidFill>
                            <a:schemeClr val="dk1"/>
                          </a:solidFill>
                          <a:latin typeface="+mn-lt"/>
                          <a:ea typeface="+mn-ea"/>
                          <a:cs typeface="+mn-cs"/>
                        </a:rPr>
                        <a:t>Heart of Iowa Regional Transit Agency, </a:t>
                      </a:r>
                    </a:p>
                    <a:p>
                      <a:pPr algn="ctr" fontAlgn="b"/>
                      <a:r>
                        <a:rPr lang="en-US" sz="1350" kern="1200" dirty="0">
                          <a:solidFill>
                            <a:schemeClr val="dk1"/>
                          </a:solidFill>
                          <a:latin typeface="+mn-lt"/>
                          <a:ea typeface="+mn-ea"/>
                          <a:cs typeface="+mn-cs"/>
                        </a:rPr>
                        <a:t>Region 11</a:t>
                      </a:r>
                    </a:p>
                  </a:txBody>
                  <a:tcPr marL="9525" marR="9525" marT="9525" marB="0" anchor="ctr" anchorCtr="1"/>
                </a:tc>
                <a:tc>
                  <a:txBody>
                    <a:bodyPr/>
                    <a:lstStyle/>
                    <a:p>
                      <a:pPr algn="ctr" fontAlgn="b"/>
                      <a:r>
                        <a:rPr lang="en-US" sz="1350" kern="1200" dirty="0">
                          <a:solidFill>
                            <a:schemeClr val="dk1"/>
                          </a:solidFill>
                          <a:latin typeface="+mn-lt"/>
                          <a:ea typeface="+mn-ea"/>
                          <a:cs typeface="+mn-cs"/>
                        </a:rPr>
                        <a:t>$</a:t>
                      </a:r>
                      <a:r>
                        <a:rPr lang="en-US" sz="1350" kern="1200" dirty="0">
                          <a:solidFill>
                            <a:schemeClr val="dk1"/>
                          </a:solidFill>
                          <a:effectLst/>
                          <a:latin typeface="+mn-lt"/>
                          <a:ea typeface="+mn-ea"/>
                          <a:cs typeface="+mn-cs"/>
                        </a:rPr>
                        <a:t>229,232</a:t>
                      </a:r>
                      <a:endParaRPr lang="en-US" sz="1350" kern="1200" dirty="0">
                        <a:solidFill>
                          <a:schemeClr val="dk1"/>
                        </a:solidFill>
                        <a:latin typeface="+mn-lt"/>
                        <a:ea typeface="+mn-ea"/>
                        <a:cs typeface="+mn-cs"/>
                      </a:endParaRPr>
                    </a:p>
                  </a:txBody>
                  <a:tcPr marL="9525" marR="9525" marT="9525" marB="0" anchor="ctr" anchorCtr="1"/>
                </a:tc>
                <a:tc>
                  <a:txBody>
                    <a:bodyPr/>
                    <a:lstStyle/>
                    <a:p>
                      <a:pPr algn="ctr" fontAlgn="b"/>
                      <a:r>
                        <a:rPr lang="en-US" sz="1350" kern="1200" dirty="0">
                          <a:solidFill>
                            <a:schemeClr val="dk1"/>
                          </a:solidFill>
                          <a:latin typeface="+mn-lt"/>
                          <a:ea typeface="+mn-ea"/>
                          <a:cs typeface="+mn-cs"/>
                        </a:rPr>
                        <a:t>$112,116</a:t>
                      </a:r>
                    </a:p>
                    <a:p>
                      <a:pPr algn="ctr" fontAlgn="b"/>
                      <a:r>
                        <a:rPr lang="en-US" sz="1350" kern="1200" dirty="0">
                          <a:solidFill>
                            <a:schemeClr val="dk1"/>
                          </a:solidFill>
                          <a:latin typeface="+mn-lt"/>
                          <a:ea typeface="+mn-ea"/>
                          <a:cs typeface="+mn-cs"/>
                        </a:rPr>
                        <a:t>(48.9%)</a:t>
                      </a:r>
                    </a:p>
                  </a:txBody>
                  <a:tcPr marL="9525" marR="9525" marT="9525" marB="0" anchor="ctr" anchorCtr="1"/>
                </a:tc>
                <a:tc>
                  <a:txBody>
                    <a:bodyPr/>
                    <a:lstStyle/>
                    <a:p>
                      <a:pPr algn="ctr" fontAlgn="b"/>
                      <a:r>
                        <a:rPr lang="en-US" sz="1350" kern="1200" dirty="0">
                          <a:solidFill>
                            <a:schemeClr val="dk1"/>
                          </a:solidFill>
                          <a:latin typeface="+mn-lt"/>
                          <a:ea typeface="+mn-ea"/>
                          <a:cs typeface="+mn-cs"/>
                        </a:rPr>
                        <a:t>$0</a:t>
                      </a:r>
                    </a:p>
                  </a:txBody>
                  <a:tcPr marL="9525" marR="9525" marT="9525" marB="0" anchor="ctr" anchorCtr="1"/>
                </a:tc>
                <a:extLst>
                  <a:ext uri="{0D108BD9-81ED-4DB2-BD59-A6C34878D82A}">
                    <a16:rowId xmlns:a16="http://schemas.microsoft.com/office/drawing/2014/main" val="44340887"/>
                  </a:ext>
                </a:extLst>
              </a:tr>
            </a:tbl>
          </a:graphicData>
        </a:graphic>
      </p:graphicFrame>
      <p:sp>
        <p:nvSpPr>
          <p:cNvPr id="3" name="Text Placeholder 2">
            <a:extLst>
              <a:ext uri="{FF2B5EF4-FFF2-40B4-BE49-F238E27FC236}">
                <a16:creationId xmlns:a16="http://schemas.microsoft.com/office/drawing/2014/main" id="{E5ED6AE1-31C7-7F07-E4E9-194D7DB1DB29}"/>
              </a:ext>
            </a:extLst>
          </p:cNvPr>
          <p:cNvSpPr>
            <a:spLocks noGrp="1"/>
          </p:cNvSpPr>
          <p:nvPr>
            <p:ph type="body" sz="quarter" idx="18"/>
          </p:nvPr>
        </p:nvSpPr>
        <p:spPr>
          <a:xfrm>
            <a:off x="754383" y="1005840"/>
            <a:ext cx="7801788" cy="574222"/>
          </a:xfrm>
        </p:spPr>
        <p:txBody>
          <a:bodyPr/>
          <a:lstStyle/>
          <a:p>
            <a:pPr algn="ctr"/>
            <a:r>
              <a:rPr lang="en-US" dirty="0"/>
              <a:t>FY 2026 Competitive Applications </a:t>
            </a:r>
          </a:p>
          <a:p>
            <a:pPr algn="ctr"/>
            <a:r>
              <a:rPr lang="en-US" dirty="0"/>
              <a:t>Projects Not Recommended For Award</a:t>
            </a:r>
          </a:p>
        </p:txBody>
      </p:sp>
    </p:spTree>
    <p:extLst>
      <p:ext uri="{BB962C8B-B14F-4D97-AF65-F5344CB8AC3E}">
        <p14:creationId xmlns:p14="http://schemas.microsoft.com/office/powerpoint/2010/main" val="988037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925831"/>
            <a:ext cx="7635240" cy="2814722"/>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Recommended Project Funding Summary</a:t>
            </a:r>
          </a:p>
          <a:p>
            <a:pPr>
              <a:spcBef>
                <a:spcPts val="750"/>
              </a:spcBef>
              <a:spcAft>
                <a:spcPts val="1800"/>
              </a:spcAft>
            </a:pPr>
            <a:r>
              <a:rPr lang="en-US" sz="1800" dirty="0"/>
              <a:t>Total number of projects:  		6</a:t>
            </a:r>
          </a:p>
          <a:p>
            <a:pPr>
              <a:spcBef>
                <a:spcPts val="750"/>
              </a:spcBef>
              <a:spcAft>
                <a:spcPts val="1800"/>
              </a:spcAft>
            </a:pPr>
            <a:r>
              <a:rPr lang="en-US" sz="1800" dirty="0"/>
              <a:t>Total amount requested:  			$654,616</a:t>
            </a:r>
          </a:p>
          <a:p>
            <a:pPr>
              <a:spcBef>
                <a:spcPts val="750"/>
              </a:spcBef>
              <a:spcAft>
                <a:spcPts val="1800"/>
              </a:spcAft>
            </a:pPr>
            <a:r>
              <a:rPr lang="en-US" sz="1800" dirty="0"/>
              <a:t>Funds available: 				$</a:t>
            </a:r>
            <a:r>
              <a:rPr lang="en-US" dirty="0"/>
              <a:t>531,622</a:t>
            </a:r>
            <a:endParaRPr lang="en-US" sz="1800" dirty="0"/>
          </a:p>
          <a:p>
            <a:pPr>
              <a:spcBef>
                <a:spcPts val="750"/>
              </a:spcBef>
              <a:spcAft>
                <a:spcPts val="1800"/>
              </a:spcAft>
            </a:pPr>
            <a:r>
              <a:rPr lang="en-US" dirty="0"/>
              <a:t>Projects recommended for funding:	5</a:t>
            </a:r>
          </a:p>
          <a:p>
            <a:pPr>
              <a:spcBef>
                <a:spcPts val="750"/>
              </a:spcBef>
              <a:spcAft>
                <a:spcPts val="1800"/>
              </a:spcAft>
            </a:pPr>
            <a:r>
              <a:rPr lang="en-US" sz="1800" dirty="0"/>
              <a:t>Recommended funding amount:		$482,500</a:t>
            </a:r>
          </a:p>
          <a:p>
            <a:pPr>
              <a:spcBef>
                <a:spcPts val="750"/>
              </a:spcBef>
              <a:spcAft>
                <a:spcPts val="1800"/>
              </a:spcAft>
            </a:pPr>
            <a:r>
              <a:rPr lang="en-US" dirty="0"/>
              <a:t>Remaining balance:			$49,122</a:t>
            </a:r>
            <a:endParaRPr lang="en-US" sz="1800" dirty="0"/>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1333722"/>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239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6A2679D-6071-424D-B3C5-5A49D6B5E468}"/>
              </a:ext>
            </a:extLst>
          </p:cNvPr>
          <p:cNvSpPr>
            <a:spLocks noGrp="1"/>
          </p:cNvSpPr>
          <p:nvPr>
            <p:ph sz="quarter" idx="16"/>
          </p:nvPr>
        </p:nvSpPr>
        <p:spPr>
          <a:xfrm>
            <a:off x="1283668" y="3186029"/>
            <a:ext cx="4936331" cy="1343109"/>
          </a:xfrm>
          <a:prstGeom prst="rect">
            <a:avLst/>
          </a:prstGeom>
        </p:spPr>
        <p:txBody>
          <a:bodyPr/>
          <a:lstStyle/>
          <a:p>
            <a:pPr marL="0" indent="0">
              <a:buNone/>
            </a:pPr>
            <a:r>
              <a:rPr lang="en-US" b="1" spc="150" dirty="0">
                <a:latin typeface="Calibri" panose="020F0502020204030204" pitchFamily="34" charset="0"/>
                <a:cs typeface="Calibri" panose="020F0502020204030204" pitchFamily="34" charset="0"/>
              </a:rPr>
              <a:t>Kristin Haar</a:t>
            </a:r>
          </a:p>
          <a:p>
            <a:pPr marL="0" indent="0">
              <a:buNone/>
            </a:pPr>
            <a:r>
              <a:rPr lang="en-US" spc="0" dirty="0">
                <a:latin typeface="Calibri" panose="020F0502020204030204" pitchFamily="34" charset="0"/>
                <a:cs typeface="Calibri" panose="020F0502020204030204" pitchFamily="34" charset="0"/>
              </a:rPr>
              <a:t>515-233-7875</a:t>
            </a:r>
          </a:p>
          <a:p>
            <a:pPr marL="0" indent="0">
              <a:buNone/>
            </a:pPr>
            <a:r>
              <a:rPr lang="en-US" spc="0" dirty="0"/>
              <a:t>Kristin.Haar</a:t>
            </a:r>
            <a:r>
              <a:rPr lang="en-US" spc="0" dirty="0">
                <a:latin typeface="Calibri" panose="020F0502020204030204" pitchFamily="34" charset="0"/>
                <a:cs typeface="Calibri" panose="020F0502020204030204" pitchFamily="34" charset="0"/>
              </a:rPr>
              <a:t>@iowadot.gov​</a:t>
            </a:r>
          </a:p>
          <a:p>
            <a:pPr marL="0" indent="0">
              <a:buNone/>
            </a:pPr>
            <a:r>
              <a:rPr lang="en-US" spc="0" dirty="0">
                <a:latin typeface="Calibri" panose="020F0502020204030204" pitchFamily="34" charset="0"/>
                <a:cs typeface="Calibri" panose="020F0502020204030204" pitchFamily="34" charset="0"/>
              </a:rPr>
              <a:t>iowadot.gov</a:t>
            </a:r>
          </a:p>
        </p:txBody>
      </p:sp>
      <p:sp>
        <p:nvSpPr>
          <p:cNvPr id="11" name="Text Placeholder 8">
            <a:extLst>
              <a:ext uri="{FF2B5EF4-FFF2-40B4-BE49-F238E27FC236}">
                <a16:creationId xmlns:a16="http://schemas.microsoft.com/office/drawing/2014/main" id="{C1B315FA-D4BE-46EE-F04E-730A253F49F2}"/>
              </a:ext>
            </a:extLst>
          </p:cNvPr>
          <p:cNvSpPr txBox="1">
            <a:spLocks/>
          </p:cNvSpPr>
          <p:nvPr/>
        </p:nvSpPr>
        <p:spPr>
          <a:xfrm>
            <a:off x="1283666" y="2389801"/>
            <a:ext cx="2569702" cy="358379"/>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100000"/>
              </a:lnSpc>
              <a:spcBef>
                <a:spcPct val="0"/>
              </a:spcBef>
              <a:buNone/>
              <a:defRPr lang="en-US" sz="3200" b="1" kern="1200" spc="100" baseline="0">
                <a:solidFill>
                  <a:schemeClr val="accent1"/>
                </a:solidFill>
                <a:latin typeface="+mj-lt"/>
                <a:ea typeface="+mn-ea"/>
                <a:cs typeface="+mn-cs"/>
              </a:defRPr>
            </a:lvl1pPr>
          </a:lstStyle>
          <a:p>
            <a:r>
              <a:rPr lang="en-US" sz="2400" dirty="0"/>
              <a:t>Questions?</a:t>
            </a:r>
          </a:p>
        </p:txBody>
      </p:sp>
      <p:cxnSp>
        <p:nvCxnSpPr>
          <p:cNvPr id="9" name="Straight Connector 8">
            <a:extLst>
              <a:ext uri="{FF2B5EF4-FFF2-40B4-BE49-F238E27FC236}">
                <a16:creationId xmlns:a16="http://schemas.microsoft.com/office/drawing/2014/main" id="{7176BF94-91AA-0F1D-0CEE-F51BD8940908}"/>
              </a:ext>
            </a:extLst>
          </p:cNvPr>
          <p:cNvCxnSpPr/>
          <p:nvPr/>
        </p:nvCxnSpPr>
        <p:spPr>
          <a:xfrm>
            <a:off x="1350169" y="2962960"/>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77F8E23-F652-8E43-0883-72B5ACD03B51}"/>
              </a:ext>
            </a:extLst>
          </p:cNvPr>
          <p:cNvSpPr txBox="1"/>
          <p:nvPr/>
        </p:nvSpPr>
        <p:spPr>
          <a:xfrm>
            <a:off x="833286" y="5168917"/>
            <a:ext cx="7477428" cy="646331"/>
          </a:xfrm>
          <a:prstGeom prst="rect">
            <a:avLst/>
          </a:prstGeom>
          <a:noFill/>
        </p:spPr>
        <p:txBody>
          <a:bodyPr wrap="square">
            <a:spAutoFit/>
          </a:bodyPr>
          <a:lstStyle/>
          <a:p>
            <a:pPr algn="ctr"/>
            <a:r>
              <a:rPr lang="en-US" sz="1800" dirty="0">
                <a:latin typeface="Calibri" panose="020F0502020204030204" pitchFamily="34" charset="0"/>
                <a:cs typeface="Calibri" panose="020F0502020204030204" pitchFamily="34" charset="0"/>
              </a:rPr>
              <a:t>For more information on Iowa’s public transit and intercity bus programs, visit</a:t>
            </a:r>
          </a:p>
          <a:p>
            <a:pPr algn="ctr">
              <a:buNone/>
            </a:pPr>
            <a:r>
              <a:rPr lang="en-US" sz="1800" dirty="0">
                <a:solidFill>
                  <a:srgbClr val="FF0000"/>
                </a:solidFill>
                <a:latin typeface="Calibri" panose="020F0502020204030204" pitchFamily="34" charset="0"/>
                <a:cs typeface="Calibri" panose="020F0502020204030204" pitchFamily="34" charset="0"/>
                <a:hlinkClick r:id="rId2"/>
              </a:rPr>
              <a:t>www.iowadot.gov/transit</a:t>
            </a:r>
            <a:endParaRPr lang="en-US" sz="18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5058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901338"/>
            <a:ext cx="7635240" cy="2814722"/>
          </a:xfrm>
          <a:prstGeom prst="rect">
            <a:avLst/>
          </a:prstGeom>
        </p:spPr>
        <p:txBody>
          <a:bodyPr lIns="0"/>
          <a:lstStyle/>
          <a:p>
            <a:pPr marL="0" indent="0">
              <a:lnSpc>
                <a:spcPct val="90000"/>
              </a:lnSpc>
              <a:spcBef>
                <a:spcPts val="750"/>
              </a:spcBef>
              <a:spcAft>
                <a:spcPts val="1800"/>
              </a:spcAft>
              <a:buNone/>
            </a:pPr>
            <a:r>
              <a:rPr lang="fr-FR" sz="2400" b="1" dirty="0">
                <a:solidFill>
                  <a:schemeClr val="accent1"/>
                </a:solidFill>
                <a:latin typeface="+mj-lt"/>
              </a:rPr>
              <a:t>State Transit Assistance Special Project Program </a:t>
            </a:r>
          </a:p>
          <a:p>
            <a:pPr>
              <a:defRPr/>
            </a:pPr>
            <a:r>
              <a:rPr lang="en-US" sz="2000" b="0" dirty="0"/>
              <a:t>$600,000 set aside from State Transit Assistance funds annually to fund training fellowships ($175,000) and special projects ($425,000).</a:t>
            </a:r>
          </a:p>
          <a:p>
            <a:pPr lvl="1">
              <a:buFont typeface="Wingdings" panose="05000000000000000000" pitchFamily="2" charset="2"/>
              <a:buChar char="§"/>
              <a:defRPr/>
            </a:pPr>
            <a:r>
              <a:rPr lang="en-US" sz="2000" dirty="0"/>
              <a:t>After consulting with Iowa’s public transit agencies in Spring 2024, the total amount of State Transit Assistance funds set aside annually for special projects and large urban training fellowships was increased from $300,000 to $600,000.  This allows for more training opportunities for large urban transit systems, more flexibility to fund projects of statewide transit significance, and greater ability to fund pilot projects and studies. </a:t>
            </a:r>
            <a:endParaRPr lang="en-US" sz="2000" b="0" dirty="0"/>
          </a:p>
          <a:p>
            <a:pPr>
              <a:defRPr/>
            </a:pPr>
            <a:r>
              <a:rPr lang="en-US" sz="2000" b="0" dirty="0"/>
              <a:t>All 35 designated Iowa public transit systems are eligible to apply. Iowa Public Transit Association also may apply for projects benefiting all public transit agencies.</a:t>
            </a: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1283018"/>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80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751114"/>
            <a:ext cx="7635240" cy="3675239"/>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Special Projects are extraordinary, emergency, or innovative in nature and may include but are not limited to:</a:t>
            </a:r>
          </a:p>
          <a:p>
            <a:pPr marL="514350" lvl="0" indent="-514350">
              <a:buFont typeface="+mj-lt"/>
              <a:buAutoNum type="arabicPeriod"/>
            </a:pPr>
            <a:r>
              <a:rPr lang="en-US" sz="1800" b="0" dirty="0"/>
              <a:t>Expanding the scope of planning, managerial, or technical expertise.</a:t>
            </a:r>
          </a:p>
          <a:p>
            <a:pPr marL="514350" lvl="0" indent="-514350">
              <a:buFont typeface="+mj-lt"/>
              <a:buAutoNum type="arabicPeriod"/>
            </a:pPr>
            <a:r>
              <a:rPr lang="en-US" sz="1800" b="0" dirty="0"/>
              <a:t>Increasing the public’s awareness and understanding of transit.</a:t>
            </a:r>
          </a:p>
          <a:p>
            <a:pPr marL="514350" lvl="0" indent="-514350">
              <a:buFont typeface="+mj-lt"/>
              <a:buAutoNum type="arabicPeriod"/>
            </a:pPr>
            <a:r>
              <a:rPr lang="en-US" sz="1800" b="0" dirty="0"/>
              <a:t>Enhancing the capacity for administration consolidation and service coordination.</a:t>
            </a:r>
          </a:p>
          <a:p>
            <a:pPr marL="514350" lvl="0" indent="-514350">
              <a:buFont typeface="+mj-lt"/>
              <a:buAutoNum type="arabicPeriod"/>
            </a:pPr>
            <a:r>
              <a:rPr lang="en-US" sz="1800" b="0" dirty="0"/>
              <a:t>Reducing impediments to intramodal or intermodal transfers.</a:t>
            </a:r>
          </a:p>
          <a:p>
            <a:pPr marL="514350" lvl="0" indent="-514350">
              <a:buFont typeface="+mj-lt"/>
              <a:buAutoNum type="arabicPeriod"/>
            </a:pPr>
            <a:r>
              <a:rPr lang="en-US" sz="1800" b="0" dirty="0"/>
              <a:t>Increasing the cooperation and coordination between private and public sectors.</a:t>
            </a:r>
          </a:p>
          <a:p>
            <a:pPr marL="514350" lvl="0" indent="-514350">
              <a:buFont typeface="+mj-lt"/>
              <a:buAutoNum type="arabicPeriod"/>
            </a:pPr>
            <a:r>
              <a:rPr lang="en-US" sz="1800" b="0" dirty="0"/>
              <a:t>Developing, demonstrating, or refining a technical, procedural, or mechanical innovation that may be utilized by other public transit systems in Iowa.</a:t>
            </a:r>
          </a:p>
          <a:p>
            <a:pPr marL="514350" lvl="0" indent="-514350">
              <a:buFont typeface="+mj-lt"/>
              <a:buAutoNum type="arabicPeriod"/>
            </a:pPr>
            <a:r>
              <a:rPr lang="en-US" sz="1800" b="0" dirty="0"/>
              <a:t>Responding to an emergency situation that places an extraordinary and unforeseen strain on the resources of a public transit system.</a:t>
            </a: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1830024"/>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580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751114"/>
            <a:ext cx="7635240" cy="3675239"/>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Program Details:</a:t>
            </a:r>
          </a:p>
          <a:p>
            <a:pPr marL="0" indent="0">
              <a:buNone/>
            </a:pPr>
            <a:r>
              <a:rPr lang="en-US" sz="2100" b="0" dirty="0"/>
              <a:t>Grants can include projects which support transit services developed in conjunction with human service agencies or local community partners or statewide projects to improve public transit in Iowa. </a:t>
            </a:r>
          </a:p>
          <a:p>
            <a:pPr marL="0" indent="0">
              <a:buNone/>
            </a:pPr>
            <a:r>
              <a:rPr lang="en-US" sz="2100" b="0" dirty="0"/>
              <a:t>Projects are intended to assist with start-up of new services that have been identified as needs by health, employment or human service agencies or other community partners. </a:t>
            </a:r>
          </a:p>
          <a:p>
            <a:pPr marL="0" indent="0">
              <a:buNone/>
            </a:pPr>
            <a:r>
              <a:rPr lang="en-US" sz="2100" b="0" dirty="0"/>
              <a:t>Statewide projects may be used on transit marketing and projects exploring new transit technologies.</a:t>
            </a:r>
          </a:p>
          <a:p>
            <a:pPr marL="0" indent="0">
              <a:buNone/>
            </a:pPr>
            <a:r>
              <a:rPr lang="en-US" sz="2100" b="0" dirty="0"/>
              <a:t>Operating and small capital projects are eligible for funding up to a maximum of 50% state participation for two years.  Vehicles and facilities are not eligible under this program.</a:t>
            </a:r>
          </a:p>
          <a:p>
            <a:pPr marL="0" indent="0">
              <a:buNone/>
            </a:pPr>
            <a:endParaRPr lang="en-US" sz="2000" b="0" dirty="0"/>
          </a:p>
          <a:p>
            <a:pPr marL="0" indent="0">
              <a:buNone/>
            </a:pPr>
            <a:endParaRPr lang="en-US" sz="2000" b="0" dirty="0"/>
          </a:p>
          <a:p>
            <a:pPr marL="0" indent="0">
              <a:buNone/>
            </a:pPr>
            <a:endParaRPr lang="en-US" sz="2000" b="0" dirty="0"/>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1180319"/>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373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751114"/>
            <a:ext cx="7635240" cy="3675239"/>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Program Details (continued):</a:t>
            </a:r>
          </a:p>
          <a:p>
            <a:pPr marL="0" indent="0">
              <a:buNone/>
            </a:pPr>
            <a:r>
              <a:rPr lang="en-US" sz="2000" b="0" dirty="0"/>
              <a:t>One project per transit system at a time is allowed. </a:t>
            </a:r>
          </a:p>
          <a:p>
            <a:pPr marL="0" indent="0">
              <a:buNone/>
            </a:pPr>
            <a:r>
              <a:rPr lang="en-US" sz="2000" b="0" dirty="0"/>
              <a:t>Priority is given to projects which include a financial contribution from human service agencies or community partners. </a:t>
            </a:r>
          </a:p>
          <a:p>
            <a:pPr marL="0" indent="0">
              <a:buNone/>
            </a:pPr>
            <a:r>
              <a:rPr lang="en-US" sz="2000" b="0" dirty="0"/>
              <a:t>Applications due October 1.  Projects begin July 1 of the following fiscal year. Up to two years of funding may be requested.</a:t>
            </a:r>
          </a:p>
          <a:p>
            <a:pPr marL="0" indent="0">
              <a:buNone/>
            </a:pPr>
            <a:endParaRPr lang="en-US" sz="2000" b="0" dirty="0"/>
          </a:p>
          <a:p>
            <a:pPr marL="0" indent="0">
              <a:buNone/>
            </a:pPr>
            <a:endParaRPr lang="en-US" sz="2000" b="0" dirty="0"/>
          </a:p>
          <a:p>
            <a:pPr marL="0" indent="0">
              <a:buNone/>
            </a:pPr>
            <a:endParaRPr lang="en-US" sz="2000" b="0" dirty="0"/>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1180319"/>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30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751114"/>
            <a:ext cx="7635240" cy="3675239"/>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Special Project application evaluation criteria:</a:t>
            </a:r>
          </a:p>
          <a:p>
            <a:pPr lvl="0"/>
            <a:r>
              <a:rPr lang="en-US" sz="2200" b="0" dirty="0"/>
              <a:t>Financial contribution from human service agency(</a:t>
            </a:r>
            <a:r>
              <a:rPr lang="en-US" sz="2200" b="0" dirty="0" err="1"/>
              <a:t>ies</a:t>
            </a:r>
            <a:r>
              <a:rPr lang="en-US" sz="2200" b="0" dirty="0"/>
              <a:t>) or community partners.</a:t>
            </a:r>
          </a:p>
          <a:p>
            <a:pPr lvl="0"/>
            <a:r>
              <a:rPr lang="en-US" sz="2200" b="0" dirty="0"/>
              <a:t>Demonstration of Need. </a:t>
            </a:r>
          </a:p>
          <a:p>
            <a:pPr lvl="0"/>
            <a:r>
              <a:rPr lang="en-US" sz="2200" b="0" dirty="0"/>
              <a:t>Demonstration of Benefits. </a:t>
            </a:r>
          </a:p>
          <a:p>
            <a:pPr lvl="0"/>
            <a:r>
              <a:rPr lang="en-US" sz="2200" b="0" dirty="0"/>
              <a:t>Demonstration of Coordinated Transportation. </a:t>
            </a:r>
          </a:p>
          <a:p>
            <a:pPr lvl="0"/>
            <a:r>
              <a:rPr lang="en-US" sz="2200" b="0" dirty="0"/>
              <a:t>Addressing Long Range Public Transit Needs.  </a:t>
            </a:r>
          </a:p>
          <a:p>
            <a:pPr marL="0" indent="0">
              <a:buNone/>
            </a:pPr>
            <a:endParaRPr lang="en-US" sz="2000" b="0" dirty="0"/>
          </a:p>
          <a:p>
            <a:pPr marL="0" indent="0">
              <a:buNone/>
            </a:pPr>
            <a:endParaRPr lang="en-US" sz="2000" b="0" dirty="0"/>
          </a:p>
          <a:p>
            <a:pPr marL="0" indent="0">
              <a:buNone/>
            </a:pPr>
            <a:endParaRPr lang="en-US" sz="2000" b="0" dirty="0"/>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1180319"/>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140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925831"/>
            <a:ext cx="7635240" cy="2814722"/>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Available Funding and Application Summary</a:t>
            </a:r>
          </a:p>
          <a:p>
            <a:pPr>
              <a:spcBef>
                <a:spcPts val="750"/>
              </a:spcBef>
              <a:spcAft>
                <a:spcPts val="1800"/>
              </a:spcAft>
            </a:pPr>
            <a:r>
              <a:rPr lang="en-US" sz="1800" dirty="0"/>
              <a:t>Annual appropriation:		$425,000</a:t>
            </a:r>
          </a:p>
          <a:p>
            <a:pPr>
              <a:spcBef>
                <a:spcPts val="750"/>
              </a:spcBef>
              <a:spcAft>
                <a:spcPts val="1800"/>
              </a:spcAft>
            </a:pPr>
            <a:r>
              <a:rPr lang="en-US" sz="1800" dirty="0"/>
              <a:t>Underrun/withdrawals:		$106,622</a:t>
            </a:r>
          </a:p>
          <a:p>
            <a:pPr>
              <a:spcBef>
                <a:spcPts val="750"/>
              </a:spcBef>
              <a:spcAft>
                <a:spcPts val="1800"/>
              </a:spcAft>
            </a:pPr>
            <a:r>
              <a:rPr lang="en-US" sz="1800" dirty="0"/>
              <a:t>Funds available: 			$</a:t>
            </a:r>
            <a:r>
              <a:rPr lang="en-US" dirty="0"/>
              <a:t>531,622</a:t>
            </a:r>
            <a:endParaRPr lang="en-US" sz="1800" dirty="0"/>
          </a:p>
          <a:p>
            <a:pPr>
              <a:spcBef>
                <a:spcPts val="750"/>
              </a:spcBef>
              <a:spcAft>
                <a:spcPts val="1800"/>
              </a:spcAft>
            </a:pPr>
            <a:r>
              <a:rPr lang="en-US" sz="1800" dirty="0"/>
              <a:t>Total number of projects:  	6</a:t>
            </a:r>
          </a:p>
          <a:p>
            <a:pPr>
              <a:spcBef>
                <a:spcPts val="750"/>
              </a:spcBef>
              <a:spcAft>
                <a:spcPts val="1800"/>
              </a:spcAft>
            </a:pPr>
            <a:r>
              <a:rPr lang="en-US" sz="1800" dirty="0"/>
              <a:t>Total project costs:  		$1,263,757</a:t>
            </a:r>
          </a:p>
          <a:p>
            <a:pPr>
              <a:spcBef>
                <a:spcPts val="750"/>
              </a:spcBef>
              <a:spcAft>
                <a:spcPts val="1800"/>
              </a:spcAft>
            </a:pPr>
            <a:r>
              <a:rPr lang="en-US" sz="1800" dirty="0"/>
              <a:t>Total amount requested:  		$654,616</a:t>
            </a: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1333722"/>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233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74BC878-3EE4-4755-7510-64C278D724E9}"/>
              </a:ext>
            </a:extLst>
          </p:cNvPr>
          <p:cNvGraphicFramePr>
            <a:graphicFrameLocks noGrp="1"/>
          </p:cNvGraphicFramePr>
          <p:nvPr>
            <p:ph sz="quarter" idx="16"/>
            <p:extLst>
              <p:ext uri="{D42A27DB-BD31-4B8C-83A1-F6EECF244321}">
                <p14:modId xmlns:p14="http://schemas.microsoft.com/office/powerpoint/2010/main" val="3956366715"/>
              </p:ext>
            </p:extLst>
          </p:nvPr>
        </p:nvGraphicFramePr>
        <p:xfrm>
          <a:off x="754063" y="1920874"/>
          <a:ext cx="7612060" cy="3137683"/>
        </p:xfrm>
        <a:graphic>
          <a:graphicData uri="http://schemas.openxmlformats.org/drawingml/2006/table">
            <a:tbl>
              <a:tblPr firstRow="1" bandRow="1">
                <a:tableStyleId>{5C22544A-7EE6-4342-B048-85BDC9FD1C3A}</a:tableStyleId>
              </a:tblPr>
              <a:tblGrid>
                <a:gridCol w="2763837">
                  <a:extLst>
                    <a:ext uri="{9D8B030D-6E8A-4147-A177-3AD203B41FA5}">
                      <a16:colId xmlns:a16="http://schemas.microsoft.com/office/drawing/2014/main" val="1291386817"/>
                    </a:ext>
                  </a:extLst>
                </a:gridCol>
                <a:gridCol w="1219200">
                  <a:extLst>
                    <a:ext uri="{9D8B030D-6E8A-4147-A177-3AD203B41FA5}">
                      <a16:colId xmlns:a16="http://schemas.microsoft.com/office/drawing/2014/main" val="1038420412"/>
                    </a:ext>
                  </a:extLst>
                </a:gridCol>
                <a:gridCol w="1143000">
                  <a:extLst>
                    <a:ext uri="{9D8B030D-6E8A-4147-A177-3AD203B41FA5}">
                      <a16:colId xmlns:a16="http://schemas.microsoft.com/office/drawing/2014/main" val="64477779"/>
                    </a:ext>
                  </a:extLst>
                </a:gridCol>
                <a:gridCol w="1193800">
                  <a:extLst>
                    <a:ext uri="{9D8B030D-6E8A-4147-A177-3AD203B41FA5}">
                      <a16:colId xmlns:a16="http://schemas.microsoft.com/office/drawing/2014/main" val="1102733517"/>
                    </a:ext>
                  </a:extLst>
                </a:gridCol>
                <a:gridCol w="1292223">
                  <a:extLst>
                    <a:ext uri="{9D8B030D-6E8A-4147-A177-3AD203B41FA5}">
                      <a16:colId xmlns:a16="http://schemas.microsoft.com/office/drawing/2014/main" val="3498347228"/>
                    </a:ext>
                  </a:extLst>
                </a:gridCol>
              </a:tblGrid>
              <a:tr h="704760">
                <a:tc>
                  <a:txBody>
                    <a:bodyPr/>
                    <a:lstStyle/>
                    <a:p>
                      <a:r>
                        <a:rPr lang="en-US" dirty="0"/>
                        <a:t>Project Name</a:t>
                      </a:r>
                    </a:p>
                  </a:txBody>
                  <a:tcPr anchor="ctr" anchorCtr="1"/>
                </a:tc>
                <a:tc>
                  <a:txBody>
                    <a:bodyPr/>
                    <a:lstStyle/>
                    <a:p>
                      <a:r>
                        <a:rPr lang="en-US" dirty="0"/>
                        <a:t>Sponsor</a:t>
                      </a:r>
                    </a:p>
                  </a:txBody>
                  <a:tcPr anchor="ctr" anchorCtr="1"/>
                </a:tc>
                <a:tc>
                  <a:txBody>
                    <a:bodyPr/>
                    <a:lstStyle/>
                    <a:p>
                      <a:r>
                        <a:rPr lang="en-US" dirty="0"/>
                        <a:t>Total Project Cost</a:t>
                      </a:r>
                    </a:p>
                  </a:txBody>
                  <a:tcPr anchor="ctr" anchorCtr="1"/>
                </a:tc>
                <a:tc>
                  <a:txBody>
                    <a:bodyPr/>
                    <a:lstStyle/>
                    <a:p>
                      <a:r>
                        <a:rPr lang="en-US" dirty="0"/>
                        <a:t>Requested Amount    </a:t>
                      </a:r>
                    </a:p>
                    <a:p>
                      <a:r>
                        <a:rPr lang="en-US" dirty="0"/>
                        <a:t>(% of Total Project Cost)</a:t>
                      </a:r>
                    </a:p>
                  </a:txBody>
                  <a:tcPr anchor="ctr" anchorCtr="1"/>
                </a:tc>
                <a:tc>
                  <a:txBody>
                    <a:bodyPr/>
                    <a:lstStyle/>
                    <a:p>
                      <a:r>
                        <a:rPr lang="en-US" dirty="0"/>
                        <a:t>Recommended Amount </a:t>
                      </a:r>
                    </a:p>
                    <a:p>
                      <a:r>
                        <a:rPr lang="en-US" dirty="0"/>
                        <a:t>(% of Total Project Cost)</a:t>
                      </a:r>
                    </a:p>
                  </a:txBody>
                  <a:tcPr anchor="ctr" anchorCtr="1"/>
                </a:tc>
                <a:extLst>
                  <a:ext uri="{0D108BD9-81ED-4DB2-BD59-A6C34878D82A}">
                    <a16:rowId xmlns:a16="http://schemas.microsoft.com/office/drawing/2014/main" val="1565050295"/>
                  </a:ext>
                </a:extLst>
              </a:tr>
              <a:tr h="558848">
                <a:tc>
                  <a:txBody>
                    <a:bodyPr/>
                    <a:lstStyle/>
                    <a:p>
                      <a:pPr algn="ctr" fontAlgn="b"/>
                      <a:endParaRPr lang="en-US" sz="1350" kern="1200" dirty="0">
                        <a:solidFill>
                          <a:schemeClr val="dk1"/>
                        </a:solidFill>
                        <a:latin typeface="+mn-lt"/>
                        <a:ea typeface="+mn-ea"/>
                        <a:cs typeface="+mn-cs"/>
                      </a:endParaRPr>
                    </a:p>
                    <a:p>
                      <a:pPr algn="ctr" fontAlgn="b"/>
                      <a:r>
                        <a:rPr lang="en-US" sz="1350" kern="1200" dirty="0">
                          <a:solidFill>
                            <a:schemeClr val="dk1"/>
                          </a:solidFill>
                          <a:latin typeface="+mn-lt"/>
                          <a:ea typeface="+mn-ea"/>
                          <a:cs typeface="+mn-cs"/>
                        </a:rPr>
                        <a:t>Discretionary Bus Program grant project administration </a:t>
                      </a:r>
                    </a:p>
                    <a:p>
                      <a:pPr algn="ctr" fontAlgn="b"/>
                      <a:r>
                        <a:rPr lang="en-US" sz="1350" kern="1200" dirty="0">
                          <a:solidFill>
                            <a:schemeClr val="dk1"/>
                          </a:solidFill>
                          <a:latin typeface="+mn-lt"/>
                          <a:ea typeface="+mn-ea"/>
                          <a:cs typeface="+mn-cs"/>
                        </a:rPr>
                        <a:t>(FY22 and FY23 Awards)</a:t>
                      </a:r>
                    </a:p>
                  </a:txBody>
                  <a:tcPr marL="9525" marR="9525" marT="9525" marB="0" anchor="ctr" anchorCtr="1"/>
                </a:tc>
                <a:tc>
                  <a:txBody>
                    <a:bodyPr/>
                    <a:lstStyle/>
                    <a:p>
                      <a:pPr algn="ctr" fontAlgn="b"/>
                      <a:r>
                        <a:rPr lang="en-US" sz="1350" kern="1200" dirty="0">
                          <a:solidFill>
                            <a:schemeClr val="dk1"/>
                          </a:solidFill>
                          <a:latin typeface="+mn-lt"/>
                          <a:ea typeface="+mn-ea"/>
                          <a:cs typeface="+mn-cs"/>
                        </a:rPr>
                        <a:t>Iowa DOT</a:t>
                      </a:r>
                    </a:p>
                  </a:txBody>
                  <a:tcPr marL="9525" marR="9525" marT="9525" marB="0" anchor="ctr" anchorCtr="1"/>
                </a:tc>
                <a:tc>
                  <a:txBody>
                    <a:bodyPr/>
                    <a:lstStyle/>
                    <a:p>
                      <a:pPr algn="ctr" fontAlgn="b"/>
                      <a:r>
                        <a:rPr lang="en-US" sz="1350" kern="1200" dirty="0">
                          <a:solidFill>
                            <a:schemeClr val="dk1"/>
                          </a:solidFill>
                          <a:latin typeface="+mn-lt"/>
                          <a:ea typeface="+mn-ea"/>
                          <a:cs typeface="+mn-cs"/>
                        </a:rPr>
                        <a:t>$315,000</a:t>
                      </a:r>
                    </a:p>
                  </a:txBody>
                  <a:tcPr marL="9525" marR="9525" marT="9525" marB="0" anchor="ctr" anchorCtr="1"/>
                </a:tc>
                <a:tc>
                  <a:txBody>
                    <a:bodyPr/>
                    <a:lstStyle/>
                    <a:p>
                      <a:pPr algn="ctr" fontAlgn="b"/>
                      <a:r>
                        <a:rPr lang="en-US" sz="1350" kern="1200" dirty="0">
                          <a:solidFill>
                            <a:schemeClr val="dk1"/>
                          </a:solidFill>
                          <a:latin typeface="+mn-lt"/>
                          <a:ea typeface="+mn-ea"/>
                          <a:cs typeface="+mn-cs"/>
                        </a:rPr>
                        <a:t>$63,000</a:t>
                      </a:r>
                    </a:p>
                    <a:p>
                      <a:pPr algn="ctr" fontAlgn="b"/>
                      <a:r>
                        <a:rPr lang="en-US" sz="1350" kern="1200" dirty="0">
                          <a:solidFill>
                            <a:schemeClr val="dk1"/>
                          </a:solidFill>
                          <a:latin typeface="+mn-lt"/>
                          <a:ea typeface="+mn-ea"/>
                          <a:cs typeface="+mn-cs"/>
                        </a:rPr>
                        <a:t>(20%)</a:t>
                      </a:r>
                    </a:p>
                  </a:txBody>
                  <a:tcPr marL="9525" marR="9525" marT="9525" marB="0" anchor="ctr" anchorCtr="1"/>
                </a:tc>
                <a:tc>
                  <a:txBody>
                    <a:bodyPr/>
                    <a:lstStyle/>
                    <a:p>
                      <a:pPr algn="ctr" fontAlgn="b"/>
                      <a:r>
                        <a:rPr lang="en-US" sz="1350" kern="1200" dirty="0">
                          <a:solidFill>
                            <a:schemeClr val="dk1"/>
                          </a:solidFill>
                          <a:latin typeface="+mn-lt"/>
                          <a:ea typeface="+mn-ea"/>
                          <a:cs typeface="+mn-cs"/>
                        </a:rPr>
                        <a:t>$63,000</a:t>
                      </a:r>
                    </a:p>
                    <a:p>
                      <a:pPr algn="ctr" fontAlgn="b"/>
                      <a:r>
                        <a:rPr lang="en-US" sz="1350" kern="1200" dirty="0">
                          <a:solidFill>
                            <a:schemeClr val="dk1"/>
                          </a:solidFill>
                          <a:latin typeface="+mn-lt"/>
                          <a:ea typeface="+mn-ea"/>
                          <a:cs typeface="+mn-cs"/>
                        </a:rPr>
                        <a:t>(20%)</a:t>
                      </a:r>
                    </a:p>
                  </a:txBody>
                  <a:tcPr marL="9525" marR="9525" marT="9525" marB="0" anchor="ctr" anchorCtr="1"/>
                </a:tc>
                <a:extLst>
                  <a:ext uri="{0D108BD9-81ED-4DB2-BD59-A6C34878D82A}">
                    <a16:rowId xmlns:a16="http://schemas.microsoft.com/office/drawing/2014/main" val="44340887"/>
                  </a:ext>
                </a:extLst>
              </a:tr>
              <a:tr h="831950">
                <a:tc>
                  <a:txBody>
                    <a:bodyPr/>
                    <a:lstStyle/>
                    <a:p>
                      <a:pPr algn="ctr" fontAlgn="b"/>
                      <a:r>
                        <a:rPr lang="en-US" sz="1350" kern="1200" dirty="0">
                          <a:solidFill>
                            <a:schemeClr val="dk1"/>
                          </a:solidFill>
                          <a:latin typeface="+mn-lt"/>
                          <a:ea typeface="+mn-ea"/>
                          <a:cs typeface="+mn-cs"/>
                        </a:rPr>
                        <a:t>General Transit Feed Specification Contractor</a:t>
                      </a:r>
                    </a:p>
                  </a:txBody>
                  <a:tcPr marL="9525" marR="9525" marT="9525" marB="0" anchor="ctr" anchorCtr="1"/>
                </a:tc>
                <a:tc>
                  <a:txBody>
                    <a:bodyPr/>
                    <a:lstStyle/>
                    <a:p>
                      <a:pPr algn="ctr" fontAlgn="b"/>
                      <a:r>
                        <a:rPr lang="en-US" sz="1350" kern="1200" dirty="0">
                          <a:solidFill>
                            <a:schemeClr val="dk1"/>
                          </a:solidFill>
                          <a:latin typeface="+mn-lt"/>
                          <a:ea typeface="+mn-ea"/>
                          <a:cs typeface="+mn-cs"/>
                        </a:rPr>
                        <a:t>Iowa DOT</a:t>
                      </a:r>
                    </a:p>
                  </a:txBody>
                  <a:tcPr marL="9525" marR="9525" marT="9525" marB="0" anchor="ctr" anchorCtr="1"/>
                </a:tc>
                <a:tc>
                  <a:txBody>
                    <a:bodyPr/>
                    <a:lstStyle/>
                    <a:p>
                      <a:pPr algn="ctr" fontAlgn="b"/>
                      <a:r>
                        <a:rPr lang="en-US" sz="1350" kern="1200" dirty="0">
                          <a:solidFill>
                            <a:schemeClr val="dk1"/>
                          </a:solidFill>
                          <a:latin typeface="+mn-lt"/>
                          <a:ea typeface="+mn-ea"/>
                          <a:cs typeface="+mn-cs"/>
                        </a:rPr>
                        <a:t>$77,500</a:t>
                      </a:r>
                    </a:p>
                  </a:txBody>
                  <a:tcPr marL="9525" marR="9525" marT="9525" marB="0" anchor="ctr" anchorCtr="1"/>
                </a:tc>
                <a:tc>
                  <a:txBody>
                    <a:bodyPr/>
                    <a:lstStyle/>
                    <a:p>
                      <a:pPr algn="ctr" fontAlgn="b"/>
                      <a:r>
                        <a:rPr lang="en-US" sz="1350" kern="1200" dirty="0">
                          <a:solidFill>
                            <a:schemeClr val="dk1"/>
                          </a:solidFill>
                          <a:latin typeface="+mn-lt"/>
                          <a:ea typeface="+mn-ea"/>
                          <a:cs typeface="+mn-cs"/>
                        </a:rPr>
                        <a:t>$77,500</a:t>
                      </a:r>
                    </a:p>
                    <a:p>
                      <a:pPr algn="ctr" fontAlgn="b"/>
                      <a:r>
                        <a:rPr lang="en-US" sz="1350" kern="1200" dirty="0">
                          <a:solidFill>
                            <a:schemeClr val="dk1"/>
                          </a:solidFill>
                          <a:latin typeface="+mn-lt"/>
                          <a:ea typeface="+mn-ea"/>
                          <a:cs typeface="+mn-cs"/>
                        </a:rPr>
                        <a:t>(100%)</a:t>
                      </a:r>
                    </a:p>
                  </a:txBody>
                  <a:tcPr marL="9525" marR="9525" marT="9525" marB="0" anchor="ctr" anchorCtr="1"/>
                </a:tc>
                <a:tc>
                  <a:txBody>
                    <a:bodyPr/>
                    <a:lstStyle/>
                    <a:p>
                      <a:pPr algn="ctr" fontAlgn="b"/>
                      <a:r>
                        <a:rPr lang="en-US" sz="1350" kern="1200" dirty="0">
                          <a:solidFill>
                            <a:schemeClr val="dk1"/>
                          </a:solidFill>
                          <a:latin typeface="+mn-lt"/>
                          <a:ea typeface="+mn-ea"/>
                          <a:cs typeface="+mn-cs"/>
                        </a:rPr>
                        <a:t>$77,500</a:t>
                      </a:r>
                    </a:p>
                    <a:p>
                      <a:pPr algn="ctr" fontAlgn="b"/>
                      <a:r>
                        <a:rPr lang="en-US" sz="1350" kern="1200" dirty="0">
                          <a:solidFill>
                            <a:schemeClr val="dk1"/>
                          </a:solidFill>
                          <a:latin typeface="+mn-lt"/>
                          <a:ea typeface="+mn-ea"/>
                          <a:cs typeface="+mn-cs"/>
                        </a:rPr>
                        <a:t>(100%)</a:t>
                      </a:r>
                    </a:p>
                  </a:txBody>
                  <a:tcPr marL="9525" marR="9525" marT="9525" marB="0" anchor="ctr" anchorCtr="1"/>
                </a:tc>
                <a:extLst>
                  <a:ext uri="{0D108BD9-81ED-4DB2-BD59-A6C34878D82A}">
                    <a16:rowId xmlns:a16="http://schemas.microsoft.com/office/drawing/2014/main" val="3558273023"/>
                  </a:ext>
                </a:extLst>
              </a:tr>
              <a:tr h="558848">
                <a:tc>
                  <a:txBody>
                    <a:bodyPr/>
                    <a:lstStyle/>
                    <a:p>
                      <a:pPr algn="ctr" fontAlgn="b"/>
                      <a:r>
                        <a:rPr lang="en-US" sz="1350" kern="1200" dirty="0">
                          <a:solidFill>
                            <a:schemeClr val="dk1"/>
                          </a:solidFill>
                          <a:latin typeface="+mn-lt"/>
                          <a:ea typeface="+mn-ea"/>
                          <a:cs typeface="+mn-cs"/>
                        </a:rPr>
                        <a:t>Iowarideshare.org </a:t>
                      </a:r>
                      <a:r>
                        <a:rPr lang="en-US" sz="1350" kern="1200" dirty="0" err="1">
                          <a:solidFill>
                            <a:schemeClr val="dk1"/>
                          </a:solidFill>
                          <a:latin typeface="+mn-lt"/>
                          <a:ea typeface="+mn-ea"/>
                          <a:cs typeface="+mn-cs"/>
                        </a:rPr>
                        <a:t>Ridematching</a:t>
                      </a:r>
                      <a:r>
                        <a:rPr lang="en-US" sz="1350" kern="1200" dirty="0">
                          <a:solidFill>
                            <a:schemeClr val="dk1"/>
                          </a:solidFill>
                          <a:latin typeface="+mn-lt"/>
                          <a:ea typeface="+mn-ea"/>
                          <a:cs typeface="+mn-cs"/>
                        </a:rPr>
                        <a:t> software</a:t>
                      </a:r>
                    </a:p>
                  </a:txBody>
                  <a:tcPr marL="9525" marR="9525" marT="9525" marB="0" anchor="ctr" anchorCtr="1"/>
                </a:tc>
                <a:tc>
                  <a:txBody>
                    <a:bodyPr/>
                    <a:lstStyle/>
                    <a:p>
                      <a:pPr algn="ctr" fontAlgn="b"/>
                      <a:r>
                        <a:rPr lang="en-US" sz="1350" kern="1200" dirty="0">
                          <a:solidFill>
                            <a:schemeClr val="dk1"/>
                          </a:solidFill>
                          <a:latin typeface="+mn-lt"/>
                          <a:ea typeface="+mn-ea"/>
                          <a:cs typeface="+mn-cs"/>
                        </a:rPr>
                        <a:t>Iowa DOT</a:t>
                      </a:r>
                    </a:p>
                  </a:txBody>
                  <a:tcPr marL="9525" marR="9525" marT="9525" marB="0" anchor="ctr" anchorCtr="1"/>
                </a:tc>
                <a:tc>
                  <a:txBody>
                    <a:bodyPr/>
                    <a:lstStyle/>
                    <a:p>
                      <a:pPr algn="ctr" fontAlgn="b"/>
                      <a:r>
                        <a:rPr lang="en-US" sz="1350" kern="1200" dirty="0">
                          <a:solidFill>
                            <a:schemeClr val="dk1"/>
                          </a:solidFill>
                          <a:latin typeface="+mn-lt"/>
                          <a:ea typeface="+mn-ea"/>
                          <a:cs typeface="+mn-cs"/>
                        </a:rPr>
                        <a:t>$42,000</a:t>
                      </a:r>
                    </a:p>
                  </a:txBody>
                  <a:tcPr marL="9525" marR="9525" marT="9525" marB="0" anchor="ctr" anchorCtr="1"/>
                </a:tc>
                <a:tc>
                  <a:txBody>
                    <a:bodyPr/>
                    <a:lstStyle/>
                    <a:p>
                      <a:pPr algn="ctr" fontAlgn="b"/>
                      <a:r>
                        <a:rPr lang="en-US" sz="1350" kern="1200" dirty="0">
                          <a:solidFill>
                            <a:schemeClr val="dk1"/>
                          </a:solidFill>
                          <a:latin typeface="+mn-lt"/>
                          <a:ea typeface="+mn-ea"/>
                          <a:cs typeface="+mn-cs"/>
                        </a:rPr>
                        <a:t>$42,000</a:t>
                      </a:r>
                    </a:p>
                    <a:p>
                      <a:pPr algn="ctr" fontAlgn="b"/>
                      <a:r>
                        <a:rPr lang="en-US" sz="1350" kern="1200" dirty="0">
                          <a:solidFill>
                            <a:schemeClr val="dk1"/>
                          </a:solidFill>
                          <a:latin typeface="+mn-lt"/>
                          <a:ea typeface="+mn-ea"/>
                          <a:cs typeface="+mn-cs"/>
                        </a:rPr>
                        <a:t>(100%)</a:t>
                      </a:r>
                    </a:p>
                  </a:txBody>
                  <a:tcPr marL="9525" marR="9525" marT="9525" marB="0" anchor="ctr" anchorCtr="1"/>
                </a:tc>
                <a:tc>
                  <a:txBody>
                    <a:bodyPr/>
                    <a:lstStyle/>
                    <a:p>
                      <a:pPr algn="ctr" fontAlgn="b"/>
                      <a:r>
                        <a:rPr lang="en-US" sz="1350" kern="1200" dirty="0">
                          <a:solidFill>
                            <a:schemeClr val="dk1"/>
                          </a:solidFill>
                          <a:latin typeface="+mn-lt"/>
                          <a:ea typeface="+mn-ea"/>
                          <a:cs typeface="+mn-cs"/>
                        </a:rPr>
                        <a:t>$42,000</a:t>
                      </a:r>
                    </a:p>
                    <a:p>
                      <a:pPr algn="ctr" fontAlgn="b"/>
                      <a:r>
                        <a:rPr lang="en-US" sz="1350" kern="1200" dirty="0">
                          <a:solidFill>
                            <a:schemeClr val="dk1"/>
                          </a:solidFill>
                          <a:latin typeface="+mn-lt"/>
                          <a:ea typeface="+mn-ea"/>
                          <a:cs typeface="+mn-cs"/>
                        </a:rPr>
                        <a:t>(100%)</a:t>
                      </a:r>
                    </a:p>
                  </a:txBody>
                  <a:tcPr marL="9525" marR="9525" marT="9525" marB="0" anchor="ctr" anchorCtr="1"/>
                </a:tc>
                <a:extLst>
                  <a:ext uri="{0D108BD9-81ED-4DB2-BD59-A6C34878D82A}">
                    <a16:rowId xmlns:a16="http://schemas.microsoft.com/office/drawing/2014/main" val="232708994"/>
                  </a:ext>
                </a:extLst>
              </a:tr>
            </a:tbl>
          </a:graphicData>
        </a:graphic>
      </p:graphicFrame>
      <p:sp>
        <p:nvSpPr>
          <p:cNvPr id="3" name="Text Placeholder 2">
            <a:extLst>
              <a:ext uri="{FF2B5EF4-FFF2-40B4-BE49-F238E27FC236}">
                <a16:creationId xmlns:a16="http://schemas.microsoft.com/office/drawing/2014/main" id="{E5ED6AE1-31C7-7F07-E4E9-194D7DB1DB29}"/>
              </a:ext>
            </a:extLst>
          </p:cNvPr>
          <p:cNvSpPr>
            <a:spLocks noGrp="1"/>
          </p:cNvSpPr>
          <p:nvPr>
            <p:ph type="body" sz="quarter" idx="18"/>
          </p:nvPr>
        </p:nvSpPr>
        <p:spPr/>
        <p:txBody>
          <a:bodyPr/>
          <a:lstStyle/>
          <a:p>
            <a:pPr algn="ctr"/>
            <a:r>
              <a:rPr lang="en-US" dirty="0"/>
              <a:t>FY 2026 Iowa DOT-sponsored Projects</a:t>
            </a:r>
          </a:p>
        </p:txBody>
      </p:sp>
    </p:spTree>
    <p:extLst>
      <p:ext uri="{BB962C8B-B14F-4D97-AF65-F5344CB8AC3E}">
        <p14:creationId xmlns:p14="http://schemas.microsoft.com/office/powerpoint/2010/main" val="2011279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74BC878-3EE4-4755-7510-64C278D724E9}"/>
              </a:ext>
            </a:extLst>
          </p:cNvPr>
          <p:cNvGraphicFramePr>
            <a:graphicFrameLocks noGrp="1"/>
          </p:cNvGraphicFramePr>
          <p:nvPr>
            <p:ph sz="quarter" idx="16"/>
            <p:extLst>
              <p:ext uri="{D42A27DB-BD31-4B8C-83A1-F6EECF244321}">
                <p14:modId xmlns:p14="http://schemas.microsoft.com/office/powerpoint/2010/main" val="1666172589"/>
              </p:ext>
            </p:extLst>
          </p:nvPr>
        </p:nvGraphicFramePr>
        <p:xfrm>
          <a:off x="754063" y="1920874"/>
          <a:ext cx="7612060" cy="2416558"/>
        </p:xfrm>
        <a:graphic>
          <a:graphicData uri="http://schemas.openxmlformats.org/drawingml/2006/table">
            <a:tbl>
              <a:tblPr firstRow="1" bandRow="1">
                <a:tableStyleId>{5C22544A-7EE6-4342-B048-85BDC9FD1C3A}</a:tableStyleId>
              </a:tblPr>
              <a:tblGrid>
                <a:gridCol w="2763837">
                  <a:extLst>
                    <a:ext uri="{9D8B030D-6E8A-4147-A177-3AD203B41FA5}">
                      <a16:colId xmlns:a16="http://schemas.microsoft.com/office/drawing/2014/main" val="1291386817"/>
                    </a:ext>
                  </a:extLst>
                </a:gridCol>
                <a:gridCol w="1219200">
                  <a:extLst>
                    <a:ext uri="{9D8B030D-6E8A-4147-A177-3AD203B41FA5}">
                      <a16:colId xmlns:a16="http://schemas.microsoft.com/office/drawing/2014/main" val="1038420412"/>
                    </a:ext>
                  </a:extLst>
                </a:gridCol>
                <a:gridCol w="1143000">
                  <a:extLst>
                    <a:ext uri="{9D8B030D-6E8A-4147-A177-3AD203B41FA5}">
                      <a16:colId xmlns:a16="http://schemas.microsoft.com/office/drawing/2014/main" val="64477779"/>
                    </a:ext>
                  </a:extLst>
                </a:gridCol>
                <a:gridCol w="1193800">
                  <a:extLst>
                    <a:ext uri="{9D8B030D-6E8A-4147-A177-3AD203B41FA5}">
                      <a16:colId xmlns:a16="http://schemas.microsoft.com/office/drawing/2014/main" val="1102733517"/>
                    </a:ext>
                  </a:extLst>
                </a:gridCol>
                <a:gridCol w="1292223">
                  <a:extLst>
                    <a:ext uri="{9D8B030D-6E8A-4147-A177-3AD203B41FA5}">
                      <a16:colId xmlns:a16="http://schemas.microsoft.com/office/drawing/2014/main" val="3498347228"/>
                    </a:ext>
                  </a:extLst>
                </a:gridCol>
              </a:tblGrid>
              <a:tr h="704760">
                <a:tc>
                  <a:txBody>
                    <a:bodyPr/>
                    <a:lstStyle/>
                    <a:p>
                      <a:r>
                        <a:rPr lang="en-US" dirty="0"/>
                        <a:t>Project Name</a:t>
                      </a:r>
                    </a:p>
                  </a:txBody>
                  <a:tcPr anchor="ctr" anchorCtr="1"/>
                </a:tc>
                <a:tc>
                  <a:txBody>
                    <a:bodyPr/>
                    <a:lstStyle/>
                    <a:p>
                      <a:r>
                        <a:rPr lang="en-US" dirty="0"/>
                        <a:t>Sponsor</a:t>
                      </a:r>
                    </a:p>
                  </a:txBody>
                  <a:tcPr anchor="ctr" anchorCtr="1"/>
                </a:tc>
                <a:tc>
                  <a:txBody>
                    <a:bodyPr/>
                    <a:lstStyle/>
                    <a:p>
                      <a:r>
                        <a:rPr lang="en-US" dirty="0"/>
                        <a:t>Total Project Cost</a:t>
                      </a:r>
                    </a:p>
                  </a:txBody>
                  <a:tcPr anchor="ctr" anchorCtr="1"/>
                </a:tc>
                <a:tc>
                  <a:txBody>
                    <a:bodyPr/>
                    <a:lstStyle/>
                    <a:p>
                      <a:r>
                        <a:rPr lang="en-US" dirty="0"/>
                        <a:t>Requested Amount    </a:t>
                      </a:r>
                    </a:p>
                    <a:p>
                      <a:r>
                        <a:rPr lang="en-US" dirty="0"/>
                        <a:t>(% of Total Project Cost)</a:t>
                      </a:r>
                    </a:p>
                  </a:txBody>
                  <a:tcPr anchor="ctr" anchorCtr="1"/>
                </a:tc>
                <a:tc>
                  <a:txBody>
                    <a:bodyPr/>
                    <a:lstStyle/>
                    <a:p>
                      <a:r>
                        <a:rPr lang="en-US" dirty="0"/>
                        <a:t>Recommended Amount </a:t>
                      </a:r>
                    </a:p>
                    <a:p>
                      <a:r>
                        <a:rPr lang="en-US" dirty="0"/>
                        <a:t>(% of Total Project Cost)</a:t>
                      </a:r>
                    </a:p>
                  </a:txBody>
                  <a:tcPr anchor="ctr" anchorCtr="1"/>
                </a:tc>
                <a:extLst>
                  <a:ext uri="{0D108BD9-81ED-4DB2-BD59-A6C34878D82A}">
                    <a16:rowId xmlns:a16="http://schemas.microsoft.com/office/drawing/2014/main" val="1565050295"/>
                  </a:ext>
                </a:extLst>
              </a:tr>
              <a:tr h="670208">
                <a:tc>
                  <a:txBody>
                    <a:bodyPr/>
                    <a:lstStyle/>
                    <a:p>
                      <a:pPr algn="ctr" fontAlgn="b"/>
                      <a:r>
                        <a:rPr lang="en-US" sz="1350" kern="1200" dirty="0">
                          <a:solidFill>
                            <a:schemeClr val="dk1"/>
                          </a:solidFill>
                          <a:latin typeface="+mn-lt"/>
                          <a:ea typeface="+mn-ea"/>
                          <a:cs typeface="+mn-cs"/>
                        </a:rPr>
                        <a:t>Trip Connect – North Johnson County (Year 2)</a:t>
                      </a:r>
                    </a:p>
                  </a:txBody>
                  <a:tcPr marL="9525" marR="9525" marT="9525" marB="0" anchor="ctr" anchorCtr="1"/>
                </a:tc>
                <a:tc>
                  <a:txBody>
                    <a:bodyPr/>
                    <a:lstStyle/>
                    <a:p>
                      <a:pPr algn="ctr" fontAlgn="b"/>
                      <a:r>
                        <a:rPr lang="en-US" sz="1350" kern="1200" dirty="0">
                          <a:solidFill>
                            <a:schemeClr val="dk1"/>
                          </a:solidFill>
                          <a:latin typeface="+mn-lt"/>
                          <a:ea typeface="+mn-ea"/>
                          <a:cs typeface="+mn-cs"/>
                        </a:rPr>
                        <a:t>Corridor Rides, Region 10</a:t>
                      </a:r>
                    </a:p>
                  </a:txBody>
                  <a:tcPr marL="9525" marR="9525" marT="9525" marB="0" anchor="ctr" anchorCtr="1"/>
                </a:tc>
                <a:tc>
                  <a:txBody>
                    <a:bodyPr/>
                    <a:lstStyle/>
                    <a:p>
                      <a:pPr algn="ctr" fontAlgn="b"/>
                      <a:r>
                        <a:rPr lang="en-US" sz="1350" kern="1200" dirty="0">
                          <a:solidFill>
                            <a:schemeClr val="dk1"/>
                          </a:solidFill>
                          <a:latin typeface="+mn-lt"/>
                          <a:ea typeface="+mn-ea"/>
                          <a:cs typeface="+mn-cs"/>
                        </a:rPr>
                        <a:t>$350,025</a:t>
                      </a:r>
                    </a:p>
                  </a:txBody>
                  <a:tcPr marL="9525" marR="9525" marT="9525" marB="0" anchor="ctr" anchorCtr="1"/>
                </a:tc>
                <a:tc>
                  <a:txBody>
                    <a:bodyPr/>
                    <a:lstStyle/>
                    <a:p>
                      <a:pPr algn="ctr" fontAlgn="b"/>
                      <a:r>
                        <a:rPr lang="en-US" sz="1350" kern="1200" dirty="0">
                          <a:solidFill>
                            <a:schemeClr val="dk1"/>
                          </a:solidFill>
                          <a:latin typeface="+mn-lt"/>
                          <a:ea typeface="+mn-ea"/>
                          <a:cs typeface="+mn-cs"/>
                        </a:rPr>
                        <a:t>$175,000</a:t>
                      </a:r>
                    </a:p>
                    <a:p>
                      <a:pPr algn="ctr" fontAlgn="b"/>
                      <a:r>
                        <a:rPr lang="en-US" sz="1350" kern="1200" dirty="0">
                          <a:solidFill>
                            <a:schemeClr val="dk1"/>
                          </a:solidFill>
                          <a:latin typeface="+mn-lt"/>
                          <a:ea typeface="+mn-ea"/>
                          <a:cs typeface="+mn-cs"/>
                        </a:rPr>
                        <a:t>(49.9%)</a:t>
                      </a:r>
                    </a:p>
                  </a:txBody>
                  <a:tcPr marL="9525" marR="9525" marT="9525" marB="0" anchor="ctr" anchorCtr="1"/>
                </a:tc>
                <a:tc>
                  <a:txBody>
                    <a:bodyPr/>
                    <a:lstStyle/>
                    <a:p>
                      <a:pPr algn="ctr" fontAlgn="b"/>
                      <a:r>
                        <a:rPr lang="en-US" sz="1350" kern="1200" dirty="0">
                          <a:solidFill>
                            <a:schemeClr val="dk1"/>
                          </a:solidFill>
                          <a:latin typeface="+mn-lt"/>
                          <a:ea typeface="+mn-ea"/>
                          <a:cs typeface="+mn-cs"/>
                        </a:rPr>
                        <a:t>$175,000</a:t>
                      </a:r>
                    </a:p>
                    <a:p>
                      <a:pPr algn="ctr" fontAlgn="b"/>
                      <a:r>
                        <a:rPr lang="en-US" sz="1350" kern="1200" dirty="0">
                          <a:solidFill>
                            <a:schemeClr val="dk1"/>
                          </a:solidFill>
                          <a:latin typeface="+mn-lt"/>
                          <a:ea typeface="+mn-ea"/>
                          <a:cs typeface="+mn-cs"/>
                        </a:rPr>
                        <a:t>(49.9%)</a:t>
                      </a:r>
                    </a:p>
                  </a:txBody>
                  <a:tcPr marL="9525" marR="9525" marT="9525" marB="0" anchor="ctr" anchorCtr="1"/>
                </a:tc>
                <a:extLst>
                  <a:ext uri="{0D108BD9-81ED-4DB2-BD59-A6C34878D82A}">
                    <a16:rowId xmlns:a16="http://schemas.microsoft.com/office/drawing/2014/main" val="44340887"/>
                  </a:ext>
                </a:extLst>
              </a:tr>
              <a:tr h="831950">
                <a:tc>
                  <a:txBody>
                    <a:bodyPr/>
                    <a:lstStyle/>
                    <a:p>
                      <a:pPr algn="ctr" fontAlgn="b"/>
                      <a:r>
                        <a:rPr lang="en-US" sz="1350" kern="1200" dirty="0">
                          <a:solidFill>
                            <a:schemeClr val="dk1"/>
                          </a:solidFill>
                          <a:effectLst/>
                          <a:latin typeface="+mn-lt"/>
                          <a:ea typeface="+mn-ea"/>
                          <a:cs typeface="+mn-cs"/>
                        </a:rPr>
                        <a:t>Quad Cities Municipal Transit Route Study</a:t>
                      </a:r>
                      <a:endParaRPr lang="en-US" sz="1350" kern="1200" dirty="0">
                        <a:solidFill>
                          <a:schemeClr val="dk1"/>
                        </a:solidFill>
                        <a:latin typeface="+mn-lt"/>
                        <a:ea typeface="+mn-ea"/>
                        <a:cs typeface="+mn-cs"/>
                      </a:endParaRPr>
                    </a:p>
                  </a:txBody>
                  <a:tcPr marL="9525" marR="9525" marT="9525" marB="0" anchor="ctr" anchorCtr="1"/>
                </a:tc>
                <a:tc>
                  <a:txBody>
                    <a:bodyPr/>
                    <a:lstStyle/>
                    <a:p>
                      <a:pPr algn="ctr" fontAlgn="b"/>
                      <a:r>
                        <a:rPr lang="en-US" sz="1350" kern="1200" dirty="0">
                          <a:solidFill>
                            <a:schemeClr val="dk1"/>
                          </a:solidFill>
                          <a:latin typeface="+mn-lt"/>
                          <a:ea typeface="+mn-ea"/>
                          <a:cs typeface="+mn-cs"/>
                        </a:rPr>
                        <a:t>Davenport</a:t>
                      </a:r>
                    </a:p>
                  </a:txBody>
                  <a:tcPr marL="9525" marR="9525" marT="9525" marB="0" anchor="ctr" anchorCtr="1"/>
                </a:tc>
                <a:tc>
                  <a:txBody>
                    <a:bodyPr/>
                    <a:lstStyle/>
                    <a:p>
                      <a:pPr algn="ctr" fontAlgn="b"/>
                      <a:r>
                        <a:rPr lang="en-US" sz="1350" kern="1200" dirty="0">
                          <a:solidFill>
                            <a:schemeClr val="dk1"/>
                          </a:solidFill>
                          <a:latin typeface="+mn-lt"/>
                          <a:ea typeface="+mn-ea"/>
                          <a:cs typeface="+mn-cs"/>
                        </a:rPr>
                        <a:t>$250,000</a:t>
                      </a:r>
                    </a:p>
                  </a:txBody>
                  <a:tcPr marL="9525" marR="9525" marT="9525" marB="0" anchor="ctr" anchorCtr="1"/>
                </a:tc>
                <a:tc>
                  <a:txBody>
                    <a:bodyPr/>
                    <a:lstStyle/>
                    <a:p>
                      <a:pPr algn="ctr" fontAlgn="b"/>
                      <a:r>
                        <a:rPr lang="en-US" sz="1350" kern="1200" dirty="0">
                          <a:solidFill>
                            <a:schemeClr val="dk1"/>
                          </a:solidFill>
                          <a:latin typeface="+mn-lt"/>
                          <a:ea typeface="+mn-ea"/>
                          <a:cs typeface="+mn-cs"/>
                        </a:rPr>
                        <a:t>$185,000</a:t>
                      </a:r>
                    </a:p>
                    <a:p>
                      <a:pPr algn="ctr" fontAlgn="b"/>
                      <a:r>
                        <a:rPr lang="en-US" sz="1350" kern="1200" dirty="0">
                          <a:solidFill>
                            <a:schemeClr val="dk1"/>
                          </a:solidFill>
                          <a:latin typeface="+mn-lt"/>
                          <a:ea typeface="+mn-ea"/>
                          <a:cs typeface="+mn-cs"/>
                        </a:rPr>
                        <a:t>(74%)</a:t>
                      </a:r>
                    </a:p>
                  </a:txBody>
                  <a:tcPr marL="9525" marR="9525" marT="9525" marB="0" anchor="ctr" anchorCtr="1"/>
                </a:tc>
                <a:tc>
                  <a:txBody>
                    <a:bodyPr/>
                    <a:lstStyle/>
                    <a:p>
                      <a:pPr algn="ctr" fontAlgn="b"/>
                      <a:r>
                        <a:rPr lang="en-US" sz="1350" kern="1200" dirty="0">
                          <a:solidFill>
                            <a:schemeClr val="dk1"/>
                          </a:solidFill>
                          <a:latin typeface="+mn-lt"/>
                          <a:ea typeface="+mn-ea"/>
                          <a:cs typeface="+mn-cs"/>
                        </a:rPr>
                        <a:t>$125,000</a:t>
                      </a:r>
                    </a:p>
                    <a:p>
                      <a:pPr algn="ctr" fontAlgn="b"/>
                      <a:r>
                        <a:rPr lang="en-US" sz="1350" kern="1200" dirty="0">
                          <a:solidFill>
                            <a:schemeClr val="dk1"/>
                          </a:solidFill>
                          <a:latin typeface="+mn-lt"/>
                          <a:ea typeface="+mn-ea"/>
                          <a:cs typeface="+mn-cs"/>
                        </a:rPr>
                        <a:t>(50%)</a:t>
                      </a:r>
                    </a:p>
                  </a:txBody>
                  <a:tcPr marL="9525" marR="9525" marT="9525" marB="0" anchor="ctr" anchorCtr="1"/>
                </a:tc>
                <a:extLst>
                  <a:ext uri="{0D108BD9-81ED-4DB2-BD59-A6C34878D82A}">
                    <a16:rowId xmlns:a16="http://schemas.microsoft.com/office/drawing/2014/main" val="3558273023"/>
                  </a:ext>
                </a:extLst>
              </a:tr>
            </a:tbl>
          </a:graphicData>
        </a:graphic>
      </p:graphicFrame>
      <p:sp>
        <p:nvSpPr>
          <p:cNvPr id="3" name="Text Placeholder 2">
            <a:extLst>
              <a:ext uri="{FF2B5EF4-FFF2-40B4-BE49-F238E27FC236}">
                <a16:creationId xmlns:a16="http://schemas.microsoft.com/office/drawing/2014/main" id="{E5ED6AE1-31C7-7F07-E4E9-194D7DB1DB29}"/>
              </a:ext>
            </a:extLst>
          </p:cNvPr>
          <p:cNvSpPr>
            <a:spLocks noGrp="1"/>
          </p:cNvSpPr>
          <p:nvPr>
            <p:ph type="body" sz="quarter" idx="18"/>
          </p:nvPr>
        </p:nvSpPr>
        <p:spPr/>
        <p:txBody>
          <a:bodyPr/>
          <a:lstStyle/>
          <a:p>
            <a:pPr algn="ctr"/>
            <a:r>
              <a:rPr lang="en-US" dirty="0"/>
              <a:t>FY 2026 Competitive Applications Recommended</a:t>
            </a:r>
          </a:p>
        </p:txBody>
      </p:sp>
    </p:spTree>
    <p:extLst>
      <p:ext uri="{BB962C8B-B14F-4D97-AF65-F5344CB8AC3E}">
        <p14:creationId xmlns:p14="http://schemas.microsoft.com/office/powerpoint/2010/main" val="24716149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New Iowa Branding">
      <a:dk1>
        <a:sysClr val="windowText" lastClr="000000"/>
      </a:dk1>
      <a:lt1>
        <a:sysClr val="window" lastClr="FFFFFF"/>
      </a:lt1>
      <a:dk2>
        <a:srgbClr val="4D4D4F"/>
      </a:dk2>
      <a:lt2>
        <a:srgbClr val="BFBFBF"/>
      </a:lt2>
      <a:accent1>
        <a:srgbClr val="03617A"/>
      </a:accent1>
      <a:accent2>
        <a:srgbClr val="C6D667"/>
      </a:accent2>
      <a:accent3>
        <a:srgbClr val="E0A624"/>
      </a:accent3>
      <a:accent4>
        <a:srgbClr val="19405B"/>
      </a:accent4>
      <a:accent5>
        <a:srgbClr val="70C8B8"/>
      </a:accent5>
      <a:accent6>
        <a:srgbClr val="2A6357"/>
      </a:accent6>
      <a:hlink>
        <a:srgbClr val="1C5DBA"/>
      </a:hlink>
      <a:folHlink>
        <a:srgbClr val="694B5F"/>
      </a:folHlink>
    </a:clrScheme>
    <a:fontScheme name="Iowa DOT">
      <a:majorFont>
        <a:latin typeface="Neue Haas Grotesk Text Pro"/>
        <a:ea typeface=""/>
        <a:cs typeface=""/>
      </a:majorFont>
      <a:minorFont>
        <a:latin typeface="PT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odern Conference PPT_TM78544816_Win32_JC_v2.potx" id="{35CB27CA-E61E-4531-88B2-D5572B8A3A01}" vid="{854ED03E-8373-4C81-B2CB-0118884FF5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DE3569-F02A-48B1-8F6E-F11E8BF870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9B3369-3F0F-499C-9EE7-8EC46B6E8A79}">
  <ds:schemaRefs>
    <ds:schemaRef ds:uri="http://purl.org/dc/elements/1.1/"/>
    <ds:schemaRef ds:uri="http://schemas.microsoft.com/office/2006/metadata/properties"/>
    <ds:schemaRef ds:uri="http://schemas.microsoft.com/sharepoint/v3"/>
    <ds:schemaRef ds:uri="230e9df3-be65-4c73-a93b-d1236ebd677e"/>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CAC34B31-7353-4357-814E-0E5916A110F2}">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Modern conference presentation</Template>
  <TotalTime>3564</TotalTime>
  <Words>1873</Words>
  <Application>Microsoft Office PowerPoint</Application>
  <PresentationFormat>On-screen Show (4:3)</PresentationFormat>
  <Paragraphs>145</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PT Sans</vt:lpstr>
      <vt:lpstr>Arial</vt:lpstr>
      <vt:lpstr>Calibri</vt:lpstr>
      <vt:lpstr>Roboto Slab</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Iowa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Meyer, Hillary</dc:creator>
  <cp:lastModifiedBy>Anderson, Stuart</cp:lastModifiedBy>
  <cp:revision>71</cp:revision>
  <dcterms:created xsi:type="dcterms:W3CDTF">2023-12-21T16:39:01Z</dcterms:created>
  <dcterms:modified xsi:type="dcterms:W3CDTF">2025-01-14T20:26:16Z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y fmtid="{D5CDD505-2E9C-101B-9397-08002B2CF9AE}" pid="4" name="ArticulateGUID">
    <vt:lpwstr>9DFC2674-CBAD-4243-8E3F-A62D1A9F64C9</vt:lpwstr>
  </property>
  <property fmtid="{D5CDD505-2E9C-101B-9397-08002B2CF9AE}" pid="5" name="ArticulatePath">
    <vt:lpwstr>Iowa-DOT-PPT-Template-Standard</vt:lpwstr>
  </property>
</Properties>
</file>