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14" r:id="rId6"/>
    <p:sldId id="319" r:id="rId7"/>
    <p:sldId id="326" r:id="rId8"/>
    <p:sldId id="327" r:id="rId9"/>
    <p:sldId id="321" r:id="rId10"/>
    <p:sldId id="323" r:id="rId11"/>
    <p:sldId id="324" r:id="rId12"/>
    <p:sldId id="325" r:id="rId13"/>
  </p:sldIdLst>
  <p:sldSz cx="9144000" cy="6858000" type="screen4x3"/>
  <p:notesSz cx="6858000" cy="9144000"/>
  <p:embeddedFontLst>
    <p:embeddedFont>
      <p:font typeface="PT Sans" panose="020B0503020203020204" pitchFamily="34" charset="0"/>
      <p:regular r:id="rId16"/>
      <p:bold r:id="rId17"/>
      <p:italic r:id="rId18"/>
      <p:boldItalic r:id="rId19"/>
    </p:embeddedFont>
    <p:embeddedFont>
      <p:font typeface="Roboto Slab" pitchFamily="50" charset="0"/>
      <p:regular r:id="rId20"/>
      <p:bold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3001" autoAdjust="0"/>
  </p:normalViewPr>
  <p:slideViewPr>
    <p:cSldViewPr snapToGrid="0">
      <p:cViewPr varScale="1">
        <p:scale>
          <a:sx n="100" d="100"/>
          <a:sy n="100" d="100"/>
        </p:scale>
        <p:origin x="8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gs" Target="tags/tag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0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7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January.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8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0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01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61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94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8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STATE TRANSPORTATION PLAN IMPLEMENTATION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ss, mountain, outdoor, building&#10;&#10;Description automatically generated">
            <a:extLst>
              <a:ext uri="{FF2B5EF4-FFF2-40B4-BE49-F238E27FC236}">
                <a16:creationId xmlns:a16="http://schemas.microsoft.com/office/drawing/2014/main" id="{2F3A8C0C-BB24-34DC-54D6-BA6C29CC98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6854235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State Transportation Plan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Implementation Update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9AF3B16-3FC2-FE84-6EFE-7C8664AE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97" y="6329576"/>
            <a:ext cx="1604022" cy="4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500"/>
              </a:spcBef>
              <a:spcAft>
                <a:spcPts val="450"/>
              </a:spcAft>
            </a:pPr>
            <a:r>
              <a:rPr lang="en-US" altLang="en-US" sz="9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Sam Hiscocks</a:t>
            </a:r>
          </a:p>
          <a:p>
            <a:pPr>
              <a:spcAft>
                <a:spcPts val="450"/>
              </a:spcAft>
            </a:pPr>
            <a:r>
              <a:rPr lang="en-US" altLang="en-US" sz="9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Planning Team Leader</a:t>
            </a:r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1C0747B-1E0F-1C17-3F2A-F9A51F93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649" y="6405797"/>
            <a:ext cx="1162554" cy="30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  <a:spcAft>
                <a:spcPts val="450"/>
              </a:spcAft>
            </a:pPr>
            <a:r>
              <a:rPr lang="en-US" altLang="en-US" sz="9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January 21,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FB56A4DD-DEBF-9E73-E64E-F333E047B2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3" y="957065"/>
            <a:ext cx="8120495" cy="494387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9D28A39-CC9B-1FA6-4D3C-9D5A541C2C11}"/>
              </a:ext>
            </a:extLst>
          </p:cNvPr>
          <p:cNvSpPr/>
          <p:nvPr/>
        </p:nvSpPr>
        <p:spPr>
          <a:xfrm>
            <a:off x="1590167" y="957064"/>
            <a:ext cx="2782657" cy="201247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4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1611630"/>
            <a:ext cx="7635240" cy="4684307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State Transportation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Federally required per Title 23 of United States Code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Also required per Iowa Code chapter 307A as a function of the Commission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Current plan 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dopted by the Commission on May 10,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Administrative modification completed in April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Next update is due in May 2027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7BFA642-BDA2-5A55-FA1C-3DE4CFB76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05151"/>
            <a:ext cx="3474720" cy="268243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17068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865C1433-97A9-462B-650D-A4B68C8105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5" y="940097"/>
            <a:ext cx="7079409" cy="5468796"/>
          </a:xfrm>
          <a:prstGeom prst="rect">
            <a:avLst/>
          </a:prstGeom>
        </p:spPr>
      </p:pic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5D3A32FF-5CB6-7F2F-DB5F-62A00A98688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77" y="638814"/>
            <a:ext cx="3047846" cy="352598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System objectives</a:t>
            </a:r>
            <a:endParaRPr lang="en-US" b="1" dirty="0">
              <a:solidFill>
                <a:schemeClr val="accent1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8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BF2D491-1950-81B7-DF75-5E2332F05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12811" y="3380511"/>
            <a:ext cx="13137" cy="173736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8CAA8A-8A34-45A7-6014-F55F7DF09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90601" y="3386814"/>
            <a:ext cx="13137" cy="219456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4D9EA3-03CF-CE16-067F-24BA7753F26F}"/>
              </a:ext>
            </a:extLst>
          </p:cNvPr>
          <p:cNvCxnSpPr/>
          <p:nvPr/>
        </p:nvCxnSpPr>
        <p:spPr>
          <a:xfrm>
            <a:off x="754380" y="214274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8">
            <a:extLst>
              <a:ext uri="{FF2B5EF4-FFF2-40B4-BE49-F238E27FC236}">
                <a16:creationId xmlns:a16="http://schemas.microsoft.com/office/drawing/2014/main" id="{9A9FDD7A-D253-3EDC-056C-40E4C50498DC}"/>
              </a:ext>
            </a:extLst>
          </p:cNvPr>
          <p:cNvSpPr txBox="1">
            <a:spLocks/>
          </p:cNvSpPr>
          <p:nvPr/>
        </p:nvSpPr>
        <p:spPr>
          <a:xfrm>
            <a:off x="1254788" y="3631878"/>
            <a:ext cx="2378975" cy="461859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1200" b="1" spc="38" dirty="0">
                <a:latin typeface="Calibri" panose="020F0502020204030204" pitchFamily="34" charset="0"/>
                <a:cs typeface="Calibri" panose="020F0502020204030204" pitchFamily="34" charset="0"/>
              </a:rPr>
              <a:t>Resilience Improvement Plan</a:t>
            </a:r>
            <a:endParaRPr lang="en-ZA" sz="1200" spc="3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1200" b="1" spc="38" dirty="0">
                <a:latin typeface="Calibri" panose="020F0502020204030204" pitchFamily="34" charset="0"/>
                <a:cs typeface="Calibri" panose="020F0502020204030204" pitchFamily="34" charset="0"/>
              </a:rPr>
              <a:t>Carbon Reduction Strategy</a:t>
            </a:r>
            <a:endParaRPr lang="en-ZA" sz="1200" spc="3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D47362F-4601-6483-EBE6-70672DEDB7BF}"/>
              </a:ext>
            </a:extLst>
          </p:cNvPr>
          <p:cNvSpPr txBox="1">
            <a:spLocks/>
          </p:cNvSpPr>
          <p:nvPr/>
        </p:nvSpPr>
        <p:spPr>
          <a:xfrm>
            <a:off x="1019114" y="3020347"/>
            <a:ext cx="450116" cy="14468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F542EE0-3733-8E94-636D-EEFCB2599CF8}"/>
              </a:ext>
            </a:extLst>
          </p:cNvPr>
          <p:cNvSpPr txBox="1">
            <a:spLocks/>
          </p:cNvSpPr>
          <p:nvPr/>
        </p:nvSpPr>
        <p:spPr>
          <a:xfrm>
            <a:off x="1640462" y="2972454"/>
            <a:ext cx="420785" cy="1799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3745FB2-D95D-1600-3F13-0AA60D47C641}"/>
              </a:ext>
            </a:extLst>
          </p:cNvPr>
          <p:cNvSpPr txBox="1">
            <a:spLocks/>
          </p:cNvSpPr>
          <p:nvPr/>
        </p:nvSpPr>
        <p:spPr>
          <a:xfrm>
            <a:off x="2190766" y="2993188"/>
            <a:ext cx="484802" cy="17860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2117C9F-D3DB-EFF7-529D-B87A343C3521}"/>
              </a:ext>
            </a:extLst>
          </p:cNvPr>
          <p:cNvSpPr txBox="1">
            <a:spLocks/>
          </p:cNvSpPr>
          <p:nvPr/>
        </p:nvSpPr>
        <p:spPr>
          <a:xfrm>
            <a:off x="2804483" y="2988751"/>
            <a:ext cx="452054" cy="1799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04294B-EA02-6654-4F17-5458255C5A9E}"/>
              </a:ext>
            </a:extLst>
          </p:cNvPr>
          <p:cNvCxnSpPr>
            <a:cxnSpLocks/>
          </p:cNvCxnSpPr>
          <p:nvPr/>
        </p:nvCxnSpPr>
        <p:spPr>
          <a:xfrm>
            <a:off x="1315170" y="3313760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8CE01CE-6837-B8E1-2D62-F33AC4DD4090}"/>
              </a:ext>
            </a:extLst>
          </p:cNvPr>
          <p:cNvCxnSpPr>
            <a:cxnSpLocks/>
            <a:endCxn id="88" idx="1"/>
          </p:cNvCxnSpPr>
          <p:nvPr/>
        </p:nvCxnSpPr>
        <p:spPr>
          <a:xfrm flipV="1">
            <a:off x="1912411" y="3307282"/>
            <a:ext cx="454622" cy="648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6E1CF8-DFC1-5CFC-4481-DA1DB643BEF3}"/>
              </a:ext>
            </a:extLst>
          </p:cNvPr>
          <p:cNvCxnSpPr>
            <a:cxnSpLocks/>
          </p:cNvCxnSpPr>
          <p:nvPr/>
        </p:nvCxnSpPr>
        <p:spPr>
          <a:xfrm>
            <a:off x="2499390" y="3313760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FF00C51-6CBD-82AA-CBBD-9D9EA8FD429C}"/>
              </a:ext>
            </a:extLst>
          </p:cNvPr>
          <p:cNvCxnSpPr>
            <a:cxnSpLocks/>
          </p:cNvCxnSpPr>
          <p:nvPr/>
        </p:nvCxnSpPr>
        <p:spPr>
          <a:xfrm>
            <a:off x="3096632" y="3313760"/>
            <a:ext cx="45462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6C52FF5-65E7-74B8-F3A8-DBF4E741CD6F}"/>
              </a:ext>
            </a:extLst>
          </p:cNvPr>
          <p:cNvCxnSpPr>
            <a:cxnSpLocks/>
          </p:cNvCxnSpPr>
          <p:nvPr/>
        </p:nvCxnSpPr>
        <p:spPr>
          <a:xfrm>
            <a:off x="3678480" y="3313760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910841C-6E40-E793-D4F3-6FA071AAF6C7}"/>
              </a:ext>
            </a:extLst>
          </p:cNvPr>
          <p:cNvCxnSpPr>
            <a:cxnSpLocks/>
          </p:cNvCxnSpPr>
          <p:nvPr/>
        </p:nvCxnSpPr>
        <p:spPr>
          <a:xfrm>
            <a:off x="4275723" y="3313760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E594239-FB95-35F3-59CC-1E279216FF89}"/>
              </a:ext>
            </a:extLst>
          </p:cNvPr>
          <p:cNvCxnSpPr>
            <a:cxnSpLocks/>
          </p:cNvCxnSpPr>
          <p:nvPr/>
        </p:nvCxnSpPr>
        <p:spPr>
          <a:xfrm>
            <a:off x="4862703" y="3313760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EC9475A-0B56-D8F0-4B91-BFE4E8729BE2}"/>
              </a:ext>
            </a:extLst>
          </p:cNvPr>
          <p:cNvCxnSpPr>
            <a:cxnSpLocks/>
          </p:cNvCxnSpPr>
          <p:nvPr/>
        </p:nvCxnSpPr>
        <p:spPr>
          <a:xfrm>
            <a:off x="5459945" y="3313760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C16032-1927-30B4-9304-755469CF6178}"/>
              </a:ext>
            </a:extLst>
          </p:cNvPr>
          <p:cNvCxnSpPr>
            <a:cxnSpLocks/>
          </p:cNvCxnSpPr>
          <p:nvPr/>
        </p:nvCxnSpPr>
        <p:spPr>
          <a:xfrm>
            <a:off x="6046923" y="3313760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441857-6C33-6274-49FC-D64A818023B0}"/>
              </a:ext>
            </a:extLst>
          </p:cNvPr>
          <p:cNvCxnSpPr>
            <a:cxnSpLocks/>
          </p:cNvCxnSpPr>
          <p:nvPr/>
        </p:nvCxnSpPr>
        <p:spPr>
          <a:xfrm>
            <a:off x="6644166" y="3313760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05AA00B-7996-B5D3-9FC4-9D89FEE32565}"/>
              </a:ext>
            </a:extLst>
          </p:cNvPr>
          <p:cNvCxnSpPr>
            <a:cxnSpLocks/>
          </p:cNvCxnSpPr>
          <p:nvPr/>
        </p:nvCxnSpPr>
        <p:spPr>
          <a:xfrm>
            <a:off x="7236278" y="3313760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D088B7C-2883-1E69-E35C-92ED0D40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13247" y="3370031"/>
            <a:ext cx="13137" cy="1371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38">
            <a:extLst>
              <a:ext uri="{FF2B5EF4-FFF2-40B4-BE49-F238E27FC236}">
                <a16:creationId xmlns:a16="http://schemas.microsoft.com/office/drawing/2014/main" id="{022C0B3A-3A04-4216-4A60-3F69CC086974}"/>
              </a:ext>
            </a:extLst>
          </p:cNvPr>
          <p:cNvSpPr txBox="1">
            <a:spLocks/>
          </p:cNvSpPr>
          <p:nvPr/>
        </p:nvSpPr>
        <p:spPr>
          <a:xfrm>
            <a:off x="3638237" y="4269131"/>
            <a:ext cx="2221736" cy="47395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1200" b="1" spc="3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Bicycle and Pedestrian Plan</a:t>
            </a:r>
            <a:endParaRPr lang="en-ZA" sz="1200" spc="38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1200" b="1" spc="3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Rail Plan</a:t>
            </a:r>
            <a:endParaRPr lang="en-ZA" sz="1200" spc="38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 Placeholder 38">
            <a:extLst>
              <a:ext uri="{FF2B5EF4-FFF2-40B4-BE49-F238E27FC236}">
                <a16:creationId xmlns:a16="http://schemas.microsoft.com/office/drawing/2014/main" id="{535EE7C4-2D85-AD54-8360-CFDF59B0649A}"/>
              </a:ext>
            </a:extLst>
          </p:cNvPr>
          <p:cNvSpPr txBox="1">
            <a:spLocks/>
          </p:cNvSpPr>
          <p:nvPr/>
        </p:nvSpPr>
        <p:spPr>
          <a:xfrm>
            <a:off x="4807872" y="3829147"/>
            <a:ext cx="1951370" cy="25480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1200" b="1" spc="3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Transit Plan</a:t>
            </a:r>
            <a:endParaRPr lang="en-ZA" sz="1200" spc="38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 Placeholder 38">
            <a:extLst>
              <a:ext uri="{FF2B5EF4-FFF2-40B4-BE49-F238E27FC236}">
                <a16:creationId xmlns:a16="http://schemas.microsoft.com/office/drawing/2014/main" id="{6CF057BD-BC73-3192-74D7-D9954D893ADE}"/>
              </a:ext>
            </a:extLst>
          </p:cNvPr>
          <p:cNvSpPr txBox="1">
            <a:spLocks/>
          </p:cNvSpPr>
          <p:nvPr/>
        </p:nvSpPr>
        <p:spPr>
          <a:xfrm>
            <a:off x="1920708" y="4850532"/>
            <a:ext cx="2299137" cy="3498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ZA" sz="12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Transportation Plan</a:t>
            </a:r>
          </a:p>
          <a:p>
            <a:pPr algn="r">
              <a:spcBef>
                <a:spcPts val="0"/>
              </a:spcBef>
            </a:pPr>
            <a:r>
              <a:rPr lang="en-ZA" sz="1200" i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Kick off, due 5/2027</a:t>
            </a:r>
          </a:p>
        </p:txBody>
      </p:sp>
      <p:sp>
        <p:nvSpPr>
          <p:cNvPr id="72" name="Text Placeholder 38">
            <a:extLst>
              <a:ext uri="{FF2B5EF4-FFF2-40B4-BE49-F238E27FC236}">
                <a16:creationId xmlns:a16="http://schemas.microsoft.com/office/drawing/2014/main" id="{9344A8B1-2E40-6D27-E832-1989020A9851}"/>
              </a:ext>
            </a:extLst>
          </p:cNvPr>
          <p:cNvSpPr txBox="1">
            <a:spLocks/>
          </p:cNvSpPr>
          <p:nvPr/>
        </p:nvSpPr>
        <p:spPr>
          <a:xfrm>
            <a:off x="7174306" y="3825184"/>
            <a:ext cx="1452067" cy="268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1200" b="1" spc="3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Freight Plan</a:t>
            </a:r>
            <a:endParaRPr lang="en-ZA" sz="1200" spc="38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393798F-A413-63FB-B031-25A938119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82813" y="3241967"/>
            <a:ext cx="6643841" cy="130628"/>
            <a:chOff x="1835966" y="4162015"/>
            <a:chExt cx="8858463" cy="174171"/>
          </a:xfrm>
          <a:noFill/>
        </p:grpSpPr>
        <p:sp>
          <p:nvSpPr>
            <p:cNvPr id="86" name="Oval 234">
              <a:extLst>
                <a:ext uri="{FF2B5EF4-FFF2-40B4-BE49-F238E27FC236}">
                  <a16:creationId xmlns:a16="http://schemas.microsoft.com/office/drawing/2014/main" id="{50B7EA47-999F-3291-5ABF-7EF1657B8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Oval 236">
              <a:extLst>
                <a:ext uri="{FF2B5EF4-FFF2-40B4-BE49-F238E27FC236}">
                  <a16:creationId xmlns:a16="http://schemas.microsoft.com/office/drawing/2014/main" id="{21AC7852-4823-DF46-1F50-C08644915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Oval 238">
              <a:extLst>
                <a:ext uri="{FF2B5EF4-FFF2-40B4-BE49-F238E27FC236}">
                  <a16:creationId xmlns:a16="http://schemas.microsoft.com/office/drawing/2014/main" id="{E0BE3AAE-4158-BCE5-99A7-F25E90A7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Oval 240">
              <a:extLst>
                <a:ext uri="{FF2B5EF4-FFF2-40B4-BE49-F238E27FC236}">
                  <a16:creationId xmlns:a16="http://schemas.microsoft.com/office/drawing/2014/main" id="{0D43F558-1348-C013-77F9-9A234FEEA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Oval 242">
              <a:extLst>
                <a:ext uri="{FF2B5EF4-FFF2-40B4-BE49-F238E27FC236}">
                  <a16:creationId xmlns:a16="http://schemas.microsoft.com/office/drawing/2014/main" id="{CDFBF50A-5962-DBCE-3399-C9FCBCB3A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Oval 244">
              <a:extLst>
                <a:ext uri="{FF2B5EF4-FFF2-40B4-BE49-F238E27FC236}">
                  <a16:creationId xmlns:a16="http://schemas.microsoft.com/office/drawing/2014/main" id="{F5BD9EEB-E83A-B5E9-592B-98849128B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Oval 246">
              <a:extLst>
                <a:ext uri="{FF2B5EF4-FFF2-40B4-BE49-F238E27FC236}">
                  <a16:creationId xmlns:a16="http://schemas.microsoft.com/office/drawing/2014/main" id="{FB6158C1-387C-3607-6587-71C0737FC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Oval 248">
              <a:extLst>
                <a:ext uri="{FF2B5EF4-FFF2-40B4-BE49-F238E27FC236}">
                  <a16:creationId xmlns:a16="http://schemas.microsoft.com/office/drawing/2014/main" id="{54BEADAF-F949-BAE1-A02C-A65D7DFE4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Oval 250">
              <a:extLst>
                <a:ext uri="{FF2B5EF4-FFF2-40B4-BE49-F238E27FC236}">
                  <a16:creationId xmlns:a16="http://schemas.microsoft.com/office/drawing/2014/main" id="{7D2E48A3-BCC0-2F64-7F6B-82E2CC966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l 252">
              <a:extLst>
                <a:ext uri="{FF2B5EF4-FFF2-40B4-BE49-F238E27FC236}">
                  <a16:creationId xmlns:a16="http://schemas.microsoft.com/office/drawing/2014/main" id="{A36A3054-0104-38F3-069E-2F9F76BF2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Oval 254">
              <a:extLst>
                <a:ext uri="{FF2B5EF4-FFF2-40B4-BE49-F238E27FC236}">
                  <a16:creationId xmlns:a16="http://schemas.microsoft.com/office/drawing/2014/main" id="{C1CF38A1-F0A4-5FCD-3B6D-852A623F5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Oval 256">
              <a:extLst>
                <a:ext uri="{FF2B5EF4-FFF2-40B4-BE49-F238E27FC236}">
                  <a16:creationId xmlns:a16="http://schemas.microsoft.com/office/drawing/2014/main" id="{FB4CBF94-B716-F046-D64F-AFCB21F6E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A34BD45C-EFAF-1006-A375-C8C98C08F27A}"/>
              </a:ext>
            </a:extLst>
          </p:cNvPr>
          <p:cNvSpPr txBox="1"/>
          <p:nvPr/>
        </p:nvSpPr>
        <p:spPr>
          <a:xfrm>
            <a:off x="1159895" y="2635998"/>
            <a:ext cx="642998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2B5A8FE9-AC52-9F9C-060C-550EBB8E714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1611631"/>
            <a:ext cx="7635240" cy="49738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Specialized, System, and Modal Plans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268705D-5E8E-9C7E-80C4-1AFAF9E912D9}"/>
              </a:ext>
            </a:extLst>
          </p:cNvPr>
          <p:cNvSpPr txBox="1"/>
          <p:nvPr/>
        </p:nvSpPr>
        <p:spPr>
          <a:xfrm>
            <a:off x="3546911" y="2632359"/>
            <a:ext cx="642998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A1F0B6F-85B1-4A6B-0D00-92BCADED7909}"/>
              </a:ext>
            </a:extLst>
          </p:cNvPr>
          <p:cNvSpPr txBox="1"/>
          <p:nvPr/>
        </p:nvSpPr>
        <p:spPr>
          <a:xfrm>
            <a:off x="5894967" y="2641300"/>
            <a:ext cx="642998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DB5E34-2933-9304-0357-63C4CE81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00491" y="3376881"/>
            <a:ext cx="0" cy="731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12A0B3-3A9F-46E7-2C9C-7098B754C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54788" y="3378513"/>
            <a:ext cx="1" cy="731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E92DFF3B-0760-55CC-94A3-DD3974593396}"/>
              </a:ext>
            </a:extLst>
          </p:cNvPr>
          <p:cNvSpPr txBox="1">
            <a:spLocks/>
          </p:cNvSpPr>
          <p:nvPr/>
        </p:nvSpPr>
        <p:spPr>
          <a:xfrm>
            <a:off x="3401326" y="3026645"/>
            <a:ext cx="450116" cy="14468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4274B00-6F52-90D6-BA8E-0AA1E3E516A6}"/>
              </a:ext>
            </a:extLst>
          </p:cNvPr>
          <p:cNvSpPr txBox="1">
            <a:spLocks/>
          </p:cNvSpPr>
          <p:nvPr/>
        </p:nvSpPr>
        <p:spPr>
          <a:xfrm>
            <a:off x="4022674" y="2978752"/>
            <a:ext cx="420785" cy="1799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9DCB15F-507B-78DA-62DA-6C2B536EF6D5}"/>
              </a:ext>
            </a:extLst>
          </p:cNvPr>
          <p:cNvSpPr txBox="1">
            <a:spLocks/>
          </p:cNvSpPr>
          <p:nvPr/>
        </p:nvSpPr>
        <p:spPr>
          <a:xfrm>
            <a:off x="4572978" y="2999486"/>
            <a:ext cx="484802" cy="17860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70265FFA-E887-DA03-956C-2E16D75A4F22}"/>
              </a:ext>
            </a:extLst>
          </p:cNvPr>
          <p:cNvSpPr txBox="1">
            <a:spLocks/>
          </p:cNvSpPr>
          <p:nvPr/>
        </p:nvSpPr>
        <p:spPr>
          <a:xfrm>
            <a:off x="5186695" y="2995049"/>
            <a:ext cx="452054" cy="1799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8D1CF636-8F14-6F29-7B33-E7008DDB40EB}"/>
              </a:ext>
            </a:extLst>
          </p:cNvPr>
          <p:cNvSpPr txBox="1">
            <a:spLocks/>
          </p:cNvSpPr>
          <p:nvPr/>
        </p:nvSpPr>
        <p:spPr>
          <a:xfrm>
            <a:off x="5752873" y="3020347"/>
            <a:ext cx="450116" cy="14468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6C60E76D-F0AC-F38D-0C6B-BCE3E40827CC}"/>
              </a:ext>
            </a:extLst>
          </p:cNvPr>
          <p:cNvSpPr txBox="1">
            <a:spLocks/>
          </p:cNvSpPr>
          <p:nvPr/>
        </p:nvSpPr>
        <p:spPr>
          <a:xfrm>
            <a:off x="6374221" y="2972454"/>
            <a:ext cx="420785" cy="1799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5FA9CFA8-9BDB-E2EC-C419-64BB22A120A4}"/>
              </a:ext>
            </a:extLst>
          </p:cNvPr>
          <p:cNvSpPr txBox="1">
            <a:spLocks/>
          </p:cNvSpPr>
          <p:nvPr/>
        </p:nvSpPr>
        <p:spPr>
          <a:xfrm>
            <a:off x="6924525" y="2993188"/>
            <a:ext cx="484802" cy="17860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4AA83A10-B774-C74F-380A-4413511F5724}"/>
              </a:ext>
            </a:extLst>
          </p:cNvPr>
          <p:cNvSpPr txBox="1">
            <a:spLocks/>
          </p:cNvSpPr>
          <p:nvPr/>
        </p:nvSpPr>
        <p:spPr>
          <a:xfrm>
            <a:off x="7538242" y="2988751"/>
            <a:ext cx="452054" cy="1799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ADB0DF-9F36-0B7C-47C0-EDF0580DA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74306" y="3376880"/>
            <a:ext cx="0" cy="731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61835965-7778-2C7B-1759-889B098E1B76}"/>
              </a:ext>
            </a:extLst>
          </p:cNvPr>
          <p:cNvSpPr txBox="1">
            <a:spLocks/>
          </p:cNvSpPr>
          <p:nvPr/>
        </p:nvSpPr>
        <p:spPr>
          <a:xfrm>
            <a:off x="2800580" y="5320047"/>
            <a:ext cx="3203158" cy="3766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ZA" sz="12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Transportation Asset Management Plan</a:t>
            </a:r>
          </a:p>
          <a:p>
            <a:pPr algn="r">
              <a:spcBef>
                <a:spcPts val="0"/>
              </a:spcBef>
            </a:pPr>
            <a:r>
              <a:rPr lang="en-ZA" sz="1200" i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Kick off, due 3/2027</a:t>
            </a:r>
          </a:p>
        </p:txBody>
      </p:sp>
    </p:spTree>
    <p:extLst>
      <p:ext uri="{BB962C8B-B14F-4D97-AF65-F5344CB8AC3E}">
        <p14:creationId xmlns:p14="http://schemas.microsoft.com/office/powerpoint/2010/main" val="331100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79" y="1611631"/>
            <a:ext cx="7974365" cy="1902129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System Condition, Trends, and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Policy implementation (Complete Streets, Rightsizing)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Planning corridors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Needs and risks analysis updates</a:t>
            </a:r>
            <a:endParaRPr lang="en-US" b="1" dirty="0">
              <a:solidFill>
                <a:schemeClr val="accent3"/>
              </a:solidFill>
              <a:latin typeface="Roboto Slab" pitchFamily="2" charset="0"/>
              <a:ea typeface="Roboto Slab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7BD712-842C-A669-000D-A8226032E3FE}"/>
              </a:ext>
            </a:extLst>
          </p:cNvPr>
          <p:cNvSpPr/>
          <p:nvPr/>
        </p:nvSpPr>
        <p:spPr>
          <a:xfrm>
            <a:off x="5538466" y="4835616"/>
            <a:ext cx="1506583" cy="650228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209E25-DBCA-7DA8-98AD-D8C042139E35}"/>
              </a:ext>
            </a:extLst>
          </p:cNvPr>
          <p:cNvSpPr/>
          <p:nvPr/>
        </p:nvSpPr>
        <p:spPr>
          <a:xfrm>
            <a:off x="2154654" y="4868088"/>
            <a:ext cx="1506583" cy="650228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002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Pavement Condition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487999-7E6F-4177-B301-FDB17843E2AA}"/>
              </a:ext>
            </a:extLst>
          </p:cNvPr>
          <p:cNvSpPr/>
          <p:nvPr/>
        </p:nvSpPr>
        <p:spPr>
          <a:xfrm>
            <a:off x="3887117" y="4835616"/>
            <a:ext cx="1506583" cy="650228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Pedestrians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EF99E1-BD72-6EF6-F4A5-D519B1175918}"/>
              </a:ext>
            </a:extLst>
          </p:cNvPr>
          <p:cNvSpPr/>
          <p:nvPr/>
        </p:nvSpPr>
        <p:spPr>
          <a:xfrm>
            <a:off x="520600" y="4868088"/>
            <a:ext cx="1506583" cy="650228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E46174-3B6B-418C-CB98-B1757F7EDE91}"/>
              </a:ext>
            </a:extLst>
          </p:cNvPr>
          <p:cNvSpPr/>
          <p:nvPr/>
        </p:nvSpPr>
        <p:spPr>
          <a:xfrm>
            <a:off x="7172521" y="4075649"/>
            <a:ext cx="1506583" cy="650228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 Resiliency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952AC9-6F69-8BE5-BC99-5C71792EAA05}"/>
              </a:ext>
            </a:extLst>
          </p:cNvPr>
          <p:cNvSpPr/>
          <p:nvPr/>
        </p:nvSpPr>
        <p:spPr>
          <a:xfrm>
            <a:off x="511953" y="4075649"/>
            <a:ext cx="1506583" cy="650228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Bicyclists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669417-D1A1-9618-9F4F-A5FA8764A39E}"/>
              </a:ext>
            </a:extLst>
          </p:cNvPr>
          <p:cNvSpPr/>
          <p:nvPr/>
        </p:nvSpPr>
        <p:spPr>
          <a:xfrm>
            <a:off x="2154655" y="4075649"/>
            <a:ext cx="1506583" cy="650228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002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Bridge Condition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02B81A-F668-504C-A3F5-CB75EA15860B}"/>
              </a:ext>
            </a:extLst>
          </p:cNvPr>
          <p:cNvSpPr/>
          <p:nvPr/>
        </p:nvSpPr>
        <p:spPr>
          <a:xfrm>
            <a:off x="3887117" y="4075649"/>
            <a:ext cx="1506583" cy="650228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Bottlenecks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DE921F5-5885-0A3F-6A49-4E519A6BCD05}"/>
              </a:ext>
            </a:extLst>
          </p:cNvPr>
          <p:cNvSpPr/>
          <p:nvPr/>
        </p:nvSpPr>
        <p:spPr>
          <a:xfrm>
            <a:off x="5529819" y="4075649"/>
            <a:ext cx="1506583" cy="650228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785A6C-BF05-76EB-A16E-64CF28EA82EB}"/>
              </a:ext>
            </a:extLst>
          </p:cNvPr>
          <p:cNvSpPr txBox="1"/>
          <p:nvPr/>
        </p:nvSpPr>
        <p:spPr>
          <a:xfrm>
            <a:off x="652401" y="3673715"/>
            <a:ext cx="280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Recently updated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68CAC1-2E1C-65A5-C2F4-54E74148A4FE}"/>
              </a:ext>
            </a:extLst>
          </p:cNvPr>
          <p:cNvSpPr txBox="1"/>
          <p:nvPr/>
        </p:nvSpPr>
        <p:spPr>
          <a:xfrm>
            <a:off x="4064172" y="3673715"/>
            <a:ext cx="280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Soon to be updated</a:t>
            </a:r>
          </a:p>
        </p:txBody>
      </p:sp>
    </p:spTree>
    <p:extLst>
      <p:ext uri="{BB962C8B-B14F-4D97-AF65-F5344CB8AC3E}">
        <p14:creationId xmlns:p14="http://schemas.microsoft.com/office/powerpoint/2010/main" val="347210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FB56A4DD-DEBF-9E73-E64E-F333E047B2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3" y="957065"/>
            <a:ext cx="8120495" cy="494387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9D28A39-CC9B-1FA6-4D3C-9D5A541C2C11}"/>
              </a:ext>
            </a:extLst>
          </p:cNvPr>
          <p:cNvSpPr/>
          <p:nvPr/>
        </p:nvSpPr>
        <p:spPr>
          <a:xfrm>
            <a:off x="1526796" y="4077029"/>
            <a:ext cx="2902591" cy="22272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4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79" y="1611631"/>
            <a:ext cx="7493495" cy="50414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Project Prioritization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0101F5C-33EC-9286-9D7F-5118DA548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474" y="3586203"/>
            <a:ext cx="3200400" cy="24003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A41A7913-BDDA-35EC-6BC3-D54017EB9997}"/>
              </a:ext>
            </a:extLst>
          </p:cNvPr>
          <p:cNvSpPr txBox="1">
            <a:spLocks/>
          </p:cNvSpPr>
          <p:nvPr/>
        </p:nvSpPr>
        <p:spPr>
          <a:xfrm>
            <a:off x="754378" y="2285745"/>
            <a:ext cx="4182259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Project Prioritization/Scoping Tool</a:t>
            </a:r>
          </a:p>
          <a:p>
            <a:r>
              <a:rPr lang="en-US" dirty="0"/>
              <a:t>Update scoring criteria to better align with system objectives</a:t>
            </a:r>
          </a:p>
          <a:p>
            <a:pPr marL="0" indent="0">
              <a:buNone/>
            </a:pPr>
            <a:endParaRPr lang="en-US" b="1" dirty="0">
              <a:solidFill>
                <a:schemeClr val="accent3"/>
              </a:solidFill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Five Year Program Business Cases</a:t>
            </a:r>
          </a:p>
          <a:p>
            <a:r>
              <a:rPr lang="en-US" dirty="0"/>
              <a:t>Needs and risks analysis resources</a:t>
            </a:r>
          </a:p>
          <a:p>
            <a:r>
              <a:rPr lang="en-US" dirty="0"/>
              <a:t>Resilience improvement projects</a:t>
            </a:r>
          </a:p>
          <a:p>
            <a:r>
              <a:rPr lang="en-US" dirty="0"/>
              <a:t>Participation on Review Team</a:t>
            </a:r>
          </a:p>
          <a:p>
            <a:endParaRPr lang="en-US" dirty="0"/>
          </a:p>
          <a:p>
            <a:pPr marL="258359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F82801-2A75-54EF-0B45-8077ECABC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991" y="1296740"/>
            <a:ext cx="2232896" cy="21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80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A2679D-6071-424D-B3C5-5A49D6B5E4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83668" y="3186029"/>
            <a:ext cx="4936331" cy="134310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spc="150" dirty="0">
                <a:latin typeface="Calibri" panose="020F0502020204030204" pitchFamily="34" charset="0"/>
                <a:cs typeface="Calibri" panose="020F0502020204030204" pitchFamily="34" charset="0"/>
              </a:rPr>
              <a:t>SAM HISCOCKS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515-239-1520</a:t>
            </a:r>
          </a:p>
          <a:p>
            <a:pPr marL="0" indent="0">
              <a:buNone/>
            </a:pPr>
            <a:r>
              <a:rPr lang="en-US" spc="0" dirty="0"/>
              <a:t>s</a:t>
            </a: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amuel.hiscocks@iowadot.</a:t>
            </a:r>
            <a:r>
              <a:rPr lang="en-US" spc="0" dirty="0"/>
              <a:t>us</a:t>
            </a: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4175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3048</TotalTime>
  <Words>222</Words>
  <Application>Microsoft Office PowerPoint</Application>
  <PresentationFormat>On-screen Show (4:3)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PT Sans</vt:lpstr>
      <vt:lpstr>Calibri</vt:lpstr>
      <vt:lpstr>Arial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63</cp:revision>
  <dcterms:created xsi:type="dcterms:W3CDTF">2023-12-21T16:39:01Z</dcterms:created>
  <dcterms:modified xsi:type="dcterms:W3CDTF">2025-01-08T15:04:48Z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