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2.xml" ContentType="application/vnd.openxmlformats-officedocument.drawingml.chartshapes+xml"/>
  <Override PartName="/ppt/notesSlides/notesSlide2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5.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88" r:id="rId5"/>
  </p:sldMasterIdLst>
  <p:notesMasterIdLst>
    <p:notesMasterId r:id="rId37"/>
  </p:notesMasterIdLst>
  <p:handoutMasterIdLst>
    <p:handoutMasterId r:id="rId38"/>
  </p:handoutMasterIdLst>
  <p:sldIdLst>
    <p:sldId id="256" r:id="rId6"/>
    <p:sldId id="257" r:id="rId7"/>
    <p:sldId id="1437" r:id="rId8"/>
    <p:sldId id="1443" r:id="rId9"/>
    <p:sldId id="1460" r:id="rId10"/>
    <p:sldId id="1438" r:id="rId11"/>
    <p:sldId id="299" r:id="rId12"/>
    <p:sldId id="1436" r:id="rId13"/>
    <p:sldId id="1432" r:id="rId14"/>
    <p:sldId id="1444" r:id="rId15"/>
    <p:sldId id="1445" r:id="rId16"/>
    <p:sldId id="1449" r:id="rId17"/>
    <p:sldId id="1446" r:id="rId18"/>
    <p:sldId id="1452" r:id="rId19"/>
    <p:sldId id="1453" r:id="rId20"/>
    <p:sldId id="1441" r:id="rId21"/>
    <p:sldId id="1457" r:id="rId22"/>
    <p:sldId id="1458" r:id="rId23"/>
    <p:sldId id="1424" r:id="rId24"/>
    <p:sldId id="1459" r:id="rId25"/>
    <p:sldId id="1461" r:id="rId26"/>
    <p:sldId id="1463" r:id="rId27"/>
    <p:sldId id="1464" r:id="rId28"/>
    <p:sldId id="342" r:id="rId29"/>
    <p:sldId id="1465" r:id="rId30"/>
    <p:sldId id="1466" r:id="rId31"/>
    <p:sldId id="1467" r:id="rId32"/>
    <p:sldId id="1470" r:id="rId33"/>
    <p:sldId id="1433" r:id="rId34"/>
    <p:sldId id="1469" r:id="rId35"/>
    <p:sldId id="270" r:id="rId36"/>
  </p:sldIdLst>
  <p:sldSz cx="9144000" cy="6858000" type="screen4x3"/>
  <p:notesSz cx="6858000" cy="9144000"/>
  <p:embeddedFontLst>
    <p:embeddedFont>
      <p:font typeface="Microsoft Sans Serif" panose="020B0604020202020204" pitchFamily="34" charset="0"/>
      <p:regular r:id="rId39"/>
    </p:embeddedFont>
    <p:embeddedFont>
      <p:font typeface="PT Sans" panose="020B0503020203020204" pitchFamily="34" charset="0"/>
      <p:regular r:id="rId40"/>
      <p:bold r:id="rId41"/>
      <p:italic r:id="rId42"/>
      <p:boldItalic r:id="rId43"/>
    </p:embeddedFont>
    <p:embeddedFont>
      <p:font typeface="Roboto Slab" pitchFamily="50" charset="0"/>
      <p:regular r:id="rId44"/>
      <p:bold r:id="rId45"/>
    </p:embeddedFont>
  </p:embeddedFontLst>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617A"/>
    <a:srgbClr val="FF9933"/>
    <a:srgbClr val="EBBD18"/>
    <a:srgbClr val="58696B"/>
    <a:srgbClr val="95B8B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581" autoAdjust="0"/>
    <p:restoredTop sz="85465" autoAdjust="0"/>
  </p:normalViewPr>
  <p:slideViewPr>
    <p:cSldViewPr snapToGrid="0">
      <p:cViewPr>
        <p:scale>
          <a:sx n="89" d="100"/>
          <a:sy n="89" d="100"/>
        </p:scale>
        <p:origin x="36" y="235"/>
      </p:cViewPr>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p:cViewPr>
        <p:scale>
          <a:sx n="1" d="2"/>
          <a:sy n="1" d="2"/>
        </p:scale>
        <p:origin x="3696" y="105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4.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5.fntdata"/><Relationship Id="rId48" Type="http://schemas.openxmlformats.org/officeDocument/2006/relationships/viewProps" Target="viewProps.xml"/><Relationship Id="rId8" Type="http://schemas.openxmlformats.org/officeDocument/2006/relationships/slide" Target="slides/slide3.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handoutMaster" Target="handoutMasters/handoutMaster1.xml"/><Relationship Id="rId46" Type="http://schemas.openxmlformats.org/officeDocument/2006/relationships/tags" Target="tags/tag1.xml"/><Relationship Id="rId20" Type="http://schemas.openxmlformats.org/officeDocument/2006/relationships/slide" Target="slides/slide15.xml"/><Relationship Id="rId41"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ntdfs\(W)DataStor\PerformanceTechnology\AssetMgmt\PMIS\Reports\2022\PMIS%20Original%20Construction%20and%20Overlay%20breakdown.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ntdfs\HomeFolders\UserA\abuss1\data\Commission%20Documents\Copy%20of%20PMIS_2023.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ntdfs\HomeFolders\UserA\abuss1\data\Commission%20Documents\Jan%202025%20Supporting%20info\Compiled%20Budget%20analysis%20from%20GBC%20Tool.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2.xml"/></Relationships>
</file>

<file path=ppt/charts/_rels/chart6.xml.rels><?xml version="1.0" encoding="UTF-8" standalone="yes"?>
<Relationships xmlns="http://schemas.openxmlformats.org/package/2006/relationships"><Relationship Id="rId3" Type="http://schemas.openxmlformats.org/officeDocument/2006/relationships/oleObject" Target="file:///\\ntdfs\HomeFolders\UserA\abuss1\data\Commission%20Documents\Jan%202025%20Supporting%20info\Compiled%20Budget%20analysis%20from%20GBC%20Tool.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ntdfs\HomeFolders\UserA\abuss1\data\Commission%20Documents\Jan%202025%20Supporting%20info\Compiled%20Budget%20analysis%20from%20GBC%20Tool.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2000">
                <a:latin typeface="Arial" panose="020B0604020202020204" pitchFamily="34" charset="0"/>
                <a:cs typeface="Arial" panose="020B0604020202020204" pitchFamily="34" charset="0"/>
              </a:rPr>
              <a:t>Lane Miles by Decade of Original Construction</a:t>
            </a:r>
          </a:p>
        </c:rich>
      </c:tx>
      <c:layout>
        <c:manualLayout>
          <c:xMode val="edge"/>
          <c:yMode val="edge"/>
          <c:x val="0.22153107784603851"/>
          <c:y val="6.3397723622366214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6.6703427908935173E-2"/>
          <c:y val="8.6929210053942718E-2"/>
          <c:w val="0.90536641076073865"/>
          <c:h val="0.79223620289787344"/>
        </c:manualLayout>
      </c:layout>
      <c:barChart>
        <c:barDir val="col"/>
        <c:grouping val="stacked"/>
        <c:varyColors val="0"/>
        <c:ser>
          <c:idx val="0"/>
          <c:order val="0"/>
          <c:tx>
            <c:strRef>
              <c:f>Pivot!$M$20</c:f>
              <c:strCache>
                <c:ptCount val="1"/>
                <c:pt idx="0">
                  <c:v>0</c:v>
                </c:pt>
              </c:strCache>
            </c:strRef>
          </c:tx>
          <c:spPr>
            <a:solidFill>
              <a:schemeClr val="accent1">
                <a:tint val="46000"/>
              </a:schemeClr>
            </a:solidFill>
            <a:ln>
              <a:noFill/>
            </a:ln>
            <a:effectLst/>
          </c:spPr>
          <c:invertIfNegative val="0"/>
          <c:cat>
            <c:strRef>
              <c:f>Pivot!$L$21:$L$31</c:f>
              <c:strCache>
                <c:ptCount val="11"/>
                <c:pt idx="0">
                  <c:v>Before 1930</c:v>
                </c:pt>
                <c:pt idx="1">
                  <c:v>1930's</c:v>
                </c:pt>
                <c:pt idx="2">
                  <c:v>1940's</c:v>
                </c:pt>
                <c:pt idx="3">
                  <c:v>1950's</c:v>
                </c:pt>
                <c:pt idx="4">
                  <c:v>1960's</c:v>
                </c:pt>
                <c:pt idx="5">
                  <c:v>1970's</c:v>
                </c:pt>
                <c:pt idx="6">
                  <c:v>1980's</c:v>
                </c:pt>
                <c:pt idx="7">
                  <c:v>1990's</c:v>
                </c:pt>
                <c:pt idx="8">
                  <c:v>2000's</c:v>
                </c:pt>
                <c:pt idx="9">
                  <c:v>2010's</c:v>
                </c:pt>
                <c:pt idx="10">
                  <c:v>2020's</c:v>
                </c:pt>
              </c:strCache>
            </c:strRef>
          </c:cat>
          <c:val>
            <c:numRef>
              <c:f>Pivot!$M$21:$M$31</c:f>
              <c:numCache>
                <c:formatCode>General</c:formatCode>
                <c:ptCount val="11"/>
                <c:pt idx="0">
                  <c:v>0.71</c:v>
                </c:pt>
                <c:pt idx="1">
                  <c:v>28.11</c:v>
                </c:pt>
                <c:pt idx="2">
                  <c:v>3.87</c:v>
                </c:pt>
                <c:pt idx="3">
                  <c:v>204.02999999999997</c:v>
                </c:pt>
                <c:pt idx="4">
                  <c:v>261.25000000000006</c:v>
                </c:pt>
                <c:pt idx="5">
                  <c:v>408.97</c:v>
                </c:pt>
                <c:pt idx="6">
                  <c:v>626.29</c:v>
                </c:pt>
                <c:pt idx="7">
                  <c:v>1879.3000000000011</c:v>
                </c:pt>
                <c:pt idx="8">
                  <c:v>1945.2600000000004</c:v>
                </c:pt>
                <c:pt idx="9">
                  <c:v>1463.36</c:v>
                </c:pt>
                <c:pt idx="10">
                  <c:v>316.76999999999992</c:v>
                </c:pt>
              </c:numCache>
            </c:numRef>
          </c:val>
          <c:extLst>
            <c:ext xmlns:c16="http://schemas.microsoft.com/office/drawing/2014/chart" uri="{C3380CC4-5D6E-409C-BE32-E72D297353CC}">
              <c16:uniqueId val="{00000000-C0C1-4F66-843E-CE557BDB2C9B}"/>
            </c:ext>
          </c:extLst>
        </c:ser>
        <c:ser>
          <c:idx val="1"/>
          <c:order val="1"/>
          <c:tx>
            <c:strRef>
              <c:f>Pivot!$N$20</c:f>
              <c:strCache>
                <c:ptCount val="1"/>
                <c:pt idx="0">
                  <c:v>1</c:v>
                </c:pt>
              </c:strCache>
            </c:strRef>
          </c:tx>
          <c:spPr>
            <a:solidFill>
              <a:schemeClr val="accent1">
                <a:tint val="62000"/>
              </a:schemeClr>
            </a:solidFill>
            <a:ln>
              <a:noFill/>
            </a:ln>
            <a:effectLst/>
          </c:spPr>
          <c:invertIfNegative val="0"/>
          <c:cat>
            <c:strRef>
              <c:f>Pivot!$L$21:$L$31</c:f>
              <c:strCache>
                <c:ptCount val="11"/>
                <c:pt idx="0">
                  <c:v>Before 1930</c:v>
                </c:pt>
                <c:pt idx="1">
                  <c:v>1930's</c:v>
                </c:pt>
                <c:pt idx="2">
                  <c:v>1940's</c:v>
                </c:pt>
                <c:pt idx="3">
                  <c:v>1950's</c:v>
                </c:pt>
                <c:pt idx="4">
                  <c:v>1960's</c:v>
                </c:pt>
                <c:pt idx="5">
                  <c:v>1970's</c:v>
                </c:pt>
                <c:pt idx="6">
                  <c:v>1980's</c:v>
                </c:pt>
                <c:pt idx="7">
                  <c:v>1990's</c:v>
                </c:pt>
                <c:pt idx="8">
                  <c:v>2000's</c:v>
                </c:pt>
                <c:pt idx="9">
                  <c:v>2010's</c:v>
                </c:pt>
                <c:pt idx="10">
                  <c:v>2020's</c:v>
                </c:pt>
              </c:strCache>
            </c:strRef>
          </c:cat>
          <c:val>
            <c:numRef>
              <c:f>Pivot!$N$21:$N$31</c:f>
              <c:numCache>
                <c:formatCode>General</c:formatCode>
                <c:ptCount val="11"/>
                <c:pt idx="0">
                  <c:v>48.300000000000004</c:v>
                </c:pt>
                <c:pt idx="1">
                  <c:v>317.83999999999992</c:v>
                </c:pt>
                <c:pt idx="2">
                  <c:v>218.89999999999998</c:v>
                </c:pt>
                <c:pt idx="3">
                  <c:v>802.83000000000038</c:v>
                </c:pt>
                <c:pt idx="4">
                  <c:v>807.1</c:v>
                </c:pt>
                <c:pt idx="5">
                  <c:v>1245.3399999999999</c:v>
                </c:pt>
                <c:pt idx="6">
                  <c:v>813.7299999999999</c:v>
                </c:pt>
                <c:pt idx="7">
                  <c:v>532.23000000000013</c:v>
                </c:pt>
                <c:pt idx="8">
                  <c:v>109.19999999999997</c:v>
                </c:pt>
                <c:pt idx="9">
                  <c:v>74.989999999999995</c:v>
                </c:pt>
                <c:pt idx="10">
                  <c:v>5.92</c:v>
                </c:pt>
              </c:numCache>
            </c:numRef>
          </c:val>
          <c:extLst>
            <c:ext xmlns:c16="http://schemas.microsoft.com/office/drawing/2014/chart" uri="{C3380CC4-5D6E-409C-BE32-E72D297353CC}">
              <c16:uniqueId val="{00000001-C0C1-4F66-843E-CE557BDB2C9B}"/>
            </c:ext>
          </c:extLst>
        </c:ser>
        <c:ser>
          <c:idx val="2"/>
          <c:order val="2"/>
          <c:tx>
            <c:strRef>
              <c:f>Pivot!$O$20</c:f>
              <c:strCache>
                <c:ptCount val="1"/>
                <c:pt idx="0">
                  <c:v>2</c:v>
                </c:pt>
              </c:strCache>
            </c:strRef>
          </c:tx>
          <c:spPr>
            <a:solidFill>
              <a:schemeClr val="accent1">
                <a:tint val="77000"/>
              </a:schemeClr>
            </a:solidFill>
            <a:ln>
              <a:noFill/>
            </a:ln>
            <a:effectLst/>
          </c:spPr>
          <c:invertIfNegative val="0"/>
          <c:cat>
            <c:strRef>
              <c:f>Pivot!$L$21:$L$31</c:f>
              <c:strCache>
                <c:ptCount val="11"/>
                <c:pt idx="0">
                  <c:v>Before 1930</c:v>
                </c:pt>
                <c:pt idx="1">
                  <c:v>1930's</c:v>
                </c:pt>
                <c:pt idx="2">
                  <c:v>1940's</c:v>
                </c:pt>
                <c:pt idx="3">
                  <c:v>1950's</c:v>
                </c:pt>
                <c:pt idx="4">
                  <c:v>1960's</c:v>
                </c:pt>
                <c:pt idx="5">
                  <c:v>1970's</c:v>
                </c:pt>
                <c:pt idx="6">
                  <c:v>1980's</c:v>
                </c:pt>
                <c:pt idx="7">
                  <c:v>1990's</c:v>
                </c:pt>
                <c:pt idx="8">
                  <c:v>2000's</c:v>
                </c:pt>
                <c:pt idx="9">
                  <c:v>2010's</c:v>
                </c:pt>
                <c:pt idx="10">
                  <c:v>2020's</c:v>
                </c:pt>
              </c:strCache>
            </c:strRef>
          </c:cat>
          <c:val>
            <c:numRef>
              <c:f>Pivot!$O$21:$O$31</c:f>
              <c:numCache>
                <c:formatCode>General</c:formatCode>
                <c:ptCount val="11"/>
                <c:pt idx="0">
                  <c:v>154.53999999999996</c:v>
                </c:pt>
                <c:pt idx="1">
                  <c:v>1025.74</c:v>
                </c:pt>
                <c:pt idx="2">
                  <c:v>610.07000000000028</c:v>
                </c:pt>
                <c:pt idx="3">
                  <c:v>1195.9299999999996</c:v>
                </c:pt>
                <c:pt idx="4">
                  <c:v>1008.0899999999997</c:v>
                </c:pt>
                <c:pt idx="5">
                  <c:v>1063.5600000000009</c:v>
                </c:pt>
                <c:pt idx="6">
                  <c:v>211.56</c:v>
                </c:pt>
                <c:pt idx="7">
                  <c:v>122.35000000000002</c:v>
                </c:pt>
                <c:pt idx="8">
                  <c:v>59.449999999999996</c:v>
                </c:pt>
                <c:pt idx="9">
                  <c:v>0</c:v>
                </c:pt>
                <c:pt idx="10">
                  <c:v>0</c:v>
                </c:pt>
              </c:numCache>
            </c:numRef>
          </c:val>
          <c:extLst>
            <c:ext xmlns:c16="http://schemas.microsoft.com/office/drawing/2014/chart" uri="{C3380CC4-5D6E-409C-BE32-E72D297353CC}">
              <c16:uniqueId val="{00000002-C0C1-4F66-843E-CE557BDB2C9B}"/>
            </c:ext>
          </c:extLst>
        </c:ser>
        <c:ser>
          <c:idx val="3"/>
          <c:order val="3"/>
          <c:tx>
            <c:strRef>
              <c:f>Pivot!$P$20</c:f>
              <c:strCache>
                <c:ptCount val="1"/>
                <c:pt idx="0">
                  <c:v>3</c:v>
                </c:pt>
              </c:strCache>
            </c:strRef>
          </c:tx>
          <c:spPr>
            <a:solidFill>
              <a:schemeClr val="accent1">
                <a:tint val="93000"/>
              </a:schemeClr>
            </a:solidFill>
            <a:ln>
              <a:noFill/>
            </a:ln>
            <a:effectLst/>
          </c:spPr>
          <c:invertIfNegative val="0"/>
          <c:cat>
            <c:strRef>
              <c:f>Pivot!$L$21:$L$31</c:f>
              <c:strCache>
                <c:ptCount val="11"/>
                <c:pt idx="0">
                  <c:v>Before 1930</c:v>
                </c:pt>
                <c:pt idx="1">
                  <c:v>1930's</c:v>
                </c:pt>
                <c:pt idx="2">
                  <c:v>1940's</c:v>
                </c:pt>
                <c:pt idx="3">
                  <c:v>1950's</c:v>
                </c:pt>
                <c:pt idx="4">
                  <c:v>1960's</c:v>
                </c:pt>
                <c:pt idx="5">
                  <c:v>1970's</c:v>
                </c:pt>
                <c:pt idx="6">
                  <c:v>1980's</c:v>
                </c:pt>
                <c:pt idx="7">
                  <c:v>1990's</c:v>
                </c:pt>
                <c:pt idx="8">
                  <c:v>2000's</c:v>
                </c:pt>
                <c:pt idx="9">
                  <c:v>2010's</c:v>
                </c:pt>
                <c:pt idx="10">
                  <c:v>2020's</c:v>
                </c:pt>
              </c:strCache>
            </c:strRef>
          </c:cat>
          <c:val>
            <c:numRef>
              <c:f>Pivot!$P$21:$P$31</c:f>
              <c:numCache>
                <c:formatCode>General</c:formatCode>
                <c:ptCount val="11"/>
                <c:pt idx="0">
                  <c:v>645.65000000000009</c:v>
                </c:pt>
                <c:pt idx="1">
                  <c:v>1487.3200000000006</c:v>
                </c:pt>
                <c:pt idx="2">
                  <c:v>268.47999999999996</c:v>
                </c:pt>
                <c:pt idx="3">
                  <c:v>844.90000000000009</c:v>
                </c:pt>
                <c:pt idx="4">
                  <c:v>464.78000000000009</c:v>
                </c:pt>
                <c:pt idx="5">
                  <c:v>204.65</c:v>
                </c:pt>
                <c:pt idx="6">
                  <c:v>21.94</c:v>
                </c:pt>
                <c:pt idx="7">
                  <c:v>0</c:v>
                </c:pt>
                <c:pt idx="8">
                  <c:v>2.77</c:v>
                </c:pt>
                <c:pt idx="9">
                  <c:v>0</c:v>
                </c:pt>
                <c:pt idx="10">
                  <c:v>0</c:v>
                </c:pt>
              </c:numCache>
            </c:numRef>
          </c:val>
          <c:extLst>
            <c:ext xmlns:c16="http://schemas.microsoft.com/office/drawing/2014/chart" uri="{C3380CC4-5D6E-409C-BE32-E72D297353CC}">
              <c16:uniqueId val="{00000003-C0C1-4F66-843E-CE557BDB2C9B}"/>
            </c:ext>
          </c:extLst>
        </c:ser>
        <c:ser>
          <c:idx val="4"/>
          <c:order val="4"/>
          <c:tx>
            <c:strRef>
              <c:f>Pivot!$Q$20</c:f>
              <c:strCache>
                <c:ptCount val="1"/>
                <c:pt idx="0">
                  <c:v>4</c:v>
                </c:pt>
              </c:strCache>
            </c:strRef>
          </c:tx>
          <c:spPr>
            <a:solidFill>
              <a:schemeClr val="accent1">
                <a:shade val="92000"/>
              </a:schemeClr>
            </a:solidFill>
            <a:ln>
              <a:noFill/>
            </a:ln>
            <a:effectLst/>
          </c:spPr>
          <c:invertIfNegative val="0"/>
          <c:cat>
            <c:strRef>
              <c:f>Pivot!$L$21:$L$31</c:f>
              <c:strCache>
                <c:ptCount val="11"/>
                <c:pt idx="0">
                  <c:v>Before 1930</c:v>
                </c:pt>
                <c:pt idx="1">
                  <c:v>1930's</c:v>
                </c:pt>
                <c:pt idx="2">
                  <c:v>1940's</c:v>
                </c:pt>
                <c:pt idx="3">
                  <c:v>1950's</c:v>
                </c:pt>
                <c:pt idx="4">
                  <c:v>1960's</c:v>
                </c:pt>
                <c:pt idx="5">
                  <c:v>1970's</c:v>
                </c:pt>
                <c:pt idx="6">
                  <c:v>1980's</c:v>
                </c:pt>
                <c:pt idx="7">
                  <c:v>1990's</c:v>
                </c:pt>
                <c:pt idx="8">
                  <c:v>2000's</c:v>
                </c:pt>
                <c:pt idx="9">
                  <c:v>2010's</c:v>
                </c:pt>
                <c:pt idx="10">
                  <c:v>2020's</c:v>
                </c:pt>
              </c:strCache>
            </c:strRef>
          </c:cat>
          <c:val>
            <c:numRef>
              <c:f>Pivot!$Q$21:$Q$31</c:f>
              <c:numCache>
                <c:formatCode>General</c:formatCode>
                <c:ptCount val="11"/>
                <c:pt idx="0">
                  <c:v>479.21</c:v>
                </c:pt>
                <c:pt idx="1">
                  <c:v>792.39000000000044</c:v>
                </c:pt>
                <c:pt idx="2">
                  <c:v>168.26</c:v>
                </c:pt>
                <c:pt idx="3">
                  <c:v>174.86999999999995</c:v>
                </c:pt>
                <c:pt idx="4">
                  <c:v>177.20000000000002</c:v>
                </c:pt>
                <c:pt idx="5">
                  <c:v>0</c:v>
                </c:pt>
                <c:pt idx="6">
                  <c:v>1.86</c:v>
                </c:pt>
                <c:pt idx="7">
                  <c:v>0</c:v>
                </c:pt>
                <c:pt idx="8">
                  <c:v>0</c:v>
                </c:pt>
                <c:pt idx="9">
                  <c:v>0</c:v>
                </c:pt>
                <c:pt idx="10">
                  <c:v>0</c:v>
                </c:pt>
              </c:numCache>
            </c:numRef>
          </c:val>
          <c:extLst>
            <c:ext xmlns:c16="http://schemas.microsoft.com/office/drawing/2014/chart" uri="{C3380CC4-5D6E-409C-BE32-E72D297353CC}">
              <c16:uniqueId val="{00000004-C0C1-4F66-843E-CE557BDB2C9B}"/>
            </c:ext>
          </c:extLst>
        </c:ser>
        <c:ser>
          <c:idx val="5"/>
          <c:order val="5"/>
          <c:tx>
            <c:strRef>
              <c:f>Pivot!$R$20</c:f>
              <c:strCache>
                <c:ptCount val="1"/>
                <c:pt idx="0">
                  <c:v>5</c:v>
                </c:pt>
              </c:strCache>
            </c:strRef>
          </c:tx>
          <c:spPr>
            <a:solidFill>
              <a:schemeClr val="accent1">
                <a:shade val="76000"/>
              </a:schemeClr>
            </a:solidFill>
            <a:ln>
              <a:noFill/>
            </a:ln>
            <a:effectLst/>
          </c:spPr>
          <c:invertIfNegative val="0"/>
          <c:cat>
            <c:strRef>
              <c:f>Pivot!$L$21:$L$31</c:f>
              <c:strCache>
                <c:ptCount val="11"/>
                <c:pt idx="0">
                  <c:v>Before 1930</c:v>
                </c:pt>
                <c:pt idx="1">
                  <c:v>1930's</c:v>
                </c:pt>
                <c:pt idx="2">
                  <c:v>1940's</c:v>
                </c:pt>
                <c:pt idx="3">
                  <c:v>1950's</c:v>
                </c:pt>
                <c:pt idx="4">
                  <c:v>1960's</c:v>
                </c:pt>
                <c:pt idx="5">
                  <c:v>1970's</c:v>
                </c:pt>
                <c:pt idx="6">
                  <c:v>1980's</c:v>
                </c:pt>
                <c:pt idx="7">
                  <c:v>1990's</c:v>
                </c:pt>
                <c:pt idx="8">
                  <c:v>2000's</c:v>
                </c:pt>
                <c:pt idx="9">
                  <c:v>2010's</c:v>
                </c:pt>
                <c:pt idx="10">
                  <c:v>2020's</c:v>
                </c:pt>
              </c:strCache>
            </c:strRef>
          </c:cat>
          <c:val>
            <c:numRef>
              <c:f>Pivot!$R$21:$R$31</c:f>
              <c:numCache>
                <c:formatCode>General</c:formatCode>
                <c:ptCount val="11"/>
                <c:pt idx="0">
                  <c:v>61.440000000000005</c:v>
                </c:pt>
                <c:pt idx="1">
                  <c:v>189.64999999999998</c:v>
                </c:pt>
                <c:pt idx="2">
                  <c:v>22.799999999999997</c:v>
                </c:pt>
                <c:pt idx="3">
                  <c:v>11.1</c:v>
                </c:pt>
                <c:pt idx="4">
                  <c:v>29.07</c:v>
                </c:pt>
                <c:pt idx="5">
                  <c:v>0</c:v>
                </c:pt>
                <c:pt idx="6">
                  <c:v>0</c:v>
                </c:pt>
                <c:pt idx="7">
                  <c:v>0</c:v>
                </c:pt>
                <c:pt idx="8">
                  <c:v>0</c:v>
                </c:pt>
                <c:pt idx="9">
                  <c:v>0</c:v>
                </c:pt>
                <c:pt idx="10">
                  <c:v>0</c:v>
                </c:pt>
              </c:numCache>
            </c:numRef>
          </c:val>
          <c:extLst>
            <c:ext xmlns:c16="http://schemas.microsoft.com/office/drawing/2014/chart" uri="{C3380CC4-5D6E-409C-BE32-E72D297353CC}">
              <c16:uniqueId val="{00000005-C0C1-4F66-843E-CE557BDB2C9B}"/>
            </c:ext>
          </c:extLst>
        </c:ser>
        <c:ser>
          <c:idx val="6"/>
          <c:order val="6"/>
          <c:tx>
            <c:strRef>
              <c:f>Pivot!$S$20</c:f>
              <c:strCache>
                <c:ptCount val="1"/>
                <c:pt idx="0">
                  <c:v>6</c:v>
                </c:pt>
              </c:strCache>
            </c:strRef>
          </c:tx>
          <c:spPr>
            <a:solidFill>
              <a:schemeClr val="accent1">
                <a:shade val="61000"/>
              </a:schemeClr>
            </a:solidFill>
            <a:ln>
              <a:noFill/>
            </a:ln>
            <a:effectLst/>
          </c:spPr>
          <c:invertIfNegative val="0"/>
          <c:cat>
            <c:strRef>
              <c:f>Pivot!$L$21:$L$31</c:f>
              <c:strCache>
                <c:ptCount val="11"/>
                <c:pt idx="0">
                  <c:v>Before 1930</c:v>
                </c:pt>
                <c:pt idx="1">
                  <c:v>1930's</c:v>
                </c:pt>
                <c:pt idx="2">
                  <c:v>1940's</c:v>
                </c:pt>
                <c:pt idx="3">
                  <c:v>1950's</c:v>
                </c:pt>
                <c:pt idx="4">
                  <c:v>1960's</c:v>
                </c:pt>
                <c:pt idx="5">
                  <c:v>1970's</c:v>
                </c:pt>
                <c:pt idx="6">
                  <c:v>1980's</c:v>
                </c:pt>
                <c:pt idx="7">
                  <c:v>1990's</c:v>
                </c:pt>
                <c:pt idx="8">
                  <c:v>2000's</c:v>
                </c:pt>
                <c:pt idx="9">
                  <c:v>2010's</c:v>
                </c:pt>
                <c:pt idx="10">
                  <c:v>2020's</c:v>
                </c:pt>
              </c:strCache>
            </c:strRef>
          </c:cat>
          <c:val>
            <c:numRef>
              <c:f>Pivot!$S$21:$S$31</c:f>
              <c:numCache>
                <c:formatCode>General</c:formatCode>
                <c:ptCount val="11"/>
                <c:pt idx="0">
                  <c:v>10.440000000000001</c:v>
                </c:pt>
                <c:pt idx="1">
                  <c:v>68.11</c:v>
                </c:pt>
                <c:pt idx="2">
                  <c:v>0</c:v>
                </c:pt>
                <c:pt idx="3">
                  <c:v>27.599999999999998</c:v>
                </c:pt>
                <c:pt idx="4">
                  <c:v>0</c:v>
                </c:pt>
                <c:pt idx="5">
                  <c:v>0</c:v>
                </c:pt>
                <c:pt idx="6">
                  <c:v>0</c:v>
                </c:pt>
                <c:pt idx="7">
                  <c:v>0</c:v>
                </c:pt>
                <c:pt idx="8">
                  <c:v>0</c:v>
                </c:pt>
                <c:pt idx="9">
                  <c:v>0</c:v>
                </c:pt>
                <c:pt idx="10">
                  <c:v>0</c:v>
                </c:pt>
              </c:numCache>
            </c:numRef>
          </c:val>
          <c:extLst>
            <c:ext xmlns:c16="http://schemas.microsoft.com/office/drawing/2014/chart" uri="{C3380CC4-5D6E-409C-BE32-E72D297353CC}">
              <c16:uniqueId val="{00000006-C0C1-4F66-843E-CE557BDB2C9B}"/>
            </c:ext>
          </c:extLst>
        </c:ser>
        <c:dLbls>
          <c:showLegendKey val="0"/>
          <c:showVal val="0"/>
          <c:showCatName val="0"/>
          <c:showSerName val="0"/>
          <c:showPercent val="0"/>
          <c:showBubbleSize val="0"/>
        </c:dLbls>
        <c:gapWidth val="30"/>
        <c:overlap val="100"/>
        <c:axId val="767509352"/>
        <c:axId val="767508040"/>
      </c:barChart>
      <c:lineChart>
        <c:grouping val="standard"/>
        <c:varyColors val="0"/>
        <c:ser>
          <c:idx val="7"/>
          <c:order val="7"/>
          <c:tx>
            <c:strRef>
              <c:f>Pivot!$U$20</c:f>
              <c:strCache>
                <c:ptCount val="1"/>
              </c:strCache>
            </c:strRef>
          </c:tx>
          <c:spPr>
            <a:ln w="28575" cap="rnd">
              <a:noFill/>
              <a:round/>
            </a:ln>
            <a:effectLst/>
          </c:spPr>
          <c:marker>
            <c:symbol val="none"/>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Pivot!$L$21:$L$31</c:f>
              <c:strCache>
                <c:ptCount val="11"/>
                <c:pt idx="0">
                  <c:v>Before 1930</c:v>
                </c:pt>
                <c:pt idx="1">
                  <c:v>1930's</c:v>
                </c:pt>
                <c:pt idx="2">
                  <c:v>1940's</c:v>
                </c:pt>
                <c:pt idx="3">
                  <c:v>1950's</c:v>
                </c:pt>
                <c:pt idx="4">
                  <c:v>1960's</c:v>
                </c:pt>
                <c:pt idx="5">
                  <c:v>1970's</c:v>
                </c:pt>
                <c:pt idx="6">
                  <c:v>1980's</c:v>
                </c:pt>
                <c:pt idx="7">
                  <c:v>1990's</c:v>
                </c:pt>
                <c:pt idx="8">
                  <c:v>2000's</c:v>
                </c:pt>
                <c:pt idx="9">
                  <c:v>2010's</c:v>
                </c:pt>
                <c:pt idx="10">
                  <c:v>2020's</c:v>
                </c:pt>
              </c:strCache>
            </c:strRef>
          </c:cat>
          <c:val>
            <c:numRef>
              <c:f>Pivot!$U$21:$U$31</c:f>
              <c:numCache>
                <c:formatCode>General</c:formatCode>
                <c:ptCount val="11"/>
                <c:pt idx="0">
                  <c:v>1400.2900000000002</c:v>
                </c:pt>
                <c:pt idx="1">
                  <c:v>3909.1600000000012</c:v>
                </c:pt>
                <c:pt idx="2">
                  <c:v>1292.3800000000001</c:v>
                </c:pt>
                <c:pt idx="3">
                  <c:v>3261.2599999999998</c:v>
                </c:pt>
                <c:pt idx="4">
                  <c:v>2747.49</c:v>
                </c:pt>
                <c:pt idx="5">
                  <c:v>2922.5200000000009</c:v>
                </c:pt>
                <c:pt idx="6">
                  <c:v>1675.3799999999999</c:v>
                </c:pt>
                <c:pt idx="7">
                  <c:v>2533.880000000001</c:v>
                </c:pt>
                <c:pt idx="8">
                  <c:v>2116.6800000000003</c:v>
                </c:pt>
                <c:pt idx="9">
                  <c:v>1538.35</c:v>
                </c:pt>
                <c:pt idx="10">
                  <c:v>322.68999999999994</c:v>
                </c:pt>
              </c:numCache>
            </c:numRef>
          </c:val>
          <c:smooth val="0"/>
          <c:extLst>
            <c:ext xmlns:c16="http://schemas.microsoft.com/office/drawing/2014/chart" uri="{C3380CC4-5D6E-409C-BE32-E72D297353CC}">
              <c16:uniqueId val="{00000007-C0C1-4F66-843E-CE557BDB2C9B}"/>
            </c:ext>
          </c:extLst>
        </c:ser>
        <c:dLbls>
          <c:showLegendKey val="0"/>
          <c:showVal val="0"/>
          <c:showCatName val="0"/>
          <c:showSerName val="0"/>
          <c:showPercent val="0"/>
          <c:showBubbleSize val="0"/>
        </c:dLbls>
        <c:marker val="1"/>
        <c:smooth val="0"/>
        <c:axId val="767509352"/>
        <c:axId val="767508040"/>
      </c:lineChart>
      <c:catAx>
        <c:axId val="767509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67508040"/>
        <c:crosses val="autoZero"/>
        <c:auto val="1"/>
        <c:lblAlgn val="ctr"/>
        <c:lblOffset val="100"/>
        <c:noMultiLvlLbl val="0"/>
      </c:catAx>
      <c:valAx>
        <c:axId val="7675080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67509352"/>
        <c:crosses val="autoZero"/>
        <c:crossBetween val="between"/>
      </c:valAx>
      <c:spPr>
        <a:noFill/>
        <a:ln>
          <a:noFill/>
        </a:ln>
        <a:effectLst/>
      </c:spPr>
    </c:plotArea>
    <c:legend>
      <c:legendPos val="b"/>
      <c:layout>
        <c:manualLayout>
          <c:xMode val="edge"/>
          <c:yMode val="edge"/>
          <c:x val="0.71730531634471739"/>
          <c:y val="0.94574828139735123"/>
          <c:w val="0.22063443744098984"/>
          <c:h val="3.405068119951617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pivotSource>
    <c:name>[Copy of PMIS_2023.xlsx]Sheet2!PivotTable1</c:name>
    <c:fmtId val="13"/>
  </c:pivotSource>
  <c:chart>
    <c:autoTitleDeleted val="0"/>
    <c:pivotFmts>
      <c:pivotFmt>
        <c:idx val="0"/>
        <c:spPr>
          <a:solidFill>
            <a:schemeClr val="accent5"/>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5"/>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5"/>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5"/>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5"/>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5"/>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5"/>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5"/>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5"/>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5"/>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5"/>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5"/>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5"/>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5"/>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chemeClr val="accent5"/>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0.11643641585640377"/>
          <c:y val="9.2517793598083556E-2"/>
          <c:w val="0.87723651628370114"/>
          <c:h val="0.66496320271603149"/>
        </c:manualLayout>
      </c:layout>
      <c:barChart>
        <c:barDir val="col"/>
        <c:grouping val="stacked"/>
        <c:varyColors val="0"/>
        <c:ser>
          <c:idx val="0"/>
          <c:order val="0"/>
          <c:tx>
            <c:strRef>
              <c:f>Sheet2!$B$3:$B$4</c:f>
              <c:strCache>
                <c:ptCount val="1"/>
              </c:strCache>
            </c:strRef>
          </c:tx>
          <c:spPr>
            <a:solidFill>
              <a:schemeClr val="accent5">
                <a:shade val="53000"/>
              </a:schemeClr>
            </a:solidFill>
            <a:ln>
              <a:noFill/>
            </a:ln>
            <a:effectLst/>
          </c:spPr>
          <c:invertIfNegative val="0"/>
          <c:cat>
            <c:strRef>
              <c:f>Sheet2!$A$5:$A$24</c:f>
              <c:strCache>
                <c:ptCount val="19"/>
                <c:pt idx="0">
                  <c:v>0-5</c:v>
                </c:pt>
                <c:pt idx="1">
                  <c:v>6-10</c:v>
                </c:pt>
                <c:pt idx="2">
                  <c:v>11-15</c:v>
                </c:pt>
                <c:pt idx="3">
                  <c:v>16-20</c:v>
                </c:pt>
                <c:pt idx="4">
                  <c:v>21-25</c:v>
                </c:pt>
                <c:pt idx="5">
                  <c:v>26-30</c:v>
                </c:pt>
                <c:pt idx="6">
                  <c:v>31-35</c:v>
                </c:pt>
                <c:pt idx="7">
                  <c:v>36-40</c:v>
                </c:pt>
                <c:pt idx="8">
                  <c:v>41-45</c:v>
                </c:pt>
                <c:pt idx="9">
                  <c:v>46-50</c:v>
                </c:pt>
                <c:pt idx="10">
                  <c:v>51-55</c:v>
                </c:pt>
                <c:pt idx="11">
                  <c:v>56-60</c:v>
                </c:pt>
                <c:pt idx="12">
                  <c:v>61-65</c:v>
                </c:pt>
                <c:pt idx="13">
                  <c:v>66-70</c:v>
                </c:pt>
                <c:pt idx="14">
                  <c:v>71-75</c:v>
                </c:pt>
                <c:pt idx="15">
                  <c:v>81-85</c:v>
                </c:pt>
                <c:pt idx="16">
                  <c:v>86-90</c:v>
                </c:pt>
                <c:pt idx="17">
                  <c:v>91-95</c:v>
                </c:pt>
                <c:pt idx="18">
                  <c:v>(blank)</c:v>
                </c:pt>
              </c:strCache>
            </c:strRef>
          </c:cat>
          <c:val>
            <c:numRef>
              <c:f>Sheet2!$B$5:$B$24</c:f>
              <c:numCache>
                <c:formatCode>General</c:formatCode>
                <c:ptCount val="19"/>
                <c:pt idx="0">
                  <c:v>16.5</c:v>
                </c:pt>
                <c:pt idx="7">
                  <c:v>0.46</c:v>
                </c:pt>
                <c:pt idx="18">
                  <c:v>8.14</c:v>
                </c:pt>
              </c:numCache>
            </c:numRef>
          </c:val>
          <c:extLst>
            <c:ext xmlns:c16="http://schemas.microsoft.com/office/drawing/2014/chart" uri="{C3380CC4-5D6E-409C-BE32-E72D297353CC}">
              <c16:uniqueId val="{00000000-F2CB-4D76-8A33-3B0D022F5BAC}"/>
            </c:ext>
          </c:extLst>
        </c:ser>
        <c:ser>
          <c:idx val="1"/>
          <c:order val="1"/>
          <c:tx>
            <c:strRef>
              <c:f>Sheet2!$C$3:$C$4</c:f>
              <c:strCache>
                <c:ptCount val="1"/>
                <c:pt idx="0">
                  <c:v>PCC</c:v>
                </c:pt>
              </c:strCache>
            </c:strRef>
          </c:tx>
          <c:spPr>
            <a:solidFill>
              <a:schemeClr val="accent5">
                <a:shade val="76000"/>
              </a:schemeClr>
            </a:solidFill>
            <a:ln>
              <a:noFill/>
            </a:ln>
            <a:effectLst/>
          </c:spPr>
          <c:invertIfNegative val="0"/>
          <c:cat>
            <c:strRef>
              <c:f>Sheet2!$A$5:$A$24</c:f>
              <c:strCache>
                <c:ptCount val="19"/>
                <c:pt idx="0">
                  <c:v>0-5</c:v>
                </c:pt>
                <c:pt idx="1">
                  <c:v>6-10</c:v>
                </c:pt>
                <c:pt idx="2">
                  <c:v>11-15</c:v>
                </c:pt>
                <c:pt idx="3">
                  <c:v>16-20</c:v>
                </c:pt>
                <c:pt idx="4">
                  <c:v>21-25</c:v>
                </c:pt>
                <c:pt idx="5">
                  <c:v>26-30</c:v>
                </c:pt>
                <c:pt idx="6">
                  <c:v>31-35</c:v>
                </c:pt>
                <c:pt idx="7">
                  <c:v>36-40</c:v>
                </c:pt>
                <c:pt idx="8">
                  <c:v>41-45</c:v>
                </c:pt>
                <c:pt idx="9">
                  <c:v>46-50</c:v>
                </c:pt>
                <c:pt idx="10">
                  <c:v>51-55</c:v>
                </c:pt>
                <c:pt idx="11">
                  <c:v>56-60</c:v>
                </c:pt>
                <c:pt idx="12">
                  <c:v>61-65</c:v>
                </c:pt>
                <c:pt idx="13">
                  <c:v>66-70</c:v>
                </c:pt>
                <c:pt idx="14">
                  <c:v>71-75</c:v>
                </c:pt>
                <c:pt idx="15">
                  <c:v>81-85</c:v>
                </c:pt>
                <c:pt idx="16">
                  <c:v>86-90</c:v>
                </c:pt>
                <c:pt idx="17">
                  <c:v>91-95</c:v>
                </c:pt>
                <c:pt idx="18">
                  <c:v>(blank)</c:v>
                </c:pt>
              </c:strCache>
            </c:strRef>
          </c:cat>
          <c:val>
            <c:numRef>
              <c:f>Sheet2!$C$5:$C$24</c:f>
              <c:numCache>
                <c:formatCode>General</c:formatCode>
                <c:ptCount val="19"/>
                <c:pt idx="0">
                  <c:v>826.01</c:v>
                </c:pt>
                <c:pt idx="1">
                  <c:v>808.52000000000055</c:v>
                </c:pt>
                <c:pt idx="2">
                  <c:v>933.75</c:v>
                </c:pt>
                <c:pt idx="3">
                  <c:v>1110.9200000000005</c:v>
                </c:pt>
                <c:pt idx="4">
                  <c:v>1228.9100000000001</c:v>
                </c:pt>
                <c:pt idx="5">
                  <c:v>890.78999999999985</c:v>
                </c:pt>
                <c:pt idx="6">
                  <c:v>656.19</c:v>
                </c:pt>
                <c:pt idx="7">
                  <c:v>318.00000000000011</c:v>
                </c:pt>
                <c:pt idx="8">
                  <c:v>168.78000000000003</c:v>
                </c:pt>
                <c:pt idx="9">
                  <c:v>182.48000000000002</c:v>
                </c:pt>
                <c:pt idx="10">
                  <c:v>93.400000000000034</c:v>
                </c:pt>
                <c:pt idx="11">
                  <c:v>126.71000000000004</c:v>
                </c:pt>
                <c:pt idx="12">
                  <c:v>180.82999999999998</c:v>
                </c:pt>
                <c:pt idx="13">
                  <c:v>103.31000000000002</c:v>
                </c:pt>
                <c:pt idx="14">
                  <c:v>19.84</c:v>
                </c:pt>
                <c:pt idx="15">
                  <c:v>3.91</c:v>
                </c:pt>
                <c:pt idx="16">
                  <c:v>1.34</c:v>
                </c:pt>
                <c:pt idx="17">
                  <c:v>6.75</c:v>
                </c:pt>
              </c:numCache>
            </c:numRef>
          </c:val>
          <c:extLst>
            <c:ext xmlns:c16="http://schemas.microsoft.com/office/drawing/2014/chart" uri="{C3380CC4-5D6E-409C-BE32-E72D297353CC}">
              <c16:uniqueId val="{00000001-F2CB-4D76-8A33-3B0D022F5BAC}"/>
            </c:ext>
          </c:extLst>
        </c:ser>
        <c:ser>
          <c:idx val="2"/>
          <c:order val="2"/>
          <c:tx>
            <c:strRef>
              <c:f>Sheet2!$D$3:$D$4</c:f>
              <c:strCache>
                <c:ptCount val="1"/>
                <c:pt idx="0">
                  <c:v>CRCP</c:v>
                </c:pt>
              </c:strCache>
            </c:strRef>
          </c:tx>
          <c:spPr>
            <a:solidFill>
              <a:schemeClr val="accent5"/>
            </a:solidFill>
            <a:ln>
              <a:noFill/>
            </a:ln>
            <a:effectLst/>
          </c:spPr>
          <c:invertIfNegative val="0"/>
          <c:cat>
            <c:strRef>
              <c:f>Sheet2!$A$5:$A$24</c:f>
              <c:strCache>
                <c:ptCount val="19"/>
                <c:pt idx="0">
                  <c:v>0-5</c:v>
                </c:pt>
                <c:pt idx="1">
                  <c:v>6-10</c:v>
                </c:pt>
                <c:pt idx="2">
                  <c:v>11-15</c:v>
                </c:pt>
                <c:pt idx="3">
                  <c:v>16-20</c:v>
                </c:pt>
                <c:pt idx="4">
                  <c:v>21-25</c:v>
                </c:pt>
                <c:pt idx="5">
                  <c:v>26-30</c:v>
                </c:pt>
                <c:pt idx="6">
                  <c:v>31-35</c:v>
                </c:pt>
                <c:pt idx="7">
                  <c:v>36-40</c:v>
                </c:pt>
                <c:pt idx="8">
                  <c:v>41-45</c:v>
                </c:pt>
                <c:pt idx="9">
                  <c:v>46-50</c:v>
                </c:pt>
                <c:pt idx="10">
                  <c:v>51-55</c:v>
                </c:pt>
                <c:pt idx="11">
                  <c:v>56-60</c:v>
                </c:pt>
                <c:pt idx="12">
                  <c:v>61-65</c:v>
                </c:pt>
                <c:pt idx="13">
                  <c:v>66-70</c:v>
                </c:pt>
                <c:pt idx="14">
                  <c:v>71-75</c:v>
                </c:pt>
                <c:pt idx="15">
                  <c:v>81-85</c:v>
                </c:pt>
                <c:pt idx="16">
                  <c:v>86-90</c:v>
                </c:pt>
                <c:pt idx="17">
                  <c:v>91-95</c:v>
                </c:pt>
                <c:pt idx="18">
                  <c:v>(blank)</c:v>
                </c:pt>
              </c:strCache>
            </c:strRef>
          </c:cat>
          <c:val>
            <c:numRef>
              <c:f>Sheet2!$D$5:$D$24</c:f>
              <c:numCache>
                <c:formatCode>General</c:formatCode>
                <c:ptCount val="19"/>
                <c:pt idx="10">
                  <c:v>3.6599999999999997</c:v>
                </c:pt>
              </c:numCache>
            </c:numRef>
          </c:val>
          <c:extLst>
            <c:ext xmlns:c16="http://schemas.microsoft.com/office/drawing/2014/chart" uri="{C3380CC4-5D6E-409C-BE32-E72D297353CC}">
              <c16:uniqueId val="{00000002-F2CB-4D76-8A33-3B0D022F5BAC}"/>
            </c:ext>
          </c:extLst>
        </c:ser>
        <c:ser>
          <c:idx val="3"/>
          <c:order val="3"/>
          <c:tx>
            <c:strRef>
              <c:f>Sheet2!$E$3:$E$4</c:f>
              <c:strCache>
                <c:ptCount val="1"/>
                <c:pt idx="0">
                  <c:v>HMA over PCC</c:v>
                </c:pt>
              </c:strCache>
            </c:strRef>
          </c:tx>
          <c:spPr>
            <a:solidFill>
              <a:schemeClr val="accent5">
                <a:tint val="77000"/>
              </a:schemeClr>
            </a:solidFill>
            <a:ln>
              <a:noFill/>
            </a:ln>
            <a:effectLst/>
          </c:spPr>
          <c:invertIfNegative val="0"/>
          <c:cat>
            <c:strRef>
              <c:f>Sheet2!$A$5:$A$24</c:f>
              <c:strCache>
                <c:ptCount val="19"/>
                <c:pt idx="0">
                  <c:v>0-5</c:v>
                </c:pt>
                <c:pt idx="1">
                  <c:v>6-10</c:v>
                </c:pt>
                <c:pt idx="2">
                  <c:v>11-15</c:v>
                </c:pt>
                <c:pt idx="3">
                  <c:v>16-20</c:v>
                </c:pt>
                <c:pt idx="4">
                  <c:v>21-25</c:v>
                </c:pt>
                <c:pt idx="5">
                  <c:v>26-30</c:v>
                </c:pt>
                <c:pt idx="6">
                  <c:v>31-35</c:v>
                </c:pt>
                <c:pt idx="7">
                  <c:v>36-40</c:v>
                </c:pt>
                <c:pt idx="8">
                  <c:v>41-45</c:v>
                </c:pt>
                <c:pt idx="9">
                  <c:v>46-50</c:v>
                </c:pt>
                <c:pt idx="10">
                  <c:v>51-55</c:v>
                </c:pt>
                <c:pt idx="11">
                  <c:v>56-60</c:v>
                </c:pt>
                <c:pt idx="12">
                  <c:v>61-65</c:v>
                </c:pt>
                <c:pt idx="13">
                  <c:v>66-70</c:v>
                </c:pt>
                <c:pt idx="14">
                  <c:v>71-75</c:v>
                </c:pt>
                <c:pt idx="15">
                  <c:v>81-85</c:v>
                </c:pt>
                <c:pt idx="16">
                  <c:v>86-90</c:v>
                </c:pt>
                <c:pt idx="17">
                  <c:v>91-95</c:v>
                </c:pt>
                <c:pt idx="18">
                  <c:v>(blank)</c:v>
                </c:pt>
              </c:strCache>
            </c:strRef>
          </c:cat>
          <c:val>
            <c:numRef>
              <c:f>Sheet2!$E$5:$E$24</c:f>
              <c:numCache>
                <c:formatCode>General</c:formatCode>
                <c:ptCount val="19"/>
                <c:pt idx="0">
                  <c:v>2841.8300000000017</c:v>
                </c:pt>
                <c:pt idx="1">
                  <c:v>2464.4300000000017</c:v>
                </c:pt>
                <c:pt idx="2">
                  <c:v>2707.4900000000021</c:v>
                </c:pt>
                <c:pt idx="3">
                  <c:v>1646.9899999999986</c:v>
                </c:pt>
                <c:pt idx="4">
                  <c:v>1403.5900000000004</c:v>
                </c:pt>
                <c:pt idx="5">
                  <c:v>730.13999999999976</c:v>
                </c:pt>
                <c:pt idx="6">
                  <c:v>336.25</c:v>
                </c:pt>
                <c:pt idx="7">
                  <c:v>180.70999999999995</c:v>
                </c:pt>
                <c:pt idx="8">
                  <c:v>30.72</c:v>
                </c:pt>
                <c:pt idx="9">
                  <c:v>16.13</c:v>
                </c:pt>
                <c:pt idx="10">
                  <c:v>6.2700000000000005</c:v>
                </c:pt>
                <c:pt idx="11">
                  <c:v>21.330000000000005</c:v>
                </c:pt>
                <c:pt idx="12">
                  <c:v>3.75</c:v>
                </c:pt>
                <c:pt idx="13">
                  <c:v>4.18</c:v>
                </c:pt>
                <c:pt idx="14">
                  <c:v>2.48</c:v>
                </c:pt>
              </c:numCache>
            </c:numRef>
          </c:val>
          <c:extLst>
            <c:ext xmlns:c16="http://schemas.microsoft.com/office/drawing/2014/chart" uri="{C3380CC4-5D6E-409C-BE32-E72D297353CC}">
              <c16:uniqueId val="{00000003-F2CB-4D76-8A33-3B0D022F5BAC}"/>
            </c:ext>
          </c:extLst>
        </c:ser>
        <c:ser>
          <c:idx val="4"/>
          <c:order val="4"/>
          <c:tx>
            <c:strRef>
              <c:f>Sheet2!$F$3:$F$4</c:f>
              <c:strCache>
                <c:ptCount val="1"/>
                <c:pt idx="0">
                  <c:v>HMA</c:v>
                </c:pt>
              </c:strCache>
            </c:strRef>
          </c:tx>
          <c:spPr>
            <a:solidFill>
              <a:schemeClr val="accent5">
                <a:tint val="54000"/>
              </a:schemeClr>
            </a:solidFill>
            <a:ln>
              <a:noFill/>
            </a:ln>
            <a:effectLst/>
          </c:spPr>
          <c:invertIfNegative val="0"/>
          <c:cat>
            <c:strRef>
              <c:f>Sheet2!$A$5:$A$24</c:f>
              <c:strCache>
                <c:ptCount val="19"/>
                <c:pt idx="0">
                  <c:v>0-5</c:v>
                </c:pt>
                <c:pt idx="1">
                  <c:v>6-10</c:v>
                </c:pt>
                <c:pt idx="2">
                  <c:v>11-15</c:v>
                </c:pt>
                <c:pt idx="3">
                  <c:v>16-20</c:v>
                </c:pt>
                <c:pt idx="4">
                  <c:v>21-25</c:v>
                </c:pt>
                <c:pt idx="5">
                  <c:v>26-30</c:v>
                </c:pt>
                <c:pt idx="6">
                  <c:v>31-35</c:v>
                </c:pt>
                <c:pt idx="7">
                  <c:v>36-40</c:v>
                </c:pt>
                <c:pt idx="8">
                  <c:v>41-45</c:v>
                </c:pt>
                <c:pt idx="9">
                  <c:v>46-50</c:v>
                </c:pt>
                <c:pt idx="10">
                  <c:v>51-55</c:v>
                </c:pt>
                <c:pt idx="11">
                  <c:v>56-60</c:v>
                </c:pt>
                <c:pt idx="12">
                  <c:v>61-65</c:v>
                </c:pt>
                <c:pt idx="13">
                  <c:v>66-70</c:v>
                </c:pt>
                <c:pt idx="14">
                  <c:v>71-75</c:v>
                </c:pt>
                <c:pt idx="15">
                  <c:v>81-85</c:v>
                </c:pt>
                <c:pt idx="16">
                  <c:v>86-90</c:v>
                </c:pt>
                <c:pt idx="17">
                  <c:v>91-95</c:v>
                </c:pt>
                <c:pt idx="18">
                  <c:v>(blank)</c:v>
                </c:pt>
              </c:strCache>
            </c:strRef>
          </c:cat>
          <c:val>
            <c:numRef>
              <c:f>Sheet2!$F$5:$F$24</c:f>
              <c:numCache>
                <c:formatCode>General</c:formatCode>
                <c:ptCount val="19"/>
                <c:pt idx="0">
                  <c:v>1158.5900000000001</c:v>
                </c:pt>
                <c:pt idx="1">
                  <c:v>425.13</c:v>
                </c:pt>
                <c:pt idx="2">
                  <c:v>662.32</c:v>
                </c:pt>
                <c:pt idx="3">
                  <c:v>286.89999999999998</c:v>
                </c:pt>
                <c:pt idx="4">
                  <c:v>377.91000000000008</c:v>
                </c:pt>
                <c:pt idx="5">
                  <c:v>367.81000000000006</c:v>
                </c:pt>
                <c:pt idx="6">
                  <c:v>194.92999999999998</c:v>
                </c:pt>
                <c:pt idx="7">
                  <c:v>54.75</c:v>
                </c:pt>
                <c:pt idx="8">
                  <c:v>0.67</c:v>
                </c:pt>
                <c:pt idx="9">
                  <c:v>29.93</c:v>
                </c:pt>
                <c:pt idx="10">
                  <c:v>24.299999999999997</c:v>
                </c:pt>
                <c:pt idx="11">
                  <c:v>48.120000000000005</c:v>
                </c:pt>
                <c:pt idx="12">
                  <c:v>14.49</c:v>
                </c:pt>
              </c:numCache>
            </c:numRef>
          </c:val>
          <c:extLst>
            <c:ext xmlns:c16="http://schemas.microsoft.com/office/drawing/2014/chart" uri="{C3380CC4-5D6E-409C-BE32-E72D297353CC}">
              <c16:uniqueId val="{00000004-F2CB-4D76-8A33-3B0D022F5BAC}"/>
            </c:ext>
          </c:extLst>
        </c:ser>
        <c:dLbls>
          <c:showLegendKey val="0"/>
          <c:showVal val="0"/>
          <c:showCatName val="0"/>
          <c:showSerName val="0"/>
          <c:showPercent val="0"/>
          <c:showBubbleSize val="0"/>
        </c:dLbls>
        <c:gapWidth val="22"/>
        <c:overlap val="100"/>
        <c:axId val="27904192"/>
        <c:axId val="27905152"/>
      </c:barChart>
      <c:catAx>
        <c:axId val="27904192"/>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600" dirty="0">
                    <a:latin typeface="Arial" panose="020B0604020202020204" pitchFamily="34" charset="0"/>
                    <a:cs typeface="Arial" panose="020B0604020202020204" pitchFamily="34" charset="0"/>
                  </a:rPr>
                  <a:t>Age (5 year</a:t>
                </a:r>
                <a:r>
                  <a:rPr lang="en-US" sz="1600" baseline="0" dirty="0">
                    <a:latin typeface="Arial" panose="020B0604020202020204" pitchFamily="34" charset="0"/>
                    <a:cs typeface="Arial" panose="020B0604020202020204" pitchFamily="34" charset="0"/>
                  </a:rPr>
                  <a:t> Groups)</a:t>
                </a:r>
                <a:endParaRPr lang="en-US" sz="1600" dirty="0">
                  <a:latin typeface="Arial" panose="020B0604020202020204" pitchFamily="34" charset="0"/>
                  <a:cs typeface="Arial" panose="020B0604020202020204" pitchFamily="34" charset="0"/>
                </a:endParaRPr>
              </a:p>
            </c:rich>
          </c:tx>
          <c:layout>
            <c:manualLayout>
              <c:xMode val="edge"/>
              <c:yMode val="edge"/>
              <c:x val="0.41718913918771655"/>
              <c:y val="0.91198076087773405"/>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3120000" spcFirstLastPara="1" vertOverflow="ellipsis"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7905152"/>
        <c:crosses val="autoZero"/>
        <c:auto val="1"/>
        <c:lblAlgn val="ctr"/>
        <c:lblOffset val="100"/>
        <c:noMultiLvlLbl val="0"/>
      </c:catAx>
      <c:valAx>
        <c:axId val="279051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600" dirty="0">
                    <a:latin typeface="Arial" panose="020B0604020202020204" pitchFamily="34" charset="0"/>
                    <a:cs typeface="Arial" panose="020B0604020202020204" pitchFamily="34" charset="0"/>
                  </a:rPr>
                  <a:t>Lane Miles</a:t>
                </a:r>
              </a:p>
            </c:rich>
          </c:tx>
          <c:layout>
            <c:manualLayout>
              <c:xMode val="edge"/>
              <c:yMode val="edge"/>
              <c:x val="5.2658910213231498E-3"/>
              <c:y val="0.31054292181431653"/>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7904192"/>
        <c:crosses val="autoZero"/>
        <c:crossBetween val="between"/>
      </c:valAx>
      <c:spPr>
        <a:noFill/>
        <a:ln>
          <a:noFill/>
        </a:ln>
        <a:effectLst/>
      </c:spPr>
    </c:plotArea>
    <c:legend>
      <c:legendPos val="r"/>
      <c:legendEntry>
        <c:idx val="2"/>
        <c:delete val="1"/>
      </c:legendEntry>
      <c:legendEntry>
        <c:idx val="4"/>
        <c:delete val="1"/>
      </c:legendEntry>
      <c:layout>
        <c:manualLayout>
          <c:xMode val="edge"/>
          <c:yMode val="edge"/>
          <c:x val="0.75715797350577696"/>
          <c:y val="7.5207169154564713E-2"/>
          <c:w val="0.22235413385591077"/>
          <c:h val="0.38408972312766515"/>
        </c:manualLayout>
      </c:layout>
      <c:overlay val="0"/>
      <c:spPr>
        <a:solidFill>
          <a:schemeClr val="bg1"/>
        </a:solid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2"/>
          <c:order val="0"/>
          <c:tx>
            <c:v>POOR</c:v>
          </c:tx>
          <c:spPr>
            <a:solidFill>
              <a:srgbClr val="FF0000"/>
            </a:solidFill>
            <a:ln>
              <a:noFill/>
            </a:ln>
            <a:effectLst/>
          </c:spPr>
          <c:invertIfNegative val="0"/>
          <c:cat>
            <c:numRef>
              <c:f>Sheet1!$B$4:$B$19</c:f>
              <c:numCache>
                <c:formatCode>General</c:formatCode>
                <c:ptCount val="16"/>
                <c:pt idx="0">
                  <c:v>2018</c:v>
                </c:pt>
                <c:pt idx="1">
                  <c:v>2019</c:v>
                </c:pt>
                <c:pt idx="2">
                  <c:v>2020</c:v>
                </c:pt>
                <c:pt idx="3">
                  <c:v>2021</c:v>
                </c:pt>
                <c:pt idx="4">
                  <c:v>2022</c:v>
                </c:pt>
                <c:pt idx="5">
                  <c:v>2023</c:v>
                </c:pt>
                <c:pt idx="6">
                  <c:v>2024</c:v>
                </c:pt>
                <c:pt idx="7">
                  <c:v>2025</c:v>
                </c:pt>
                <c:pt idx="8">
                  <c:v>2026</c:v>
                </c:pt>
                <c:pt idx="9">
                  <c:v>2027</c:v>
                </c:pt>
                <c:pt idx="10">
                  <c:v>2028</c:v>
                </c:pt>
                <c:pt idx="11">
                  <c:v>2029</c:v>
                </c:pt>
                <c:pt idx="12">
                  <c:v>2030</c:v>
                </c:pt>
                <c:pt idx="13">
                  <c:v>2031</c:v>
                </c:pt>
                <c:pt idx="14">
                  <c:v>2032</c:v>
                </c:pt>
                <c:pt idx="15">
                  <c:v>2033</c:v>
                </c:pt>
              </c:numCache>
            </c:numRef>
          </c:cat>
          <c:val>
            <c:numRef>
              <c:f>Sheet1!$E$4:$E$19</c:f>
              <c:numCache>
                <c:formatCode>General</c:formatCode>
                <c:ptCount val="16"/>
                <c:pt idx="0">
                  <c:v>9.9999999999994316E-2</c:v>
                </c:pt>
                <c:pt idx="1">
                  <c:v>0.10000000000000853</c:v>
                </c:pt>
                <c:pt idx="2">
                  <c:v>0</c:v>
                </c:pt>
                <c:pt idx="3">
                  <c:v>0</c:v>
                </c:pt>
                <c:pt idx="4">
                  <c:v>0.29999999999999716</c:v>
                </c:pt>
                <c:pt idx="5">
                  <c:v>0.60000000000000142</c:v>
                </c:pt>
                <c:pt idx="6">
                  <c:v>0.89999999999999858</c:v>
                </c:pt>
                <c:pt idx="7">
                  <c:v>1.1000000000000014</c:v>
                </c:pt>
                <c:pt idx="8">
                  <c:v>1.3000000000000043</c:v>
                </c:pt>
                <c:pt idx="9">
                  <c:v>1.3999999999999986</c:v>
                </c:pt>
                <c:pt idx="10">
                  <c:v>1.6000000000000014</c:v>
                </c:pt>
                <c:pt idx="11">
                  <c:v>1.3999999999999986</c:v>
                </c:pt>
                <c:pt idx="12">
                  <c:v>1.5</c:v>
                </c:pt>
                <c:pt idx="13">
                  <c:v>1</c:v>
                </c:pt>
                <c:pt idx="14">
                  <c:v>1.2000000000000028</c:v>
                </c:pt>
                <c:pt idx="15">
                  <c:v>0.80000000000000426</c:v>
                </c:pt>
              </c:numCache>
            </c:numRef>
          </c:val>
          <c:extLst>
            <c:ext xmlns:c16="http://schemas.microsoft.com/office/drawing/2014/chart" uri="{C3380CC4-5D6E-409C-BE32-E72D297353CC}">
              <c16:uniqueId val="{00000000-F19F-409B-9AE6-8B4441FF25F0}"/>
            </c:ext>
          </c:extLst>
        </c:ser>
        <c:ser>
          <c:idx val="1"/>
          <c:order val="1"/>
          <c:tx>
            <c:v>FAIR</c:v>
          </c:tx>
          <c:spPr>
            <a:solidFill>
              <a:srgbClr val="FF9933"/>
            </a:solidFill>
            <a:ln>
              <a:noFill/>
            </a:ln>
            <a:effectLst/>
          </c:spPr>
          <c:invertIfNegative val="0"/>
          <c:cat>
            <c:numRef>
              <c:f>Sheet1!$B$4:$B$19</c:f>
              <c:numCache>
                <c:formatCode>General</c:formatCode>
                <c:ptCount val="16"/>
                <c:pt idx="0">
                  <c:v>2018</c:v>
                </c:pt>
                <c:pt idx="1">
                  <c:v>2019</c:v>
                </c:pt>
                <c:pt idx="2">
                  <c:v>2020</c:v>
                </c:pt>
                <c:pt idx="3">
                  <c:v>2021</c:v>
                </c:pt>
                <c:pt idx="4">
                  <c:v>2022</c:v>
                </c:pt>
                <c:pt idx="5">
                  <c:v>2023</c:v>
                </c:pt>
                <c:pt idx="6">
                  <c:v>2024</c:v>
                </c:pt>
                <c:pt idx="7">
                  <c:v>2025</c:v>
                </c:pt>
                <c:pt idx="8">
                  <c:v>2026</c:v>
                </c:pt>
                <c:pt idx="9">
                  <c:v>2027</c:v>
                </c:pt>
                <c:pt idx="10">
                  <c:v>2028</c:v>
                </c:pt>
                <c:pt idx="11">
                  <c:v>2029</c:v>
                </c:pt>
                <c:pt idx="12">
                  <c:v>2030</c:v>
                </c:pt>
                <c:pt idx="13">
                  <c:v>2031</c:v>
                </c:pt>
                <c:pt idx="14">
                  <c:v>2032</c:v>
                </c:pt>
                <c:pt idx="15">
                  <c:v>2033</c:v>
                </c:pt>
              </c:numCache>
            </c:numRef>
          </c:cat>
          <c:val>
            <c:numRef>
              <c:f>Sheet1!$D$4:$D$19</c:f>
              <c:numCache>
                <c:formatCode>General</c:formatCode>
                <c:ptCount val="16"/>
                <c:pt idx="0">
                  <c:v>23</c:v>
                </c:pt>
                <c:pt idx="1">
                  <c:v>24.1</c:v>
                </c:pt>
                <c:pt idx="2">
                  <c:v>40.4</c:v>
                </c:pt>
                <c:pt idx="3">
                  <c:v>41</c:v>
                </c:pt>
                <c:pt idx="4">
                  <c:v>39.6</c:v>
                </c:pt>
                <c:pt idx="5">
                  <c:v>41.1</c:v>
                </c:pt>
                <c:pt idx="6">
                  <c:v>44.9</c:v>
                </c:pt>
                <c:pt idx="7">
                  <c:v>43.9</c:v>
                </c:pt>
                <c:pt idx="8">
                  <c:v>39.799999999999997</c:v>
                </c:pt>
                <c:pt idx="9">
                  <c:v>39.5</c:v>
                </c:pt>
                <c:pt idx="10">
                  <c:v>38.5</c:v>
                </c:pt>
                <c:pt idx="11">
                  <c:v>36.4</c:v>
                </c:pt>
                <c:pt idx="12">
                  <c:v>35</c:v>
                </c:pt>
                <c:pt idx="13">
                  <c:v>35</c:v>
                </c:pt>
                <c:pt idx="14">
                  <c:v>37.9</c:v>
                </c:pt>
                <c:pt idx="15">
                  <c:v>37.799999999999997</c:v>
                </c:pt>
              </c:numCache>
            </c:numRef>
          </c:val>
          <c:extLst>
            <c:ext xmlns:c16="http://schemas.microsoft.com/office/drawing/2014/chart" uri="{C3380CC4-5D6E-409C-BE32-E72D297353CC}">
              <c16:uniqueId val="{00000001-F19F-409B-9AE6-8B4441FF25F0}"/>
            </c:ext>
          </c:extLst>
        </c:ser>
        <c:ser>
          <c:idx val="0"/>
          <c:order val="2"/>
          <c:tx>
            <c:v>GOOD</c:v>
          </c:tx>
          <c:spPr>
            <a:solidFill>
              <a:schemeClr val="accent6"/>
            </a:solidFill>
            <a:ln>
              <a:noFill/>
            </a:ln>
            <a:effectLst/>
          </c:spPr>
          <c:invertIfNegative val="0"/>
          <c:cat>
            <c:numRef>
              <c:f>Sheet1!$B$4:$B$19</c:f>
              <c:numCache>
                <c:formatCode>General</c:formatCode>
                <c:ptCount val="16"/>
                <c:pt idx="0">
                  <c:v>2018</c:v>
                </c:pt>
                <c:pt idx="1">
                  <c:v>2019</c:v>
                </c:pt>
                <c:pt idx="2">
                  <c:v>2020</c:v>
                </c:pt>
                <c:pt idx="3">
                  <c:v>2021</c:v>
                </c:pt>
                <c:pt idx="4">
                  <c:v>2022</c:v>
                </c:pt>
                <c:pt idx="5">
                  <c:v>2023</c:v>
                </c:pt>
                <c:pt idx="6">
                  <c:v>2024</c:v>
                </c:pt>
                <c:pt idx="7">
                  <c:v>2025</c:v>
                </c:pt>
                <c:pt idx="8">
                  <c:v>2026</c:v>
                </c:pt>
                <c:pt idx="9">
                  <c:v>2027</c:v>
                </c:pt>
                <c:pt idx="10">
                  <c:v>2028</c:v>
                </c:pt>
                <c:pt idx="11">
                  <c:v>2029</c:v>
                </c:pt>
                <c:pt idx="12">
                  <c:v>2030</c:v>
                </c:pt>
                <c:pt idx="13">
                  <c:v>2031</c:v>
                </c:pt>
                <c:pt idx="14">
                  <c:v>2032</c:v>
                </c:pt>
                <c:pt idx="15">
                  <c:v>2033</c:v>
                </c:pt>
              </c:numCache>
            </c:numRef>
          </c:cat>
          <c:val>
            <c:numRef>
              <c:f>Sheet1!$C$4:$C$19</c:f>
              <c:numCache>
                <c:formatCode>General</c:formatCode>
                <c:ptCount val="16"/>
                <c:pt idx="0">
                  <c:v>76.900000000000006</c:v>
                </c:pt>
                <c:pt idx="1">
                  <c:v>75.8</c:v>
                </c:pt>
                <c:pt idx="2">
                  <c:v>59.6</c:v>
                </c:pt>
                <c:pt idx="3">
                  <c:v>59</c:v>
                </c:pt>
                <c:pt idx="4">
                  <c:v>60.1</c:v>
                </c:pt>
                <c:pt idx="5">
                  <c:v>58.3</c:v>
                </c:pt>
                <c:pt idx="6">
                  <c:v>54.2</c:v>
                </c:pt>
                <c:pt idx="7">
                  <c:v>55</c:v>
                </c:pt>
                <c:pt idx="8">
                  <c:v>58.9</c:v>
                </c:pt>
                <c:pt idx="9">
                  <c:v>59.1</c:v>
                </c:pt>
                <c:pt idx="10">
                  <c:v>59.9</c:v>
                </c:pt>
                <c:pt idx="11">
                  <c:v>62.2</c:v>
                </c:pt>
                <c:pt idx="12">
                  <c:v>63.5</c:v>
                </c:pt>
                <c:pt idx="13">
                  <c:v>64</c:v>
                </c:pt>
                <c:pt idx="14">
                  <c:v>60.9</c:v>
                </c:pt>
                <c:pt idx="15">
                  <c:v>61.4</c:v>
                </c:pt>
              </c:numCache>
            </c:numRef>
          </c:val>
          <c:extLst>
            <c:ext xmlns:c16="http://schemas.microsoft.com/office/drawing/2014/chart" uri="{C3380CC4-5D6E-409C-BE32-E72D297353CC}">
              <c16:uniqueId val="{00000002-F19F-409B-9AE6-8B4441FF25F0}"/>
            </c:ext>
          </c:extLst>
        </c:ser>
        <c:dLbls>
          <c:showLegendKey val="0"/>
          <c:showVal val="0"/>
          <c:showCatName val="0"/>
          <c:showSerName val="0"/>
          <c:showPercent val="0"/>
          <c:showBubbleSize val="0"/>
        </c:dLbls>
        <c:gapWidth val="150"/>
        <c:overlap val="100"/>
        <c:axId val="1674431791"/>
        <c:axId val="1674424591"/>
      </c:barChart>
      <c:catAx>
        <c:axId val="1674431791"/>
        <c:scaling>
          <c:orientation val="minMax"/>
        </c:scaling>
        <c:delete val="0"/>
        <c:axPos val="b"/>
        <c:title>
          <c:tx>
            <c:rich>
              <a:bodyPr rot="0" spcFirstLastPara="1" vertOverflow="ellipsis" vert="horz" wrap="square" anchor="ctr" anchorCtr="1"/>
              <a:lstStyle/>
              <a:p>
                <a:pPr>
                  <a:defRPr sz="15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Year</a:t>
                </a:r>
              </a:p>
            </c:rich>
          </c:tx>
          <c:layout>
            <c:manualLayout>
              <c:xMode val="edge"/>
              <c:yMode val="edge"/>
              <c:x val="0.45475578994368582"/>
              <c:y val="0.91928046234892113"/>
            </c:manualLayout>
          </c:layout>
          <c:overlay val="0"/>
          <c:spPr>
            <a:noFill/>
            <a:ln>
              <a:noFill/>
            </a:ln>
            <a:effectLst/>
          </c:spPr>
          <c:txPr>
            <a:bodyPr rot="0" spcFirstLastPara="1" vertOverflow="ellipsis" vert="horz" wrap="square" anchor="ctr" anchorCtr="1"/>
            <a:lstStyle/>
            <a:p>
              <a:pPr>
                <a:defRPr sz="15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674424591"/>
        <c:crosses val="autoZero"/>
        <c:auto val="1"/>
        <c:lblAlgn val="ctr"/>
        <c:lblOffset val="100"/>
        <c:noMultiLvlLbl val="0"/>
      </c:catAx>
      <c:valAx>
        <c:axId val="1674424591"/>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5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dirty="0"/>
                  <a:t>Percent Good/Fair/Poor</a:t>
                </a:r>
              </a:p>
            </c:rich>
          </c:tx>
          <c:layout>
            <c:manualLayout>
              <c:xMode val="edge"/>
              <c:yMode val="edge"/>
              <c:x val="1.8406874002433137E-2"/>
              <c:y val="0.11427997930286891"/>
            </c:manualLayout>
          </c:layout>
          <c:overlay val="0"/>
          <c:spPr>
            <a:noFill/>
            <a:ln>
              <a:noFill/>
            </a:ln>
            <a:effectLst/>
          </c:spPr>
          <c:txPr>
            <a:bodyPr rot="-5400000" spcFirstLastPara="1" vertOverflow="ellipsis" vert="horz" wrap="square" anchor="ctr" anchorCtr="1"/>
            <a:lstStyle/>
            <a:p>
              <a:pPr>
                <a:defRPr sz="15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674431791"/>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5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500">
          <a:latin typeface="Arial" panose="020B0604020202020204" pitchFamily="34" charset="0"/>
          <a:cs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2"/>
          <c:order val="0"/>
          <c:tx>
            <c:strRef>
              <c:f>Sheet1!$I$3</c:f>
              <c:strCache>
                <c:ptCount val="1"/>
                <c:pt idx="0">
                  <c:v>Poor</c:v>
                </c:pt>
              </c:strCache>
            </c:strRef>
          </c:tx>
          <c:spPr>
            <a:solidFill>
              <a:srgbClr val="FF0000"/>
            </a:solidFill>
            <a:ln>
              <a:noFill/>
            </a:ln>
            <a:effectLst/>
          </c:spPr>
          <c:invertIfNegative val="0"/>
          <c:cat>
            <c:numRef>
              <c:f>Sheet1!$B$4:$B$19</c:f>
              <c:numCache>
                <c:formatCode>General</c:formatCode>
                <c:ptCount val="16"/>
                <c:pt idx="0">
                  <c:v>2018</c:v>
                </c:pt>
                <c:pt idx="1">
                  <c:v>2019</c:v>
                </c:pt>
                <c:pt idx="2">
                  <c:v>2020</c:v>
                </c:pt>
                <c:pt idx="3">
                  <c:v>2021</c:v>
                </c:pt>
                <c:pt idx="4">
                  <c:v>2022</c:v>
                </c:pt>
                <c:pt idx="5">
                  <c:v>2023</c:v>
                </c:pt>
                <c:pt idx="6">
                  <c:v>2024</c:v>
                </c:pt>
                <c:pt idx="7">
                  <c:v>2025</c:v>
                </c:pt>
                <c:pt idx="8">
                  <c:v>2026</c:v>
                </c:pt>
                <c:pt idx="9">
                  <c:v>2027</c:v>
                </c:pt>
                <c:pt idx="10">
                  <c:v>2028</c:v>
                </c:pt>
                <c:pt idx="11">
                  <c:v>2029</c:v>
                </c:pt>
                <c:pt idx="12">
                  <c:v>2030</c:v>
                </c:pt>
                <c:pt idx="13">
                  <c:v>2031</c:v>
                </c:pt>
                <c:pt idx="14">
                  <c:v>2032</c:v>
                </c:pt>
                <c:pt idx="15">
                  <c:v>2033</c:v>
                </c:pt>
              </c:numCache>
            </c:numRef>
          </c:cat>
          <c:val>
            <c:numRef>
              <c:f>Sheet1!$I$4:$I$19</c:f>
              <c:numCache>
                <c:formatCode>General</c:formatCode>
                <c:ptCount val="16"/>
                <c:pt idx="0">
                  <c:v>2.8000000000000043</c:v>
                </c:pt>
                <c:pt idx="1">
                  <c:v>2.8999999999999986</c:v>
                </c:pt>
                <c:pt idx="2">
                  <c:v>3.9</c:v>
                </c:pt>
                <c:pt idx="3">
                  <c:v>3.7</c:v>
                </c:pt>
                <c:pt idx="4">
                  <c:v>3.8</c:v>
                </c:pt>
                <c:pt idx="5">
                  <c:v>4</c:v>
                </c:pt>
                <c:pt idx="6">
                  <c:v>3.8</c:v>
                </c:pt>
                <c:pt idx="7">
                  <c:v>4</c:v>
                </c:pt>
                <c:pt idx="8">
                  <c:v>4</c:v>
                </c:pt>
                <c:pt idx="9">
                  <c:v>4.0999999999999996</c:v>
                </c:pt>
                <c:pt idx="10">
                  <c:v>4.2</c:v>
                </c:pt>
                <c:pt idx="11">
                  <c:v>3.7</c:v>
                </c:pt>
                <c:pt idx="12">
                  <c:v>3.8</c:v>
                </c:pt>
                <c:pt idx="13">
                  <c:v>3.6</c:v>
                </c:pt>
                <c:pt idx="14">
                  <c:v>3.8</c:v>
                </c:pt>
                <c:pt idx="15">
                  <c:v>4.2</c:v>
                </c:pt>
              </c:numCache>
            </c:numRef>
          </c:val>
          <c:extLst>
            <c:ext xmlns:c16="http://schemas.microsoft.com/office/drawing/2014/chart" uri="{C3380CC4-5D6E-409C-BE32-E72D297353CC}">
              <c16:uniqueId val="{00000000-64B8-427F-A334-B28871208A33}"/>
            </c:ext>
          </c:extLst>
        </c:ser>
        <c:ser>
          <c:idx val="1"/>
          <c:order val="1"/>
          <c:tx>
            <c:strRef>
              <c:f>Sheet1!$H$3</c:f>
              <c:strCache>
                <c:ptCount val="1"/>
                <c:pt idx="0">
                  <c:v>Fair</c:v>
                </c:pt>
              </c:strCache>
            </c:strRef>
          </c:tx>
          <c:spPr>
            <a:solidFill>
              <a:srgbClr val="FF9933"/>
            </a:solidFill>
            <a:ln>
              <a:noFill/>
            </a:ln>
            <a:effectLst/>
          </c:spPr>
          <c:invertIfNegative val="0"/>
          <c:cat>
            <c:numRef>
              <c:f>Sheet1!$B$4:$B$19</c:f>
              <c:numCache>
                <c:formatCode>General</c:formatCode>
                <c:ptCount val="16"/>
                <c:pt idx="0">
                  <c:v>2018</c:v>
                </c:pt>
                <c:pt idx="1">
                  <c:v>2019</c:v>
                </c:pt>
                <c:pt idx="2">
                  <c:v>2020</c:v>
                </c:pt>
                <c:pt idx="3">
                  <c:v>2021</c:v>
                </c:pt>
                <c:pt idx="4">
                  <c:v>2022</c:v>
                </c:pt>
                <c:pt idx="5">
                  <c:v>2023</c:v>
                </c:pt>
                <c:pt idx="6">
                  <c:v>2024</c:v>
                </c:pt>
                <c:pt idx="7">
                  <c:v>2025</c:v>
                </c:pt>
                <c:pt idx="8">
                  <c:v>2026</c:v>
                </c:pt>
                <c:pt idx="9">
                  <c:v>2027</c:v>
                </c:pt>
                <c:pt idx="10">
                  <c:v>2028</c:v>
                </c:pt>
                <c:pt idx="11">
                  <c:v>2029</c:v>
                </c:pt>
                <c:pt idx="12">
                  <c:v>2030</c:v>
                </c:pt>
                <c:pt idx="13">
                  <c:v>2031</c:v>
                </c:pt>
                <c:pt idx="14">
                  <c:v>2032</c:v>
                </c:pt>
                <c:pt idx="15">
                  <c:v>2033</c:v>
                </c:pt>
              </c:numCache>
            </c:numRef>
          </c:cat>
          <c:val>
            <c:numRef>
              <c:f>Sheet1!$H$4:$H$19</c:f>
              <c:numCache>
                <c:formatCode>General</c:formatCode>
                <c:ptCount val="16"/>
                <c:pt idx="0">
                  <c:v>49.8</c:v>
                </c:pt>
                <c:pt idx="1">
                  <c:v>50</c:v>
                </c:pt>
                <c:pt idx="2">
                  <c:v>58</c:v>
                </c:pt>
                <c:pt idx="3">
                  <c:v>58.4</c:v>
                </c:pt>
                <c:pt idx="4">
                  <c:v>58.4</c:v>
                </c:pt>
                <c:pt idx="5">
                  <c:v>60.7</c:v>
                </c:pt>
                <c:pt idx="6">
                  <c:v>62.3</c:v>
                </c:pt>
                <c:pt idx="7">
                  <c:v>62</c:v>
                </c:pt>
                <c:pt idx="8">
                  <c:v>62.2</c:v>
                </c:pt>
                <c:pt idx="9">
                  <c:v>61.7</c:v>
                </c:pt>
                <c:pt idx="10">
                  <c:v>63.5</c:v>
                </c:pt>
                <c:pt idx="11">
                  <c:v>63.8</c:v>
                </c:pt>
                <c:pt idx="12">
                  <c:v>63.6</c:v>
                </c:pt>
                <c:pt idx="13">
                  <c:v>62</c:v>
                </c:pt>
                <c:pt idx="14">
                  <c:v>65.2</c:v>
                </c:pt>
                <c:pt idx="15">
                  <c:v>69.5</c:v>
                </c:pt>
              </c:numCache>
            </c:numRef>
          </c:val>
          <c:extLst>
            <c:ext xmlns:c16="http://schemas.microsoft.com/office/drawing/2014/chart" uri="{C3380CC4-5D6E-409C-BE32-E72D297353CC}">
              <c16:uniqueId val="{00000001-64B8-427F-A334-B28871208A33}"/>
            </c:ext>
          </c:extLst>
        </c:ser>
        <c:ser>
          <c:idx val="0"/>
          <c:order val="2"/>
          <c:tx>
            <c:strRef>
              <c:f>Sheet1!$G$3</c:f>
              <c:strCache>
                <c:ptCount val="1"/>
                <c:pt idx="0">
                  <c:v>Good</c:v>
                </c:pt>
              </c:strCache>
            </c:strRef>
          </c:tx>
          <c:spPr>
            <a:solidFill>
              <a:schemeClr val="accent1"/>
            </a:solidFill>
            <a:ln>
              <a:noFill/>
            </a:ln>
            <a:effectLst/>
          </c:spPr>
          <c:invertIfNegative val="0"/>
          <c:cat>
            <c:numRef>
              <c:f>Sheet1!$B$4:$B$19</c:f>
              <c:numCache>
                <c:formatCode>General</c:formatCode>
                <c:ptCount val="16"/>
                <c:pt idx="0">
                  <c:v>2018</c:v>
                </c:pt>
                <c:pt idx="1">
                  <c:v>2019</c:v>
                </c:pt>
                <c:pt idx="2">
                  <c:v>2020</c:v>
                </c:pt>
                <c:pt idx="3">
                  <c:v>2021</c:v>
                </c:pt>
                <c:pt idx="4">
                  <c:v>2022</c:v>
                </c:pt>
                <c:pt idx="5">
                  <c:v>2023</c:v>
                </c:pt>
                <c:pt idx="6">
                  <c:v>2024</c:v>
                </c:pt>
                <c:pt idx="7">
                  <c:v>2025</c:v>
                </c:pt>
                <c:pt idx="8">
                  <c:v>2026</c:v>
                </c:pt>
                <c:pt idx="9">
                  <c:v>2027</c:v>
                </c:pt>
                <c:pt idx="10">
                  <c:v>2028</c:v>
                </c:pt>
                <c:pt idx="11">
                  <c:v>2029</c:v>
                </c:pt>
                <c:pt idx="12">
                  <c:v>2030</c:v>
                </c:pt>
                <c:pt idx="13">
                  <c:v>2031</c:v>
                </c:pt>
                <c:pt idx="14">
                  <c:v>2032</c:v>
                </c:pt>
                <c:pt idx="15">
                  <c:v>2033</c:v>
                </c:pt>
              </c:numCache>
            </c:numRef>
          </c:cat>
          <c:val>
            <c:numRef>
              <c:f>Sheet1!$G$4:$G$19</c:f>
              <c:numCache>
                <c:formatCode>General</c:formatCode>
                <c:ptCount val="16"/>
                <c:pt idx="0">
                  <c:v>47.4</c:v>
                </c:pt>
                <c:pt idx="1">
                  <c:v>47.1</c:v>
                </c:pt>
                <c:pt idx="2">
                  <c:v>38</c:v>
                </c:pt>
                <c:pt idx="3">
                  <c:v>37.9</c:v>
                </c:pt>
                <c:pt idx="4">
                  <c:v>37.799999999999997</c:v>
                </c:pt>
                <c:pt idx="5">
                  <c:v>35.299999999999997</c:v>
                </c:pt>
                <c:pt idx="6">
                  <c:v>33.9</c:v>
                </c:pt>
                <c:pt idx="7">
                  <c:v>34.1</c:v>
                </c:pt>
                <c:pt idx="8">
                  <c:v>33.799999999999997</c:v>
                </c:pt>
                <c:pt idx="9">
                  <c:v>34.200000000000003</c:v>
                </c:pt>
                <c:pt idx="10">
                  <c:v>32.299999999999997</c:v>
                </c:pt>
                <c:pt idx="11">
                  <c:v>32.4</c:v>
                </c:pt>
                <c:pt idx="12">
                  <c:v>32.5</c:v>
                </c:pt>
                <c:pt idx="13">
                  <c:v>34.4</c:v>
                </c:pt>
                <c:pt idx="14">
                  <c:v>31.1</c:v>
                </c:pt>
                <c:pt idx="15">
                  <c:v>26.3</c:v>
                </c:pt>
              </c:numCache>
            </c:numRef>
          </c:val>
          <c:extLst>
            <c:ext xmlns:c16="http://schemas.microsoft.com/office/drawing/2014/chart" uri="{C3380CC4-5D6E-409C-BE32-E72D297353CC}">
              <c16:uniqueId val="{00000002-64B8-427F-A334-B28871208A33}"/>
            </c:ext>
          </c:extLst>
        </c:ser>
        <c:dLbls>
          <c:showLegendKey val="0"/>
          <c:showVal val="0"/>
          <c:showCatName val="0"/>
          <c:showSerName val="0"/>
          <c:showPercent val="0"/>
          <c:showBubbleSize val="0"/>
        </c:dLbls>
        <c:gapWidth val="150"/>
        <c:overlap val="100"/>
        <c:axId val="1674431791"/>
        <c:axId val="1674424591"/>
      </c:barChart>
      <c:catAx>
        <c:axId val="1674431791"/>
        <c:scaling>
          <c:orientation val="minMax"/>
        </c:scaling>
        <c:delete val="0"/>
        <c:axPos val="b"/>
        <c:title>
          <c:tx>
            <c:rich>
              <a:bodyPr rot="0" spcFirstLastPara="1" vertOverflow="ellipsis" vert="horz" wrap="square" anchor="ctr" anchorCtr="1"/>
              <a:lstStyle/>
              <a:p>
                <a:pPr>
                  <a:defRPr sz="15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Year</a:t>
                </a:r>
              </a:p>
            </c:rich>
          </c:tx>
          <c:overlay val="0"/>
          <c:spPr>
            <a:noFill/>
            <a:ln>
              <a:noFill/>
            </a:ln>
            <a:effectLst/>
          </c:spPr>
          <c:txPr>
            <a:bodyPr rot="0" spcFirstLastPara="1" vertOverflow="ellipsis" vert="horz" wrap="square" anchor="ctr" anchorCtr="1"/>
            <a:lstStyle/>
            <a:p>
              <a:pPr>
                <a:defRPr sz="15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674424591"/>
        <c:crosses val="autoZero"/>
        <c:auto val="1"/>
        <c:lblAlgn val="ctr"/>
        <c:lblOffset val="100"/>
        <c:noMultiLvlLbl val="0"/>
      </c:catAx>
      <c:valAx>
        <c:axId val="1674424591"/>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5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Percent Good/Fair/Poor</a:t>
                </a:r>
              </a:p>
            </c:rich>
          </c:tx>
          <c:layout>
            <c:manualLayout>
              <c:xMode val="edge"/>
              <c:yMode val="edge"/>
              <c:x val="1.026669047567105E-2"/>
              <c:y val="0.14101644344953326"/>
            </c:manualLayout>
          </c:layout>
          <c:overlay val="0"/>
          <c:spPr>
            <a:noFill/>
            <a:ln>
              <a:noFill/>
            </a:ln>
            <a:effectLst/>
          </c:spPr>
          <c:txPr>
            <a:bodyPr rot="-5400000" spcFirstLastPara="1" vertOverflow="ellipsis" vert="horz" wrap="square" anchor="ctr" anchorCtr="1"/>
            <a:lstStyle/>
            <a:p>
              <a:pPr>
                <a:defRPr sz="15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674431791"/>
        <c:crosses val="autoZero"/>
        <c:crossBetween val="between"/>
      </c:valAx>
      <c:spPr>
        <a:noFill/>
        <a:ln>
          <a:noFill/>
        </a:ln>
        <a:effectLst/>
      </c:spPr>
    </c:plotArea>
    <c:legend>
      <c:legendPos val="r"/>
      <c:layout>
        <c:manualLayout>
          <c:xMode val="edge"/>
          <c:yMode val="edge"/>
          <c:x val="0.88597212659752989"/>
          <c:y val="0.36036232582559796"/>
          <c:w val="9.8657698265846208E-2"/>
          <c:h val="0.22067030226462614"/>
        </c:manualLayout>
      </c:layout>
      <c:overlay val="0"/>
      <c:spPr>
        <a:noFill/>
        <a:ln>
          <a:noFill/>
        </a:ln>
        <a:effectLst/>
      </c:spPr>
      <c:txPr>
        <a:bodyPr rot="0" spcFirstLastPara="1" vertOverflow="ellipsis" vert="horz" wrap="square" anchor="ctr" anchorCtr="1"/>
        <a:lstStyle/>
        <a:p>
          <a:pPr>
            <a:defRPr sz="15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500">
          <a:latin typeface="Arial" panose="020B0604020202020204" pitchFamily="34" charset="0"/>
          <a:cs typeface="Arial" panose="020B06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296591768247079"/>
          <c:y val="5.5666452468519707E-2"/>
          <c:w val="0.80656713469665919"/>
          <c:h val="0.80411886598406268"/>
        </c:manualLayout>
      </c:layout>
      <c:scatterChart>
        <c:scatterStyle val="lineMarker"/>
        <c:varyColors val="0"/>
        <c:ser>
          <c:idx val="4"/>
          <c:order val="0"/>
          <c:tx>
            <c:strRef>
              <c:f>Sheet2!$T$2</c:f>
              <c:strCache>
                <c:ptCount val="1"/>
                <c:pt idx="0">
                  <c:v>Status Quo Budget Plus 75%</c:v>
                </c:pt>
              </c:strCache>
            </c:strRef>
          </c:tx>
          <c:spPr>
            <a:ln w="25400" cap="rnd">
              <a:solidFill>
                <a:srgbClr val="FF9933"/>
              </a:solidFill>
              <a:round/>
            </a:ln>
            <a:effectLst/>
          </c:spPr>
          <c:marker>
            <c:symbol val="square"/>
            <c:size val="5"/>
            <c:spPr>
              <a:solidFill>
                <a:srgbClr val="FF9933"/>
              </a:solidFill>
              <a:ln w="9525">
                <a:solidFill>
                  <a:srgbClr val="FF9933"/>
                </a:solidFill>
              </a:ln>
              <a:effectLst/>
            </c:spPr>
          </c:marker>
          <c:xVal>
            <c:numRef>
              <c:f>Sheet2!$T$20:$T$33</c:f>
              <c:numCache>
                <c:formatCode>0</c:formatCode>
                <c:ptCount val="14"/>
                <c:pt idx="0">
                  <c:v>2022</c:v>
                </c:pt>
                <c:pt idx="1">
                  <c:v>2023</c:v>
                </c:pt>
                <c:pt idx="2">
                  <c:v>2024</c:v>
                </c:pt>
                <c:pt idx="3">
                  <c:v>2025</c:v>
                </c:pt>
                <c:pt idx="4">
                  <c:v>2026</c:v>
                </c:pt>
                <c:pt idx="5">
                  <c:v>2027</c:v>
                </c:pt>
                <c:pt idx="6">
                  <c:v>2028</c:v>
                </c:pt>
                <c:pt idx="7">
                  <c:v>2029</c:v>
                </c:pt>
                <c:pt idx="8">
                  <c:v>2030</c:v>
                </c:pt>
                <c:pt idx="9">
                  <c:v>2031</c:v>
                </c:pt>
                <c:pt idx="10">
                  <c:v>2032</c:v>
                </c:pt>
                <c:pt idx="11">
                  <c:v>2033</c:v>
                </c:pt>
                <c:pt idx="12">
                  <c:v>2034</c:v>
                </c:pt>
                <c:pt idx="13">
                  <c:v>2035</c:v>
                </c:pt>
              </c:numCache>
            </c:numRef>
          </c:xVal>
          <c:yVal>
            <c:numRef>
              <c:f>Sheet2!$W$20:$W$33</c:f>
              <c:numCache>
                <c:formatCode>0.00</c:formatCode>
                <c:ptCount val="14"/>
                <c:pt idx="0">
                  <c:v>73.39</c:v>
                </c:pt>
                <c:pt idx="1">
                  <c:v>72.69</c:v>
                </c:pt>
                <c:pt idx="2">
                  <c:v>72.47</c:v>
                </c:pt>
                <c:pt idx="3">
                  <c:v>72.36</c:v>
                </c:pt>
                <c:pt idx="4">
                  <c:v>72.569999999999993</c:v>
                </c:pt>
                <c:pt idx="5">
                  <c:v>72.7</c:v>
                </c:pt>
                <c:pt idx="6">
                  <c:v>72.88</c:v>
                </c:pt>
                <c:pt idx="7">
                  <c:v>73.14</c:v>
                </c:pt>
                <c:pt idx="8">
                  <c:v>74.11</c:v>
                </c:pt>
                <c:pt idx="9">
                  <c:v>74.92</c:v>
                </c:pt>
                <c:pt idx="10">
                  <c:v>75.62</c:v>
                </c:pt>
                <c:pt idx="11">
                  <c:v>76.099999999999994</c:v>
                </c:pt>
                <c:pt idx="12">
                  <c:v>76.47</c:v>
                </c:pt>
                <c:pt idx="13">
                  <c:v>76.73</c:v>
                </c:pt>
              </c:numCache>
            </c:numRef>
          </c:yVal>
          <c:smooth val="0"/>
          <c:extLst>
            <c:ext xmlns:c16="http://schemas.microsoft.com/office/drawing/2014/chart" uri="{C3380CC4-5D6E-409C-BE32-E72D297353CC}">
              <c16:uniqueId val="{00000000-44BC-4A3E-8931-EFDFF615870B}"/>
            </c:ext>
          </c:extLst>
        </c:ser>
        <c:ser>
          <c:idx val="3"/>
          <c:order val="1"/>
          <c:tx>
            <c:strRef>
              <c:f>Sheet2!$N$2</c:f>
              <c:strCache>
                <c:ptCount val="1"/>
                <c:pt idx="0">
                  <c:v>Status Quo Budget Plus 50%</c:v>
                </c:pt>
              </c:strCache>
            </c:strRef>
          </c:tx>
          <c:spPr>
            <a:ln w="25400" cap="rnd">
              <a:solidFill>
                <a:srgbClr val="00B050"/>
              </a:solidFill>
              <a:round/>
            </a:ln>
            <a:effectLst/>
          </c:spPr>
          <c:marker>
            <c:symbol val="diamond"/>
            <c:size val="5"/>
            <c:spPr>
              <a:solidFill>
                <a:srgbClr val="00B050"/>
              </a:solidFill>
              <a:ln w="9525">
                <a:solidFill>
                  <a:srgbClr val="00B050"/>
                </a:solidFill>
              </a:ln>
              <a:effectLst/>
            </c:spPr>
          </c:marker>
          <c:xVal>
            <c:numRef>
              <c:f>Sheet2!$N$20:$N$33</c:f>
              <c:numCache>
                <c:formatCode>0</c:formatCode>
                <c:ptCount val="14"/>
                <c:pt idx="0">
                  <c:v>2022</c:v>
                </c:pt>
                <c:pt idx="1">
                  <c:v>2023</c:v>
                </c:pt>
                <c:pt idx="2">
                  <c:v>2024</c:v>
                </c:pt>
                <c:pt idx="3">
                  <c:v>2025</c:v>
                </c:pt>
                <c:pt idx="4">
                  <c:v>2026</c:v>
                </c:pt>
                <c:pt idx="5">
                  <c:v>2027</c:v>
                </c:pt>
                <c:pt idx="6">
                  <c:v>2028</c:v>
                </c:pt>
                <c:pt idx="7">
                  <c:v>2029</c:v>
                </c:pt>
                <c:pt idx="8">
                  <c:v>2030</c:v>
                </c:pt>
                <c:pt idx="9">
                  <c:v>2031</c:v>
                </c:pt>
                <c:pt idx="10">
                  <c:v>2032</c:v>
                </c:pt>
                <c:pt idx="11">
                  <c:v>2033</c:v>
                </c:pt>
                <c:pt idx="12">
                  <c:v>2034</c:v>
                </c:pt>
                <c:pt idx="13">
                  <c:v>2035</c:v>
                </c:pt>
              </c:numCache>
            </c:numRef>
          </c:xVal>
          <c:yVal>
            <c:numRef>
              <c:f>Sheet2!$Q$20:$Q$33</c:f>
              <c:numCache>
                <c:formatCode>0.00</c:formatCode>
                <c:ptCount val="14"/>
                <c:pt idx="0">
                  <c:v>73.39</c:v>
                </c:pt>
                <c:pt idx="1">
                  <c:v>72.69</c:v>
                </c:pt>
                <c:pt idx="2">
                  <c:v>72.47</c:v>
                </c:pt>
                <c:pt idx="3">
                  <c:v>72.36</c:v>
                </c:pt>
                <c:pt idx="4">
                  <c:v>72.569999999999993</c:v>
                </c:pt>
                <c:pt idx="5">
                  <c:v>72.7</c:v>
                </c:pt>
                <c:pt idx="6">
                  <c:v>72.88</c:v>
                </c:pt>
                <c:pt idx="7">
                  <c:v>73.14</c:v>
                </c:pt>
                <c:pt idx="8">
                  <c:v>73.84</c:v>
                </c:pt>
                <c:pt idx="9">
                  <c:v>74.39</c:v>
                </c:pt>
                <c:pt idx="10">
                  <c:v>74.900000000000006</c:v>
                </c:pt>
                <c:pt idx="11">
                  <c:v>75.260000000000005</c:v>
                </c:pt>
                <c:pt idx="12">
                  <c:v>75.489999999999995</c:v>
                </c:pt>
                <c:pt idx="13">
                  <c:v>75.61</c:v>
                </c:pt>
              </c:numCache>
            </c:numRef>
          </c:yVal>
          <c:smooth val="0"/>
          <c:extLst>
            <c:ext xmlns:c16="http://schemas.microsoft.com/office/drawing/2014/chart" uri="{C3380CC4-5D6E-409C-BE32-E72D297353CC}">
              <c16:uniqueId val="{00000001-44BC-4A3E-8931-EFDFF615870B}"/>
            </c:ext>
          </c:extLst>
        </c:ser>
        <c:ser>
          <c:idx val="1"/>
          <c:order val="2"/>
          <c:tx>
            <c:strRef>
              <c:f>Sheet2!$H$2</c:f>
              <c:strCache>
                <c:ptCount val="1"/>
                <c:pt idx="0">
                  <c:v>Status Quo Budget Plus 25%</c:v>
                </c:pt>
              </c:strCache>
            </c:strRef>
          </c:tx>
          <c:spPr>
            <a:ln w="25400" cap="rnd">
              <a:solidFill>
                <a:schemeClr val="accent2"/>
              </a:solidFill>
              <a:round/>
            </a:ln>
            <a:effectLst/>
          </c:spPr>
          <c:marker>
            <c:symbol val="circle"/>
            <c:size val="5"/>
            <c:spPr>
              <a:solidFill>
                <a:schemeClr val="accent2"/>
              </a:solidFill>
              <a:ln w="9525">
                <a:solidFill>
                  <a:schemeClr val="accent2"/>
                </a:solidFill>
              </a:ln>
              <a:effectLst/>
            </c:spPr>
          </c:marker>
          <c:xVal>
            <c:numRef>
              <c:f>Sheet2!$B$20:$B$33</c:f>
              <c:numCache>
                <c:formatCode>General</c:formatCode>
                <c:ptCount val="14"/>
                <c:pt idx="0">
                  <c:v>2022</c:v>
                </c:pt>
                <c:pt idx="1">
                  <c:v>2023</c:v>
                </c:pt>
                <c:pt idx="2">
                  <c:v>2024</c:v>
                </c:pt>
                <c:pt idx="3">
                  <c:v>2025</c:v>
                </c:pt>
                <c:pt idx="4">
                  <c:v>2026</c:v>
                </c:pt>
                <c:pt idx="5">
                  <c:v>2027</c:v>
                </c:pt>
                <c:pt idx="6">
                  <c:v>2028</c:v>
                </c:pt>
                <c:pt idx="7">
                  <c:v>2029</c:v>
                </c:pt>
                <c:pt idx="8">
                  <c:v>2030</c:v>
                </c:pt>
                <c:pt idx="9">
                  <c:v>2031</c:v>
                </c:pt>
                <c:pt idx="10">
                  <c:v>2032</c:v>
                </c:pt>
                <c:pt idx="11">
                  <c:v>2033</c:v>
                </c:pt>
                <c:pt idx="12">
                  <c:v>2034</c:v>
                </c:pt>
                <c:pt idx="13">
                  <c:v>2035</c:v>
                </c:pt>
              </c:numCache>
            </c:numRef>
          </c:xVal>
          <c:yVal>
            <c:numRef>
              <c:f>Sheet2!$K$20:$K$33</c:f>
              <c:numCache>
                <c:formatCode>General</c:formatCode>
                <c:ptCount val="14"/>
                <c:pt idx="0">
                  <c:v>73.39</c:v>
                </c:pt>
                <c:pt idx="1">
                  <c:v>72.69</c:v>
                </c:pt>
                <c:pt idx="2">
                  <c:v>72.47</c:v>
                </c:pt>
                <c:pt idx="3">
                  <c:v>72.36</c:v>
                </c:pt>
                <c:pt idx="4">
                  <c:v>72.569999999999993</c:v>
                </c:pt>
                <c:pt idx="5">
                  <c:v>72.7</c:v>
                </c:pt>
                <c:pt idx="6">
                  <c:v>72.88</c:v>
                </c:pt>
                <c:pt idx="7">
                  <c:v>73.14</c:v>
                </c:pt>
                <c:pt idx="8">
                  <c:v>73.56</c:v>
                </c:pt>
                <c:pt idx="9">
                  <c:v>73.86</c:v>
                </c:pt>
                <c:pt idx="10">
                  <c:v>74.150000000000006</c:v>
                </c:pt>
                <c:pt idx="11">
                  <c:v>74.349999999999994</c:v>
                </c:pt>
                <c:pt idx="12">
                  <c:v>74.45</c:v>
                </c:pt>
                <c:pt idx="13">
                  <c:v>74.47</c:v>
                </c:pt>
              </c:numCache>
            </c:numRef>
          </c:yVal>
          <c:smooth val="0"/>
          <c:extLst>
            <c:ext xmlns:c16="http://schemas.microsoft.com/office/drawing/2014/chart" uri="{C3380CC4-5D6E-409C-BE32-E72D297353CC}">
              <c16:uniqueId val="{00000002-44BC-4A3E-8931-EFDFF615870B}"/>
            </c:ext>
          </c:extLst>
        </c:ser>
        <c:ser>
          <c:idx val="0"/>
          <c:order val="3"/>
          <c:tx>
            <c:v>Status Quo Budget</c:v>
          </c:tx>
          <c:spPr>
            <a:ln w="31750" cap="rnd">
              <a:solidFill>
                <a:schemeClr val="accent1"/>
              </a:solidFill>
              <a:round/>
            </a:ln>
            <a:effectLst/>
          </c:spPr>
          <c:marker>
            <c:symbol val="triangle"/>
            <c:size val="5"/>
            <c:spPr>
              <a:solidFill>
                <a:schemeClr val="accent1"/>
              </a:solidFill>
              <a:ln w="9525">
                <a:solidFill>
                  <a:schemeClr val="accent1"/>
                </a:solidFill>
              </a:ln>
              <a:effectLst/>
            </c:spPr>
          </c:marker>
          <c:xVal>
            <c:numRef>
              <c:f>Sheet2!$B$20:$B$33</c:f>
              <c:numCache>
                <c:formatCode>General</c:formatCode>
                <c:ptCount val="14"/>
                <c:pt idx="0">
                  <c:v>2022</c:v>
                </c:pt>
                <c:pt idx="1">
                  <c:v>2023</c:v>
                </c:pt>
                <c:pt idx="2">
                  <c:v>2024</c:v>
                </c:pt>
                <c:pt idx="3">
                  <c:v>2025</c:v>
                </c:pt>
                <c:pt idx="4">
                  <c:v>2026</c:v>
                </c:pt>
                <c:pt idx="5">
                  <c:v>2027</c:v>
                </c:pt>
                <c:pt idx="6">
                  <c:v>2028</c:v>
                </c:pt>
                <c:pt idx="7">
                  <c:v>2029</c:v>
                </c:pt>
                <c:pt idx="8">
                  <c:v>2030</c:v>
                </c:pt>
                <c:pt idx="9">
                  <c:v>2031</c:v>
                </c:pt>
                <c:pt idx="10">
                  <c:v>2032</c:v>
                </c:pt>
                <c:pt idx="11">
                  <c:v>2033</c:v>
                </c:pt>
                <c:pt idx="12">
                  <c:v>2034</c:v>
                </c:pt>
                <c:pt idx="13">
                  <c:v>2035</c:v>
                </c:pt>
              </c:numCache>
            </c:numRef>
          </c:xVal>
          <c:yVal>
            <c:numRef>
              <c:f>Sheet2!$E$20:$E$33</c:f>
              <c:numCache>
                <c:formatCode>General</c:formatCode>
                <c:ptCount val="14"/>
                <c:pt idx="0">
                  <c:v>73.39</c:v>
                </c:pt>
                <c:pt idx="1">
                  <c:v>72.69</c:v>
                </c:pt>
                <c:pt idx="2">
                  <c:v>72.47</c:v>
                </c:pt>
                <c:pt idx="3">
                  <c:v>72.36</c:v>
                </c:pt>
                <c:pt idx="4">
                  <c:v>72.569999999999993</c:v>
                </c:pt>
                <c:pt idx="5">
                  <c:v>72.7</c:v>
                </c:pt>
                <c:pt idx="6">
                  <c:v>72.88</c:v>
                </c:pt>
                <c:pt idx="7">
                  <c:v>73.150000000000006</c:v>
                </c:pt>
                <c:pt idx="8">
                  <c:v>73.260000000000005</c:v>
                </c:pt>
                <c:pt idx="9">
                  <c:v>73.319999999999993</c:v>
                </c:pt>
                <c:pt idx="10">
                  <c:v>73.36</c:v>
                </c:pt>
                <c:pt idx="11">
                  <c:v>73.37</c:v>
                </c:pt>
                <c:pt idx="12">
                  <c:v>73.319999999999993</c:v>
                </c:pt>
                <c:pt idx="13">
                  <c:v>73.19</c:v>
                </c:pt>
              </c:numCache>
            </c:numRef>
          </c:yVal>
          <c:smooth val="0"/>
          <c:extLst>
            <c:ext xmlns:c16="http://schemas.microsoft.com/office/drawing/2014/chart" uri="{C3380CC4-5D6E-409C-BE32-E72D297353CC}">
              <c16:uniqueId val="{00000003-44BC-4A3E-8931-EFDFF615870B}"/>
            </c:ext>
          </c:extLst>
        </c:ser>
        <c:ser>
          <c:idx val="2"/>
          <c:order val="4"/>
          <c:tx>
            <c:v>Target</c:v>
          </c:tx>
          <c:spPr>
            <a:ln w="25400" cap="rnd">
              <a:solidFill>
                <a:srgbClr val="FF0000"/>
              </a:solidFill>
              <a:prstDash val="dash"/>
              <a:round/>
            </a:ln>
            <a:effectLst/>
          </c:spPr>
          <c:marker>
            <c:symbol val="none"/>
          </c:marker>
          <c:xVal>
            <c:numRef>
              <c:f>Sheet2!$B$20:$B$33</c:f>
              <c:numCache>
                <c:formatCode>General</c:formatCode>
                <c:ptCount val="14"/>
                <c:pt idx="0">
                  <c:v>2022</c:v>
                </c:pt>
                <c:pt idx="1">
                  <c:v>2023</c:v>
                </c:pt>
                <c:pt idx="2">
                  <c:v>2024</c:v>
                </c:pt>
                <c:pt idx="3">
                  <c:v>2025</c:v>
                </c:pt>
                <c:pt idx="4">
                  <c:v>2026</c:v>
                </c:pt>
                <c:pt idx="5">
                  <c:v>2027</c:v>
                </c:pt>
                <c:pt idx="6">
                  <c:v>2028</c:v>
                </c:pt>
                <c:pt idx="7">
                  <c:v>2029</c:v>
                </c:pt>
                <c:pt idx="8">
                  <c:v>2030</c:v>
                </c:pt>
                <c:pt idx="9">
                  <c:v>2031</c:v>
                </c:pt>
                <c:pt idx="10">
                  <c:v>2032</c:v>
                </c:pt>
                <c:pt idx="11">
                  <c:v>2033</c:v>
                </c:pt>
                <c:pt idx="12">
                  <c:v>2034</c:v>
                </c:pt>
                <c:pt idx="13">
                  <c:v>2035</c:v>
                </c:pt>
              </c:numCache>
            </c:numRef>
          </c:xVal>
          <c:yVal>
            <c:numRef>
              <c:f>Sheet2!$A$20:$A$33</c:f>
              <c:numCache>
                <c:formatCode>General</c:formatCode>
                <c:ptCount val="14"/>
                <c:pt idx="0">
                  <c:v>75</c:v>
                </c:pt>
                <c:pt idx="1">
                  <c:v>75</c:v>
                </c:pt>
                <c:pt idx="2">
                  <c:v>75</c:v>
                </c:pt>
                <c:pt idx="3">
                  <c:v>75</c:v>
                </c:pt>
                <c:pt idx="4">
                  <c:v>75</c:v>
                </c:pt>
                <c:pt idx="5">
                  <c:v>75</c:v>
                </c:pt>
                <c:pt idx="6">
                  <c:v>75</c:v>
                </c:pt>
                <c:pt idx="7">
                  <c:v>75</c:v>
                </c:pt>
                <c:pt idx="8">
                  <c:v>75</c:v>
                </c:pt>
                <c:pt idx="9">
                  <c:v>75</c:v>
                </c:pt>
                <c:pt idx="10">
                  <c:v>75</c:v>
                </c:pt>
                <c:pt idx="11">
                  <c:v>75</c:v>
                </c:pt>
                <c:pt idx="12">
                  <c:v>75</c:v>
                </c:pt>
                <c:pt idx="13">
                  <c:v>75</c:v>
                </c:pt>
              </c:numCache>
            </c:numRef>
          </c:yVal>
          <c:smooth val="0"/>
          <c:extLst>
            <c:ext xmlns:c16="http://schemas.microsoft.com/office/drawing/2014/chart" uri="{C3380CC4-5D6E-409C-BE32-E72D297353CC}">
              <c16:uniqueId val="{00000004-44BC-4A3E-8931-EFDFF615870B}"/>
            </c:ext>
          </c:extLst>
        </c:ser>
        <c:dLbls>
          <c:showLegendKey val="0"/>
          <c:showVal val="0"/>
          <c:showCatName val="0"/>
          <c:showSerName val="0"/>
          <c:showPercent val="0"/>
          <c:showBubbleSize val="0"/>
        </c:dLbls>
        <c:axId val="2083297263"/>
        <c:axId val="29673343"/>
      </c:scatterChart>
      <c:valAx>
        <c:axId val="2083297263"/>
        <c:scaling>
          <c:orientation val="minMax"/>
          <c:max val="2035"/>
          <c:min val="2022"/>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5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Year</a:t>
                </a:r>
              </a:p>
            </c:rich>
          </c:tx>
          <c:overlay val="0"/>
          <c:spPr>
            <a:noFill/>
            <a:ln>
              <a:noFill/>
            </a:ln>
            <a:effectLst/>
          </c:spPr>
          <c:txPr>
            <a:bodyPr rot="0" spcFirstLastPara="1" vertOverflow="ellipsis" vert="horz" wrap="square" anchor="ctr" anchorCtr="1"/>
            <a:lstStyle/>
            <a:p>
              <a:pPr>
                <a:defRPr sz="15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9673343"/>
        <c:crosses val="autoZero"/>
        <c:crossBetween val="midCat"/>
      </c:valAx>
      <c:valAx>
        <c:axId val="29673343"/>
        <c:scaling>
          <c:orientation val="minMax"/>
          <c:max val="80"/>
          <c:min val="6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5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Average PCI</a:t>
                </a:r>
              </a:p>
            </c:rich>
          </c:tx>
          <c:layout>
            <c:manualLayout>
              <c:xMode val="edge"/>
              <c:yMode val="edge"/>
              <c:x val="3.2520751113282419E-3"/>
              <c:y val="0.29213605634961626"/>
            </c:manualLayout>
          </c:layout>
          <c:overlay val="0"/>
          <c:spPr>
            <a:noFill/>
            <a:ln>
              <a:noFill/>
            </a:ln>
            <a:effectLst/>
          </c:spPr>
          <c:txPr>
            <a:bodyPr rot="-5400000" spcFirstLastPara="1" vertOverflow="ellipsis" vert="horz" wrap="square" anchor="ctr" anchorCtr="1"/>
            <a:lstStyle/>
            <a:p>
              <a:pPr>
                <a:defRPr sz="15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083297263"/>
        <c:crosses val="autoZero"/>
        <c:crossBetween val="midCat"/>
      </c:valAx>
      <c:spPr>
        <a:noFill/>
        <a:ln>
          <a:noFill/>
        </a:ln>
        <a:effectLst/>
      </c:spPr>
    </c:plotArea>
    <c:legend>
      <c:legendPos val="r"/>
      <c:layout>
        <c:manualLayout>
          <c:xMode val="edge"/>
          <c:yMode val="edge"/>
          <c:x val="0.67544119770948952"/>
          <c:y val="0.35839746510135018"/>
          <c:w val="0.31059115013411986"/>
          <c:h val="0.45938527665514439"/>
        </c:manualLayout>
      </c:layout>
      <c:overlay val="0"/>
      <c:spPr>
        <a:solidFill>
          <a:schemeClr val="bg1"/>
        </a:solid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500">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025266289645907E-2"/>
          <c:y val="6.7825305620581214E-2"/>
          <c:w val="0.87314115388933999"/>
          <c:h val="0.74480642059382218"/>
        </c:manualLayout>
      </c:layout>
      <c:scatterChart>
        <c:scatterStyle val="lineMarker"/>
        <c:varyColors val="0"/>
        <c:ser>
          <c:idx val="0"/>
          <c:order val="0"/>
          <c:tx>
            <c:v>Investment vs. PCI</c:v>
          </c:tx>
          <c:spPr>
            <a:ln w="25400" cap="rnd">
              <a:noFill/>
              <a:round/>
            </a:ln>
            <a:effectLst/>
          </c:spPr>
          <c:marker>
            <c:symbol val="circle"/>
            <c:size val="9"/>
            <c:spPr>
              <a:solidFill>
                <a:schemeClr val="accent1"/>
              </a:solidFill>
              <a:ln w="9525">
                <a:solidFill>
                  <a:schemeClr val="accent1"/>
                </a:solidFill>
              </a:ln>
              <a:effectLst/>
            </c:spPr>
          </c:marker>
          <c:xVal>
            <c:numRef>
              <c:f>Sheet2!$AH$20:$AH$25</c:f>
              <c:numCache>
                <c:formatCode>"$"#,##0</c:formatCode>
                <c:ptCount val="6"/>
                <c:pt idx="0">
                  <c:v>198176782</c:v>
                </c:pt>
                <c:pt idx="1">
                  <c:v>252762805</c:v>
                </c:pt>
                <c:pt idx="2">
                  <c:v>307697952</c:v>
                </c:pt>
                <c:pt idx="3">
                  <c:v>362642129</c:v>
                </c:pt>
                <c:pt idx="4">
                  <c:v>418275190</c:v>
                </c:pt>
                <c:pt idx="5">
                  <c:v>473369851</c:v>
                </c:pt>
              </c:numCache>
            </c:numRef>
          </c:xVal>
          <c:yVal>
            <c:numRef>
              <c:f>Sheet2!$AI$20:$AI$25</c:f>
              <c:numCache>
                <c:formatCode>0.00</c:formatCode>
                <c:ptCount val="6"/>
                <c:pt idx="0">
                  <c:v>71.790000000000006</c:v>
                </c:pt>
                <c:pt idx="1">
                  <c:v>73.19</c:v>
                </c:pt>
                <c:pt idx="2">
                  <c:v>74.47</c:v>
                </c:pt>
                <c:pt idx="3">
                  <c:v>75.61</c:v>
                </c:pt>
                <c:pt idx="4">
                  <c:v>76.73</c:v>
                </c:pt>
                <c:pt idx="5">
                  <c:v>77.819999999999993</c:v>
                </c:pt>
              </c:numCache>
            </c:numRef>
          </c:yVal>
          <c:smooth val="0"/>
          <c:extLst>
            <c:ext xmlns:c16="http://schemas.microsoft.com/office/drawing/2014/chart" uri="{C3380CC4-5D6E-409C-BE32-E72D297353CC}">
              <c16:uniqueId val="{00000000-6046-489B-AC84-9C411F87AFB4}"/>
            </c:ext>
          </c:extLst>
        </c:ser>
        <c:ser>
          <c:idx val="2"/>
          <c:order val="1"/>
          <c:spPr>
            <a:ln w="25400" cap="rnd">
              <a:noFill/>
              <a:round/>
            </a:ln>
            <a:effectLst/>
          </c:spPr>
          <c:marker>
            <c:symbol val="triangle"/>
            <c:size val="13"/>
            <c:spPr>
              <a:solidFill>
                <a:srgbClr val="FF9933"/>
              </a:solidFill>
              <a:ln w="9525">
                <a:solidFill>
                  <a:schemeClr val="tx1"/>
                </a:solidFill>
              </a:ln>
              <a:effectLst/>
            </c:spPr>
          </c:marker>
          <c:dPt>
            <c:idx val="0"/>
            <c:marker>
              <c:symbol val="triangle"/>
              <c:size val="13"/>
              <c:spPr>
                <a:solidFill>
                  <a:srgbClr val="FF9933"/>
                </a:solidFill>
                <a:ln w="9525">
                  <a:solidFill>
                    <a:srgbClr val="FF9933"/>
                  </a:solidFill>
                </a:ln>
                <a:effectLst/>
              </c:spPr>
            </c:marker>
            <c:bubble3D val="0"/>
            <c:spPr>
              <a:ln w="25400" cap="rnd">
                <a:solidFill>
                  <a:srgbClr val="FF9933"/>
                </a:solidFill>
                <a:round/>
              </a:ln>
              <a:effectLst/>
            </c:spPr>
            <c:extLst>
              <c:ext xmlns:c16="http://schemas.microsoft.com/office/drawing/2014/chart" uri="{C3380CC4-5D6E-409C-BE32-E72D297353CC}">
                <c16:uniqueId val="{00000003-6046-489B-AC84-9C411F87AFB4}"/>
              </c:ext>
            </c:extLst>
          </c:dPt>
          <c:xVal>
            <c:numRef>
              <c:f>Sheet2!$AH$27</c:f>
              <c:numCache>
                <c:formatCode>"$"#,##0</c:formatCode>
                <c:ptCount val="1"/>
                <c:pt idx="0">
                  <c:v>327181908</c:v>
                </c:pt>
              </c:numCache>
            </c:numRef>
          </c:xVal>
          <c:yVal>
            <c:numRef>
              <c:f>Sheet2!$AI$27</c:f>
              <c:numCache>
                <c:formatCode>0.00</c:formatCode>
                <c:ptCount val="1"/>
                <c:pt idx="0">
                  <c:v>75</c:v>
                </c:pt>
              </c:numCache>
            </c:numRef>
          </c:yVal>
          <c:smooth val="0"/>
          <c:extLst>
            <c:ext xmlns:c16="http://schemas.microsoft.com/office/drawing/2014/chart" uri="{C3380CC4-5D6E-409C-BE32-E72D297353CC}">
              <c16:uniqueId val="{00000001-6046-489B-AC84-9C411F87AFB4}"/>
            </c:ext>
          </c:extLst>
        </c:ser>
        <c:ser>
          <c:idx val="1"/>
          <c:order val="2"/>
          <c:tx>
            <c:v>Target</c:v>
          </c:tx>
          <c:spPr>
            <a:ln w="25400" cap="rnd">
              <a:solidFill>
                <a:srgbClr val="FF0000"/>
              </a:solidFill>
              <a:prstDash val="dash"/>
              <a:round/>
            </a:ln>
            <a:effectLst/>
          </c:spPr>
          <c:marker>
            <c:symbol val="none"/>
          </c:marker>
          <c:xVal>
            <c:numRef>
              <c:f>(Sheet2!$AH$28,Sheet2!$AH$26)</c:f>
              <c:numCache>
                <c:formatCode>General</c:formatCode>
                <c:ptCount val="2"/>
                <c:pt idx="0" formatCode="&quot;$&quot;#,##0">
                  <c:v>0</c:v>
                </c:pt>
                <c:pt idx="1">
                  <c:v>500000000</c:v>
                </c:pt>
              </c:numCache>
            </c:numRef>
          </c:xVal>
          <c:yVal>
            <c:numRef>
              <c:f>(Sheet2!$AJ$25,Sheet2!$AJ$28)</c:f>
              <c:numCache>
                <c:formatCode>0</c:formatCode>
                <c:ptCount val="2"/>
                <c:pt idx="0">
                  <c:v>75</c:v>
                </c:pt>
                <c:pt idx="1">
                  <c:v>75</c:v>
                </c:pt>
              </c:numCache>
            </c:numRef>
          </c:yVal>
          <c:smooth val="0"/>
          <c:extLst>
            <c:ext xmlns:c16="http://schemas.microsoft.com/office/drawing/2014/chart" uri="{C3380CC4-5D6E-409C-BE32-E72D297353CC}">
              <c16:uniqueId val="{00000002-6046-489B-AC84-9C411F87AFB4}"/>
            </c:ext>
          </c:extLst>
        </c:ser>
        <c:dLbls>
          <c:showLegendKey val="0"/>
          <c:showVal val="0"/>
          <c:showCatName val="0"/>
          <c:showSerName val="0"/>
          <c:showPercent val="0"/>
          <c:showBubbleSize val="0"/>
        </c:dLbls>
        <c:axId val="1752400127"/>
        <c:axId val="1752401087"/>
      </c:scatterChart>
      <c:valAx>
        <c:axId val="1752400127"/>
        <c:scaling>
          <c:orientation val="minMax"/>
          <c:max val="500000000"/>
          <c:min val="150000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2035 Investment, $</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quot;$&quot;#,##0,,&quot;M&quot;"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752401087"/>
        <c:crosses val="autoZero"/>
        <c:crossBetween val="midCat"/>
      </c:valAx>
      <c:valAx>
        <c:axId val="175240108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2035 PCI</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752400127"/>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Arial" panose="020B0604020202020204" pitchFamily="34" charset="0"/>
          <a:cs typeface="Arial" panose="020B0604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2"/>
          <c:order val="0"/>
          <c:spPr>
            <a:ln w="25400" cap="rnd">
              <a:solidFill>
                <a:srgbClr val="FF0000"/>
              </a:solidFill>
              <a:prstDash val="dash"/>
              <a:round/>
            </a:ln>
            <a:effectLst/>
          </c:spPr>
          <c:marker>
            <c:symbol val="none"/>
          </c:marker>
          <c:dPt>
            <c:idx val="0"/>
            <c:marker>
              <c:symbol val="triangle"/>
              <c:size val="14"/>
              <c:spPr>
                <a:solidFill>
                  <a:schemeClr val="accent4">
                    <a:lumMod val="40000"/>
                    <a:lumOff val="60000"/>
                  </a:schemeClr>
                </a:solidFill>
                <a:ln w="9525">
                  <a:solidFill>
                    <a:schemeClr val="accent3"/>
                  </a:solidFill>
                </a:ln>
                <a:effectLst/>
              </c:spPr>
            </c:marker>
            <c:bubble3D val="0"/>
            <c:spPr>
              <a:ln w="25400" cap="rnd">
                <a:noFill/>
                <a:round/>
              </a:ln>
              <a:effectLst/>
            </c:spPr>
            <c:extLst>
              <c:ext xmlns:c16="http://schemas.microsoft.com/office/drawing/2014/chart" uri="{C3380CC4-5D6E-409C-BE32-E72D297353CC}">
                <c16:uniqueId val="{00000001-7B61-41E9-9A0D-7E5309FB9C58}"/>
              </c:ext>
            </c:extLst>
          </c:dPt>
          <c:xVal>
            <c:numRef>
              <c:f>Sheet2!$AL$27</c:f>
              <c:numCache>
                <c:formatCode>"$"#,##0_);[Red]\("$"#,##0\)</c:formatCode>
                <c:ptCount val="1"/>
                <c:pt idx="0">
                  <c:v>70007981</c:v>
                </c:pt>
              </c:numCache>
            </c:numRef>
          </c:xVal>
          <c:yVal>
            <c:numRef>
              <c:f>Sheet2!$AM$27</c:f>
              <c:numCache>
                <c:formatCode>General</c:formatCode>
                <c:ptCount val="1"/>
                <c:pt idx="0">
                  <c:v>80</c:v>
                </c:pt>
              </c:numCache>
            </c:numRef>
          </c:yVal>
          <c:smooth val="0"/>
          <c:extLst>
            <c:ext xmlns:c16="http://schemas.microsoft.com/office/drawing/2014/chart" uri="{C3380CC4-5D6E-409C-BE32-E72D297353CC}">
              <c16:uniqueId val="{00000002-7B61-41E9-9A0D-7E5309FB9C58}"/>
            </c:ext>
          </c:extLst>
        </c:ser>
        <c:ser>
          <c:idx val="0"/>
          <c:order val="1"/>
          <c:tx>
            <c:v>Interstate Investment vs. PCI</c:v>
          </c:tx>
          <c:spPr>
            <a:ln w="25400" cap="rnd">
              <a:noFill/>
              <a:round/>
            </a:ln>
            <a:effectLst/>
          </c:spPr>
          <c:marker>
            <c:symbol val="circle"/>
            <c:size val="9"/>
            <c:spPr>
              <a:solidFill>
                <a:schemeClr val="accent1"/>
              </a:solidFill>
              <a:ln w="9525">
                <a:solidFill>
                  <a:schemeClr val="accent1"/>
                </a:solidFill>
              </a:ln>
              <a:effectLst/>
            </c:spPr>
          </c:marker>
          <c:xVal>
            <c:numRef>
              <c:f>Sheet2!$AL$20:$AL$25</c:f>
              <c:numCache>
                <c:formatCode>"$"#,##0_);[Red]\("$"#,##0\)</c:formatCode>
                <c:ptCount val="6"/>
                <c:pt idx="0">
                  <c:v>42071341</c:v>
                </c:pt>
                <c:pt idx="1">
                  <c:v>55834675</c:v>
                </c:pt>
                <c:pt idx="2">
                  <c:v>69954300</c:v>
                </c:pt>
                <c:pt idx="3">
                  <c:v>83939983</c:v>
                </c:pt>
                <c:pt idx="4">
                  <c:v>96447773</c:v>
                </c:pt>
                <c:pt idx="5">
                  <c:v>110561243</c:v>
                </c:pt>
              </c:numCache>
            </c:numRef>
          </c:xVal>
          <c:yVal>
            <c:numRef>
              <c:f>Sheet2!$AM$20:$AM$25</c:f>
              <c:numCache>
                <c:formatCode>General</c:formatCode>
                <c:ptCount val="6"/>
                <c:pt idx="0">
                  <c:v>76.86</c:v>
                </c:pt>
                <c:pt idx="1">
                  <c:v>78.459999999999994</c:v>
                </c:pt>
                <c:pt idx="2">
                  <c:v>79.989999999999995</c:v>
                </c:pt>
                <c:pt idx="3">
                  <c:v>81.459999999999994</c:v>
                </c:pt>
                <c:pt idx="4">
                  <c:v>82.17</c:v>
                </c:pt>
                <c:pt idx="5">
                  <c:v>82.32</c:v>
                </c:pt>
              </c:numCache>
            </c:numRef>
          </c:yVal>
          <c:smooth val="0"/>
          <c:extLst>
            <c:ext xmlns:c16="http://schemas.microsoft.com/office/drawing/2014/chart" uri="{C3380CC4-5D6E-409C-BE32-E72D297353CC}">
              <c16:uniqueId val="{00000003-7B61-41E9-9A0D-7E5309FB9C58}"/>
            </c:ext>
          </c:extLst>
        </c:ser>
        <c:ser>
          <c:idx val="1"/>
          <c:order val="2"/>
          <c:tx>
            <c:v>Target</c:v>
          </c:tx>
          <c:spPr>
            <a:ln w="25400" cap="rnd">
              <a:solidFill>
                <a:srgbClr val="FF0000"/>
              </a:solidFill>
              <a:prstDash val="dash"/>
              <a:round/>
            </a:ln>
            <a:effectLst/>
          </c:spPr>
          <c:marker>
            <c:symbol val="circle"/>
            <c:size val="5"/>
            <c:spPr>
              <a:solidFill>
                <a:schemeClr val="accent2"/>
              </a:solidFill>
              <a:ln w="9525">
                <a:solidFill>
                  <a:schemeClr val="accent2"/>
                </a:solidFill>
              </a:ln>
              <a:effectLst/>
            </c:spPr>
          </c:marker>
          <c:xVal>
            <c:numRef>
              <c:f>(Sheet2!$AH$28,Sheet2!$AL$26)</c:f>
              <c:numCache>
                <c:formatCode>General</c:formatCode>
                <c:ptCount val="2"/>
                <c:pt idx="0" formatCode="&quot;$&quot;#,##0">
                  <c:v>0</c:v>
                </c:pt>
                <c:pt idx="1">
                  <c:v>120000000</c:v>
                </c:pt>
              </c:numCache>
            </c:numRef>
          </c:xVal>
          <c:yVal>
            <c:numRef>
              <c:f>(Sheet2!$AN$25,Sheet2!$AN$26)</c:f>
              <c:numCache>
                <c:formatCode>General</c:formatCode>
                <c:ptCount val="2"/>
                <c:pt idx="0">
                  <c:v>80</c:v>
                </c:pt>
                <c:pt idx="1">
                  <c:v>80</c:v>
                </c:pt>
              </c:numCache>
            </c:numRef>
          </c:yVal>
          <c:smooth val="0"/>
          <c:extLst>
            <c:ext xmlns:c16="http://schemas.microsoft.com/office/drawing/2014/chart" uri="{C3380CC4-5D6E-409C-BE32-E72D297353CC}">
              <c16:uniqueId val="{00000004-7B61-41E9-9A0D-7E5309FB9C58}"/>
            </c:ext>
          </c:extLst>
        </c:ser>
        <c:dLbls>
          <c:showLegendKey val="0"/>
          <c:showVal val="0"/>
          <c:showCatName val="0"/>
          <c:showSerName val="0"/>
          <c:showPercent val="0"/>
          <c:showBubbleSize val="0"/>
        </c:dLbls>
        <c:axId val="1752400127"/>
        <c:axId val="1752401087"/>
      </c:scatterChart>
      <c:valAx>
        <c:axId val="1752400127"/>
        <c:scaling>
          <c:orientation val="minMax"/>
          <c:max val="120000000"/>
          <c:min val="40000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2035 Investment, $</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quot;$&quot;#,##0,,&quot;M&quot;"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752401087"/>
        <c:crosses val="autoZero"/>
        <c:crossBetween val="midCat"/>
      </c:valAx>
      <c:valAx>
        <c:axId val="175240108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2035 PCI</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752400127"/>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1">
  <a:schemeClr val="accent1"/>
</cs:colorStyle>
</file>

<file path=ppt/charts/colors2.xml><?xml version="1.0" encoding="utf-8"?>
<cs:colorStyle xmlns:cs="http://schemas.microsoft.com/office/drawing/2012/chartStyle" xmlns:a="http://schemas.openxmlformats.org/drawingml/2006/main" meth="withinLinear" id="18">
  <a:schemeClr val="accent5"/>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199C47-6A00-45F4-BA0D-AB428AFBD98A}"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en-US"/>
        </a:p>
      </dgm:t>
    </dgm:pt>
    <dgm:pt modelId="{B2F16B7C-88C6-4DEB-807E-AB418553394A}">
      <dgm:prSet phldrT="[Text]" custT="1"/>
      <dgm:spPr/>
      <dgm:t>
        <a:bodyPr/>
        <a:lstStyle/>
        <a:p>
          <a:r>
            <a:rPr lang="en-US" sz="1400" dirty="0"/>
            <a:t>Load (Trucks)</a:t>
          </a:r>
        </a:p>
      </dgm:t>
    </dgm:pt>
    <dgm:pt modelId="{60D6237E-7C5F-472C-9985-CF61A5545A76}" type="parTrans" cxnId="{E4AC68D1-8607-49D9-8776-9A166A3EF968}">
      <dgm:prSet/>
      <dgm:spPr/>
      <dgm:t>
        <a:bodyPr/>
        <a:lstStyle/>
        <a:p>
          <a:endParaRPr lang="en-US" sz="1400"/>
        </a:p>
      </dgm:t>
    </dgm:pt>
    <dgm:pt modelId="{48D568BE-C9AE-42F8-B054-9F97B4ED1683}" type="sibTrans" cxnId="{E4AC68D1-8607-49D9-8776-9A166A3EF968}">
      <dgm:prSet/>
      <dgm:spPr/>
      <dgm:t>
        <a:bodyPr/>
        <a:lstStyle/>
        <a:p>
          <a:endParaRPr lang="en-US" sz="1400"/>
        </a:p>
      </dgm:t>
    </dgm:pt>
    <dgm:pt modelId="{E0501A18-BAF7-4AEE-87A9-AC0AE706FD9B}">
      <dgm:prSet phldrT="[Text]" custT="1"/>
      <dgm:spPr/>
      <dgm:t>
        <a:bodyPr/>
        <a:lstStyle/>
        <a:p>
          <a:r>
            <a:rPr lang="en-US" sz="1400" dirty="0"/>
            <a:t>Material</a:t>
          </a:r>
        </a:p>
      </dgm:t>
    </dgm:pt>
    <dgm:pt modelId="{4A4D94E8-7F6C-4A8E-AE90-7E537183DF31}" type="parTrans" cxnId="{CCC0D730-571D-4157-8B7D-5F2D638F9BC3}">
      <dgm:prSet/>
      <dgm:spPr/>
      <dgm:t>
        <a:bodyPr/>
        <a:lstStyle/>
        <a:p>
          <a:endParaRPr lang="en-US" sz="1400"/>
        </a:p>
      </dgm:t>
    </dgm:pt>
    <dgm:pt modelId="{D283F66B-940B-42E5-8F58-FFD97E69E6D9}" type="sibTrans" cxnId="{CCC0D730-571D-4157-8B7D-5F2D638F9BC3}">
      <dgm:prSet/>
      <dgm:spPr/>
      <dgm:t>
        <a:bodyPr/>
        <a:lstStyle/>
        <a:p>
          <a:endParaRPr lang="en-US" sz="1400"/>
        </a:p>
      </dgm:t>
    </dgm:pt>
    <dgm:pt modelId="{EDC3B203-3114-49DA-A548-48159A6D32E7}">
      <dgm:prSet phldrT="[Text]" custT="1"/>
      <dgm:spPr/>
      <dgm:t>
        <a:bodyPr/>
        <a:lstStyle/>
        <a:p>
          <a:r>
            <a:rPr lang="en-US" sz="1400" dirty="0"/>
            <a:t>Climate</a:t>
          </a:r>
        </a:p>
      </dgm:t>
    </dgm:pt>
    <dgm:pt modelId="{5C44D4F1-F047-42D5-8198-8504EC21F954}" type="parTrans" cxnId="{671311AC-D98B-4169-84EF-B17847FB0C25}">
      <dgm:prSet/>
      <dgm:spPr/>
      <dgm:t>
        <a:bodyPr/>
        <a:lstStyle/>
        <a:p>
          <a:endParaRPr lang="en-US" sz="1400"/>
        </a:p>
      </dgm:t>
    </dgm:pt>
    <dgm:pt modelId="{8202ACB2-4E40-4AE5-AA48-A5CFAEF53005}" type="sibTrans" cxnId="{671311AC-D98B-4169-84EF-B17847FB0C25}">
      <dgm:prSet/>
      <dgm:spPr/>
      <dgm:t>
        <a:bodyPr/>
        <a:lstStyle/>
        <a:p>
          <a:endParaRPr lang="en-US" sz="1400"/>
        </a:p>
      </dgm:t>
    </dgm:pt>
    <dgm:pt modelId="{C8717ED2-D2E4-4FF6-A2F7-25296AE1C81F}">
      <dgm:prSet phldrT="[Text]" custT="1"/>
      <dgm:spPr/>
      <dgm:t>
        <a:bodyPr/>
        <a:lstStyle/>
        <a:p>
          <a:r>
            <a:rPr lang="en-US" sz="1400" dirty="0"/>
            <a:t>Construction</a:t>
          </a:r>
        </a:p>
      </dgm:t>
    </dgm:pt>
    <dgm:pt modelId="{AF790A04-4E55-4725-8E4C-56964982CC10}" type="parTrans" cxnId="{68B35286-BA56-4DA4-985E-00D1E88655F2}">
      <dgm:prSet/>
      <dgm:spPr/>
      <dgm:t>
        <a:bodyPr/>
        <a:lstStyle/>
        <a:p>
          <a:endParaRPr lang="en-US" sz="1400"/>
        </a:p>
      </dgm:t>
    </dgm:pt>
    <dgm:pt modelId="{B85EC7D2-E834-415F-80B1-6BBADBD12518}" type="sibTrans" cxnId="{68B35286-BA56-4DA4-985E-00D1E88655F2}">
      <dgm:prSet/>
      <dgm:spPr/>
      <dgm:t>
        <a:bodyPr/>
        <a:lstStyle/>
        <a:p>
          <a:endParaRPr lang="en-US" sz="1400"/>
        </a:p>
      </dgm:t>
    </dgm:pt>
    <dgm:pt modelId="{CFEF2276-5358-4966-95C1-7999E98B3ABD}" type="pres">
      <dgm:prSet presAssocID="{E4199C47-6A00-45F4-BA0D-AB428AFBD98A}" presName="cycleMatrixDiagram" presStyleCnt="0">
        <dgm:presLayoutVars>
          <dgm:chMax val="1"/>
          <dgm:dir/>
          <dgm:animLvl val="lvl"/>
          <dgm:resizeHandles val="exact"/>
        </dgm:presLayoutVars>
      </dgm:prSet>
      <dgm:spPr/>
    </dgm:pt>
    <dgm:pt modelId="{AD272DA8-A986-4005-A981-ED51E4BFAA8A}" type="pres">
      <dgm:prSet presAssocID="{E4199C47-6A00-45F4-BA0D-AB428AFBD98A}" presName="children" presStyleCnt="0"/>
      <dgm:spPr/>
    </dgm:pt>
    <dgm:pt modelId="{87474C72-3D74-4044-8996-BE1ACD685215}" type="pres">
      <dgm:prSet presAssocID="{E4199C47-6A00-45F4-BA0D-AB428AFBD98A}" presName="childPlaceholder" presStyleCnt="0"/>
      <dgm:spPr/>
    </dgm:pt>
    <dgm:pt modelId="{516ACA43-7963-43DE-89E5-AA409CF156E7}" type="pres">
      <dgm:prSet presAssocID="{E4199C47-6A00-45F4-BA0D-AB428AFBD98A}" presName="circle" presStyleCnt="0"/>
      <dgm:spPr/>
    </dgm:pt>
    <dgm:pt modelId="{21D68F86-E9AE-4A92-BC17-C9F78CF8F44F}" type="pres">
      <dgm:prSet presAssocID="{E4199C47-6A00-45F4-BA0D-AB428AFBD98A}" presName="quadrant1" presStyleLbl="node1" presStyleIdx="0" presStyleCnt="4">
        <dgm:presLayoutVars>
          <dgm:chMax val="1"/>
          <dgm:bulletEnabled val="1"/>
        </dgm:presLayoutVars>
      </dgm:prSet>
      <dgm:spPr/>
    </dgm:pt>
    <dgm:pt modelId="{5D2844D5-D647-4BD5-81E8-E5E35D02CF0E}" type="pres">
      <dgm:prSet presAssocID="{E4199C47-6A00-45F4-BA0D-AB428AFBD98A}" presName="quadrant2" presStyleLbl="node1" presStyleIdx="1" presStyleCnt="4">
        <dgm:presLayoutVars>
          <dgm:chMax val="1"/>
          <dgm:bulletEnabled val="1"/>
        </dgm:presLayoutVars>
      </dgm:prSet>
      <dgm:spPr/>
    </dgm:pt>
    <dgm:pt modelId="{F10E7833-41EE-4A1C-807B-A589D2041673}" type="pres">
      <dgm:prSet presAssocID="{E4199C47-6A00-45F4-BA0D-AB428AFBD98A}" presName="quadrant3" presStyleLbl="node1" presStyleIdx="2" presStyleCnt="4">
        <dgm:presLayoutVars>
          <dgm:chMax val="1"/>
          <dgm:bulletEnabled val="1"/>
        </dgm:presLayoutVars>
      </dgm:prSet>
      <dgm:spPr/>
    </dgm:pt>
    <dgm:pt modelId="{37E6B869-B1C0-43BE-8E96-8E3D4A4EFAB3}" type="pres">
      <dgm:prSet presAssocID="{E4199C47-6A00-45F4-BA0D-AB428AFBD98A}" presName="quadrant4" presStyleLbl="node1" presStyleIdx="3" presStyleCnt="4">
        <dgm:presLayoutVars>
          <dgm:chMax val="1"/>
          <dgm:bulletEnabled val="1"/>
        </dgm:presLayoutVars>
      </dgm:prSet>
      <dgm:spPr/>
    </dgm:pt>
    <dgm:pt modelId="{1D8C6388-0E94-40B9-A8CE-B83000DFAD14}" type="pres">
      <dgm:prSet presAssocID="{E4199C47-6A00-45F4-BA0D-AB428AFBD98A}" presName="quadrantPlaceholder" presStyleCnt="0"/>
      <dgm:spPr/>
    </dgm:pt>
    <dgm:pt modelId="{A00A9115-E01B-4F96-8DEF-F205A9FF47B7}" type="pres">
      <dgm:prSet presAssocID="{E4199C47-6A00-45F4-BA0D-AB428AFBD98A}" presName="center1" presStyleLbl="fgShp" presStyleIdx="0" presStyleCnt="2"/>
      <dgm:spPr/>
    </dgm:pt>
    <dgm:pt modelId="{ABED8E45-B01A-4007-AF7B-3216AD63E878}" type="pres">
      <dgm:prSet presAssocID="{E4199C47-6A00-45F4-BA0D-AB428AFBD98A}" presName="center2" presStyleLbl="fgShp" presStyleIdx="1" presStyleCnt="2"/>
      <dgm:spPr/>
    </dgm:pt>
  </dgm:ptLst>
  <dgm:cxnLst>
    <dgm:cxn modelId="{CCC0D730-571D-4157-8B7D-5F2D638F9BC3}" srcId="{E4199C47-6A00-45F4-BA0D-AB428AFBD98A}" destId="{E0501A18-BAF7-4AEE-87A9-AC0AE706FD9B}" srcOrd="1" destOrd="0" parTransId="{4A4D94E8-7F6C-4A8E-AE90-7E537183DF31}" sibTransId="{D283F66B-940B-42E5-8F58-FFD97E69E6D9}"/>
    <dgm:cxn modelId="{4DB14062-1454-44C0-97E5-640C4029D6B0}" type="presOf" srcId="{E0501A18-BAF7-4AEE-87A9-AC0AE706FD9B}" destId="{5D2844D5-D647-4BD5-81E8-E5E35D02CF0E}" srcOrd="0" destOrd="0" presId="urn:microsoft.com/office/officeart/2005/8/layout/cycle4"/>
    <dgm:cxn modelId="{60D68751-44EF-4A14-AA25-7E5D196C5066}" type="presOf" srcId="{C8717ED2-D2E4-4FF6-A2F7-25296AE1C81F}" destId="{37E6B869-B1C0-43BE-8E96-8E3D4A4EFAB3}" srcOrd="0" destOrd="0" presId="urn:microsoft.com/office/officeart/2005/8/layout/cycle4"/>
    <dgm:cxn modelId="{D92A9B83-C03B-47D7-BF55-18C024B615B0}" type="presOf" srcId="{B2F16B7C-88C6-4DEB-807E-AB418553394A}" destId="{21D68F86-E9AE-4A92-BC17-C9F78CF8F44F}" srcOrd="0" destOrd="0" presId="urn:microsoft.com/office/officeart/2005/8/layout/cycle4"/>
    <dgm:cxn modelId="{68B35286-BA56-4DA4-985E-00D1E88655F2}" srcId="{E4199C47-6A00-45F4-BA0D-AB428AFBD98A}" destId="{C8717ED2-D2E4-4FF6-A2F7-25296AE1C81F}" srcOrd="3" destOrd="0" parTransId="{AF790A04-4E55-4725-8E4C-56964982CC10}" sibTransId="{B85EC7D2-E834-415F-80B1-6BBADBD12518}"/>
    <dgm:cxn modelId="{671311AC-D98B-4169-84EF-B17847FB0C25}" srcId="{E4199C47-6A00-45F4-BA0D-AB428AFBD98A}" destId="{EDC3B203-3114-49DA-A548-48159A6D32E7}" srcOrd="2" destOrd="0" parTransId="{5C44D4F1-F047-42D5-8198-8504EC21F954}" sibTransId="{8202ACB2-4E40-4AE5-AA48-A5CFAEF53005}"/>
    <dgm:cxn modelId="{E4AC68D1-8607-49D9-8776-9A166A3EF968}" srcId="{E4199C47-6A00-45F4-BA0D-AB428AFBD98A}" destId="{B2F16B7C-88C6-4DEB-807E-AB418553394A}" srcOrd="0" destOrd="0" parTransId="{60D6237E-7C5F-472C-9985-CF61A5545A76}" sibTransId="{48D568BE-C9AE-42F8-B054-9F97B4ED1683}"/>
    <dgm:cxn modelId="{5BF770E4-E9AF-46CB-89B5-86476C91475D}" type="presOf" srcId="{E4199C47-6A00-45F4-BA0D-AB428AFBD98A}" destId="{CFEF2276-5358-4966-95C1-7999E98B3ABD}" srcOrd="0" destOrd="0" presId="urn:microsoft.com/office/officeart/2005/8/layout/cycle4"/>
    <dgm:cxn modelId="{542DAAFE-BE07-44DC-B425-48B8836D063E}" type="presOf" srcId="{EDC3B203-3114-49DA-A548-48159A6D32E7}" destId="{F10E7833-41EE-4A1C-807B-A589D2041673}" srcOrd="0" destOrd="0" presId="urn:microsoft.com/office/officeart/2005/8/layout/cycle4"/>
    <dgm:cxn modelId="{173D9473-169F-4227-B66E-7EE1A6A8AF66}" type="presParOf" srcId="{CFEF2276-5358-4966-95C1-7999E98B3ABD}" destId="{AD272DA8-A986-4005-A981-ED51E4BFAA8A}" srcOrd="0" destOrd="0" presId="urn:microsoft.com/office/officeart/2005/8/layout/cycle4"/>
    <dgm:cxn modelId="{D9329C85-8657-4E38-B76F-E8E08D167D2C}" type="presParOf" srcId="{AD272DA8-A986-4005-A981-ED51E4BFAA8A}" destId="{87474C72-3D74-4044-8996-BE1ACD685215}" srcOrd="0" destOrd="0" presId="urn:microsoft.com/office/officeart/2005/8/layout/cycle4"/>
    <dgm:cxn modelId="{08D7F839-832F-4B4A-9D4B-3A3F34CCCFFC}" type="presParOf" srcId="{CFEF2276-5358-4966-95C1-7999E98B3ABD}" destId="{516ACA43-7963-43DE-89E5-AA409CF156E7}" srcOrd="1" destOrd="0" presId="urn:microsoft.com/office/officeart/2005/8/layout/cycle4"/>
    <dgm:cxn modelId="{4A3F8F92-F8DD-42DE-97AC-325958BDC7B6}" type="presParOf" srcId="{516ACA43-7963-43DE-89E5-AA409CF156E7}" destId="{21D68F86-E9AE-4A92-BC17-C9F78CF8F44F}" srcOrd="0" destOrd="0" presId="urn:microsoft.com/office/officeart/2005/8/layout/cycle4"/>
    <dgm:cxn modelId="{C14BF35E-C939-4151-8D28-A934521AEA11}" type="presParOf" srcId="{516ACA43-7963-43DE-89E5-AA409CF156E7}" destId="{5D2844D5-D647-4BD5-81E8-E5E35D02CF0E}" srcOrd="1" destOrd="0" presId="urn:microsoft.com/office/officeart/2005/8/layout/cycle4"/>
    <dgm:cxn modelId="{267856B5-61A1-4BAD-ACF3-F980F19566B7}" type="presParOf" srcId="{516ACA43-7963-43DE-89E5-AA409CF156E7}" destId="{F10E7833-41EE-4A1C-807B-A589D2041673}" srcOrd="2" destOrd="0" presId="urn:microsoft.com/office/officeart/2005/8/layout/cycle4"/>
    <dgm:cxn modelId="{2F13D1C8-6AC6-4D46-8E54-055C0411A9DA}" type="presParOf" srcId="{516ACA43-7963-43DE-89E5-AA409CF156E7}" destId="{37E6B869-B1C0-43BE-8E96-8E3D4A4EFAB3}" srcOrd="3" destOrd="0" presId="urn:microsoft.com/office/officeart/2005/8/layout/cycle4"/>
    <dgm:cxn modelId="{3E9D990E-6798-49B3-825E-DAF8DB1D03CF}" type="presParOf" srcId="{516ACA43-7963-43DE-89E5-AA409CF156E7}" destId="{1D8C6388-0E94-40B9-A8CE-B83000DFAD14}" srcOrd="4" destOrd="0" presId="urn:microsoft.com/office/officeart/2005/8/layout/cycle4"/>
    <dgm:cxn modelId="{B4D8DECD-6294-4AC8-BFF3-5BCFC4272A2F}" type="presParOf" srcId="{CFEF2276-5358-4966-95C1-7999E98B3ABD}" destId="{A00A9115-E01B-4F96-8DEF-F205A9FF47B7}" srcOrd="2" destOrd="0" presId="urn:microsoft.com/office/officeart/2005/8/layout/cycle4"/>
    <dgm:cxn modelId="{940BD90D-3721-46FF-BBDC-01820A4CFB72}" type="presParOf" srcId="{CFEF2276-5358-4966-95C1-7999E98B3ABD}" destId="{ABED8E45-B01A-4007-AF7B-3216AD63E878}"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4199C47-6A00-45F4-BA0D-AB428AFBD98A}"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en-US"/>
        </a:p>
      </dgm:t>
    </dgm:pt>
    <dgm:pt modelId="{B2F16B7C-88C6-4DEB-807E-AB418553394A}">
      <dgm:prSet phldrT="[Text]" custT="1"/>
      <dgm:spPr/>
      <dgm:t>
        <a:bodyPr/>
        <a:lstStyle/>
        <a:p>
          <a:r>
            <a:rPr lang="en-US" sz="1400" dirty="0"/>
            <a:t>Load (Trucks)</a:t>
          </a:r>
        </a:p>
      </dgm:t>
    </dgm:pt>
    <dgm:pt modelId="{60D6237E-7C5F-472C-9985-CF61A5545A76}" type="parTrans" cxnId="{E4AC68D1-8607-49D9-8776-9A166A3EF968}">
      <dgm:prSet/>
      <dgm:spPr/>
      <dgm:t>
        <a:bodyPr/>
        <a:lstStyle/>
        <a:p>
          <a:endParaRPr lang="en-US" sz="1400"/>
        </a:p>
      </dgm:t>
    </dgm:pt>
    <dgm:pt modelId="{48D568BE-C9AE-42F8-B054-9F97B4ED1683}" type="sibTrans" cxnId="{E4AC68D1-8607-49D9-8776-9A166A3EF968}">
      <dgm:prSet/>
      <dgm:spPr/>
      <dgm:t>
        <a:bodyPr/>
        <a:lstStyle/>
        <a:p>
          <a:endParaRPr lang="en-US" sz="1400"/>
        </a:p>
      </dgm:t>
    </dgm:pt>
    <dgm:pt modelId="{547E4C40-9F10-4320-9A4C-1AA04270626C}">
      <dgm:prSet phldrT="[Text]" custT="1"/>
      <dgm:spPr/>
      <dgm:t>
        <a:bodyPr/>
        <a:lstStyle/>
        <a:p>
          <a:r>
            <a:rPr lang="en-US" sz="1400" dirty="0"/>
            <a:t>Fatigue Cracking</a:t>
          </a:r>
        </a:p>
      </dgm:t>
    </dgm:pt>
    <dgm:pt modelId="{DE4A2270-1D52-4899-AA79-5FE7C1027380}" type="parTrans" cxnId="{6DF27399-9B6D-453F-8919-2D1174CAFFA9}">
      <dgm:prSet/>
      <dgm:spPr/>
      <dgm:t>
        <a:bodyPr/>
        <a:lstStyle/>
        <a:p>
          <a:endParaRPr lang="en-US" sz="1400"/>
        </a:p>
      </dgm:t>
    </dgm:pt>
    <dgm:pt modelId="{E3AACE58-2F01-4130-9FDB-2BB812156822}" type="sibTrans" cxnId="{6DF27399-9B6D-453F-8919-2D1174CAFFA9}">
      <dgm:prSet/>
      <dgm:spPr/>
      <dgm:t>
        <a:bodyPr/>
        <a:lstStyle/>
        <a:p>
          <a:endParaRPr lang="en-US" sz="1400"/>
        </a:p>
      </dgm:t>
    </dgm:pt>
    <dgm:pt modelId="{E0501A18-BAF7-4AEE-87A9-AC0AE706FD9B}">
      <dgm:prSet phldrT="[Text]" custT="1"/>
      <dgm:spPr/>
      <dgm:t>
        <a:bodyPr/>
        <a:lstStyle/>
        <a:p>
          <a:r>
            <a:rPr lang="en-US" sz="1400" dirty="0"/>
            <a:t>Material</a:t>
          </a:r>
        </a:p>
      </dgm:t>
    </dgm:pt>
    <dgm:pt modelId="{4A4D94E8-7F6C-4A8E-AE90-7E537183DF31}" type="parTrans" cxnId="{CCC0D730-571D-4157-8B7D-5F2D638F9BC3}">
      <dgm:prSet/>
      <dgm:spPr/>
      <dgm:t>
        <a:bodyPr/>
        <a:lstStyle/>
        <a:p>
          <a:endParaRPr lang="en-US" sz="1400"/>
        </a:p>
      </dgm:t>
    </dgm:pt>
    <dgm:pt modelId="{D283F66B-940B-42E5-8F58-FFD97E69E6D9}" type="sibTrans" cxnId="{CCC0D730-571D-4157-8B7D-5F2D638F9BC3}">
      <dgm:prSet/>
      <dgm:spPr/>
      <dgm:t>
        <a:bodyPr/>
        <a:lstStyle/>
        <a:p>
          <a:endParaRPr lang="en-US" sz="1400"/>
        </a:p>
      </dgm:t>
    </dgm:pt>
    <dgm:pt modelId="{00414F53-064E-4D78-9A84-A472888AB381}">
      <dgm:prSet phldrT="[Text]" custT="1"/>
      <dgm:spPr/>
      <dgm:t>
        <a:bodyPr/>
        <a:lstStyle/>
        <a:p>
          <a:r>
            <a:rPr lang="en-US" sz="1400" dirty="0"/>
            <a:t>Stripping</a:t>
          </a:r>
        </a:p>
      </dgm:t>
    </dgm:pt>
    <dgm:pt modelId="{D9D183C4-86C6-4775-9399-A5DAD48AACE6}" type="parTrans" cxnId="{714416BE-DCDC-4BA0-8CEA-5384859B1234}">
      <dgm:prSet/>
      <dgm:spPr/>
      <dgm:t>
        <a:bodyPr/>
        <a:lstStyle/>
        <a:p>
          <a:endParaRPr lang="en-US" sz="1400"/>
        </a:p>
      </dgm:t>
    </dgm:pt>
    <dgm:pt modelId="{79529C2D-A74B-48FE-8CFB-99A5644C4CC8}" type="sibTrans" cxnId="{714416BE-DCDC-4BA0-8CEA-5384859B1234}">
      <dgm:prSet/>
      <dgm:spPr/>
      <dgm:t>
        <a:bodyPr/>
        <a:lstStyle/>
        <a:p>
          <a:endParaRPr lang="en-US" sz="1400"/>
        </a:p>
      </dgm:t>
    </dgm:pt>
    <dgm:pt modelId="{EDC3B203-3114-49DA-A548-48159A6D32E7}">
      <dgm:prSet phldrT="[Text]" custT="1"/>
      <dgm:spPr/>
      <dgm:t>
        <a:bodyPr/>
        <a:lstStyle/>
        <a:p>
          <a:r>
            <a:rPr lang="en-US" sz="1400" dirty="0"/>
            <a:t>Climate</a:t>
          </a:r>
        </a:p>
      </dgm:t>
    </dgm:pt>
    <dgm:pt modelId="{5C44D4F1-F047-42D5-8198-8504EC21F954}" type="parTrans" cxnId="{671311AC-D98B-4169-84EF-B17847FB0C25}">
      <dgm:prSet/>
      <dgm:spPr/>
      <dgm:t>
        <a:bodyPr/>
        <a:lstStyle/>
        <a:p>
          <a:endParaRPr lang="en-US" sz="1400"/>
        </a:p>
      </dgm:t>
    </dgm:pt>
    <dgm:pt modelId="{8202ACB2-4E40-4AE5-AA48-A5CFAEF53005}" type="sibTrans" cxnId="{671311AC-D98B-4169-84EF-B17847FB0C25}">
      <dgm:prSet/>
      <dgm:spPr/>
      <dgm:t>
        <a:bodyPr/>
        <a:lstStyle/>
        <a:p>
          <a:endParaRPr lang="en-US" sz="1400"/>
        </a:p>
      </dgm:t>
    </dgm:pt>
    <dgm:pt modelId="{016A3024-EC5A-4566-9A85-2193A2F2611A}">
      <dgm:prSet phldrT="[Text]" custT="1"/>
      <dgm:spPr/>
      <dgm:t>
        <a:bodyPr/>
        <a:lstStyle/>
        <a:p>
          <a:r>
            <a:rPr lang="en-US" sz="1400" dirty="0"/>
            <a:t>Rutting</a:t>
          </a:r>
        </a:p>
      </dgm:t>
    </dgm:pt>
    <dgm:pt modelId="{0AFF2DB6-B1B0-459D-A24F-B3C9B1756F03}" type="parTrans" cxnId="{772E82D7-60E6-435E-849A-0981F2529AC4}">
      <dgm:prSet/>
      <dgm:spPr/>
      <dgm:t>
        <a:bodyPr/>
        <a:lstStyle/>
        <a:p>
          <a:endParaRPr lang="en-US" sz="1400"/>
        </a:p>
      </dgm:t>
    </dgm:pt>
    <dgm:pt modelId="{D22F6619-BB96-41DA-9292-483C76A4E7F5}" type="sibTrans" cxnId="{772E82D7-60E6-435E-849A-0981F2529AC4}">
      <dgm:prSet/>
      <dgm:spPr/>
      <dgm:t>
        <a:bodyPr/>
        <a:lstStyle/>
        <a:p>
          <a:endParaRPr lang="en-US" sz="1400"/>
        </a:p>
      </dgm:t>
    </dgm:pt>
    <dgm:pt modelId="{C8717ED2-D2E4-4FF6-A2F7-25296AE1C81F}">
      <dgm:prSet phldrT="[Text]" custT="1"/>
      <dgm:spPr/>
      <dgm:t>
        <a:bodyPr/>
        <a:lstStyle/>
        <a:p>
          <a:r>
            <a:rPr lang="en-US" sz="1400" dirty="0"/>
            <a:t>Construction</a:t>
          </a:r>
        </a:p>
      </dgm:t>
    </dgm:pt>
    <dgm:pt modelId="{AF790A04-4E55-4725-8E4C-56964982CC10}" type="parTrans" cxnId="{68B35286-BA56-4DA4-985E-00D1E88655F2}">
      <dgm:prSet/>
      <dgm:spPr/>
      <dgm:t>
        <a:bodyPr/>
        <a:lstStyle/>
        <a:p>
          <a:endParaRPr lang="en-US" sz="1400"/>
        </a:p>
      </dgm:t>
    </dgm:pt>
    <dgm:pt modelId="{B85EC7D2-E834-415F-80B1-6BBADBD12518}" type="sibTrans" cxnId="{68B35286-BA56-4DA4-985E-00D1E88655F2}">
      <dgm:prSet/>
      <dgm:spPr/>
      <dgm:t>
        <a:bodyPr/>
        <a:lstStyle/>
        <a:p>
          <a:endParaRPr lang="en-US" sz="1400"/>
        </a:p>
      </dgm:t>
    </dgm:pt>
    <dgm:pt modelId="{9CFCDB4D-6F5C-4347-B7FE-084E4032249E}">
      <dgm:prSet phldrT="[Text]" custT="1"/>
      <dgm:spPr/>
      <dgm:t>
        <a:bodyPr/>
        <a:lstStyle/>
        <a:p>
          <a:r>
            <a:rPr lang="en-US" sz="1400" dirty="0"/>
            <a:t>Roller marks</a:t>
          </a:r>
        </a:p>
      </dgm:t>
    </dgm:pt>
    <dgm:pt modelId="{2CC9BEDD-2DB5-4D23-BEAD-A61C57854386}" type="parTrans" cxnId="{60DBE64D-B7BB-464A-898A-894B1913EC7F}">
      <dgm:prSet/>
      <dgm:spPr/>
      <dgm:t>
        <a:bodyPr/>
        <a:lstStyle/>
        <a:p>
          <a:endParaRPr lang="en-US" sz="1400"/>
        </a:p>
      </dgm:t>
    </dgm:pt>
    <dgm:pt modelId="{BC1CAB79-5839-47F6-9E2E-244D73626E4C}" type="sibTrans" cxnId="{60DBE64D-B7BB-464A-898A-894B1913EC7F}">
      <dgm:prSet/>
      <dgm:spPr/>
      <dgm:t>
        <a:bodyPr/>
        <a:lstStyle/>
        <a:p>
          <a:endParaRPr lang="en-US" sz="1400"/>
        </a:p>
      </dgm:t>
    </dgm:pt>
    <dgm:pt modelId="{B809DE58-28C5-40B2-B47B-37281944D944}">
      <dgm:prSet phldrT="[Text]" custT="1"/>
      <dgm:spPr/>
      <dgm:t>
        <a:bodyPr/>
        <a:lstStyle/>
        <a:p>
          <a:r>
            <a:rPr lang="en-US" sz="1400" dirty="0"/>
            <a:t>Bleeding</a:t>
          </a:r>
        </a:p>
      </dgm:t>
    </dgm:pt>
    <dgm:pt modelId="{99CFA28B-F783-4711-9C78-415226D88BA2}" type="parTrans" cxnId="{8B8591C9-3796-4D7C-A978-5DA675AAA6EC}">
      <dgm:prSet/>
      <dgm:spPr/>
      <dgm:t>
        <a:bodyPr/>
        <a:lstStyle/>
        <a:p>
          <a:endParaRPr lang="en-US" sz="1400"/>
        </a:p>
      </dgm:t>
    </dgm:pt>
    <dgm:pt modelId="{1D3954FF-ABDC-44C5-8572-E3004E8EF1FF}" type="sibTrans" cxnId="{8B8591C9-3796-4D7C-A978-5DA675AAA6EC}">
      <dgm:prSet/>
      <dgm:spPr/>
      <dgm:t>
        <a:bodyPr/>
        <a:lstStyle/>
        <a:p>
          <a:endParaRPr lang="en-US" sz="1400"/>
        </a:p>
      </dgm:t>
    </dgm:pt>
    <dgm:pt modelId="{8C57A3A6-0405-438E-8565-CB104F1C7ED1}">
      <dgm:prSet phldrT="[Text]" custT="1"/>
      <dgm:spPr/>
      <dgm:t>
        <a:bodyPr/>
        <a:lstStyle/>
        <a:p>
          <a:r>
            <a:rPr lang="en-US" sz="1400" dirty="0"/>
            <a:t>Durability Cracking</a:t>
          </a:r>
        </a:p>
      </dgm:t>
    </dgm:pt>
    <dgm:pt modelId="{00D9BC09-297B-4410-BB22-0E2493930599}" type="parTrans" cxnId="{197CEAE3-78BE-4692-A668-4FCD3FD10799}">
      <dgm:prSet/>
      <dgm:spPr/>
      <dgm:t>
        <a:bodyPr/>
        <a:lstStyle/>
        <a:p>
          <a:endParaRPr lang="en-US" sz="1400"/>
        </a:p>
      </dgm:t>
    </dgm:pt>
    <dgm:pt modelId="{9B2D7FAB-4C2D-405E-B926-97DA1CB5E868}" type="sibTrans" cxnId="{197CEAE3-78BE-4692-A668-4FCD3FD10799}">
      <dgm:prSet/>
      <dgm:spPr/>
      <dgm:t>
        <a:bodyPr/>
        <a:lstStyle/>
        <a:p>
          <a:endParaRPr lang="en-US" sz="1400"/>
        </a:p>
      </dgm:t>
    </dgm:pt>
    <dgm:pt modelId="{4A30F96E-8AAA-4FD7-92C1-7C43983FFD95}">
      <dgm:prSet phldrT="[Text]" custT="1"/>
      <dgm:spPr/>
      <dgm:t>
        <a:bodyPr/>
        <a:lstStyle/>
        <a:p>
          <a:r>
            <a:rPr lang="en-US" sz="1400" dirty="0"/>
            <a:t>Oxidation</a:t>
          </a:r>
        </a:p>
      </dgm:t>
    </dgm:pt>
    <dgm:pt modelId="{ECEC572A-C46C-454A-BC2B-D5389F45BCCE}" type="parTrans" cxnId="{925111A3-3A89-47F5-B49D-B9B316FAF47D}">
      <dgm:prSet/>
      <dgm:spPr/>
      <dgm:t>
        <a:bodyPr/>
        <a:lstStyle/>
        <a:p>
          <a:endParaRPr lang="en-US" sz="1400"/>
        </a:p>
      </dgm:t>
    </dgm:pt>
    <dgm:pt modelId="{80ABB84F-24B8-430B-A6FF-3D6510C72F04}" type="sibTrans" cxnId="{925111A3-3A89-47F5-B49D-B9B316FAF47D}">
      <dgm:prSet/>
      <dgm:spPr/>
      <dgm:t>
        <a:bodyPr/>
        <a:lstStyle/>
        <a:p>
          <a:endParaRPr lang="en-US" sz="1400"/>
        </a:p>
      </dgm:t>
    </dgm:pt>
    <dgm:pt modelId="{F1C20573-91E3-485E-8490-E605E9ECFCA4}">
      <dgm:prSet phldrT="[Text]" custT="1"/>
      <dgm:spPr/>
      <dgm:t>
        <a:bodyPr/>
        <a:lstStyle/>
        <a:p>
          <a:r>
            <a:rPr lang="en-US" sz="1400" dirty="0"/>
            <a:t>Blowups</a:t>
          </a:r>
        </a:p>
      </dgm:t>
    </dgm:pt>
    <dgm:pt modelId="{F742E234-328B-4422-B395-414B4D9AA0B2}" type="parTrans" cxnId="{BBA30390-B214-46D8-8A80-65ED4EC79E97}">
      <dgm:prSet/>
      <dgm:spPr/>
      <dgm:t>
        <a:bodyPr/>
        <a:lstStyle/>
        <a:p>
          <a:endParaRPr lang="en-US" sz="1400"/>
        </a:p>
      </dgm:t>
    </dgm:pt>
    <dgm:pt modelId="{FB40C182-CA91-43C7-AA15-FF1854F03DBD}" type="sibTrans" cxnId="{BBA30390-B214-46D8-8A80-65ED4EC79E97}">
      <dgm:prSet/>
      <dgm:spPr/>
      <dgm:t>
        <a:bodyPr/>
        <a:lstStyle/>
        <a:p>
          <a:endParaRPr lang="en-US" sz="1400"/>
        </a:p>
      </dgm:t>
    </dgm:pt>
    <dgm:pt modelId="{DEABF98B-8623-4AE3-965E-86581A68F3EE}">
      <dgm:prSet phldrT="[Text]" custT="1"/>
      <dgm:spPr/>
      <dgm:t>
        <a:bodyPr/>
        <a:lstStyle/>
        <a:p>
          <a:r>
            <a:rPr lang="en-US" sz="1400" dirty="0"/>
            <a:t>Thermal Cracks</a:t>
          </a:r>
        </a:p>
      </dgm:t>
    </dgm:pt>
    <dgm:pt modelId="{8AE7A1F4-C2CA-49AF-B8AB-AE94EE985A84}" type="parTrans" cxnId="{201DF799-3329-4FF1-9D29-16F56B6FE7E5}">
      <dgm:prSet/>
      <dgm:spPr/>
      <dgm:t>
        <a:bodyPr/>
        <a:lstStyle/>
        <a:p>
          <a:endParaRPr lang="en-US" sz="1400"/>
        </a:p>
      </dgm:t>
    </dgm:pt>
    <dgm:pt modelId="{5EF84DFA-0B5B-4403-B07A-8D5A5C956403}" type="sibTrans" cxnId="{201DF799-3329-4FF1-9D29-16F56B6FE7E5}">
      <dgm:prSet/>
      <dgm:spPr/>
      <dgm:t>
        <a:bodyPr/>
        <a:lstStyle/>
        <a:p>
          <a:endParaRPr lang="en-US" sz="1400"/>
        </a:p>
      </dgm:t>
    </dgm:pt>
    <dgm:pt modelId="{A532A04C-4FFB-4959-8B36-7E6DE3745E51}">
      <dgm:prSet phldrT="[Text]" custT="1"/>
      <dgm:spPr/>
      <dgm:t>
        <a:bodyPr/>
        <a:lstStyle/>
        <a:p>
          <a:r>
            <a:rPr lang="en-US" sz="1400" dirty="0"/>
            <a:t>Pot holes (freeze thaw)</a:t>
          </a:r>
        </a:p>
      </dgm:t>
    </dgm:pt>
    <dgm:pt modelId="{D239B480-AC7B-464A-8D83-94C0EB84BB5E}" type="parTrans" cxnId="{07B20D81-AF52-4F73-9EB4-4C174E62ACA5}">
      <dgm:prSet/>
      <dgm:spPr/>
      <dgm:t>
        <a:bodyPr/>
        <a:lstStyle/>
        <a:p>
          <a:endParaRPr lang="en-US" sz="1400"/>
        </a:p>
      </dgm:t>
    </dgm:pt>
    <dgm:pt modelId="{E21BFB48-8C53-403D-AC87-8F5E975349F4}" type="sibTrans" cxnId="{07B20D81-AF52-4F73-9EB4-4C174E62ACA5}">
      <dgm:prSet/>
      <dgm:spPr/>
      <dgm:t>
        <a:bodyPr/>
        <a:lstStyle/>
        <a:p>
          <a:endParaRPr lang="en-US" sz="1400"/>
        </a:p>
      </dgm:t>
    </dgm:pt>
    <dgm:pt modelId="{5CF32D8D-4CB1-4D87-9BA5-5AA5A54C7CC1}">
      <dgm:prSet phldrT="[Text]" custT="1"/>
      <dgm:spPr/>
      <dgm:t>
        <a:bodyPr/>
        <a:lstStyle/>
        <a:p>
          <a:r>
            <a:rPr lang="en-US" sz="1400" dirty="0"/>
            <a:t>Longitudinal Joint</a:t>
          </a:r>
        </a:p>
      </dgm:t>
    </dgm:pt>
    <dgm:pt modelId="{69DCF452-F480-422D-A567-C9284C388900}" type="parTrans" cxnId="{6119B561-18BB-40BD-80D6-E8DF8264FAB4}">
      <dgm:prSet/>
      <dgm:spPr/>
      <dgm:t>
        <a:bodyPr/>
        <a:lstStyle/>
        <a:p>
          <a:endParaRPr lang="en-US" sz="1400"/>
        </a:p>
      </dgm:t>
    </dgm:pt>
    <dgm:pt modelId="{5A5C8194-25DD-43AE-929F-B16842A25895}" type="sibTrans" cxnId="{6119B561-18BB-40BD-80D6-E8DF8264FAB4}">
      <dgm:prSet/>
      <dgm:spPr/>
      <dgm:t>
        <a:bodyPr/>
        <a:lstStyle/>
        <a:p>
          <a:endParaRPr lang="en-US" sz="1400"/>
        </a:p>
      </dgm:t>
    </dgm:pt>
    <dgm:pt modelId="{0A8D9E74-BA46-4DC4-9215-0D80A5B110EA}">
      <dgm:prSet phldrT="[Text]" custT="1"/>
      <dgm:spPr/>
      <dgm:t>
        <a:bodyPr/>
        <a:lstStyle/>
        <a:p>
          <a:r>
            <a:rPr lang="en-US" sz="1400" dirty="0"/>
            <a:t>Polishing</a:t>
          </a:r>
        </a:p>
      </dgm:t>
    </dgm:pt>
    <dgm:pt modelId="{BD6A5D70-3F29-4B77-9ABB-E44AD534672F}" type="parTrans" cxnId="{FE6A8630-B4F2-47B5-8A6F-5A411F15B6A5}">
      <dgm:prSet/>
      <dgm:spPr/>
      <dgm:t>
        <a:bodyPr/>
        <a:lstStyle/>
        <a:p>
          <a:endParaRPr lang="en-US" sz="1400"/>
        </a:p>
      </dgm:t>
    </dgm:pt>
    <dgm:pt modelId="{5E55B17E-76E1-419C-810A-8B40BC0F007E}" type="sibTrans" cxnId="{FE6A8630-B4F2-47B5-8A6F-5A411F15B6A5}">
      <dgm:prSet/>
      <dgm:spPr/>
      <dgm:t>
        <a:bodyPr/>
        <a:lstStyle/>
        <a:p>
          <a:endParaRPr lang="en-US" sz="1400"/>
        </a:p>
      </dgm:t>
    </dgm:pt>
    <dgm:pt modelId="{F9F04625-CC41-46E8-A600-DDC930965244}">
      <dgm:prSet phldrT="[Text]" custT="1"/>
      <dgm:spPr/>
      <dgm:t>
        <a:bodyPr/>
        <a:lstStyle/>
        <a:p>
          <a:r>
            <a:rPr lang="en-US" sz="1400" dirty="0"/>
            <a:t>Mat Tearing</a:t>
          </a:r>
        </a:p>
      </dgm:t>
    </dgm:pt>
    <dgm:pt modelId="{C4FD8A37-672E-49CC-A28F-4486D505FCE0}" type="parTrans" cxnId="{21D3D783-D905-467D-90BC-6BE65EA258A4}">
      <dgm:prSet/>
      <dgm:spPr/>
      <dgm:t>
        <a:bodyPr/>
        <a:lstStyle/>
        <a:p>
          <a:endParaRPr lang="en-US" sz="1400"/>
        </a:p>
      </dgm:t>
    </dgm:pt>
    <dgm:pt modelId="{D135E69F-5E14-460C-8CD1-D40839DDA652}" type="sibTrans" cxnId="{21D3D783-D905-467D-90BC-6BE65EA258A4}">
      <dgm:prSet/>
      <dgm:spPr/>
      <dgm:t>
        <a:bodyPr/>
        <a:lstStyle/>
        <a:p>
          <a:endParaRPr lang="en-US" sz="1400"/>
        </a:p>
      </dgm:t>
    </dgm:pt>
    <dgm:pt modelId="{86B55B56-CC8F-429D-A268-D6B655444120}">
      <dgm:prSet phldrT="[Text]" custT="1"/>
      <dgm:spPr/>
      <dgm:t>
        <a:bodyPr/>
        <a:lstStyle/>
        <a:p>
          <a:r>
            <a:rPr lang="en-US" sz="1400" dirty="0"/>
            <a:t>Segregation</a:t>
          </a:r>
        </a:p>
      </dgm:t>
    </dgm:pt>
    <dgm:pt modelId="{B007D185-E01C-417D-BABC-E6C75FA804BA}" type="parTrans" cxnId="{AE55C846-9B42-43B1-8F60-0E5C6CD4C0E1}">
      <dgm:prSet/>
      <dgm:spPr/>
      <dgm:t>
        <a:bodyPr/>
        <a:lstStyle/>
        <a:p>
          <a:endParaRPr lang="en-US" sz="1400"/>
        </a:p>
      </dgm:t>
    </dgm:pt>
    <dgm:pt modelId="{2BB1ECA4-D934-4AEE-BAC7-5CAEA00A64F7}" type="sibTrans" cxnId="{AE55C846-9B42-43B1-8F60-0E5C6CD4C0E1}">
      <dgm:prSet/>
      <dgm:spPr/>
      <dgm:t>
        <a:bodyPr/>
        <a:lstStyle/>
        <a:p>
          <a:endParaRPr lang="en-US" sz="1400"/>
        </a:p>
      </dgm:t>
    </dgm:pt>
    <dgm:pt modelId="{5F39074E-C577-4794-8322-B721A7E5887D}">
      <dgm:prSet phldrT="[Text]" custT="1"/>
      <dgm:spPr/>
      <dgm:t>
        <a:bodyPr/>
        <a:lstStyle/>
        <a:p>
          <a:r>
            <a:rPr lang="en-US" sz="1400" dirty="0"/>
            <a:t>Corner Breaks</a:t>
          </a:r>
        </a:p>
      </dgm:t>
    </dgm:pt>
    <dgm:pt modelId="{B1AE669B-D327-4433-93F8-C30791505FD8}" type="parTrans" cxnId="{4398C583-E5BF-46E3-B037-9FE149EE8313}">
      <dgm:prSet/>
      <dgm:spPr/>
      <dgm:t>
        <a:bodyPr/>
        <a:lstStyle/>
        <a:p>
          <a:endParaRPr lang="en-US" sz="1400"/>
        </a:p>
      </dgm:t>
    </dgm:pt>
    <dgm:pt modelId="{D7000B5F-DB1F-4D6B-9CF3-9EB8E388280F}" type="sibTrans" cxnId="{4398C583-E5BF-46E3-B037-9FE149EE8313}">
      <dgm:prSet/>
      <dgm:spPr/>
      <dgm:t>
        <a:bodyPr/>
        <a:lstStyle/>
        <a:p>
          <a:endParaRPr lang="en-US" sz="1400"/>
        </a:p>
      </dgm:t>
    </dgm:pt>
    <dgm:pt modelId="{FB901274-D7DB-4B01-BCFA-5E06036F805E}">
      <dgm:prSet phldrT="[Text]" custT="1"/>
      <dgm:spPr/>
      <dgm:t>
        <a:bodyPr/>
        <a:lstStyle/>
        <a:p>
          <a:r>
            <a:rPr lang="en-US" sz="1400" dirty="0"/>
            <a:t>Faulting</a:t>
          </a:r>
        </a:p>
      </dgm:t>
    </dgm:pt>
    <dgm:pt modelId="{52805FAF-4595-45EF-9A54-1B1829E86726}" type="parTrans" cxnId="{59AE2033-4E18-4782-BC91-DBF5295DA5D7}">
      <dgm:prSet/>
      <dgm:spPr/>
      <dgm:t>
        <a:bodyPr/>
        <a:lstStyle/>
        <a:p>
          <a:endParaRPr lang="en-US" sz="1400"/>
        </a:p>
      </dgm:t>
    </dgm:pt>
    <dgm:pt modelId="{42380EAF-3274-46E1-AEC8-481B1FC90BB0}" type="sibTrans" cxnId="{59AE2033-4E18-4782-BC91-DBF5295DA5D7}">
      <dgm:prSet/>
      <dgm:spPr/>
      <dgm:t>
        <a:bodyPr/>
        <a:lstStyle/>
        <a:p>
          <a:endParaRPr lang="en-US" sz="1400"/>
        </a:p>
      </dgm:t>
    </dgm:pt>
    <dgm:pt modelId="{849F84EB-CDE1-4B4B-AB21-2F05C1484C33}">
      <dgm:prSet phldrT="[Text]" custT="1"/>
      <dgm:spPr/>
      <dgm:t>
        <a:bodyPr/>
        <a:lstStyle/>
        <a:p>
          <a:r>
            <a:rPr lang="en-US" sz="1400" dirty="0"/>
            <a:t>Rutting</a:t>
          </a:r>
        </a:p>
      </dgm:t>
    </dgm:pt>
    <dgm:pt modelId="{E74AE472-D287-4FC3-83AA-1C6C97935660}" type="parTrans" cxnId="{E54AC24A-DC27-4BDC-BDA2-1540DEBC4956}">
      <dgm:prSet/>
      <dgm:spPr/>
      <dgm:t>
        <a:bodyPr/>
        <a:lstStyle/>
        <a:p>
          <a:endParaRPr lang="en-US" sz="1400"/>
        </a:p>
      </dgm:t>
    </dgm:pt>
    <dgm:pt modelId="{E93EAD43-321A-4866-BF34-B18A4BE3BAC8}" type="sibTrans" cxnId="{E54AC24A-DC27-4BDC-BDA2-1540DEBC4956}">
      <dgm:prSet/>
      <dgm:spPr/>
      <dgm:t>
        <a:bodyPr/>
        <a:lstStyle/>
        <a:p>
          <a:endParaRPr lang="en-US" sz="1400"/>
        </a:p>
      </dgm:t>
    </dgm:pt>
    <dgm:pt modelId="{CFEF2276-5358-4966-95C1-7999E98B3ABD}" type="pres">
      <dgm:prSet presAssocID="{E4199C47-6A00-45F4-BA0D-AB428AFBD98A}" presName="cycleMatrixDiagram" presStyleCnt="0">
        <dgm:presLayoutVars>
          <dgm:chMax val="1"/>
          <dgm:dir/>
          <dgm:animLvl val="lvl"/>
          <dgm:resizeHandles val="exact"/>
        </dgm:presLayoutVars>
      </dgm:prSet>
      <dgm:spPr/>
    </dgm:pt>
    <dgm:pt modelId="{AD272DA8-A986-4005-A981-ED51E4BFAA8A}" type="pres">
      <dgm:prSet presAssocID="{E4199C47-6A00-45F4-BA0D-AB428AFBD98A}" presName="children" presStyleCnt="0"/>
      <dgm:spPr/>
    </dgm:pt>
    <dgm:pt modelId="{1B03E8E2-E303-425D-A6B1-74B27A1CDA6F}" type="pres">
      <dgm:prSet presAssocID="{E4199C47-6A00-45F4-BA0D-AB428AFBD98A}" presName="child1group" presStyleCnt="0"/>
      <dgm:spPr/>
    </dgm:pt>
    <dgm:pt modelId="{81A49819-DBB0-440E-A9AD-9F4D7895CACF}" type="pres">
      <dgm:prSet presAssocID="{E4199C47-6A00-45F4-BA0D-AB428AFBD98A}" presName="child1" presStyleLbl="bgAcc1" presStyleIdx="0" presStyleCnt="4" custScaleX="106808" custLinFactNeighborX="15625" custLinFactNeighborY="2614"/>
      <dgm:spPr/>
    </dgm:pt>
    <dgm:pt modelId="{8CB3E8F2-4ACB-485A-A3B8-A12EF0C8C27C}" type="pres">
      <dgm:prSet presAssocID="{E4199C47-6A00-45F4-BA0D-AB428AFBD98A}" presName="child1Text" presStyleLbl="bgAcc1" presStyleIdx="0" presStyleCnt="4">
        <dgm:presLayoutVars>
          <dgm:bulletEnabled val="1"/>
        </dgm:presLayoutVars>
      </dgm:prSet>
      <dgm:spPr/>
    </dgm:pt>
    <dgm:pt modelId="{D34EAE32-6F4D-4283-A0FE-5C4979F427C8}" type="pres">
      <dgm:prSet presAssocID="{E4199C47-6A00-45F4-BA0D-AB428AFBD98A}" presName="child2group" presStyleCnt="0"/>
      <dgm:spPr/>
    </dgm:pt>
    <dgm:pt modelId="{DC2AD678-ED0A-45A0-ADD5-8F5A7BDE5F44}" type="pres">
      <dgm:prSet presAssocID="{E4199C47-6A00-45F4-BA0D-AB428AFBD98A}" presName="child2" presStyleLbl="bgAcc1" presStyleIdx="1" presStyleCnt="4" custScaleX="118079"/>
      <dgm:spPr/>
    </dgm:pt>
    <dgm:pt modelId="{C1E01272-2949-425F-9815-64F165ACB106}" type="pres">
      <dgm:prSet presAssocID="{E4199C47-6A00-45F4-BA0D-AB428AFBD98A}" presName="child2Text" presStyleLbl="bgAcc1" presStyleIdx="1" presStyleCnt="4">
        <dgm:presLayoutVars>
          <dgm:bulletEnabled val="1"/>
        </dgm:presLayoutVars>
      </dgm:prSet>
      <dgm:spPr/>
    </dgm:pt>
    <dgm:pt modelId="{03A05199-10DA-45EB-A9FE-5DEDEC875BAD}" type="pres">
      <dgm:prSet presAssocID="{E4199C47-6A00-45F4-BA0D-AB428AFBD98A}" presName="child3group" presStyleCnt="0"/>
      <dgm:spPr/>
    </dgm:pt>
    <dgm:pt modelId="{47D31AC6-5094-4ED4-A5CA-0E35F58F5828}" type="pres">
      <dgm:prSet presAssocID="{E4199C47-6A00-45F4-BA0D-AB428AFBD98A}" presName="child3" presStyleLbl="bgAcc1" presStyleIdx="2" presStyleCnt="4" custScaleX="85680" custScaleY="128157" custLinFactNeighborX="17764" custLinFactNeighborY="-27751"/>
      <dgm:spPr/>
    </dgm:pt>
    <dgm:pt modelId="{79E1DFE4-725C-4EC4-B475-818D2ABE11DD}" type="pres">
      <dgm:prSet presAssocID="{E4199C47-6A00-45F4-BA0D-AB428AFBD98A}" presName="child3Text" presStyleLbl="bgAcc1" presStyleIdx="2" presStyleCnt="4">
        <dgm:presLayoutVars>
          <dgm:bulletEnabled val="1"/>
        </dgm:presLayoutVars>
      </dgm:prSet>
      <dgm:spPr/>
    </dgm:pt>
    <dgm:pt modelId="{A2D5C45D-AD46-4D54-BFB9-9CDD84CE189B}" type="pres">
      <dgm:prSet presAssocID="{E4199C47-6A00-45F4-BA0D-AB428AFBD98A}" presName="child4group" presStyleCnt="0"/>
      <dgm:spPr/>
    </dgm:pt>
    <dgm:pt modelId="{45EB1BF8-9FE2-4FA3-8993-3AF8F5BC57EA}" type="pres">
      <dgm:prSet presAssocID="{E4199C47-6A00-45F4-BA0D-AB428AFBD98A}" presName="child4" presStyleLbl="bgAcc1" presStyleIdx="3" presStyleCnt="4" custScaleX="121699" custLinFactNeighborX="-3516" custLinFactNeighborY="-41231"/>
      <dgm:spPr/>
    </dgm:pt>
    <dgm:pt modelId="{84F7EBCF-270E-477C-A3AA-5A3BF3944B75}" type="pres">
      <dgm:prSet presAssocID="{E4199C47-6A00-45F4-BA0D-AB428AFBD98A}" presName="child4Text" presStyleLbl="bgAcc1" presStyleIdx="3" presStyleCnt="4">
        <dgm:presLayoutVars>
          <dgm:bulletEnabled val="1"/>
        </dgm:presLayoutVars>
      </dgm:prSet>
      <dgm:spPr/>
    </dgm:pt>
    <dgm:pt modelId="{87474C72-3D74-4044-8996-BE1ACD685215}" type="pres">
      <dgm:prSet presAssocID="{E4199C47-6A00-45F4-BA0D-AB428AFBD98A}" presName="childPlaceholder" presStyleCnt="0"/>
      <dgm:spPr/>
    </dgm:pt>
    <dgm:pt modelId="{516ACA43-7963-43DE-89E5-AA409CF156E7}" type="pres">
      <dgm:prSet presAssocID="{E4199C47-6A00-45F4-BA0D-AB428AFBD98A}" presName="circle" presStyleCnt="0"/>
      <dgm:spPr/>
    </dgm:pt>
    <dgm:pt modelId="{21D68F86-E9AE-4A92-BC17-C9F78CF8F44F}" type="pres">
      <dgm:prSet presAssocID="{E4199C47-6A00-45F4-BA0D-AB428AFBD98A}" presName="quadrant1" presStyleLbl="node1" presStyleIdx="0" presStyleCnt="4">
        <dgm:presLayoutVars>
          <dgm:chMax val="1"/>
          <dgm:bulletEnabled val="1"/>
        </dgm:presLayoutVars>
      </dgm:prSet>
      <dgm:spPr/>
    </dgm:pt>
    <dgm:pt modelId="{5D2844D5-D647-4BD5-81E8-E5E35D02CF0E}" type="pres">
      <dgm:prSet presAssocID="{E4199C47-6A00-45F4-BA0D-AB428AFBD98A}" presName="quadrant2" presStyleLbl="node1" presStyleIdx="1" presStyleCnt="4">
        <dgm:presLayoutVars>
          <dgm:chMax val="1"/>
          <dgm:bulletEnabled val="1"/>
        </dgm:presLayoutVars>
      </dgm:prSet>
      <dgm:spPr/>
    </dgm:pt>
    <dgm:pt modelId="{F10E7833-41EE-4A1C-807B-A589D2041673}" type="pres">
      <dgm:prSet presAssocID="{E4199C47-6A00-45F4-BA0D-AB428AFBD98A}" presName="quadrant3" presStyleLbl="node1" presStyleIdx="2" presStyleCnt="4">
        <dgm:presLayoutVars>
          <dgm:chMax val="1"/>
          <dgm:bulletEnabled val="1"/>
        </dgm:presLayoutVars>
      </dgm:prSet>
      <dgm:spPr/>
    </dgm:pt>
    <dgm:pt modelId="{37E6B869-B1C0-43BE-8E96-8E3D4A4EFAB3}" type="pres">
      <dgm:prSet presAssocID="{E4199C47-6A00-45F4-BA0D-AB428AFBD98A}" presName="quadrant4" presStyleLbl="node1" presStyleIdx="3" presStyleCnt="4">
        <dgm:presLayoutVars>
          <dgm:chMax val="1"/>
          <dgm:bulletEnabled val="1"/>
        </dgm:presLayoutVars>
      </dgm:prSet>
      <dgm:spPr/>
    </dgm:pt>
    <dgm:pt modelId="{1D8C6388-0E94-40B9-A8CE-B83000DFAD14}" type="pres">
      <dgm:prSet presAssocID="{E4199C47-6A00-45F4-BA0D-AB428AFBD98A}" presName="quadrantPlaceholder" presStyleCnt="0"/>
      <dgm:spPr/>
    </dgm:pt>
    <dgm:pt modelId="{A00A9115-E01B-4F96-8DEF-F205A9FF47B7}" type="pres">
      <dgm:prSet presAssocID="{E4199C47-6A00-45F4-BA0D-AB428AFBD98A}" presName="center1" presStyleLbl="fgShp" presStyleIdx="0" presStyleCnt="2"/>
      <dgm:spPr/>
    </dgm:pt>
    <dgm:pt modelId="{ABED8E45-B01A-4007-AF7B-3216AD63E878}" type="pres">
      <dgm:prSet presAssocID="{E4199C47-6A00-45F4-BA0D-AB428AFBD98A}" presName="center2" presStyleLbl="fgShp" presStyleIdx="1" presStyleCnt="2"/>
      <dgm:spPr/>
    </dgm:pt>
  </dgm:ptLst>
  <dgm:cxnLst>
    <dgm:cxn modelId="{C4AEAD05-20CA-4E77-911B-21DF0A0D4DEC}" type="presOf" srcId="{FB901274-D7DB-4B01-BCFA-5E06036F805E}" destId="{8CB3E8F2-4ACB-485A-A3B8-A12EF0C8C27C}" srcOrd="1" destOrd="2" presId="urn:microsoft.com/office/officeart/2005/8/layout/cycle4"/>
    <dgm:cxn modelId="{16C81F0C-F097-428B-BFC6-11A20F844FAD}" type="presOf" srcId="{547E4C40-9F10-4320-9A4C-1AA04270626C}" destId="{81A49819-DBB0-440E-A9AD-9F4D7895CACF}" srcOrd="0" destOrd="0" presId="urn:microsoft.com/office/officeart/2005/8/layout/cycle4"/>
    <dgm:cxn modelId="{C52E5A0F-F73D-4A66-899B-C944F5B52FC4}" type="presOf" srcId="{86B55B56-CC8F-429D-A268-D6B655444120}" destId="{84F7EBCF-270E-477C-A3AA-5A3BF3944B75}" srcOrd="1" destOrd="3" presId="urn:microsoft.com/office/officeart/2005/8/layout/cycle4"/>
    <dgm:cxn modelId="{1DB4B80F-05AF-489C-8D14-3A2CB72FC094}" type="presOf" srcId="{F9F04625-CC41-46E8-A600-DDC930965244}" destId="{45EB1BF8-9FE2-4FA3-8993-3AF8F5BC57EA}" srcOrd="0" destOrd="2" presId="urn:microsoft.com/office/officeart/2005/8/layout/cycle4"/>
    <dgm:cxn modelId="{CDA54E19-9523-40E3-A6B0-6A58817A50BD}" type="presOf" srcId="{9CFCDB4D-6F5C-4347-B7FE-084E4032249E}" destId="{84F7EBCF-270E-477C-A3AA-5A3BF3944B75}" srcOrd="1" destOrd="0" presId="urn:microsoft.com/office/officeart/2005/8/layout/cycle4"/>
    <dgm:cxn modelId="{2C148227-FB54-48F7-8DF5-8E1B5C9DFD03}" type="presOf" srcId="{016A3024-EC5A-4566-9A85-2193A2F2611A}" destId="{47D31AC6-5094-4ED4-A5CA-0E35F58F5828}" srcOrd="0" destOrd="0" presId="urn:microsoft.com/office/officeart/2005/8/layout/cycle4"/>
    <dgm:cxn modelId="{806A7D28-9373-4130-8E1C-05B20123866B}" type="presOf" srcId="{F1C20573-91E3-485E-8490-E605E9ECFCA4}" destId="{79E1DFE4-725C-4EC4-B475-818D2ABE11DD}" srcOrd="1" destOrd="2" presId="urn:microsoft.com/office/officeart/2005/8/layout/cycle4"/>
    <dgm:cxn modelId="{FE6A8630-B4F2-47B5-8A6F-5A411F15B6A5}" srcId="{E0501A18-BAF7-4AEE-87A9-AC0AE706FD9B}" destId="{0A8D9E74-BA46-4DC4-9215-0D80A5B110EA}" srcOrd="3" destOrd="0" parTransId="{BD6A5D70-3F29-4B77-9ABB-E44AD534672F}" sibTransId="{5E55B17E-76E1-419C-810A-8B40BC0F007E}"/>
    <dgm:cxn modelId="{D82E9A30-D831-4B14-BFA2-8F7E0BAB45CA}" type="presOf" srcId="{DEABF98B-8623-4AE3-965E-86581A68F3EE}" destId="{79E1DFE4-725C-4EC4-B475-818D2ABE11DD}" srcOrd="1" destOrd="3" presId="urn:microsoft.com/office/officeart/2005/8/layout/cycle4"/>
    <dgm:cxn modelId="{CCC0D730-571D-4157-8B7D-5F2D638F9BC3}" srcId="{E4199C47-6A00-45F4-BA0D-AB428AFBD98A}" destId="{E0501A18-BAF7-4AEE-87A9-AC0AE706FD9B}" srcOrd="1" destOrd="0" parTransId="{4A4D94E8-7F6C-4A8E-AE90-7E537183DF31}" sibTransId="{D283F66B-940B-42E5-8F58-FFD97E69E6D9}"/>
    <dgm:cxn modelId="{5E5EF231-5F0A-4F4E-B7E5-C99BF91FCF13}" type="presOf" srcId="{5CF32D8D-4CB1-4D87-9BA5-5AA5A54C7CC1}" destId="{45EB1BF8-9FE2-4FA3-8993-3AF8F5BC57EA}" srcOrd="0" destOrd="1" presId="urn:microsoft.com/office/officeart/2005/8/layout/cycle4"/>
    <dgm:cxn modelId="{59AE2033-4E18-4782-BC91-DBF5295DA5D7}" srcId="{B2F16B7C-88C6-4DEB-807E-AB418553394A}" destId="{FB901274-D7DB-4B01-BCFA-5E06036F805E}" srcOrd="2" destOrd="0" parTransId="{52805FAF-4595-45EF-9A54-1B1829E86726}" sibTransId="{42380EAF-3274-46E1-AEC8-481B1FC90BB0}"/>
    <dgm:cxn modelId="{0D34CC3D-0042-4CE1-8893-697469BD9693}" type="presOf" srcId="{8C57A3A6-0405-438E-8565-CB104F1C7ED1}" destId="{C1E01272-2949-425F-9815-64F165ACB106}" srcOrd="1" destOrd="2" presId="urn:microsoft.com/office/officeart/2005/8/layout/cycle4"/>
    <dgm:cxn modelId="{C8076340-0D26-4EFD-8FAA-6825BE38D9C0}" type="presOf" srcId="{B809DE58-28C5-40B2-B47B-37281944D944}" destId="{DC2AD678-ED0A-45A0-ADD5-8F5A7BDE5F44}" srcOrd="0" destOrd="1" presId="urn:microsoft.com/office/officeart/2005/8/layout/cycle4"/>
    <dgm:cxn modelId="{35B1DB5C-EC45-4D96-AB6B-694F1BAE6192}" type="presOf" srcId="{849F84EB-CDE1-4B4B-AB21-2F05C1484C33}" destId="{81A49819-DBB0-440E-A9AD-9F4D7895CACF}" srcOrd="0" destOrd="3" presId="urn:microsoft.com/office/officeart/2005/8/layout/cycle4"/>
    <dgm:cxn modelId="{D777345E-B955-4337-995A-691C572B36EC}" type="presOf" srcId="{F1C20573-91E3-485E-8490-E605E9ECFCA4}" destId="{47D31AC6-5094-4ED4-A5CA-0E35F58F5828}" srcOrd="0" destOrd="2" presId="urn:microsoft.com/office/officeart/2005/8/layout/cycle4"/>
    <dgm:cxn modelId="{6119B561-18BB-40BD-80D6-E8DF8264FAB4}" srcId="{C8717ED2-D2E4-4FF6-A2F7-25296AE1C81F}" destId="{5CF32D8D-4CB1-4D87-9BA5-5AA5A54C7CC1}" srcOrd="1" destOrd="0" parTransId="{69DCF452-F480-422D-A567-C9284C388900}" sibTransId="{5A5C8194-25DD-43AE-929F-B16842A25895}"/>
    <dgm:cxn modelId="{4DB14062-1454-44C0-97E5-640C4029D6B0}" type="presOf" srcId="{E0501A18-BAF7-4AEE-87A9-AC0AE706FD9B}" destId="{5D2844D5-D647-4BD5-81E8-E5E35D02CF0E}" srcOrd="0" destOrd="0" presId="urn:microsoft.com/office/officeart/2005/8/layout/cycle4"/>
    <dgm:cxn modelId="{49CC4265-54E0-496F-86A4-4E73902AA0D6}" type="presOf" srcId="{DEABF98B-8623-4AE3-965E-86581A68F3EE}" destId="{47D31AC6-5094-4ED4-A5CA-0E35F58F5828}" srcOrd="0" destOrd="3" presId="urn:microsoft.com/office/officeart/2005/8/layout/cycle4"/>
    <dgm:cxn modelId="{032D1846-5D41-4A16-A46D-1E2079804A42}" type="presOf" srcId="{00414F53-064E-4D78-9A84-A472888AB381}" destId="{DC2AD678-ED0A-45A0-ADD5-8F5A7BDE5F44}" srcOrd="0" destOrd="0" presId="urn:microsoft.com/office/officeart/2005/8/layout/cycle4"/>
    <dgm:cxn modelId="{AE55C846-9B42-43B1-8F60-0E5C6CD4C0E1}" srcId="{C8717ED2-D2E4-4FF6-A2F7-25296AE1C81F}" destId="{86B55B56-CC8F-429D-A268-D6B655444120}" srcOrd="3" destOrd="0" parTransId="{B007D185-E01C-417D-BABC-E6C75FA804BA}" sibTransId="{2BB1ECA4-D934-4AEE-BAC7-5CAEA00A64F7}"/>
    <dgm:cxn modelId="{E54AC24A-DC27-4BDC-BDA2-1540DEBC4956}" srcId="{B2F16B7C-88C6-4DEB-807E-AB418553394A}" destId="{849F84EB-CDE1-4B4B-AB21-2F05C1484C33}" srcOrd="3" destOrd="0" parTransId="{E74AE472-D287-4FC3-83AA-1C6C97935660}" sibTransId="{E93EAD43-321A-4866-BF34-B18A4BE3BAC8}"/>
    <dgm:cxn modelId="{60DBE64D-B7BB-464A-898A-894B1913EC7F}" srcId="{C8717ED2-D2E4-4FF6-A2F7-25296AE1C81F}" destId="{9CFCDB4D-6F5C-4347-B7FE-084E4032249E}" srcOrd="0" destOrd="0" parTransId="{2CC9BEDD-2DB5-4D23-BEAD-A61C57854386}" sibTransId="{BC1CAB79-5839-47F6-9E2E-244D73626E4C}"/>
    <dgm:cxn modelId="{60D68751-44EF-4A14-AA25-7E5D196C5066}" type="presOf" srcId="{C8717ED2-D2E4-4FF6-A2F7-25296AE1C81F}" destId="{37E6B869-B1C0-43BE-8E96-8E3D4A4EFAB3}" srcOrd="0" destOrd="0" presId="urn:microsoft.com/office/officeart/2005/8/layout/cycle4"/>
    <dgm:cxn modelId="{28D8C752-4FFA-4936-BD35-858F5E12646F}" type="presOf" srcId="{0A8D9E74-BA46-4DC4-9215-0D80A5B110EA}" destId="{C1E01272-2949-425F-9815-64F165ACB106}" srcOrd="1" destOrd="3" presId="urn:microsoft.com/office/officeart/2005/8/layout/cycle4"/>
    <dgm:cxn modelId="{AD472380-F273-44BB-8E2F-E3EC633DAB46}" type="presOf" srcId="{8C57A3A6-0405-438E-8565-CB104F1C7ED1}" destId="{DC2AD678-ED0A-45A0-ADD5-8F5A7BDE5F44}" srcOrd="0" destOrd="2" presId="urn:microsoft.com/office/officeart/2005/8/layout/cycle4"/>
    <dgm:cxn modelId="{07B20D81-AF52-4F73-9EB4-4C174E62ACA5}" srcId="{EDC3B203-3114-49DA-A548-48159A6D32E7}" destId="{A532A04C-4FFB-4959-8B36-7E6DE3745E51}" srcOrd="4" destOrd="0" parTransId="{D239B480-AC7B-464A-8D83-94C0EB84BB5E}" sibTransId="{E21BFB48-8C53-403D-AC87-8F5E975349F4}"/>
    <dgm:cxn modelId="{D92A9B83-C03B-47D7-BF55-18C024B615B0}" type="presOf" srcId="{B2F16B7C-88C6-4DEB-807E-AB418553394A}" destId="{21D68F86-E9AE-4A92-BC17-C9F78CF8F44F}" srcOrd="0" destOrd="0" presId="urn:microsoft.com/office/officeart/2005/8/layout/cycle4"/>
    <dgm:cxn modelId="{4398C583-E5BF-46E3-B037-9FE149EE8313}" srcId="{B2F16B7C-88C6-4DEB-807E-AB418553394A}" destId="{5F39074E-C577-4794-8322-B721A7E5887D}" srcOrd="1" destOrd="0" parTransId="{B1AE669B-D327-4433-93F8-C30791505FD8}" sibTransId="{D7000B5F-DB1F-4D6B-9CF3-9EB8E388280F}"/>
    <dgm:cxn modelId="{21D3D783-D905-467D-90BC-6BE65EA258A4}" srcId="{C8717ED2-D2E4-4FF6-A2F7-25296AE1C81F}" destId="{F9F04625-CC41-46E8-A600-DDC930965244}" srcOrd="2" destOrd="0" parTransId="{C4FD8A37-672E-49CC-A28F-4486D505FCE0}" sibTransId="{D135E69F-5E14-460C-8CD1-D40839DDA652}"/>
    <dgm:cxn modelId="{68B35286-BA56-4DA4-985E-00D1E88655F2}" srcId="{E4199C47-6A00-45F4-BA0D-AB428AFBD98A}" destId="{C8717ED2-D2E4-4FF6-A2F7-25296AE1C81F}" srcOrd="3" destOrd="0" parTransId="{AF790A04-4E55-4725-8E4C-56964982CC10}" sibTransId="{B85EC7D2-E834-415F-80B1-6BBADBD12518}"/>
    <dgm:cxn modelId="{04D7278B-DDC4-4A65-9D48-AD06BC42FC3E}" type="presOf" srcId="{9CFCDB4D-6F5C-4347-B7FE-084E4032249E}" destId="{45EB1BF8-9FE2-4FA3-8993-3AF8F5BC57EA}" srcOrd="0" destOrd="0" presId="urn:microsoft.com/office/officeart/2005/8/layout/cycle4"/>
    <dgm:cxn modelId="{F910F88B-3FE4-4034-AA08-77188483FA8F}" type="presOf" srcId="{86B55B56-CC8F-429D-A268-D6B655444120}" destId="{45EB1BF8-9FE2-4FA3-8993-3AF8F5BC57EA}" srcOrd="0" destOrd="3" presId="urn:microsoft.com/office/officeart/2005/8/layout/cycle4"/>
    <dgm:cxn modelId="{BBA30390-B214-46D8-8A80-65ED4EC79E97}" srcId="{EDC3B203-3114-49DA-A548-48159A6D32E7}" destId="{F1C20573-91E3-485E-8490-E605E9ECFCA4}" srcOrd="2" destOrd="0" parTransId="{F742E234-328B-4422-B395-414B4D9AA0B2}" sibTransId="{FB40C182-CA91-43C7-AA15-FF1854F03DBD}"/>
    <dgm:cxn modelId="{9D132990-C8A4-4B0F-A2F2-5675E6F6476B}" type="presOf" srcId="{A532A04C-4FFB-4959-8B36-7E6DE3745E51}" destId="{79E1DFE4-725C-4EC4-B475-818D2ABE11DD}" srcOrd="1" destOrd="4" presId="urn:microsoft.com/office/officeart/2005/8/layout/cycle4"/>
    <dgm:cxn modelId="{E7296691-750C-48C5-82AE-913A080A46C0}" type="presOf" srcId="{5CF32D8D-4CB1-4D87-9BA5-5AA5A54C7CC1}" destId="{84F7EBCF-270E-477C-A3AA-5A3BF3944B75}" srcOrd="1" destOrd="1" presId="urn:microsoft.com/office/officeart/2005/8/layout/cycle4"/>
    <dgm:cxn modelId="{D6C6B998-111E-4D19-9F9B-E5612D09068B}" type="presOf" srcId="{016A3024-EC5A-4566-9A85-2193A2F2611A}" destId="{79E1DFE4-725C-4EC4-B475-818D2ABE11DD}" srcOrd="1" destOrd="0" presId="urn:microsoft.com/office/officeart/2005/8/layout/cycle4"/>
    <dgm:cxn modelId="{6DF27399-9B6D-453F-8919-2D1174CAFFA9}" srcId="{B2F16B7C-88C6-4DEB-807E-AB418553394A}" destId="{547E4C40-9F10-4320-9A4C-1AA04270626C}" srcOrd="0" destOrd="0" parTransId="{DE4A2270-1D52-4899-AA79-5FE7C1027380}" sibTransId="{E3AACE58-2F01-4130-9FDB-2BB812156822}"/>
    <dgm:cxn modelId="{201DF799-3329-4FF1-9D29-16F56B6FE7E5}" srcId="{EDC3B203-3114-49DA-A548-48159A6D32E7}" destId="{DEABF98B-8623-4AE3-965E-86581A68F3EE}" srcOrd="3" destOrd="0" parTransId="{8AE7A1F4-C2CA-49AF-B8AB-AE94EE985A84}" sibTransId="{5EF84DFA-0B5B-4403-B07A-8D5A5C956403}"/>
    <dgm:cxn modelId="{925111A3-3A89-47F5-B49D-B9B316FAF47D}" srcId="{EDC3B203-3114-49DA-A548-48159A6D32E7}" destId="{4A30F96E-8AAA-4FD7-92C1-7C43983FFD95}" srcOrd="1" destOrd="0" parTransId="{ECEC572A-C46C-454A-BC2B-D5389F45BCCE}" sibTransId="{80ABB84F-24B8-430B-A6FF-3D6510C72F04}"/>
    <dgm:cxn modelId="{671311AC-D98B-4169-84EF-B17847FB0C25}" srcId="{E4199C47-6A00-45F4-BA0D-AB428AFBD98A}" destId="{EDC3B203-3114-49DA-A548-48159A6D32E7}" srcOrd="2" destOrd="0" parTransId="{5C44D4F1-F047-42D5-8198-8504EC21F954}" sibTransId="{8202ACB2-4E40-4AE5-AA48-A5CFAEF53005}"/>
    <dgm:cxn modelId="{F91BD2AD-D848-46D9-8B32-39F2170824FC}" type="presOf" srcId="{4A30F96E-8AAA-4FD7-92C1-7C43983FFD95}" destId="{79E1DFE4-725C-4EC4-B475-818D2ABE11DD}" srcOrd="1" destOrd="1" presId="urn:microsoft.com/office/officeart/2005/8/layout/cycle4"/>
    <dgm:cxn modelId="{045E9BB5-E14D-41EC-BF78-E81E921E1D99}" type="presOf" srcId="{849F84EB-CDE1-4B4B-AB21-2F05C1484C33}" destId="{8CB3E8F2-4ACB-485A-A3B8-A12EF0C8C27C}" srcOrd="1" destOrd="3" presId="urn:microsoft.com/office/officeart/2005/8/layout/cycle4"/>
    <dgm:cxn modelId="{4C0E91B7-9237-41D0-9835-DA7198653FD7}" type="presOf" srcId="{A532A04C-4FFB-4959-8B36-7E6DE3745E51}" destId="{47D31AC6-5094-4ED4-A5CA-0E35F58F5828}" srcOrd="0" destOrd="4" presId="urn:microsoft.com/office/officeart/2005/8/layout/cycle4"/>
    <dgm:cxn modelId="{714416BE-DCDC-4BA0-8CEA-5384859B1234}" srcId="{E0501A18-BAF7-4AEE-87A9-AC0AE706FD9B}" destId="{00414F53-064E-4D78-9A84-A472888AB381}" srcOrd="0" destOrd="0" parTransId="{D9D183C4-86C6-4775-9399-A5DAD48AACE6}" sibTransId="{79529C2D-A74B-48FE-8CFB-99A5644C4CC8}"/>
    <dgm:cxn modelId="{BC6F76C4-9A11-4735-AE36-0835A33E620E}" type="presOf" srcId="{5F39074E-C577-4794-8322-B721A7E5887D}" destId="{81A49819-DBB0-440E-A9AD-9F4D7895CACF}" srcOrd="0" destOrd="1" presId="urn:microsoft.com/office/officeart/2005/8/layout/cycle4"/>
    <dgm:cxn modelId="{8B8591C9-3796-4D7C-A978-5DA675AAA6EC}" srcId="{E0501A18-BAF7-4AEE-87A9-AC0AE706FD9B}" destId="{B809DE58-28C5-40B2-B47B-37281944D944}" srcOrd="1" destOrd="0" parTransId="{99CFA28B-F783-4711-9C78-415226D88BA2}" sibTransId="{1D3954FF-ABDC-44C5-8572-E3004E8EF1FF}"/>
    <dgm:cxn modelId="{7BF0F8CA-285F-4F57-A4CC-32B3EC75EBEC}" type="presOf" srcId="{00414F53-064E-4D78-9A84-A472888AB381}" destId="{C1E01272-2949-425F-9815-64F165ACB106}" srcOrd="1" destOrd="0" presId="urn:microsoft.com/office/officeart/2005/8/layout/cycle4"/>
    <dgm:cxn modelId="{6CCAD0CE-FB52-462E-9BDF-B7BD6F82FF95}" type="presOf" srcId="{0A8D9E74-BA46-4DC4-9215-0D80A5B110EA}" destId="{DC2AD678-ED0A-45A0-ADD5-8F5A7BDE5F44}" srcOrd="0" destOrd="3" presId="urn:microsoft.com/office/officeart/2005/8/layout/cycle4"/>
    <dgm:cxn modelId="{E4AC68D1-8607-49D9-8776-9A166A3EF968}" srcId="{E4199C47-6A00-45F4-BA0D-AB428AFBD98A}" destId="{B2F16B7C-88C6-4DEB-807E-AB418553394A}" srcOrd="0" destOrd="0" parTransId="{60D6237E-7C5F-472C-9985-CF61A5545A76}" sibTransId="{48D568BE-C9AE-42F8-B054-9F97B4ED1683}"/>
    <dgm:cxn modelId="{73F532D4-E67B-460A-B8B2-8ED9BCAAE358}" type="presOf" srcId="{F9F04625-CC41-46E8-A600-DDC930965244}" destId="{84F7EBCF-270E-477C-A3AA-5A3BF3944B75}" srcOrd="1" destOrd="2" presId="urn:microsoft.com/office/officeart/2005/8/layout/cycle4"/>
    <dgm:cxn modelId="{D74658D5-E466-4726-8DC4-EE097D52908B}" type="presOf" srcId="{5F39074E-C577-4794-8322-B721A7E5887D}" destId="{8CB3E8F2-4ACB-485A-A3B8-A12EF0C8C27C}" srcOrd="1" destOrd="1" presId="urn:microsoft.com/office/officeart/2005/8/layout/cycle4"/>
    <dgm:cxn modelId="{772E82D7-60E6-435E-849A-0981F2529AC4}" srcId="{EDC3B203-3114-49DA-A548-48159A6D32E7}" destId="{016A3024-EC5A-4566-9A85-2193A2F2611A}" srcOrd="0" destOrd="0" parTransId="{0AFF2DB6-B1B0-459D-A24F-B3C9B1756F03}" sibTransId="{D22F6619-BB96-41DA-9292-483C76A4E7F5}"/>
    <dgm:cxn modelId="{AC00A8DC-F837-4806-86CA-B1A971624129}" type="presOf" srcId="{547E4C40-9F10-4320-9A4C-1AA04270626C}" destId="{8CB3E8F2-4ACB-485A-A3B8-A12EF0C8C27C}" srcOrd="1" destOrd="0" presId="urn:microsoft.com/office/officeart/2005/8/layout/cycle4"/>
    <dgm:cxn modelId="{227D64DD-B14E-4A65-8BA3-680C8D1B52F9}" type="presOf" srcId="{B809DE58-28C5-40B2-B47B-37281944D944}" destId="{C1E01272-2949-425F-9815-64F165ACB106}" srcOrd="1" destOrd="1" presId="urn:microsoft.com/office/officeart/2005/8/layout/cycle4"/>
    <dgm:cxn modelId="{6E2A47DD-732A-4F1F-83B1-E2EEF6D072DD}" type="presOf" srcId="{4A30F96E-8AAA-4FD7-92C1-7C43983FFD95}" destId="{47D31AC6-5094-4ED4-A5CA-0E35F58F5828}" srcOrd="0" destOrd="1" presId="urn:microsoft.com/office/officeart/2005/8/layout/cycle4"/>
    <dgm:cxn modelId="{E88F01E0-1E0E-4746-9AE7-17D356A28707}" type="presOf" srcId="{FB901274-D7DB-4B01-BCFA-5E06036F805E}" destId="{81A49819-DBB0-440E-A9AD-9F4D7895CACF}" srcOrd="0" destOrd="2" presId="urn:microsoft.com/office/officeart/2005/8/layout/cycle4"/>
    <dgm:cxn modelId="{197CEAE3-78BE-4692-A668-4FCD3FD10799}" srcId="{E0501A18-BAF7-4AEE-87A9-AC0AE706FD9B}" destId="{8C57A3A6-0405-438E-8565-CB104F1C7ED1}" srcOrd="2" destOrd="0" parTransId="{00D9BC09-297B-4410-BB22-0E2493930599}" sibTransId="{9B2D7FAB-4C2D-405E-B926-97DA1CB5E868}"/>
    <dgm:cxn modelId="{5BF770E4-E9AF-46CB-89B5-86476C91475D}" type="presOf" srcId="{E4199C47-6A00-45F4-BA0D-AB428AFBD98A}" destId="{CFEF2276-5358-4966-95C1-7999E98B3ABD}" srcOrd="0" destOrd="0" presId="urn:microsoft.com/office/officeart/2005/8/layout/cycle4"/>
    <dgm:cxn modelId="{542DAAFE-BE07-44DC-B425-48B8836D063E}" type="presOf" srcId="{EDC3B203-3114-49DA-A548-48159A6D32E7}" destId="{F10E7833-41EE-4A1C-807B-A589D2041673}" srcOrd="0" destOrd="0" presId="urn:microsoft.com/office/officeart/2005/8/layout/cycle4"/>
    <dgm:cxn modelId="{173D9473-169F-4227-B66E-7EE1A6A8AF66}" type="presParOf" srcId="{CFEF2276-5358-4966-95C1-7999E98B3ABD}" destId="{AD272DA8-A986-4005-A981-ED51E4BFAA8A}" srcOrd="0" destOrd="0" presId="urn:microsoft.com/office/officeart/2005/8/layout/cycle4"/>
    <dgm:cxn modelId="{40E6D499-5E70-49F0-851E-8C0A753984DC}" type="presParOf" srcId="{AD272DA8-A986-4005-A981-ED51E4BFAA8A}" destId="{1B03E8E2-E303-425D-A6B1-74B27A1CDA6F}" srcOrd="0" destOrd="0" presId="urn:microsoft.com/office/officeart/2005/8/layout/cycle4"/>
    <dgm:cxn modelId="{C7465487-6B95-406A-B43D-900C59EEC356}" type="presParOf" srcId="{1B03E8E2-E303-425D-A6B1-74B27A1CDA6F}" destId="{81A49819-DBB0-440E-A9AD-9F4D7895CACF}" srcOrd="0" destOrd="0" presId="urn:microsoft.com/office/officeart/2005/8/layout/cycle4"/>
    <dgm:cxn modelId="{EB0731D1-D796-498D-85C4-CAB0AC4A7ABD}" type="presParOf" srcId="{1B03E8E2-E303-425D-A6B1-74B27A1CDA6F}" destId="{8CB3E8F2-4ACB-485A-A3B8-A12EF0C8C27C}" srcOrd="1" destOrd="0" presId="urn:microsoft.com/office/officeart/2005/8/layout/cycle4"/>
    <dgm:cxn modelId="{75DAC430-BCD0-4362-85BC-A46FD1B7E710}" type="presParOf" srcId="{AD272DA8-A986-4005-A981-ED51E4BFAA8A}" destId="{D34EAE32-6F4D-4283-A0FE-5C4979F427C8}" srcOrd="1" destOrd="0" presId="urn:microsoft.com/office/officeart/2005/8/layout/cycle4"/>
    <dgm:cxn modelId="{594A71B6-2D82-48BA-A2DA-33B9EBEA9C25}" type="presParOf" srcId="{D34EAE32-6F4D-4283-A0FE-5C4979F427C8}" destId="{DC2AD678-ED0A-45A0-ADD5-8F5A7BDE5F44}" srcOrd="0" destOrd="0" presId="urn:microsoft.com/office/officeart/2005/8/layout/cycle4"/>
    <dgm:cxn modelId="{70035835-7869-4915-9ABA-E1BF64A6E5B9}" type="presParOf" srcId="{D34EAE32-6F4D-4283-A0FE-5C4979F427C8}" destId="{C1E01272-2949-425F-9815-64F165ACB106}" srcOrd="1" destOrd="0" presId="urn:microsoft.com/office/officeart/2005/8/layout/cycle4"/>
    <dgm:cxn modelId="{E22B7CC2-7F1F-42EB-9C48-F69ABE523EDE}" type="presParOf" srcId="{AD272DA8-A986-4005-A981-ED51E4BFAA8A}" destId="{03A05199-10DA-45EB-A9FE-5DEDEC875BAD}" srcOrd="2" destOrd="0" presId="urn:microsoft.com/office/officeart/2005/8/layout/cycle4"/>
    <dgm:cxn modelId="{320820CB-DE0C-4596-AA19-4C347A01244D}" type="presParOf" srcId="{03A05199-10DA-45EB-A9FE-5DEDEC875BAD}" destId="{47D31AC6-5094-4ED4-A5CA-0E35F58F5828}" srcOrd="0" destOrd="0" presId="urn:microsoft.com/office/officeart/2005/8/layout/cycle4"/>
    <dgm:cxn modelId="{B2345E3E-4128-4019-A1E7-EBC3CAB76DB4}" type="presParOf" srcId="{03A05199-10DA-45EB-A9FE-5DEDEC875BAD}" destId="{79E1DFE4-725C-4EC4-B475-818D2ABE11DD}" srcOrd="1" destOrd="0" presId="urn:microsoft.com/office/officeart/2005/8/layout/cycle4"/>
    <dgm:cxn modelId="{825DA861-054B-4C3C-B121-063032D374A1}" type="presParOf" srcId="{AD272DA8-A986-4005-A981-ED51E4BFAA8A}" destId="{A2D5C45D-AD46-4D54-BFB9-9CDD84CE189B}" srcOrd="3" destOrd="0" presId="urn:microsoft.com/office/officeart/2005/8/layout/cycle4"/>
    <dgm:cxn modelId="{DE56E96D-9CE9-4AB1-B612-5660A4E36F7B}" type="presParOf" srcId="{A2D5C45D-AD46-4D54-BFB9-9CDD84CE189B}" destId="{45EB1BF8-9FE2-4FA3-8993-3AF8F5BC57EA}" srcOrd="0" destOrd="0" presId="urn:microsoft.com/office/officeart/2005/8/layout/cycle4"/>
    <dgm:cxn modelId="{3D58FCAD-0A84-4C49-8BFD-C9EF2D00BAC1}" type="presParOf" srcId="{A2D5C45D-AD46-4D54-BFB9-9CDD84CE189B}" destId="{84F7EBCF-270E-477C-A3AA-5A3BF3944B75}" srcOrd="1" destOrd="0" presId="urn:microsoft.com/office/officeart/2005/8/layout/cycle4"/>
    <dgm:cxn modelId="{D9329C85-8657-4E38-B76F-E8E08D167D2C}" type="presParOf" srcId="{AD272DA8-A986-4005-A981-ED51E4BFAA8A}" destId="{87474C72-3D74-4044-8996-BE1ACD685215}" srcOrd="4" destOrd="0" presId="urn:microsoft.com/office/officeart/2005/8/layout/cycle4"/>
    <dgm:cxn modelId="{08D7F839-832F-4B4A-9D4B-3A3F34CCCFFC}" type="presParOf" srcId="{CFEF2276-5358-4966-95C1-7999E98B3ABD}" destId="{516ACA43-7963-43DE-89E5-AA409CF156E7}" srcOrd="1" destOrd="0" presId="urn:microsoft.com/office/officeart/2005/8/layout/cycle4"/>
    <dgm:cxn modelId="{4A3F8F92-F8DD-42DE-97AC-325958BDC7B6}" type="presParOf" srcId="{516ACA43-7963-43DE-89E5-AA409CF156E7}" destId="{21D68F86-E9AE-4A92-BC17-C9F78CF8F44F}" srcOrd="0" destOrd="0" presId="urn:microsoft.com/office/officeart/2005/8/layout/cycle4"/>
    <dgm:cxn modelId="{C14BF35E-C939-4151-8D28-A934521AEA11}" type="presParOf" srcId="{516ACA43-7963-43DE-89E5-AA409CF156E7}" destId="{5D2844D5-D647-4BD5-81E8-E5E35D02CF0E}" srcOrd="1" destOrd="0" presId="urn:microsoft.com/office/officeart/2005/8/layout/cycle4"/>
    <dgm:cxn modelId="{267856B5-61A1-4BAD-ACF3-F980F19566B7}" type="presParOf" srcId="{516ACA43-7963-43DE-89E5-AA409CF156E7}" destId="{F10E7833-41EE-4A1C-807B-A589D2041673}" srcOrd="2" destOrd="0" presId="urn:microsoft.com/office/officeart/2005/8/layout/cycle4"/>
    <dgm:cxn modelId="{2F13D1C8-6AC6-4D46-8E54-055C0411A9DA}" type="presParOf" srcId="{516ACA43-7963-43DE-89E5-AA409CF156E7}" destId="{37E6B869-B1C0-43BE-8E96-8E3D4A4EFAB3}" srcOrd="3" destOrd="0" presId="urn:microsoft.com/office/officeart/2005/8/layout/cycle4"/>
    <dgm:cxn modelId="{3E9D990E-6798-49B3-825E-DAF8DB1D03CF}" type="presParOf" srcId="{516ACA43-7963-43DE-89E5-AA409CF156E7}" destId="{1D8C6388-0E94-40B9-A8CE-B83000DFAD14}" srcOrd="4" destOrd="0" presId="urn:microsoft.com/office/officeart/2005/8/layout/cycle4"/>
    <dgm:cxn modelId="{B4D8DECD-6294-4AC8-BFF3-5BCFC4272A2F}" type="presParOf" srcId="{CFEF2276-5358-4966-95C1-7999E98B3ABD}" destId="{A00A9115-E01B-4F96-8DEF-F205A9FF47B7}" srcOrd="2" destOrd="0" presId="urn:microsoft.com/office/officeart/2005/8/layout/cycle4"/>
    <dgm:cxn modelId="{940BD90D-3721-46FF-BBDC-01820A4CFB72}" type="presParOf" srcId="{CFEF2276-5358-4966-95C1-7999E98B3ABD}" destId="{ABED8E45-B01A-4007-AF7B-3216AD63E878}"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4199C47-6A00-45F4-BA0D-AB428AFBD98A}"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en-US"/>
        </a:p>
      </dgm:t>
    </dgm:pt>
    <dgm:pt modelId="{B2F16B7C-88C6-4DEB-807E-AB418553394A}">
      <dgm:prSet phldrT="[Text]" custT="1"/>
      <dgm:spPr/>
      <dgm:t>
        <a:bodyPr/>
        <a:lstStyle/>
        <a:p>
          <a:r>
            <a:rPr lang="en-US" sz="1400" dirty="0"/>
            <a:t>Load (Trucks)</a:t>
          </a:r>
        </a:p>
      </dgm:t>
    </dgm:pt>
    <dgm:pt modelId="{60D6237E-7C5F-472C-9985-CF61A5545A76}" type="parTrans" cxnId="{E4AC68D1-8607-49D9-8776-9A166A3EF968}">
      <dgm:prSet/>
      <dgm:spPr/>
      <dgm:t>
        <a:bodyPr/>
        <a:lstStyle/>
        <a:p>
          <a:endParaRPr lang="en-US" sz="1400"/>
        </a:p>
      </dgm:t>
    </dgm:pt>
    <dgm:pt modelId="{48D568BE-C9AE-42F8-B054-9F97B4ED1683}" type="sibTrans" cxnId="{E4AC68D1-8607-49D9-8776-9A166A3EF968}">
      <dgm:prSet/>
      <dgm:spPr/>
      <dgm:t>
        <a:bodyPr/>
        <a:lstStyle/>
        <a:p>
          <a:endParaRPr lang="en-US" sz="1400"/>
        </a:p>
      </dgm:t>
    </dgm:pt>
    <dgm:pt modelId="{547E4C40-9F10-4320-9A4C-1AA04270626C}">
      <dgm:prSet phldrT="[Text]" custT="1"/>
      <dgm:spPr/>
      <dgm:t>
        <a:bodyPr/>
        <a:lstStyle/>
        <a:p>
          <a:r>
            <a:rPr lang="en-US" sz="1400" dirty="0"/>
            <a:t>Fatigue Cracking</a:t>
          </a:r>
        </a:p>
      </dgm:t>
    </dgm:pt>
    <dgm:pt modelId="{DE4A2270-1D52-4899-AA79-5FE7C1027380}" type="parTrans" cxnId="{6DF27399-9B6D-453F-8919-2D1174CAFFA9}">
      <dgm:prSet/>
      <dgm:spPr/>
      <dgm:t>
        <a:bodyPr/>
        <a:lstStyle/>
        <a:p>
          <a:endParaRPr lang="en-US" sz="1400"/>
        </a:p>
      </dgm:t>
    </dgm:pt>
    <dgm:pt modelId="{E3AACE58-2F01-4130-9FDB-2BB812156822}" type="sibTrans" cxnId="{6DF27399-9B6D-453F-8919-2D1174CAFFA9}">
      <dgm:prSet/>
      <dgm:spPr/>
      <dgm:t>
        <a:bodyPr/>
        <a:lstStyle/>
        <a:p>
          <a:endParaRPr lang="en-US" sz="1400"/>
        </a:p>
      </dgm:t>
    </dgm:pt>
    <dgm:pt modelId="{E0501A18-BAF7-4AEE-87A9-AC0AE706FD9B}">
      <dgm:prSet phldrT="[Text]" custT="1"/>
      <dgm:spPr/>
      <dgm:t>
        <a:bodyPr/>
        <a:lstStyle/>
        <a:p>
          <a:r>
            <a:rPr lang="en-US" sz="1400" dirty="0"/>
            <a:t>Material</a:t>
          </a:r>
        </a:p>
      </dgm:t>
    </dgm:pt>
    <dgm:pt modelId="{4A4D94E8-7F6C-4A8E-AE90-7E537183DF31}" type="parTrans" cxnId="{CCC0D730-571D-4157-8B7D-5F2D638F9BC3}">
      <dgm:prSet/>
      <dgm:spPr/>
      <dgm:t>
        <a:bodyPr/>
        <a:lstStyle/>
        <a:p>
          <a:endParaRPr lang="en-US" sz="1400"/>
        </a:p>
      </dgm:t>
    </dgm:pt>
    <dgm:pt modelId="{D283F66B-940B-42E5-8F58-FFD97E69E6D9}" type="sibTrans" cxnId="{CCC0D730-571D-4157-8B7D-5F2D638F9BC3}">
      <dgm:prSet/>
      <dgm:spPr/>
      <dgm:t>
        <a:bodyPr/>
        <a:lstStyle/>
        <a:p>
          <a:endParaRPr lang="en-US" sz="1400"/>
        </a:p>
      </dgm:t>
    </dgm:pt>
    <dgm:pt modelId="{00414F53-064E-4D78-9A84-A472888AB381}">
      <dgm:prSet phldrT="[Text]" custT="1"/>
      <dgm:spPr/>
      <dgm:t>
        <a:bodyPr/>
        <a:lstStyle/>
        <a:p>
          <a:r>
            <a:rPr lang="en-US" sz="1400" dirty="0"/>
            <a:t>Stripping</a:t>
          </a:r>
        </a:p>
      </dgm:t>
    </dgm:pt>
    <dgm:pt modelId="{D9D183C4-86C6-4775-9399-A5DAD48AACE6}" type="parTrans" cxnId="{714416BE-DCDC-4BA0-8CEA-5384859B1234}">
      <dgm:prSet/>
      <dgm:spPr/>
      <dgm:t>
        <a:bodyPr/>
        <a:lstStyle/>
        <a:p>
          <a:endParaRPr lang="en-US" sz="1400"/>
        </a:p>
      </dgm:t>
    </dgm:pt>
    <dgm:pt modelId="{79529C2D-A74B-48FE-8CFB-99A5644C4CC8}" type="sibTrans" cxnId="{714416BE-DCDC-4BA0-8CEA-5384859B1234}">
      <dgm:prSet/>
      <dgm:spPr/>
      <dgm:t>
        <a:bodyPr/>
        <a:lstStyle/>
        <a:p>
          <a:endParaRPr lang="en-US" sz="1400"/>
        </a:p>
      </dgm:t>
    </dgm:pt>
    <dgm:pt modelId="{EDC3B203-3114-49DA-A548-48159A6D32E7}">
      <dgm:prSet phldrT="[Text]" custT="1"/>
      <dgm:spPr/>
      <dgm:t>
        <a:bodyPr/>
        <a:lstStyle/>
        <a:p>
          <a:r>
            <a:rPr lang="en-US" sz="1400" dirty="0"/>
            <a:t>Climate</a:t>
          </a:r>
        </a:p>
      </dgm:t>
    </dgm:pt>
    <dgm:pt modelId="{5C44D4F1-F047-42D5-8198-8504EC21F954}" type="parTrans" cxnId="{671311AC-D98B-4169-84EF-B17847FB0C25}">
      <dgm:prSet/>
      <dgm:spPr/>
      <dgm:t>
        <a:bodyPr/>
        <a:lstStyle/>
        <a:p>
          <a:endParaRPr lang="en-US" sz="1400"/>
        </a:p>
      </dgm:t>
    </dgm:pt>
    <dgm:pt modelId="{8202ACB2-4E40-4AE5-AA48-A5CFAEF53005}" type="sibTrans" cxnId="{671311AC-D98B-4169-84EF-B17847FB0C25}">
      <dgm:prSet/>
      <dgm:spPr/>
      <dgm:t>
        <a:bodyPr/>
        <a:lstStyle/>
        <a:p>
          <a:endParaRPr lang="en-US" sz="1400"/>
        </a:p>
      </dgm:t>
    </dgm:pt>
    <dgm:pt modelId="{016A3024-EC5A-4566-9A85-2193A2F2611A}">
      <dgm:prSet phldrT="[Text]" custT="1"/>
      <dgm:spPr/>
      <dgm:t>
        <a:bodyPr/>
        <a:lstStyle/>
        <a:p>
          <a:r>
            <a:rPr lang="en-US" sz="1400" dirty="0"/>
            <a:t>Rutting</a:t>
          </a:r>
        </a:p>
      </dgm:t>
    </dgm:pt>
    <dgm:pt modelId="{0AFF2DB6-B1B0-459D-A24F-B3C9B1756F03}" type="parTrans" cxnId="{772E82D7-60E6-435E-849A-0981F2529AC4}">
      <dgm:prSet/>
      <dgm:spPr/>
      <dgm:t>
        <a:bodyPr/>
        <a:lstStyle/>
        <a:p>
          <a:endParaRPr lang="en-US" sz="1400"/>
        </a:p>
      </dgm:t>
    </dgm:pt>
    <dgm:pt modelId="{D22F6619-BB96-41DA-9292-483C76A4E7F5}" type="sibTrans" cxnId="{772E82D7-60E6-435E-849A-0981F2529AC4}">
      <dgm:prSet/>
      <dgm:spPr/>
      <dgm:t>
        <a:bodyPr/>
        <a:lstStyle/>
        <a:p>
          <a:endParaRPr lang="en-US" sz="1400"/>
        </a:p>
      </dgm:t>
    </dgm:pt>
    <dgm:pt modelId="{C8717ED2-D2E4-4FF6-A2F7-25296AE1C81F}">
      <dgm:prSet phldrT="[Text]" custT="1"/>
      <dgm:spPr/>
      <dgm:t>
        <a:bodyPr/>
        <a:lstStyle/>
        <a:p>
          <a:r>
            <a:rPr lang="en-US" sz="1400" dirty="0"/>
            <a:t>Construction</a:t>
          </a:r>
        </a:p>
      </dgm:t>
    </dgm:pt>
    <dgm:pt modelId="{AF790A04-4E55-4725-8E4C-56964982CC10}" type="parTrans" cxnId="{68B35286-BA56-4DA4-985E-00D1E88655F2}">
      <dgm:prSet/>
      <dgm:spPr/>
      <dgm:t>
        <a:bodyPr/>
        <a:lstStyle/>
        <a:p>
          <a:endParaRPr lang="en-US" sz="1400"/>
        </a:p>
      </dgm:t>
    </dgm:pt>
    <dgm:pt modelId="{B85EC7D2-E834-415F-80B1-6BBADBD12518}" type="sibTrans" cxnId="{68B35286-BA56-4DA4-985E-00D1E88655F2}">
      <dgm:prSet/>
      <dgm:spPr/>
      <dgm:t>
        <a:bodyPr/>
        <a:lstStyle/>
        <a:p>
          <a:endParaRPr lang="en-US" sz="1400"/>
        </a:p>
      </dgm:t>
    </dgm:pt>
    <dgm:pt modelId="{9CFCDB4D-6F5C-4347-B7FE-084E4032249E}">
      <dgm:prSet phldrT="[Text]" custT="1"/>
      <dgm:spPr/>
      <dgm:t>
        <a:bodyPr/>
        <a:lstStyle/>
        <a:p>
          <a:r>
            <a:rPr lang="en-US" sz="1400" dirty="0"/>
            <a:t>Roller marks</a:t>
          </a:r>
        </a:p>
      </dgm:t>
    </dgm:pt>
    <dgm:pt modelId="{2CC9BEDD-2DB5-4D23-BEAD-A61C57854386}" type="parTrans" cxnId="{60DBE64D-B7BB-464A-898A-894B1913EC7F}">
      <dgm:prSet/>
      <dgm:spPr/>
      <dgm:t>
        <a:bodyPr/>
        <a:lstStyle/>
        <a:p>
          <a:endParaRPr lang="en-US" sz="1400"/>
        </a:p>
      </dgm:t>
    </dgm:pt>
    <dgm:pt modelId="{BC1CAB79-5839-47F6-9E2E-244D73626E4C}" type="sibTrans" cxnId="{60DBE64D-B7BB-464A-898A-894B1913EC7F}">
      <dgm:prSet/>
      <dgm:spPr/>
      <dgm:t>
        <a:bodyPr/>
        <a:lstStyle/>
        <a:p>
          <a:endParaRPr lang="en-US" sz="1400"/>
        </a:p>
      </dgm:t>
    </dgm:pt>
    <dgm:pt modelId="{B809DE58-28C5-40B2-B47B-37281944D944}">
      <dgm:prSet phldrT="[Text]" custT="1"/>
      <dgm:spPr/>
      <dgm:t>
        <a:bodyPr/>
        <a:lstStyle/>
        <a:p>
          <a:r>
            <a:rPr lang="en-US" sz="1400" dirty="0"/>
            <a:t>Bleeding</a:t>
          </a:r>
        </a:p>
      </dgm:t>
    </dgm:pt>
    <dgm:pt modelId="{99CFA28B-F783-4711-9C78-415226D88BA2}" type="parTrans" cxnId="{8B8591C9-3796-4D7C-A978-5DA675AAA6EC}">
      <dgm:prSet/>
      <dgm:spPr/>
      <dgm:t>
        <a:bodyPr/>
        <a:lstStyle/>
        <a:p>
          <a:endParaRPr lang="en-US" sz="1400"/>
        </a:p>
      </dgm:t>
    </dgm:pt>
    <dgm:pt modelId="{1D3954FF-ABDC-44C5-8572-E3004E8EF1FF}" type="sibTrans" cxnId="{8B8591C9-3796-4D7C-A978-5DA675AAA6EC}">
      <dgm:prSet/>
      <dgm:spPr/>
      <dgm:t>
        <a:bodyPr/>
        <a:lstStyle/>
        <a:p>
          <a:endParaRPr lang="en-US" sz="1400"/>
        </a:p>
      </dgm:t>
    </dgm:pt>
    <dgm:pt modelId="{8C57A3A6-0405-438E-8565-CB104F1C7ED1}">
      <dgm:prSet phldrT="[Text]" custT="1"/>
      <dgm:spPr/>
      <dgm:t>
        <a:bodyPr/>
        <a:lstStyle/>
        <a:p>
          <a:r>
            <a:rPr lang="en-US" sz="1400" dirty="0"/>
            <a:t>Durability Cracking/Joint deterioration</a:t>
          </a:r>
        </a:p>
      </dgm:t>
    </dgm:pt>
    <dgm:pt modelId="{00D9BC09-297B-4410-BB22-0E2493930599}" type="parTrans" cxnId="{197CEAE3-78BE-4692-A668-4FCD3FD10799}">
      <dgm:prSet/>
      <dgm:spPr/>
      <dgm:t>
        <a:bodyPr/>
        <a:lstStyle/>
        <a:p>
          <a:endParaRPr lang="en-US" sz="1400"/>
        </a:p>
      </dgm:t>
    </dgm:pt>
    <dgm:pt modelId="{9B2D7FAB-4C2D-405E-B926-97DA1CB5E868}" type="sibTrans" cxnId="{197CEAE3-78BE-4692-A668-4FCD3FD10799}">
      <dgm:prSet/>
      <dgm:spPr/>
      <dgm:t>
        <a:bodyPr/>
        <a:lstStyle/>
        <a:p>
          <a:endParaRPr lang="en-US" sz="1400"/>
        </a:p>
      </dgm:t>
    </dgm:pt>
    <dgm:pt modelId="{4A30F96E-8AAA-4FD7-92C1-7C43983FFD95}">
      <dgm:prSet phldrT="[Text]" custT="1"/>
      <dgm:spPr/>
      <dgm:t>
        <a:bodyPr/>
        <a:lstStyle/>
        <a:p>
          <a:r>
            <a:rPr lang="en-US" sz="1400" dirty="0"/>
            <a:t>Oxidation</a:t>
          </a:r>
        </a:p>
      </dgm:t>
    </dgm:pt>
    <dgm:pt modelId="{ECEC572A-C46C-454A-BC2B-D5389F45BCCE}" type="parTrans" cxnId="{925111A3-3A89-47F5-B49D-B9B316FAF47D}">
      <dgm:prSet/>
      <dgm:spPr/>
      <dgm:t>
        <a:bodyPr/>
        <a:lstStyle/>
        <a:p>
          <a:endParaRPr lang="en-US" sz="1400"/>
        </a:p>
      </dgm:t>
    </dgm:pt>
    <dgm:pt modelId="{80ABB84F-24B8-430B-A6FF-3D6510C72F04}" type="sibTrans" cxnId="{925111A3-3A89-47F5-B49D-B9B316FAF47D}">
      <dgm:prSet/>
      <dgm:spPr/>
      <dgm:t>
        <a:bodyPr/>
        <a:lstStyle/>
        <a:p>
          <a:endParaRPr lang="en-US" sz="1400"/>
        </a:p>
      </dgm:t>
    </dgm:pt>
    <dgm:pt modelId="{F1C20573-91E3-485E-8490-E605E9ECFCA4}">
      <dgm:prSet phldrT="[Text]" custT="1"/>
      <dgm:spPr/>
      <dgm:t>
        <a:bodyPr/>
        <a:lstStyle/>
        <a:p>
          <a:r>
            <a:rPr lang="en-US" sz="1400" dirty="0"/>
            <a:t>Blowups</a:t>
          </a:r>
        </a:p>
      </dgm:t>
    </dgm:pt>
    <dgm:pt modelId="{F742E234-328B-4422-B395-414B4D9AA0B2}" type="parTrans" cxnId="{BBA30390-B214-46D8-8A80-65ED4EC79E97}">
      <dgm:prSet/>
      <dgm:spPr/>
      <dgm:t>
        <a:bodyPr/>
        <a:lstStyle/>
        <a:p>
          <a:endParaRPr lang="en-US" sz="1400"/>
        </a:p>
      </dgm:t>
    </dgm:pt>
    <dgm:pt modelId="{FB40C182-CA91-43C7-AA15-FF1854F03DBD}" type="sibTrans" cxnId="{BBA30390-B214-46D8-8A80-65ED4EC79E97}">
      <dgm:prSet/>
      <dgm:spPr/>
      <dgm:t>
        <a:bodyPr/>
        <a:lstStyle/>
        <a:p>
          <a:endParaRPr lang="en-US" sz="1400"/>
        </a:p>
      </dgm:t>
    </dgm:pt>
    <dgm:pt modelId="{DEABF98B-8623-4AE3-965E-86581A68F3EE}">
      <dgm:prSet phldrT="[Text]" custT="1"/>
      <dgm:spPr/>
      <dgm:t>
        <a:bodyPr/>
        <a:lstStyle/>
        <a:p>
          <a:r>
            <a:rPr lang="en-US" sz="1400" dirty="0"/>
            <a:t>Thermal Cracks</a:t>
          </a:r>
        </a:p>
      </dgm:t>
    </dgm:pt>
    <dgm:pt modelId="{8AE7A1F4-C2CA-49AF-B8AB-AE94EE985A84}" type="parTrans" cxnId="{201DF799-3329-4FF1-9D29-16F56B6FE7E5}">
      <dgm:prSet/>
      <dgm:spPr/>
      <dgm:t>
        <a:bodyPr/>
        <a:lstStyle/>
        <a:p>
          <a:endParaRPr lang="en-US" sz="1400"/>
        </a:p>
      </dgm:t>
    </dgm:pt>
    <dgm:pt modelId="{5EF84DFA-0B5B-4403-B07A-8D5A5C956403}" type="sibTrans" cxnId="{201DF799-3329-4FF1-9D29-16F56B6FE7E5}">
      <dgm:prSet/>
      <dgm:spPr/>
      <dgm:t>
        <a:bodyPr/>
        <a:lstStyle/>
        <a:p>
          <a:endParaRPr lang="en-US" sz="1400"/>
        </a:p>
      </dgm:t>
    </dgm:pt>
    <dgm:pt modelId="{A532A04C-4FFB-4959-8B36-7E6DE3745E51}">
      <dgm:prSet phldrT="[Text]" custT="1"/>
      <dgm:spPr/>
      <dgm:t>
        <a:bodyPr/>
        <a:lstStyle/>
        <a:p>
          <a:r>
            <a:rPr lang="en-US" sz="1400" dirty="0"/>
            <a:t>Pot holes (freeze thaw)</a:t>
          </a:r>
        </a:p>
      </dgm:t>
    </dgm:pt>
    <dgm:pt modelId="{D239B480-AC7B-464A-8D83-94C0EB84BB5E}" type="parTrans" cxnId="{07B20D81-AF52-4F73-9EB4-4C174E62ACA5}">
      <dgm:prSet/>
      <dgm:spPr/>
      <dgm:t>
        <a:bodyPr/>
        <a:lstStyle/>
        <a:p>
          <a:endParaRPr lang="en-US" sz="1400"/>
        </a:p>
      </dgm:t>
    </dgm:pt>
    <dgm:pt modelId="{E21BFB48-8C53-403D-AC87-8F5E975349F4}" type="sibTrans" cxnId="{07B20D81-AF52-4F73-9EB4-4C174E62ACA5}">
      <dgm:prSet/>
      <dgm:spPr/>
      <dgm:t>
        <a:bodyPr/>
        <a:lstStyle/>
        <a:p>
          <a:endParaRPr lang="en-US" sz="1400"/>
        </a:p>
      </dgm:t>
    </dgm:pt>
    <dgm:pt modelId="{5CF32D8D-4CB1-4D87-9BA5-5AA5A54C7CC1}">
      <dgm:prSet phldrT="[Text]" custT="1"/>
      <dgm:spPr/>
      <dgm:t>
        <a:bodyPr/>
        <a:lstStyle/>
        <a:p>
          <a:r>
            <a:rPr lang="en-US" sz="1400" dirty="0"/>
            <a:t>Longitudinal Joint</a:t>
          </a:r>
        </a:p>
      </dgm:t>
    </dgm:pt>
    <dgm:pt modelId="{69DCF452-F480-422D-A567-C9284C388900}" type="parTrans" cxnId="{6119B561-18BB-40BD-80D6-E8DF8264FAB4}">
      <dgm:prSet/>
      <dgm:spPr/>
      <dgm:t>
        <a:bodyPr/>
        <a:lstStyle/>
        <a:p>
          <a:endParaRPr lang="en-US" sz="1400"/>
        </a:p>
      </dgm:t>
    </dgm:pt>
    <dgm:pt modelId="{5A5C8194-25DD-43AE-929F-B16842A25895}" type="sibTrans" cxnId="{6119B561-18BB-40BD-80D6-E8DF8264FAB4}">
      <dgm:prSet/>
      <dgm:spPr/>
      <dgm:t>
        <a:bodyPr/>
        <a:lstStyle/>
        <a:p>
          <a:endParaRPr lang="en-US" sz="1400"/>
        </a:p>
      </dgm:t>
    </dgm:pt>
    <dgm:pt modelId="{0A8D9E74-BA46-4DC4-9215-0D80A5B110EA}">
      <dgm:prSet phldrT="[Text]" custT="1"/>
      <dgm:spPr/>
      <dgm:t>
        <a:bodyPr/>
        <a:lstStyle/>
        <a:p>
          <a:r>
            <a:rPr lang="en-US" sz="1400" dirty="0"/>
            <a:t>Polishing</a:t>
          </a:r>
        </a:p>
      </dgm:t>
    </dgm:pt>
    <dgm:pt modelId="{BD6A5D70-3F29-4B77-9ABB-E44AD534672F}" type="parTrans" cxnId="{FE6A8630-B4F2-47B5-8A6F-5A411F15B6A5}">
      <dgm:prSet/>
      <dgm:spPr/>
      <dgm:t>
        <a:bodyPr/>
        <a:lstStyle/>
        <a:p>
          <a:endParaRPr lang="en-US" sz="1400"/>
        </a:p>
      </dgm:t>
    </dgm:pt>
    <dgm:pt modelId="{5E55B17E-76E1-419C-810A-8B40BC0F007E}" type="sibTrans" cxnId="{FE6A8630-B4F2-47B5-8A6F-5A411F15B6A5}">
      <dgm:prSet/>
      <dgm:spPr/>
      <dgm:t>
        <a:bodyPr/>
        <a:lstStyle/>
        <a:p>
          <a:endParaRPr lang="en-US" sz="1400"/>
        </a:p>
      </dgm:t>
    </dgm:pt>
    <dgm:pt modelId="{F9F04625-CC41-46E8-A600-DDC930965244}">
      <dgm:prSet phldrT="[Text]" custT="1"/>
      <dgm:spPr/>
      <dgm:t>
        <a:bodyPr/>
        <a:lstStyle/>
        <a:p>
          <a:r>
            <a:rPr lang="en-US" sz="1400" dirty="0"/>
            <a:t>Mat Tearing</a:t>
          </a:r>
        </a:p>
      </dgm:t>
    </dgm:pt>
    <dgm:pt modelId="{C4FD8A37-672E-49CC-A28F-4486D505FCE0}" type="parTrans" cxnId="{21D3D783-D905-467D-90BC-6BE65EA258A4}">
      <dgm:prSet/>
      <dgm:spPr/>
      <dgm:t>
        <a:bodyPr/>
        <a:lstStyle/>
        <a:p>
          <a:endParaRPr lang="en-US" sz="1400"/>
        </a:p>
      </dgm:t>
    </dgm:pt>
    <dgm:pt modelId="{D135E69F-5E14-460C-8CD1-D40839DDA652}" type="sibTrans" cxnId="{21D3D783-D905-467D-90BC-6BE65EA258A4}">
      <dgm:prSet/>
      <dgm:spPr/>
      <dgm:t>
        <a:bodyPr/>
        <a:lstStyle/>
        <a:p>
          <a:endParaRPr lang="en-US" sz="1400"/>
        </a:p>
      </dgm:t>
    </dgm:pt>
    <dgm:pt modelId="{86B55B56-CC8F-429D-A268-D6B655444120}">
      <dgm:prSet phldrT="[Text]" custT="1"/>
      <dgm:spPr/>
      <dgm:t>
        <a:bodyPr/>
        <a:lstStyle/>
        <a:p>
          <a:r>
            <a:rPr lang="en-US" sz="1400" dirty="0"/>
            <a:t>Segregation</a:t>
          </a:r>
        </a:p>
      </dgm:t>
    </dgm:pt>
    <dgm:pt modelId="{B007D185-E01C-417D-BABC-E6C75FA804BA}" type="parTrans" cxnId="{AE55C846-9B42-43B1-8F60-0E5C6CD4C0E1}">
      <dgm:prSet/>
      <dgm:spPr/>
      <dgm:t>
        <a:bodyPr/>
        <a:lstStyle/>
        <a:p>
          <a:endParaRPr lang="en-US" sz="1400"/>
        </a:p>
      </dgm:t>
    </dgm:pt>
    <dgm:pt modelId="{2BB1ECA4-D934-4AEE-BAC7-5CAEA00A64F7}" type="sibTrans" cxnId="{AE55C846-9B42-43B1-8F60-0E5C6CD4C0E1}">
      <dgm:prSet/>
      <dgm:spPr/>
      <dgm:t>
        <a:bodyPr/>
        <a:lstStyle/>
        <a:p>
          <a:endParaRPr lang="en-US" sz="1400"/>
        </a:p>
      </dgm:t>
    </dgm:pt>
    <dgm:pt modelId="{5F39074E-C577-4794-8322-B721A7E5887D}">
      <dgm:prSet phldrT="[Text]" custT="1"/>
      <dgm:spPr/>
      <dgm:t>
        <a:bodyPr/>
        <a:lstStyle/>
        <a:p>
          <a:r>
            <a:rPr lang="en-US" sz="1400" dirty="0"/>
            <a:t>Corner Breaks</a:t>
          </a:r>
        </a:p>
      </dgm:t>
    </dgm:pt>
    <dgm:pt modelId="{B1AE669B-D327-4433-93F8-C30791505FD8}" type="parTrans" cxnId="{4398C583-E5BF-46E3-B037-9FE149EE8313}">
      <dgm:prSet/>
      <dgm:spPr/>
      <dgm:t>
        <a:bodyPr/>
        <a:lstStyle/>
        <a:p>
          <a:endParaRPr lang="en-US" sz="1400"/>
        </a:p>
      </dgm:t>
    </dgm:pt>
    <dgm:pt modelId="{D7000B5F-DB1F-4D6B-9CF3-9EB8E388280F}" type="sibTrans" cxnId="{4398C583-E5BF-46E3-B037-9FE149EE8313}">
      <dgm:prSet/>
      <dgm:spPr/>
      <dgm:t>
        <a:bodyPr/>
        <a:lstStyle/>
        <a:p>
          <a:endParaRPr lang="en-US" sz="1400"/>
        </a:p>
      </dgm:t>
    </dgm:pt>
    <dgm:pt modelId="{FB901274-D7DB-4B01-BCFA-5E06036F805E}">
      <dgm:prSet phldrT="[Text]" custT="1"/>
      <dgm:spPr/>
      <dgm:t>
        <a:bodyPr/>
        <a:lstStyle/>
        <a:p>
          <a:r>
            <a:rPr lang="en-US" sz="1400" dirty="0"/>
            <a:t>Faulting</a:t>
          </a:r>
        </a:p>
      </dgm:t>
    </dgm:pt>
    <dgm:pt modelId="{52805FAF-4595-45EF-9A54-1B1829E86726}" type="parTrans" cxnId="{59AE2033-4E18-4782-BC91-DBF5295DA5D7}">
      <dgm:prSet/>
      <dgm:spPr/>
      <dgm:t>
        <a:bodyPr/>
        <a:lstStyle/>
        <a:p>
          <a:endParaRPr lang="en-US" sz="1400"/>
        </a:p>
      </dgm:t>
    </dgm:pt>
    <dgm:pt modelId="{42380EAF-3274-46E1-AEC8-481B1FC90BB0}" type="sibTrans" cxnId="{59AE2033-4E18-4782-BC91-DBF5295DA5D7}">
      <dgm:prSet/>
      <dgm:spPr/>
      <dgm:t>
        <a:bodyPr/>
        <a:lstStyle/>
        <a:p>
          <a:endParaRPr lang="en-US" sz="1400"/>
        </a:p>
      </dgm:t>
    </dgm:pt>
    <dgm:pt modelId="{849F84EB-CDE1-4B4B-AB21-2F05C1484C33}">
      <dgm:prSet phldrT="[Text]" custT="1"/>
      <dgm:spPr/>
      <dgm:t>
        <a:bodyPr/>
        <a:lstStyle/>
        <a:p>
          <a:r>
            <a:rPr lang="en-US" sz="1400" dirty="0"/>
            <a:t>Rutting</a:t>
          </a:r>
        </a:p>
      </dgm:t>
    </dgm:pt>
    <dgm:pt modelId="{E74AE472-D287-4FC3-83AA-1C6C97935660}" type="parTrans" cxnId="{E54AC24A-DC27-4BDC-BDA2-1540DEBC4956}">
      <dgm:prSet/>
      <dgm:spPr/>
      <dgm:t>
        <a:bodyPr/>
        <a:lstStyle/>
        <a:p>
          <a:endParaRPr lang="en-US" sz="1400"/>
        </a:p>
      </dgm:t>
    </dgm:pt>
    <dgm:pt modelId="{E93EAD43-321A-4866-BF34-B18A4BE3BAC8}" type="sibTrans" cxnId="{E54AC24A-DC27-4BDC-BDA2-1540DEBC4956}">
      <dgm:prSet/>
      <dgm:spPr/>
      <dgm:t>
        <a:bodyPr/>
        <a:lstStyle/>
        <a:p>
          <a:endParaRPr lang="en-US" sz="1400"/>
        </a:p>
      </dgm:t>
    </dgm:pt>
    <dgm:pt modelId="{CFEF2276-5358-4966-95C1-7999E98B3ABD}" type="pres">
      <dgm:prSet presAssocID="{E4199C47-6A00-45F4-BA0D-AB428AFBD98A}" presName="cycleMatrixDiagram" presStyleCnt="0">
        <dgm:presLayoutVars>
          <dgm:chMax val="1"/>
          <dgm:dir/>
          <dgm:animLvl val="lvl"/>
          <dgm:resizeHandles val="exact"/>
        </dgm:presLayoutVars>
      </dgm:prSet>
      <dgm:spPr/>
    </dgm:pt>
    <dgm:pt modelId="{AD272DA8-A986-4005-A981-ED51E4BFAA8A}" type="pres">
      <dgm:prSet presAssocID="{E4199C47-6A00-45F4-BA0D-AB428AFBD98A}" presName="children" presStyleCnt="0"/>
      <dgm:spPr/>
    </dgm:pt>
    <dgm:pt modelId="{1B03E8E2-E303-425D-A6B1-74B27A1CDA6F}" type="pres">
      <dgm:prSet presAssocID="{E4199C47-6A00-45F4-BA0D-AB428AFBD98A}" presName="child1group" presStyleCnt="0"/>
      <dgm:spPr/>
    </dgm:pt>
    <dgm:pt modelId="{81A49819-DBB0-440E-A9AD-9F4D7895CACF}" type="pres">
      <dgm:prSet presAssocID="{E4199C47-6A00-45F4-BA0D-AB428AFBD98A}" presName="child1" presStyleLbl="bgAcc1" presStyleIdx="0" presStyleCnt="4" custScaleX="106808" custLinFactNeighborX="15625" custLinFactNeighborY="2614"/>
      <dgm:spPr/>
    </dgm:pt>
    <dgm:pt modelId="{8CB3E8F2-4ACB-485A-A3B8-A12EF0C8C27C}" type="pres">
      <dgm:prSet presAssocID="{E4199C47-6A00-45F4-BA0D-AB428AFBD98A}" presName="child1Text" presStyleLbl="bgAcc1" presStyleIdx="0" presStyleCnt="4">
        <dgm:presLayoutVars>
          <dgm:bulletEnabled val="1"/>
        </dgm:presLayoutVars>
      </dgm:prSet>
      <dgm:spPr/>
    </dgm:pt>
    <dgm:pt modelId="{D34EAE32-6F4D-4283-A0FE-5C4979F427C8}" type="pres">
      <dgm:prSet presAssocID="{E4199C47-6A00-45F4-BA0D-AB428AFBD98A}" presName="child2group" presStyleCnt="0"/>
      <dgm:spPr/>
    </dgm:pt>
    <dgm:pt modelId="{DC2AD678-ED0A-45A0-ADD5-8F5A7BDE5F44}" type="pres">
      <dgm:prSet presAssocID="{E4199C47-6A00-45F4-BA0D-AB428AFBD98A}" presName="child2" presStyleLbl="bgAcc1" presStyleIdx="1" presStyleCnt="4" custScaleX="118079" custLinFactNeighborX="16874" custLinFactNeighborY="-1229"/>
      <dgm:spPr/>
    </dgm:pt>
    <dgm:pt modelId="{C1E01272-2949-425F-9815-64F165ACB106}" type="pres">
      <dgm:prSet presAssocID="{E4199C47-6A00-45F4-BA0D-AB428AFBD98A}" presName="child2Text" presStyleLbl="bgAcc1" presStyleIdx="1" presStyleCnt="4">
        <dgm:presLayoutVars>
          <dgm:bulletEnabled val="1"/>
        </dgm:presLayoutVars>
      </dgm:prSet>
      <dgm:spPr/>
    </dgm:pt>
    <dgm:pt modelId="{03A05199-10DA-45EB-A9FE-5DEDEC875BAD}" type="pres">
      <dgm:prSet presAssocID="{E4199C47-6A00-45F4-BA0D-AB428AFBD98A}" presName="child3group" presStyleCnt="0"/>
      <dgm:spPr/>
    </dgm:pt>
    <dgm:pt modelId="{47D31AC6-5094-4ED4-A5CA-0E35F58F5828}" type="pres">
      <dgm:prSet presAssocID="{E4199C47-6A00-45F4-BA0D-AB428AFBD98A}" presName="child3" presStyleLbl="bgAcc1" presStyleIdx="2" presStyleCnt="4" custScaleX="85680" custScaleY="128157" custLinFactNeighborX="17764" custLinFactNeighborY="-27751"/>
      <dgm:spPr/>
    </dgm:pt>
    <dgm:pt modelId="{79E1DFE4-725C-4EC4-B475-818D2ABE11DD}" type="pres">
      <dgm:prSet presAssocID="{E4199C47-6A00-45F4-BA0D-AB428AFBD98A}" presName="child3Text" presStyleLbl="bgAcc1" presStyleIdx="2" presStyleCnt="4">
        <dgm:presLayoutVars>
          <dgm:bulletEnabled val="1"/>
        </dgm:presLayoutVars>
      </dgm:prSet>
      <dgm:spPr/>
    </dgm:pt>
    <dgm:pt modelId="{A2D5C45D-AD46-4D54-BFB9-9CDD84CE189B}" type="pres">
      <dgm:prSet presAssocID="{E4199C47-6A00-45F4-BA0D-AB428AFBD98A}" presName="child4group" presStyleCnt="0"/>
      <dgm:spPr/>
    </dgm:pt>
    <dgm:pt modelId="{45EB1BF8-9FE2-4FA3-8993-3AF8F5BC57EA}" type="pres">
      <dgm:prSet presAssocID="{E4199C47-6A00-45F4-BA0D-AB428AFBD98A}" presName="child4" presStyleLbl="bgAcc1" presStyleIdx="3" presStyleCnt="4" custScaleX="121699" custLinFactNeighborX="-3516" custLinFactNeighborY="-41231"/>
      <dgm:spPr/>
    </dgm:pt>
    <dgm:pt modelId="{84F7EBCF-270E-477C-A3AA-5A3BF3944B75}" type="pres">
      <dgm:prSet presAssocID="{E4199C47-6A00-45F4-BA0D-AB428AFBD98A}" presName="child4Text" presStyleLbl="bgAcc1" presStyleIdx="3" presStyleCnt="4">
        <dgm:presLayoutVars>
          <dgm:bulletEnabled val="1"/>
        </dgm:presLayoutVars>
      </dgm:prSet>
      <dgm:spPr/>
    </dgm:pt>
    <dgm:pt modelId="{87474C72-3D74-4044-8996-BE1ACD685215}" type="pres">
      <dgm:prSet presAssocID="{E4199C47-6A00-45F4-BA0D-AB428AFBD98A}" presName="childPlaceholder" presStyleCnt="0"/>
      <dgm:spPr/>
    </dgm:pt>
    <dgm:pt modelId="{516ACA43-7963-43DE-89E5-AA409CF156E7}" type="pres">
      <dgm:prSet presAssocID="{E4199C47-6A00-45F4-BA0D-AB428AFBD98A}" presName="circle" presStyleCnt="0"/>
      <dgm:spPr/>
    </dgm:pt>
    <dgm:pt modelId="{21D68F86-E9AE-4A92-BC17-C9F78CF8F44F}" type="pres">
      <dgm:prSet presAssocID="{E4199C47-6A00-45F4-BA0D-AB428AFBD98A}" presName="quadrant1" presStyleLbl="node1" presStyleIdx="0" presStyleCnt="4">
        <dgm:presLayoutVars>
          <dgm:chMax val="1"/>
          <dgm:bulletEnabled val="1"/>
        </dgm:presLayoutVars>
      </dgm:prSet>
      <dgm:spPr/>
    </dgm:pt>
    <dgm:pt modelId="{5D2844D5-D647-4BD5-81E8-E5E35D02CF0E}" type="pres">
      <dgm:prSet presAssocID="{E4199C47-6A00-45F4-BA0D-AB428AFBD98A}" presName="quadrant2" presStyleLbl="node1" presStyleIdx="1" presStyleCnt="4">
        <dgm:presLayoutVars>
          <dgm:chMax val="1"/>
          <dgm:bulletEnabled val="1"/>
        </dgm:presLayoutVars>
      </dgm:prSet>
      <dgm:spPr/>
    </dgm:pt>
    <dgm:pt modelId="{F10E7833-41EE-4A1C-807B-A589D2041673}" type="pres">
      <dgm:prSet presAssocID="{E4199C47-6A00-45F4-BA0D-AB428AFBD98A}" presName="quadrant3" presStyleLbl="node1" presStyleIdx="2" presStyleCnt="4">
        <dgm:presLayoutVars>
          <dgm:chMax val="1"/>
          <dgm:bulletEnabled val="1"/>
        </dgm:presLayoutVars>
      </dgm:prSet>
      <dgm:spPr/>
    </dgm:pt>
    <dgm:pt modelId="{37E6B869-B1C0-43BE-8E96-8E3D4A4EFAB3}" type="pres">
      <dgm:prSet presAssocID="{E4199C47-6A00-45F4-BA0D-AB428AFBD98A}" presName="quadrant4" presStyleLbl="node1" presStyleIdx="3" presStyleCnt="4">
        <dgm:presLayoutVars>
          <dgm:chMax val="1"/>
          <dgm:bulletEnabled val="1"/>
        </dgm:presLayoutVars>
      </dgm:prSet>
      <dgm:spPr/>
    </dgm:pt>
    <dgm:pt modelId="{1D8C6388-0E94-40B9-A8CE-B83000DFAD14}" type="pres">
      <dgm:prSet presAssocID="{E4199C47-6A00-45F4-BA0D-AB428AFBD98A}" presName="quadrantPlaceholder" presStyleCnt="0"/>
      <dgm:spPr/>
    </dgm:pt>
    <dgm:pt modelId="{A00A9115-E01B-4F96-8DEF-F205A9FF47B7}" type="pres">
      <dgm:prSet presAssocID="{E4199C47-6A00-45F4-BA0D-AB428AFBD98A}" presName="center1" presStyleLbl="fgShp" presStyleIdx="0" presStyleCnt="2"/>
      <dgm:spPr/>
    </dgm:pt>
    <dgm:pt modelId="{ABED8E45-B01A-4007-AF7B-3216AD63E878}" type="pres">
      <dgm:prSet presAssocID="{E4199C47-6A00-45F4-BA0D-AB428AFBD98A}" presName="center2" presStyleLbl="fgShp" presStyleIdx="1" presStyleCnt="2"/>
      <dgm:spPr/>
    </dgm:pt>
  </dgm:ptLst>
  <dgm:cxnLst>
    <dgm:cxn modelId="{C4AEAD05-20CA-4E77-911B-21DF0A0D4DEC}" type="presOf" srcId="{FB901274-D7DB-4B01-BCFA-5E06036F805E}" destId="{8CB3E8F2-4ACB-485A-A3B8-A12EF0C8C27C}" srcOrd="1" destOrd="2" presId="urn:microsoft.com/office/officeart/2005/8/layout/cycle4"/>
    <dgm:cxn modelId="{16C81F0C-F097-428B-BFC6-11A20F844FAD}" type="presOf" srcId="{547E4C40-9F10-4320-9A4C-1AA04270626C}" destId="{81A49819-DBB0-440E-A9AD-9F4D7895CACF}" srcOrd="0" destOrd="0" presId="urn:microsoft.com/office/officeart/2005/8/layout/cycle4"/>
    <dgm:cxn modelId="{C52E5A0F-F73D-4A66-899B-C944F5B52FC4}" type="presOf" srcId="{86B55B56-CC8F-429D-A268-D6B655444120}" destId="{84F7EBCF-270E-477C-A3AA-5A3BF3944B75}" srcOrd="1" destOrd="3" presId="urn:microsoft.com/office/officeart/2005/8/layout/cycle4"/>
    <dgm:cxn modelId="{1DB4B80F-05AF-489C-8D14-3A2CB72FC094}" type="presOf" srcId="{F9F04625-CC41-46E8-A600-DDC930965244}" destId="{45EB1BF8-9FE2-4FA3-8993-3AF8F5BC57EA}" srcOrd="0" destOrd="2" presId="urn:microsoft.com/office/officeart/2005/8/layout/cycle4"/>
    <dgm:cxn modelId="{CDA54E19-9523-40E3-A6B0-6A58817A50BD}" type="presOf" srcId="{9CFCDB4D-6F5C-4347-B7FE-084E4032249E}" destId="{84F7EBCF-270E-477C-A3AA-5A3BF3944B75}" srcOrd="1" destOrd="0" presId="urn:microsoft.com/office/officeart/2005/8/layout/cycle4"/>
    <dgm:cxn modelId="{2C148227-FB54-48F7-8DF5-8E1B5C9DFD03}" type="presOf" srcId="{016A3024-EC5A-4566-9A85-2193A2F2611A}" destId="{47D31AC6-5094-4ED4-A5CA-0E35F58F5828}" srcOrd="0" destOrd="0" presId="urn:microsoft.com/office/officeart/2005/8/layout/cycle4"/>
    <dgm:cxn modelId="{806A7D28-9373-4130-8E1C-05B20123866B}" type="presOf" srcId="{F1C20573-91E3-485E-8490-E605E9ECFCA4}" destId="{79E1DFE4-725C-4EC4-B475-818D2ABE11DD}" srcOrd="1" destOrd="2" presId="urn:microsoft.com/office/officeart/2005/8/layout/cycle4"/>
    <dgm:cxn modelId="{FE6A8630-B4F2-47B5-8A6F-5A411F15B6A5}" srcId="{E0501A18-BAF7-4AEE-87A9-AC0AE706FD9B}" destId="{0A8D9E74-BA46-4DC4-9215-0D80A5B110EA}" srcOrd="3" destOrd="0" parTransId="{BD6A5D70-3F29-4B77-9ABB-E44AD534672F}" sibTransId="{5E55B17E-76E1-419C-810A-8B40BC0F007E}"/>
    <dgm:cxn modelId="{D82E9A30-D831-4B14-BFA2-8F7E0BAB45CA}" type="presOf" srcId="{DEABF98B-8623-4AE3-965E-86581A68F3EE}" destId="{79E1DFE4-725C-4EC4-B475-818D2ABE11DD}" srcOrd="1" destOrd="3" presId="urn:microsoft.com/office/officeart/2005/8/layout/cycle4"/>
    <dgm:cxn modelId="{CCC0D730-571D-4157-8B7D-5F2D638F9BC3}" srcId="{E4199C47-6A00-45F4-BA0D-AB428AFBD98A}" destId="{E0501A18-BAF7-4AEE-87A9-AC0AE706FD9B}" srcOrd="1" destOrd="0" parTransId="{4A4D94E8-7F6C-4A8E-AE90-7E537183DF31}" sibTransId="{D283F66B-940B-42E5-8F58-FFD97E69E6D9}"/>
    <dgm:cxn modelId="{5E5EF231-5F0A-4F4E-B7E5-C99BF91FCF13}" type="presOf" srcId="{5CF32D8D-4CB1-4D87-9BA5-5AA5A54C7CC1}" destId="{45EB1BF8-9FE2-4FA3-8993-3AF8F5BC57EA}" srcOrd="0" destOrd="1" presId="urn:microsoft.com/office/officeart/2005/8/layout/cycle4"/>
    <dgm:cxn modelId="{59AE2033-4E18-4782-BC91-DBF5295DA5D7}" srcId="{B2F16B7C-88C6-4DEB-807E-AB418553394A}" destId="{FB901274-D7DB-4B01-BCFA-5E06036F805E}" srcOrd="2" destOrd="0" parTransId="{52805FAF-4595-45EF-9A54-1B1829E86726}" sibTransId="{42380EAF-3274-46E1-AEC8-481B1FC90BB0}"/>
    <dgm:cxn modelId="{0D34CC3D-0042-4CE1-8893-697469BD9693}" type="presOf" srcId="{8C57A3A6-0405-438E-8565-CB104F1C7ED1}" destId="{C1E01272-2949-425F-9815-64F165ACB106}" srcOrd="1" destOrd="2" presId="urn:microsoft.com/office/officeart/2005/8/layout/cycle4"/>
    <dgm:cxn modelId="{C8076340-0D26-4EFD-8FAA-6825BE38D9C0}" type="presOf" srcId="{B809DE58-28C5-40B2-B47B-37281944D944}" destId="{DC2AD678-ED0A-45A0-ADD5-8F5A7BDE5F44}" srcOrd="0" destOrd="1" presId="urn:microsoft.com/office/officeart/2005/8/layout/cycle4"/>
    <dgm:cxn modelId="{35B1DB5C-EC45-4D96-AB6B-694F1BAE6192}" type="presOf" srcId="{849F84EB-CDE1-4B4B-AB21-2F05C1484C33}" destId="{81A49819-DBB0-440E-A9AD-9F4D7895CACF}" srcOrd="0" destOrd="3" presId="urn:microsoft.com/office/officeart/2005/8/layout/cycle4"/>
    <dgm:cxn modelId="{D777345E-B955-4337-995A-691C572B36EC}" type="presOf" srcId="{F1C20573-91E3-485E-8490-E605E9ECFCA4}" destId="{47D31AC6-5094-4ED4-A5CA-0E35F58F5828}" srcOrd="0" destOrd="2" presId="urn:microsoft.com/office/officeart/2005/8/layout/cycle4"/>
    <dgm:cxn modelId="{6119B561-18BB-40BD-80D6-E8DF8264FAB4}" srcId="{C8717ED2-D2E4-4FF6-A2F7-25296AE1C81F}" destId="{5CF32D8D-4CB1-4D87-9BA5-5AA5A54C7CC1}" srcOrd="1" destOrd="0" parTransId="{69DCF452-F480-422D-A567-C9284C388900}" sibTransId="{5A5C8194-25DD-43AE-929F-B16842A25895}"/>
    <dgm:cxn modelId="{4DB14062-1454-44C0-97E5-640C4029D6B0}" type="presOf" srcId="{E0501A18-BAF7-4AEE-87A9-AC0AE706FD9B}" destId="{5D2844D5-D647-4BD5-81E8-E5E35D02CF0E}" srcOrd="0" destOrd="0" presId="urn:microsoft.com/office/officeart/2005/8/layout/cycle4"/>
    <dgm:cxn modelId="{49CC4265-54E0-496F-86A4-4E73902AA0D6}" type="presOf" srcId="{DEABF98B-8623-4AE3-965E-86581A68F3EE}" destId="{47D31AC6-5094-4ED4-A5CA-0E35F58F5828}" srcOrd="0" destOrd="3" presId="urn:microsoft.com/office/officeart/2005/8/layout/cycle4"/>
    <dgm:cxn modelId="{032D1846-5D41-4A16-A46D-1E2079804A42}" type="presOf" srcId="{00414F53-064E-4D78-9A84-A472888AB381}" destId="{DC2AD678-ED0A-45A0-ADD5-8F5A7BDE5F44}" srcOrd="0" destOrd="0" presId="urn:microsoft.com/office/officeart/2005/8/layout/cycle4"/>
    <dgm:cxn modelId="{AE55C846-9B42-43B1-8F60-0E5C6CD4C0E1}" srcId="{C8717ED2-D2E4-4FF6-A2F7-25296AE1C81F}" destId="{86B55B56-CC8F-429D-A268-D6B655444120}" srcOrd="3" destOrd="0" parTransId="{B007D185-E01C-417D-BABC-E6C75FA804BA}" sibTransId="{2BB1ECA4-D934-4AEE-BAC7-5CAEA00A64F7}"/>
    <dgm:cxn modelId="{E54AC24A-DC27-4BDC-BDA2-1540DEBC4956}" srcId="{B2F16B7C-88C6-4DEB-807E-AB418553394A}" destId="{849F84EB-CDE1-4B4B-AB21-2F05C1484C33}" srcOrd="3" destOrd="0" parTransId="{E74AE472-D287-4FC3-83AA-1C6C97935660}" sibTransId="{E93EAD43-321A-4866-BF34-B18A4BE3BAC8}"/>
    <dgm:cxn modelId="{60DBE64D-B7BB-464A-898A-894B1913EC7F}" srcId="{C8717ED2-D2E4-4FF6-A2F7-25296AE1C81F}" destId="{9CFCDB4D-6F5C-4347-B7FE-084E4032249E}" srcOrd="0" destOrd="0" parTransId="{2CC9BEDD-2DB5-4D23-BEAD-A61C57854386}" sibTransId="{BC1CAB79-5839-47F6-9E2E-244D73626E4C}"/>
    <dgm:cxn modelId="{60D68751-44EF-4A14-AA25-7E5D196C5066}" type="presOf" srcId="{C8717ED2-D2E4-4FF6-A2F7-25296AE1C81F}" destId="{37E6B869-B1C0-43BE-8E96-8E3D4A4EFAB3}" srcOrd="0" destOrd="0" presId="urn:microsoft.com/office/officeart/2005/8/layout/cycle4"/>
    <dgm:cxn modelId="{28D8C752-4FFA-4936-BD35-858F5E12646F}" type="presOf" srcId="{0A8D9E74-BA46-4DC4-9215-0D80A5B110EA}" destId="{C1E01272-2949-425F-9815-64F165ACB106}" srcOrd="1" destOrd="3" presId="urn:microsoft.com/office/officeart/2005/8/layout/cycle4"/>
    <dgm:cxn modelId="{AD472380-F273-44BB-8E2F-E3EC633DAB46}" type="presOf" srcId="{8C57A3A6-0405-438E-8565-CB104F1C7ED1}" destId="{DC2AD678-ED0A-45A0-ADD5-8F5A7BDE5F44}" srcOrd="0" destOrd="2" presId="urn:microsoft.com/office/officeart/2005/8/layout/cycle4"/>
    <dgm:cxn modelId="{07B20D81-AF52-4F73-9EB4-4C174E62ACA5}" srcId="{EDC3B203-3114-49DA-A548-48159A6D32E7}" destId="{A532A04C-4FFB-4959-8B36-7E6DE3745E51}" srcOrd="4" destOrd="0" parTransId="{D239B480-AC7B-464A-8D83-94C0EB84BB5E}" sibTransId="{E21BFB48-8C53-403D-AC87-8F5E975349F4}"/>
    <dgm:cxn modelId="{D92A9B83-C03B-47D7-BF55-18C024B615B0}" type="presOf" srcId="{B2F16B7C-88C6-4DEB-807E-AB418553394A}" destId="{21D68F86-E9AE-4A92-BC17-C9F78CF8F44F}" srcOrd="0" destOrd="0" presId="urn:microsoft.com/office/officeart/2005/8/layout/cycle4"/>
    <dgm:cxn modelId="{4398C583-E5BF-46E3-B037-9FE149EE8313}" srcId="{B2F16B7C-88C6-4DEB-807E-AB418553394A}" destId="{5F39074E-C577-4794-8322-B721A7E5887D}" srcOrd="1" destOrd="0" parTransId="{B1AE669B-D327-4433-93F8-C30791505FD8}" sibTransId="{D7000B5F-DB1F-4D6B-9CF3-9EB8E388280F}"/>
    <dgm:cxn modelId="{21D3D783-D905-467D-90BC-6BE65EA258A4}" srcId="{C8717ED2-D2E4-4FF6-A2F7-25296AE1C81F}" destId="{F9F04625-CC41-46E8-A600-DDC930965244}" srcOrd="2" destOrd="0" parTransId="{C4FD8A37-672E-49CC-A28F-4486D505FCE0}" sibTransId="{D135E69F-5E14-460C-8CD1-D40839DDA652}"/>
    <dgm:cxn modelId="{68B35286-BA56-4DA4-985E-00D1E88655F2}" srcId="{E4199C47-6A00-45F4-BA0D-AB428AFBD98A}" destId="{C8717ED2-D2E4-4FF6-A2F7-25296AE1C81F}" srcOrd="3" destOrd="0" parTransId="{AF790A04-4E55-4725-8E4C-56964982CC10}" sibTransId="{B85EC7D2-E834-415F-80B1-6BBADBD12518}"/>
    <dgm:cxn modelId="{04D7278B-DDC4-4A65-9D48-AD06BC42FC3E}" type="presOf" srcId="{9CFCDB4D-6F5C-4347-B7FE-084E4032249E}" destId="{45EB1BF8-9FE2-4FA3-8993-3AF8F5BC57EA}" srcOrd="0" destOrd="0" presId="urn:microsoft.com/office/officeart/2005/8/layout/cycle4"/>
    <dgm:cxn modelId="{F910F88B-3FE4-4034-AA08-77188483FA8F}" type="presOf" srcId="{86B55B56-CC8F-429D-A268-D6B655444120}" destId="{45EB1BF8-9FE2-4FA3-8993-3AF8F5BC57EA}" srcOrd="0" destOrd="3" presId="urn:microsoft.com/office/officeart/2005/8/layout/cycle4"/>
    <dgm:cxn modelId="{BBA30390-B214-46D8-8A80-65ED4EC79E97}" srcId="{EDC3B203-3114-49DA-A548-48159A6D32E7}" destId="{F1C20573-91E3-485E-8490-E605E9ECFCA4}" srcOrd="2" destOrd="0" parTransId="{F742E234-328B-4422-B395-414B4D9AA0B2}" sibTransId="{FB40C182-CA91-43C7-AA15-FF1854F03DBD}"/>
    <dgm:cxn modelId="{9D132990-C8A4-4B0F-A2F2-5675E6F6476B}" type="presOf" srcId="{A532A04C-4FFB-4959-8B36-7E6DE3745E51}" destId="{79E1DFE4-725C-4EC4-B475-818D2ABE11DD}" srcOrd="1" destOrd="4" presId="urn:microsoft.com/office/officeart/2005/8/layout/cycle4"/>
    <dgm:cxn modelId="{E7296691-750C-48C5-82AE-913A080A46C0}" type="presOf" srcId="{5CF32D8D-4CB1-4D87-9BA5-5AA5A54C7CC1}" destId="{84F7EBCF-270E-477C-A3AA-5A3BF3944B75}" srcOrd="1" destOrd="1" presId="urn:microsoft.com/office/officeart/2005/8/layout/cycle4"/>
    <dgm:cxn modelId="{D6C6B998-111E-4D19-9F9B-E5612D09068B}" type="presOf" srcId="{016A3024-EC5A-4566-9A85-2193A2F2611A}" destId="{79E1DFE4-725C-4EC4-B475-818D2ABE11DD}" srcOrd="1" destOrd="0" presId="urn:microsoft.com/office/officeart/2005/8/layout/cycle4"/>
    <dgm:cxn modelId="{6DF27399-9B6D-453F-8919-2D1174CAFFA9}" srcId="{B2F16B7C-88C6-4DEB-807E-AB418553394A}" destId="{547E4C40-9F10-4320-9A4C-1AA04270626C}" srcOrd="0" destOrd="0" parTransId="{DE4A2270-1D52-4899-AA79-5FE7C1027380}" sibTransId="{E3AACE58-2F01-4130-9FDB-2BB812156822}"/>
    <dgm:cxn modelId="{201DF799-3329-4FF1-9D29-16F56B6FE7E5}" srcId="{EDC3B203-3114-49DA-A548-48159A6D32E7}" destId="{DEABF98B-8623-4AE3-965E-86581A68F3EE}" srcOrd="3" destOrd="0" parTransId="{8AE7A1F4-C2CA-49AF-B8AB-AE94EE985A84}" sibTransId="{5EF84DFA-0B5B-4403-B07A-8D5A5C956403}"/>
    <dgm:cxn modelId="{925111A3-3A89-47F5-B49D-B9B316FAF47D}" srcId="{EDC3B203-3114-49DA-A548-48159A6D32E7}" destId="{4A30F96E-8AAA-4FD7-92C1-7C43983FFD95}" srcOrd="1" destOrd="0" parTransId="{ECEC572A-C46C-454A-BC2B-D5389F45BCCE}" sibTransId="{80ABB84F-24B8-430B-A6FF-3D6510C72F04}"/>
    <dgm:cxn modelId="{671311AC-D98B-4169-84EF-B17847FB0C25}" srcId="{E4199C47-6A00-45F4-BA0D-AB428AFBD98A}" destId="{EDC3B203-3114-49DA-A548-48159A6D32E7}" srcOrd="2" destOrd="0" parTransId="{5C44D4F1-F047-42D5-8198-8504EC21F954}" sibTransId="{8202ACB2-4E40-4AE5-AA48-A5CFAEF53005}"/>
    <dgm:cxn modelId="{F91BD2AD-D848-46D9-8B32-39F2170824FC}" type="presOf" srcId="{4A30F96E-8AAA-4FD7-92C1-7C43983FFD95}" destId="{79E1DFE4-725C-4EC4-B475-818D2ABE11DD}" srcOrd="1" destOrd="1" presId="urn:microsoft.com/office/officeart/2005/8/layout/cycle4"/>
    <dgm:cxn modelId="{045E9BB5-E14D-41EC-BF78-E81E921E1D99}" type="presOf" srcId="{849F84EB-CDE1-4B4B-AB21-2F05C1484C33}" destId="{8CB3E8F2-4ACB-485A-A3B8-A12EF0C8C27C}" srcOrd="1" destOrd="3" presId="urn:microsoft.com/office/officeart/2005/8/layout/cycle4"/>
    <dgm:cxn modelId="{4C0E91B7-9237-41D0-9835-DA7198653FD7}" type="presOf" srcId="{A532A04C-4FFB-4959-8B36-7E6DE3745E51}" destId="{47D31AC6-5094-4ED4-A5CA-0E35F58F5828}" srcOrd="0" destOrd="4" presId="urn:microsoft.com/office/officeart/2005/8/layout/cycle4"/>
    <dgm:cxn modelId="{714416BE-DCDC-4BA0-8CEA-5384859B1234}" srcId="{E0501A18-BAF7-4AEE-87A9-AC0AE706FD9B}" destId="{00414F53-064E-4D78-9A84-A472888AB381}" srcOrd="0" destOrd="0" parTransId="{D9D183C4-86C6-4775-9399-A5DAD48AACE6}" sibTransId="{79529C2D-A74B-48FE-8CFB-99A5644C4CC8}"/>
    <dgm:cxn modelId="{BC6F76C4-9A11-4735-AE36-0835A33E620E}" type="presOf" srcId="{5F39074E-C577-4794-8322-B721A7E5887D}" destId="{81A49819-DBB0-440E-A9AD-9F4D7895CACF}" srcOrd="0" destOrd="1" presId="urn:microsoft.com/office/officeart/2005/8/layout/cycle4"/>
    <dgm:cxn modelId="{8B8591C9-3796-4D7C-A978-5DA675AAA6EC}" srcId="{E0501A18-BAF7-4AEE-87A9-AC0AE706FD9B}" destId="{B809DE58-28C5-40B2-B47B-37281944D944}" srcOrd="1" destOrd="0" parTransId="{99CFA28B-F783-4711-9C78-415226D88BA2}" sibTransId="{1D3954FF-ABDC-44C5-8572-E3004E8EF1FF}"/>
    <dgm:cxn modelId="{7BF0F8CA-285F-4F57-A4CC-32B3EC75EBEC}" type="presOf" srcId="{00414F53-064E-4D78-9A84-A472888AB381}" destId="{C1E01272-2949-425F-9815-64F165ACB106}" srcOrd="1" destOrd="0" presId="urn:microsoft.com/office/officeart/2005/8/layout/cycle4"/>
    <dgm:cxn modelId="{6CCAD0CE-FB52-462E-9BDF-B7BD6F82FF95}" type="presOf" srcId="{0A8D9E74-BA46-4DC4-9215-0D80A5B110EA}" destId="{DC2AD678-ED0A-45A0-ADD5-8F5A7BDE5F44}" srcOrd="0" destOrd="3" presId="urn:microsoft.com/office/officeart/2005/8/layout/cycle4"/>
    <dgm:cxn modelId="{E4AC68D1-8607-49D9-8776-9A166A3EF968}" srcId="{E4199C47-6A00-45F4-BA0D-AB428AFBD98A}" destId="{B2F16B7C-88C6-4DEB-807E-AB418553394A}" srcOrd="0" destOrd="0" parTransId="{60D6237E-7C5F-472C-9985-CF61A5545A76}" sibTransId="{48D568BE-C9AE-42F8-B054-9F97B4ED1683}"/>
    <dgm:cxn modelId="{73F532D4-E67B-460A-B8B2-8ED9BCAAE358}" type="presOf" srcId="{F9F04625-CC41-46E8-A600-DDC930965244}" destId="{84F7EBCF-270E-477C-A3AA-5A3BF3944B75}" srcOrd="1" destOrd="2" presId="urn:microsoft.com/office/officeart/2005/8/layout/cycle4"/>
    <dgm:cxn modelId="{D74658D5-E466-4726-8DC4-EE097D52908B}" type="presOf" srcId="{5F39074E-C577-4794-8322-B721A7E5887D}" destId="{8CB3E8F2-4ACB-485A-A3B8-A12EF0C8C27C}" srcOrd="1" destOrd="1" presId="urn:microsoft.com/office/officeart/2005/8/layout/cycle4"/>
    <dgm:cxn modelId="{772E82D7-60E6-435E-849A-0981F2529AC4}" srcId="{EDC3B203-3114-49DA-A548-48159A6D32E7}" destId="{016A3024-EC5A-4566-9A85-2193A2F2611A}" srcOrd="0" destOrd="0" parTransId="{0AFF2DB6-B1B0-459D-A24F-B3C9B1756F03}" sibTransId="{D22F6619-BB96-41DA-9292-483C76A4E7F5}"/>
    <dgm:cxn modelId="{AC00A8DC-F837-4806-86CA-B1A971624129}" type="presOf" srcId="{547E4C40-9F10-4320-9A4C-1AA04270626C}" destId="{8CB3E8F2-4ACB-485A-A3B8-A12EF0C8C27C}" srcOrd="1" destOrd="0" presId="urn:microsoft.com/office/officeart/2005/8/layout/cycle4"/>
    <dgm:cxn modelId="{227D64DD-B14E-4A65-8BA3-680C8D1B52F9}" type="presOf" srcId="{B809DE58-28C5-40B2-B47B-37281944D944}" destId="{C1E01272-2949-425F-9815-64F165ACB106}" srcOrd="1" destOrd="1" presId="urn:microsoft.com/office/officeart/2005/8/layout/cycle4"/>
    <dgm:cxn modelId="{6E2A47DD-732A-4F1F-83B1-E2EEF6D072DD}" type="presOf" srcId="{4A30F96E-8AAA-4FD7-92C1-7C43983FFD95}" destId="{47D31AC6-5094-4ED4-A5CA-0E35F58F5828}" srcOrd="0" destOrd="1" presId="urn:microsoft.com/office/officeart/2005/8/layout/cycle4"/>
    <dgm:cxn modelId="{E88F01E0-1E0E-4746-9AE7-17D356A28707}" type="presOf" srcId="{FB901274-D7DB-4B01-BCFA-5E06036F805E}" destId="{81A49819-DBB0-440E-A9AD-9F4D7895CACF}" srcOrd="0" destOrd="2" presId="urn:microsoft.com/office/officeart/2005/8/layout/cycle4"/>
    <dgm:cxn modelId="{197CEAE3-78BE-4692-A668-4FCD3FD10799}" srcId="{E0501A18-BAF7-4AEE-87A9-AC0AE706FD9B}" destId="{8C57A3A6-0405-438E-8565-CB104F1C7ED1}" srcOrd="2" destOrd="0" parTransId="{00D9BC09-297B-4410-BB22-0E2493930599}" sibTransId="{9B2D7FAB-4C2D-405E-B926-97DA1CB5E868}"/>
    <dgm:cxn modelId="{5BF770E4-E9AF-46CB-89B5-86476C91475D}" type="presOf" srcId="{E4199C47-6A00-45F4-BA0D-AB428AFBD98A}" destId="{CFEF2276-5358-4966-95C1-7999E98B3ABD}" srcOrd="0" destOrd="0" presId="urn:microsoft.com/office/officeart/2005/8/layout/cycle4"/>
    <dgm:cxn modelId="{542DAAFE-BE07-44DC-B425-48B8836D063E}" type="presOf" srcId="{EDC3B203-3114-49DA-A548-48159A6D32E7}" destId="{F10E7833-41EE-4A1C-807B-A589D2041673}" srcOrd="0" destOrd="0" presId="urn:microsoft.com/office/officeart/2005/8/layout/cycle4"/>
    <dgm:cxn modelId="{173D9473-169F-4227-B66E-7EE1A6A8AF66}" type="presParOf" srcId="{CFEF2276-5358-4966-95C1-7999E98B3ABD}" destId="{AD272DA8-A986-4005-A981-ED51E4BFAA8A}" srcOrd="0" destOrd="0" presId="urn:microsoft.com/office/officeart/2005/8/layout/cycle4"/>
    <dgm:cxn modelId="{40E6D499-5E70-49F0-851E-8C0A753984DC}" type="presParOf" srcId="{AD272DA8-A986-4005-A981-ED51E4BFAA8A}" destId="{1B03E8E2-E303-425D-A6B1-74B27A1CDA6F}" srcOrd="0" destOrd="0" presId="urn:microsoft.com/office/officeart/2005/8/layout/cycle4"/>
    <dgm:cxn modelId="{C7465487-6B95-406A-B43D-900C59EEC356}" type="presParOf" srcId="{1B03E8E2-E303-425D-A6B1-74B27A1CDA6F}" destId="{81A49819-DBB0-440E-A9AD-9F4D7895CACF}" srcOrd="0" destOrd="0" presId="urn:microsoft.com/office/officeart/2005/8/layout/cycle4"/>
    <dgm:cxn modelId="{EB0731D1-D796-498D-85C4-CAB0AC4A7ABD}" type="presParOf" srcId="{1B03E8E2-E303-425D-A6B1-74B27A1CDA6F}" destId="{8CB3E8F2-4ACB-485A-A3B8-A12EF0C8C27C}" srcOrd="1" destOrd="0" presId="urn:microsoft.com/office/officeart/2005/8/layout/cycle4"/>
    <dgm:cxn modelId="{75DAC430-BCD0-4362-85BC-A46FD1B7E710}" type="presParOf" srcId="{AD272DA8-A986-4005-A981-ED51E4BFAA8A}" destId="{D34EAE32-6F4D-4283-A0FE-5C4979F427C8}" srcOrd="1" destOrd="0" presId="urn:microsoft.com/office/officeart/2005/8/layout/cycle4"/>
    <dgm:cxn modelId="{594A71B6-2D82-48BA-A2DA-33B9EBEA9C25}" type="presParOf" srcId="{D34EAE32-6F4D-4283-A0FE-5C4979F427C8}" destId="{DC2AD678-ED0A-45A0-ADD5-8F5A7BDE5F44}" srcOrd="0" destOrd="0" presId="urn:microsoft.com/office/officeart/2005/8/layout/cycle4"/>
    <dgm:cxn modelId="{70035835-7869-4915-9ABA-E1BF64A6E5B9}" type="presParOf" srcId="{D34EAE32-6F4D-4283-A0FE-5C4979F427C8}" destId="{C1E01272-2949-425F-9815-64F165ACB106}" srcOrd="1" destOrd="0" presId="urn:microsoft.com/office/officeart/2005/8/layout/cycle4"/>
    <dgm:cxn modelId="{E22B7CC2-7F1F-42EB-9C48-F69ABE523EDE}" type="presParOf" srcId="{AD272DA8-A986-4005-A981-ED51E4BFAA8A}" destId="{03A05199-10DA-45EB-A9FE-5DEDEC875BAD}" srcOrd="2" destOrd="0" presId="urn:microsoft.com/office/officeart/2005/8/layout/cycle4"/>
    <dgm:cxn modelId="{320820CB-DE0C-4596-AA19-4C347A01244D}" type="presParOf" srcId="{03A05199-10DA-45EB-A9FE-5DEDEC875BAD}" destId="{47D31AC6-5094-4ED4-A5CA-0E35F58F5828}" srcOrd="0" destOrd="0" presId="urn:microsoft.com/office/officeart/2005/8/layout/cycle4"/>
    <dgm:cxn modelId="{B2345E3E-4128-4019-A1E7-EBC3CAB76DB4}" type="presParOf" srcId="{03A05199-10DA-45EB-A9FE-5DEDEC875BAD}" destId="{79E1DFE4-725C-4EC4-B475-818D2ABE11DD}" srcOrd="1" destOrd="0" presId="urn:microsoft.com/office/officeart/2005/8/layout/cycle4"/>
    <dgm:cxn modelId="{825DA861-054B-4C3C-B121-063032D374A1}" type="presParOf" srcId="{AD272DA8-A986-4005-A981-ED51E4BFAA8A}" destId="{A2D5C45D-AD46-4D54-BFB9-9CDD84CE189B}" srcOrd="3" destOrd="0" presId="urn:microsoft.com/office/officeart/2005/8/layout/cycle4"/>
    <dgm:cxn modelId="{DE56E96D-9CE9-4AB1-B612-5660A4E36F7B}" type="presParOf" srcId="{A2D5C45D-AD46-4D54-BFB9-9CDD84CE189B}" destId="{45EB1BF8-9FE2-4FA3-8993-3AF8F5BC57EA}" srcOrd="0" destOrd="0" presId="urn:microsoft.com/office/officeart/2005/8/layout/cycle4"/>
    <dgm:cxn modelId="{3D58FCAD-0A84-4C49-8BFD-C9EF2D00BAC1}" type="presParOf" srcId="{A2D5C45D-AD46-4D54-BFB9-9CDD84CE189B}" destId="{84F7EBCF-270E-477C-A3AA-5A3BF3944B75}" srcOrd="1" destOrd="0" presId="urn:microsoft.com/office/officeart/2005/8/layout/cycle4"/>
    <dgm:cxn modelId="{D9329C85-8657-4E38-B76F-E8E08D167D2C}" type="presParOf" srcId="{AD272DA8-A986-4005-A981-ED51E4BFAA8A}" destId="{87474C72-3D74-4044-8996-BE1ACD685215}" srcOrd="4" destOrd="0" presId="urn:microsoft.com/office/officeart/2005/8/layout/cycle4"/>
    <dgm:cxn modelId="{08D7F839-832F-4B4A-9D4B-3A3F34CCCFFC}" type="presParOf" srcId="{CFEF2276-5358-4966-95C1-7999E98B3ABD}" destId="{516ACA43-7963-43DE-89E5-AA409CF156E7}" srcOrd="1" destOrd="0" presId="urn:microsoft.com/office/officeart/2005/8/layout/cycle4"/>
    <dgm:cxn modelId="{4A3F8F92-F8DD-42DE-97AC-325958BDC7B6}" type="presParOf" srcId="{516ACA43-7963-43DE-89E5-AA409CF156E7}" destId="{21D68F86-E9AE-4A92-BC17-C9F78CF8F44F}" srcOrd="0" destOrd="0" presId="urn:microsoft.com/office/officeart/2005/8/layout/cycle4"/>
    <dgm:cxn modelId="{C14BF35E-C939-4151-8D28-A934521AEA11}" type="presParOf" srcId="{516ACA43-7963-43DE-89E5-AA409CF156E7}" destId="{5D2844D5-D647-4BD5-81E8-E5E35D02CF0E}" srcOrd="1" destOrd="0" presId="urn:microsoft.com/office/officeart/2005/8/layout/cycle4"/>
    <dgm:cxn modelId="{267856B5-61A1-4BAD-ACF3-F980F19566B7}" type="presParOf" srcId="{516ACA43-7963-43DE-89E5-AA409CF156E7}" destId="{F10E7833-41EE-4A1C-807B-A589D2041673}" srcOrd="2" destOrd="0" presId="urn:microsoft.com/office/officeart/2005/8/layout/cycle4"/>
    <dgm:cxn modelId="{2F13D1C8-6AC6-4D46-8E54-055C0411A9DA}" type="presParOf" srcId="{516ACA43-7963-43DE-89E5-AA409CF156E7}" destId="{37E6B869-B1C0-43BE-8E96-8E3D4A4EFAB3}" srcOrd="3" destOrd="0" presId="urn:microsoft.com/office/officeart/2005/8/layout/cycle4"/>
    <dgm:cxn modelId="{3E9D990E-6798-49B3-825E-DAF8DB1D03CF}" type="presParOf" srcId="{516ACA43-7963-43DE-89E5-AA409CF156E7}" destId="{1D8C6388-0E94-40B9-A8CE-B83000DFAD14}" srcOrd="4" destOrd="0" presId="urn:microsoft.com/office/officeart/2005/8/layout/cycle4"/>
    <dgm:cxn modelId="{B4D8DECD-6294-4AC8-BFF3-5BCFC4272A2F}" type="presParOf" srcId="{CFEF2276-5358-4966-95C1-7999E98B3ABD}" destId="{A00A9115-E01B-4F96-8DEF-F205A9FF47B7}" srcOrd="2" destOrd="0" presId="urn:microsoft.com/office/officeart/2005/8/layout/cycle4"/>
    <dgm:cxn modelId="{940BD90D-3721-46FF-BBDC-01820A4CFB72}" type="presParOf" srcId="{CFEF2276-5358-4966-95C1-7999E98B3ABD}" destId="{ABED8E45-B01A-4007-AF7B-3216AD63E878}"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4199C47-6A00-45F4-BA0D-AB428AFBD98A}"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en-US"/>
        </a:p>
      </dgm:t>
    </dgm:pt>
    <dgm:pt modelId="{B2F16B7C-88C6-4DEB-807E-AB418553394A}">
      <dgm:prSet phldrT="[Text]" custT="1"/>
      <dgm:spPr/>
      <dgm:t>
        <a:bodyPr/>
        <a:lstStyle/>
        <a:p>
          <a:r>
            <a:rPr lang="en-US" sz="1400" dirty="0"/>
            <a:t>Load (Trucks)</a:t>
          </a:r>
        </a:p>
      </dgm:t>
    </dgm:pt>
    <dgm:pt modelId="{60D6237E-7C5F-472C-9985-CF61A5545A76}" type="parTrans" cxnId="{E4AC68D1-8607-49D9-8776-9A166A3EF968}">
      <dgm:prSet/>
      <dgm:spPr/>
      <dgm:t>
        <a:bodyPr/>
        <a:lstStyle/>
        <a:p>
          <a:endParaRPr lang="en-US" sz="1400"/>
        </a:p>
      </dgm:t>
    </dgm:pt>
    <dgm:pt modelId="{48D568BE-C9AE-42F8-B054-9F97B4ED1683}" type="sibTrans" cxnId="{E4AC68D1-8607-49D9-8776-9A166A3EF968}">
      <dgm:prSet/>
      <dgm:spPr/>
      <dgm:t>
        <a:bodyPr/>
        <a:lstStyle/>
        <a:p>
          <a:endParaRPr lang="en-US" sz="1400"/>
        </a:p>
      </dgm:t>
    </dgm:pt>
    <dgm:pt modelId="{E0501A18-BAF7-4AEE-87A9-AC0AE706FD9B}">
      <dgm:prSet phldrT="[Text]" custT="1"/>
      <dgm:spPr/>
      <dgm:t>
        <a:bodyPr/>
        <a:lstStyle/>
        <a:p>
          <a:r>
            <a:rPr lang="en-US" sz="1400" dirty="0"/>
            <a:t>Material</a:t>
          </a:r>
        </a:p>
      </dgm:t>
    </dgm:pt>
    <dgm:pt modelId="{4A4D94E8-7F6C-4A8E-AE90-7E537183DF31}" type="parTrans" cxnId="{CCC0D730-571D-4157-8B7D-5F2D638F9BC3}">
      <dgm:prSet/>
      <dgm:spPr/>
      <dgm:t>
        <a:bodyPr/>
        <a:lstStyle/>
        <a:p>
          <a:endParaRPr lang="en-US" sz="1400"/>
        </a:p>
      </dgm:t>
    </dgm:pt>
    <dgm:pt modelId="{D283F66B-940B-42E5-8F58-FFD97E69E6D9}" type="sibTrans" cxnId="{CCC0D730-571D-4157-8B7D-5F2D638F9BC3}">
      <dgm:prSet/>
      <dgm:spPr/>
      <dgm:t>
        <a:bodyPr/>
        <a:lstStyle/>
        <a:p>
          <a:endParaRPr lang="en-US" sz="1400"/>
        </a:p>
      </dgm:t>
    </dgm:pt>
    <dgm:pt modelId="{EDC3B203-3114-49DA-A548-48159A6D32E7}">
      <dgm:prSet phldrT="[Text]" custT="1"/>
      <dgm:spPr/>
      <dgm:t>
        <a:bodyPr/>
        <a:lstStyle/>
        <a:p>
          <a:r>
            <a:rPr lang="en-US" sz="1400" dirty="0"/>
            <a:t>Climate</a:t>
          </a:r>
        </a:p>
      </dgm:t>
    </dgm:pt>
    <dgm:pt modelId="{5C44D4F1-F047-42D5-8198-8504EC21F954}" type="parTrans" cxnId="{671311AC-D98B-4169-84EF-B17847FB0C25}">
      <dgm:prSet/>
      <dgm:spPr/>
      <dgm:t>
        <a:bodyPr/>
        <a:lstStyle/>
        <a:p>
          <a:endParaRPr lang="en-US" sz="1400"/>
        </a:p>
      </dgm:t>
    </dgm:pt>
    <dgm:pt modelId="{8202ACB2-4E40-4AE5-AA48-A5CFAEF53005}" type="sibTrans" cxnId="{671311AC-D98B-4169-84EF-B17847FB0C25}">
      <dgm:prSet/>
      <dgm:spPr/>
      <dgm:t>
        <a:bodyPr/>
        <a:lstStyle/>
        <a:p>
          <a:endParaRPr lang="en-US" sz="1400"/>
        </a:p>
      </dgm:t>
    </dgm:pt>
    <dgm:pt modelId="{C8717ED2-D2E4-4FF6-A2F7-25296AE1C81F}">
      <dgm:prSet phldrT="[Text]" custT="1"/>
      <dgm:spPr/>
      <dgm:t>
        <a:bodyPr/>
        <a:lstStyle/>
        <a:p>
          <a:r>
            <a:rPr lang="en-US" sz="1400" dirty="0"/>
            <a:t>Construction</a:t>
          </a:r>
        </a:p>
      </dgm:t>
    </dgm:pt>
    <dgm:pt modelId="{AF790A04-4E55-4725-8E4C-56964982CC10}" type="parTrans" cxnId="{68B35286-BA56-4DA4-985E-00D1E88655F2}">
      <dgm:prSet/>
      <dgm:spPr/>
      <dgm:t>
        <a:bodyPr/>
        <a:lstStyle/>
        <a:p>
          <a:endParaRPr lang="en-US" sz="1400"/>
        </a:p>
      </dgm:t>
    </dgm:pt>
    <dgm:pt modelId="{B85EC7D2-E834-415F-80B1-6BBADBD12518}" type="sibTrans" cxnId="{68B35286-BA56-4DA4-985E-00D1E88655F2}">
      <dgm:prSet/>
      <dgm:spPr/>
      <dgm:t>
        <a:bodyPr/>
        <a:lstStyle/>
        <a:p>
          <a:endParaRPr lang="en-US" sz="1400"/>
        </a:p>
      </dgm:t>
    </dgm:pt>
    <dgm:pt modelId="{CFEF2276-5358-4966-95C1-7999E98B3ABD}" type="pres">
      <dgm:prSet presAssocID="{E4199C47-6A00-45F4-BA0D-AB428AFBD98A}" presName="cycleMatrixDiagram" presStyleCnt="0">
        <dgm:presLayoutVars>
          <dgm:chMax val="1"/>
          <dgm:dir/>
          <dgm:animLvl val="lvl"/>
          <dgm:resizeHandles val="exact"/>
        </dgm:presLayoutVars>
      </dgm:prSet>
      <dgm:spPr/>
    </dgm:pt>
    <dgm:pt modelId="{AD272DA8-A986-4005-A981-ED51E4BFAA8A}" type="pres">
      <dgm:prSet presAssocID="{E4199C47-6A00-45F4-BA0D-AB428AFBD98A}" presName="children" presStyleCnt="0"/>
      <dgm:spPr/>
    </dgm:pt>
    <dgm:pt modelId="{87474C72-3D74-4044-8996-BE1ACD685215}" type="pres">
      <dgm:prSet presAssocID="{E4199C47-6A00-45F4-BA0D-AB428AFBD98A}" presName="childPlaceholder" presStyleCnt="0"/>
      <dgm:spPr/>
    </dgm:pt>
    <dgm:pt modelId="{516ACA43-7963-43DE-89E5-AA409CF156E7}" type="pres">
      <dgm:prSet presAssocID="{E4199C47-6A00-45F4-BA0D-AB428AFBD98A}" presName="circle" presStyleCnt="0"/>
      <dgm:spPr/>
    </dgm:pt>
    <dgm:pt modelId="{21D68F86-E9AE-4A92-BC17-C9F78CF8F44F}" type="pres">
      <dgm:prSet presAssocID="{E4199C47-6A00-45F4-BA0D-AB428AFBD98A}" presName="quadrant1" presStyleLbl="node1" presStyleIdx="0" presStyleCnt="4">
        <dgm:presLayoutVars>
          <dgm:chMax val="1"/>
          <dgm:bulletEnabled val="1"/>
        </dgm:presLayoutVars>
      </dgm:prSet>
      <dgm:spPr/>
    </dgm:pt>
    <dgm:pt modelId="{5D2844D5-D647-4BD5-81E8-E5E35D02CF0E}" type="pres">
      <dgm:prSet presAssocID="{E4199C47-6A00-45F4-BA0D-AB428AFBD98A}" presName="quadrant2" presStyleLbl="node1" presStyleIdx="1" presStyleCnt="4">
        <dgm:presLayoutVars>
          <dgm:chMax val="1"/>
          <dgm:bulletEnabled val="1"/>
        </dgm:presLayoutVars>
      </dgm:prSet>
      <dgm:spPr/>
    </dgm:pt>
    <dgm:pt modelId="{F10E7833-41EE-4A1C-807B-A589D2041673}" type="pres">
      <dgm:prSet presAssocID="{E4199C47-6A00-45F4-BA0D-AB428AFBD98A}" presName="quadrant3" presStyleLbl="node1" presStyleIdx="2" presStyleCnt="4">
        <dgm:presLayoutVars>
          <dgm:chMax val="1"/>
          <dgm:bulletEnabled val="1"/>
        </dgm:presLayoutVars>
      </dgm:prSet>
      <dgm:spPr/>
    </dgm:pt>
    <dgm:pt modelId="{37E6B869-B1C0-43BE-8E96-8E3D4A4EFAB3}" type="pres">
      <dgm:prSet presAssocID="{E4199C47-6A00-45F4-BA0D-AB428AFBD98A}" presName="quadrant4" presStyleLbl="node1" presStyleIdx="3" presStyleCnt="4">
        <dgm:presLayoutVars>
          <dgm:chMax val="1"/>
          <dgm:bulletEnabled val="1"/>
        </dgm:presLayoutVars>
      </dgm:prSet>
      <dgm:spPr/>
    </dgm:pt>
    <dgm:pt modelId="{1D8C6388-0E94-40B9-A8CE-B83000DFAD14}" type="pres">
      <dgm:prSet presAssocID="{E4199C47-6A00-45F4-BA0D-AB428AFBD98A}" presName="quadrantPlaceholder" presStyleCnt="0"/>
      <dgm:spPr/>
    </dgm:pt>
    <dgm:pt modelId="{A00A9115-E01B-4F96-8DEF-F205A9FF47B7}" type="pres">
      <dgm:prSet presAssocID="{E4199C47-6A00-45F4-BA0D-AB428AFBD98A}" presName="center1" presStyleLbl="fgShp" presStyleIdx="0" presStyleCnt="2"/>
      <dgm:spPr/>
    </dgm:pt>
    <dgm:pt modelId="{ABED8E45-B01A-4007-AF7B-3216AD63E878}" type="pres">
      <dgm:prSet presAssocID="{E4199C47-6A00-45F4-BA0D-AB428AFBD98A}" presName="center2" presStyleLbl="fgShp" presStyleIdx="1" presStyleCnt="2"/>
      <dgm:spPr/>
    </dgm:pt>
  </dgm:ptLst>
  <dgm:cxnLst>
    <dgm:cxn modelId="{CCC0D730-571D-4157-8B7D-5F2D638F9BC3}" srcId="{E4199C47-6A00-45F4-BA0D-AB428AFBD98A}" destId="{E0501A18-BAF7-4AEE-87A9-AC0AE706FD9B}" srcOrd="1" destOrd="0" parTransId="{4A4D94E8-7F6C-4A8E-AE90-7E537183DF31}" sibTransId="{D283F66B-940B-42E5-8F58-FFD97E69E6D9}"/>
    <dgm:cxn modelId="{4DB14062-1454-44C0-97E5-640C4029D6B0}" type="presOf" srcId="{E0501A18-BAF7-4AEE-87A9-AC0AE706FD9B}" destId="{5D2844D5-D647-4BD5-81E8-E5E35D02CF0E}" srcOrd="0" destOrd="0" presId="urn:microsoft.com/office/officeart/2005/8/layout/cycle4"/>
    <dgm:cxn modelId="{60D68751-44EF-4A14-AA25-7E5D196C5066}" type="presOf" srcId="{C8717ED2-D2E4-4FF6-A2F7-25296AE1C81F}" destId="{37E6B869-B1C0-43BE-8E96-8E3D4A4EFAB3}" srcOrd="0" destOrd="0" presId="urn:microsoft.com/office/officeart/2005/8/layout/cycle4"/>
    <dgm:cxn modelId="{D92A9B83-C03B-47D7-BF55-18C024B615B0}" type="presOf" srcId="{B2F16B7C-88C6-4DEB-807E-AB418553394A}" destId="{21D68F86-E9AE-4A92-BC17-C9F78CF8F44F}" srcOrd="0" destOrd="0" presId="urn:microsoft.com/office/officeart/2005/8/layout/cycle4"/>
    <dgm:cxn modelId="{68B35286-BA56-4DA4-985E-00D1E88655F2}" srcId="{E4199C47-6A00-45F4-BA0D-AB428AFBD98A}" destId="{C8717ED2-D2E4-4FF6-A2F7-25296AE1C81F}" srcOrd="3" destOrd="0" parTransId="{AF790A04-4E55-4725-8E4C-56964982CC10}" sibTransId="{B85EC7D2-E834-415F-80B1-6BBADBD12518}"/>
    <dgm:cxn modelId="{671311AC-D98B-4169-84EF-B17847FB0C25}" srcId="{E4199C47-6A00-45F4-BA0D-AB428AFBD98A}" destId="{EDC3B203-3114-49DA-A548-48159A6D32E7}" srcOrd="2" destOrd="0" parTransId="{5C44D4F1-F047-42D5-8198-8504EC21F954}" sibTransId="{8202ACB2-4E40-4AE5-AA48-A5CFAEF53005}"/>
    <dgm:cxn modelId="{E4AC68D1-8607-49D9-8776-9A166A3EF968}" srcId="{E4199C47-6A00-45F4-BA0D-AB428AFBD98A}" destId="{B2F16B7C-88C6-4DEB-807E-AB418553394A}" srcOrd="0" destOrd="0" parTransId="{60D6237E-7C5F-472C-9985-CF61A5545A76}" sibTransId="{48D568BE-C9AE-42F8-B054-9F97B4ED1683}"/>
    <dgm:cxn modelId="{5BF770E4-E9AF-46CB-89B5-86476C91475D}" type="presOf" srcId="{E4199C47-6A00-45F4-BA0D-AB428AFBD98A}" destId="{CFEF2276-5358-4966-95C1-7999E98B3ABD}" srcOrd="0" destOrd="0" presId="urn:microsoft.com/office/officeart/2005/8/layout/cycle4"/>
    <dgm:cxn modelId="{542DAAFE-BE07-44DC-B425-48B8836D063E}" type="presOf" srcId="{EDC3B203-3114-49DA-A548-48159A6D32E7}" destId="{F10E7833-41EE-4A1C-807B-A589D2041673}" srcOrd="0" destOrd="0" presId="urn:microsoft.com/office/officeart/2005/8/layout/cycle4"/>
    <dgm:cxn modelId="{173D9473-169F-4227-B66E-7EE1A6A8AF66}" type="presParOf" srcId="{CFEF2276-5358-4966-95C1-7999E98B3ABD}" destId="{AD272DA8-A986-4005-A981-ED51E4BFAA8A}" srcOrd="0" destOrd="0" presId="urn:microsoft.com/office/officeart/2005/8/layout/cycle4"/>
    <dgm:cxn modelId="{D9329C85-8657-4E38-B76F-E8E08D167D2C}" type="presParOf" srcId="{AD272DA8-A986-4005-A981-ED51E4BFAA8A}" destId="{87474C72-3D74-4044-8996-BE1ACD685215}" srcOrd="0" destOrd="0" presId="urn:microsoft.com/office/officeart/2005/8/layout/cycle4"/>
    <dgm:cxn modelId="{08D7F839-832F-4B4A-9D4B-3A3F34CCCFFC}" type="presParOf" srcId="{CFEF2276-5358-4966-95C1-7999E98B3ABD}" destId="{516ACA43-7963-43DE-89E5-AA409CF156E7}" srcOrd="1" destOrd="0" presId="urn:microsoft.com/office/officeart/2005/8/layout/cycle4"/>
    <dgm:cxn modelId="{4A3F8F92-F8DD-42DE-97AC-325958BDC7B6}" type="presParOf" srcId="{516ACA43-7963-43DE-89E5-AA409CF156E7}" destId="{21D68F86-E9AE-4A92-BC17-C9F78CF8F44F}" srcOrd="0" destOrd="0" presId="urn:microsoft.com/office/officeart/2005/8/layout/cycle4"/>
    <dgm:cxn modelId="{C14BF35E-C939-4151-8D28-A934521AEA11}" type="presParOf" srcId="{516ACA43-7963-43DE-89E5-AA409CF156E7}" destId="{5D2844D5-D647-4BD5-81E8-E5E35D02CF0E}" srcOrd="1" destOrd="0" presId="urn:microsoft.com/office/officeart/2005/8/layout/cycle4"/>
    <dgm:cxn modelId="{267856B5-61A1-4BAD-ACF3-F980F19566B7}" type="presParOf" srcId="{516ACA43-7963-43DE-89E5-AA409CF156E7}" destId="{F10E7833-41EE-4A1C-807B-A589D2041673}" srcOrd="2" destOrd="0" presId="urn:microsoft.com/office/officeart/2005/8/layout/cycle4"/>
    <dgm:cxn modelId="{2F13D1C8-6AC6-4D46-8E54-055C0411A9DA}" type="presParOf" srcId="{516ACA43-7963-43DE-89E5-AA409CF156E7}" destId="{37E6B869-B1C0-43BE-8E96-8E3D4A4EFAB3}" srcOrd="3" destOrd="0" presId="urn:microsoft.com/office/officeart/2005/8/layout/cycle4"/>
    <dgm:cxn modelId="{3E9D990E-6798-49B3-825E-DAF8DB1D03CF}" type="presParOf" srcId="{516ACA43-7963-43DE-89E5-AA409CF156E7}" destId="{1D8C6388-0E94-40B9-A8CE-B83000DFAD14}" srcOrd="4" destOrd="0" presId="urn:microsoft.com/office/officeart/2005/8/layout/cycle4"/>
    <dgm:cxn modelId="{B4D8DECD-6294-4AC8-BFF3-5BCFC4272A2F}" type="presParOf" srcId="{CFEF2276-5358-4966-95C1-7999E98B3ABD}" destId="{A00A9115-E01B-4F96-8DEF-F205A9FF47B7}" srcOrd="2" destOrd="0" presId="urn:microsoft.com/office/officeart/2005/8/layout/cycle4"/>
    <dgm:cxn modelId="{940BD90D-3721-46FF-BBDC-01820A4CFB72}" type="presParOf" srcId="{CFEF2276-5358-4966-95C1-7999E98B3ABD}" destId="{ABED8E45-B01A-4007-AF7B-3216AD63E878}"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4199C47-6A00-45F4-BA0D-AB428AFBD98A}"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en-US"/>
        </a:p>
      </dgm:t>
    </dgm:pt>
    <dgm:pt modelId="{B2F16B7C-88C6-4DEB-807E-AB418553394A}">
      <dgm:prSet phldrT="[Text]" custT="1"/>
      <dgm:spPr/>
      <dgm:t>
        <a:bodyPr/>
        <a:lstStyle/>
        <a:p>
          <a:r>
            <a:rPr lang="en-US" sz="1400" dirty="0"/>
            <a:t>Load (Trucks)</a:t>
          </a:r>
        </a:p>
      </dgm:t>
    </dgm:pt>
    <dgm:pt modelId="{60D6237E-7C5F-472C-9985-CF61A5545A76}" type="parTrans" cxnId="{E4AC68D1-8607-49D9-8776-9A166A3EF968}">
      <dgm:prSet/>
      <dgm:spPr/>
      <dgm:t>
        <a:bodyPr/>
        <a:lstStyle/>
        <a:p>
          <a:endParaRPr lang="en-US" sz="1400"/>
        </a:p>
      </dgm:t>
    </dgm:pt>
    <dgm:pt modelId="{48D568BE-C9AE-42F8-B054-9F97B4ED1683}" type="sibTrans" cxnId="{E4AC68D1-8607-49D9-8776-9A166A3EF968}">
      <dgm:prSet/>
      <dgm:spPr/>
      <dgm:t>
        <a:bodyPr/>
        <a:lstStyle/>
        <a:p>
          <a:endParaRPr lang="en-US" sz="1400"/>
        </a:p>
      </dgm:t>
    </dgm:pt>
    <dgm:pt modelId="{547E4C40-9F10-4320-9A4C-1AA04270626C}">
      <dgm:prSet phldrT="[Text]" custT="1"/>
      <dgm:spPr/>
      <dgm:t>
        <a:bodyPr/>
        <a:lstStyle/>
        <a:p>
          <a:r>
            <a:rPr lang="en-US" sz="1400" dirty="0"/>
            <a:t>Fatigue Cracking</a:t>
          </a:r>
        </a:p>
      </dgm:t>
    </dgm:pt>
    <dgm:pt modelId="{DE4A2270-1D52-4899-AA79-5FE7C1027380}" type="parTrans" cxnId="{6DF27399-9B6D-453F-8919-2D1174CAFFA9}">
      <dgm:prSet/>
      <dgm:spPr/>
      <dgm:t>
        <a:bodyPr/>
        <a:lstStyle/>
        <a:p>
          <a:endParaRPr lang="en-US" sz="1400"/>
        </a:p>
      </dgm:t>
    </dgm:pt>
    <dgm:pt modelId="{E3AACE58-2F01-4130-9FDB-2BB812156822}" type="sibTrans" cxnId="{6DF27399-9B6D-453F-8919-2D1174CAFFA9}">
      <dgm:prSet/>
      <dgm:spPr/>
      <dgm:t>
        <a:bodyPr/>
        <a:lstStyle/>
        <a:p>
          <a:endParaRPr lang="en-US" sz="1400"/>
        </a:p>
      </dgm:t>
    </dgm:pt>
    <dgm:pt modelId="{E0501A18-BAF7-4AEE-87A9-AC0AE706FD9B}">
      <dgm:prSet phldrT="[Text]" custT="1"/>
      <dgm:spPr/>
      <dgm:t>
        <a:bodyPr/>
        <a:lstStyle/>
        <a:p>
          <a:r>
            <a:rPr lang="en-US" sz="1400" dirty="0"/>
            <a:t>Material</a:t>
          </a:r>
        </a:p>
      </dgm:t>
    </dgm:pt>
    <dgm:pt modelId="{4A4D94E8-7F6C-4A8E-AE90-7E537183DF31}" type="parTrans" cxnId="{CCC0D730-571D-4157-8B7D-5F2D638F9BC3}">
      <dgm:prSet/>
      <dgm:spPr/>
      <dgm:t>
        <a:bodyPr/>
        <a:lstStyle/>
        <a:p>
          <a:endParaRPr lang="en-US" sz="1400"/>
        </a:p>
      </dgm:t>
    </dgm:pt>
    <dgm:pt modelId="{D283F66B-940B-42E5-8F58-FFD97E69E6D9}" type="sibTrans" cxnId="{CCC0D730-571D-4157-8B7D-5F2D638F9BC3}">
      <dgm:prSet/>
      <dgm:spPr/>
      <dgm:t>
        <a:bodyPr/>
        <a:lstStyle/>
        <a:p>
          <a:endParaRPr lang="en-US" sz="1400"/>
        </a:p>
      </dgm:t>
    </dgm:pt>
    <dgm:pt modelId="{00414F53-064E-4D78-9A84-A472888AB381}">
      <dgm:prSet phldrT="[Text]" custT="1"/>
      <dgm:spPr/>
      <dgm:t>
        <a:bodyPr/>
        <a:lstStyle/>
        <a:p>
          <a:r>
            <a:rPr lang="en-US" sz="1400" dirty="0"/>
            <a:t>Stripping</a:t>
          </a:r>
        </a:p>
      </dgm:t>
    </dgm:pt>
    <dgm:pt modelId="{D9D183C4-86C6-4775-9399-A5DAD48AACE6}" type="parTrans" cxnId="{714416BE-DCDC-4BA0-8CEA-5384859B1234}">
      <dgm:prSet/>
      <dgm:spPr/>
      <dgm:t>
        <a:bodyPr/>
        <a:lstStyle/>
        <a:p>
          <a:endParaRPr lang="en-US" sz="1400"/>
        </a:p>
      </dgm:t>
    </dgm:pt>
    <dgm:pt modelId="{79529C2D-A74B-48FE-8CFB-99A5644C4CC8}" type="sibTrans" cxnId="{714416BE-DCDC-4BA0-8CEA-5384859B1234}">
      <dgm:prSet/>
      <dgm:spPr/>
      <dgm:t>
        <a:bodyPr/>
        <a:lstStyle/>
        <a:p>
          <a:endParaRPr lang="en-US" sz="1400"/>
        </a:p>
      </dgm:t>
    </dgm:pt>
    <dgm:pt modelId="{EDC3B203-3114-49DA-A548-48159A6D32E7}">
      <dgm:prSet phldrT="[Text]" custT="1"/>
      <dgm:spPr/>
      <dgm:t>
        <a:bodyPr/>
        <a:lstStyle/>
        <a:p>
          <a:r>
            <a:rPr lang="en-US" sz="1400" dirty="0"/>
            <a:t>Climate</a:t>
          </a:r>
        </a:p>
      </dgm:t>
    </dgm:pt>
    <dgm:pt modelId="{5C44D4F1-F047-42D5-8198-8504EC21F954}" type="parTrans" cxnId="{671311AC-D98B-4169-84EF-B17847FB0C25}">
      <dgm:prSet/>
      <dgm:spPr/>
      <dgm:t>
        <a:bodyPr/>
        <a:lstStyle/>
        <a:p>
          <a:endParaRPr lang="en-US" sz="1400"/>
        </a:p>
      </dgm:t>
    </dgm:pt>
    <dgm:pt modelId="{8202ACB2-4E40-4AE5-AA48-A5CFAEF53005}" type="sibTrans" cxnId="{671311AC-D98B-4169-84EF-B17847FB0C25}">
      <dgm:prSet/>
      <dgm:spPr/>
      <dgm:t>
        <a:bodyPr/>
        <a:lstStyle/>
        <a:p>
          <a:endParaRPr lang="en-US" sz="1400"/>
        </a:p>
      </dgm:t>
    </dgm:pt>
    <dgm:pt modelId="{016A3024-EC5A-4566-9A85-2193A2F2611A}">
      <dgm:prSet phldrT="[Text]" custT="1"/>
      <dgm:spPr/>
      <dgm:t>
        <a:bodyPr/>
        <a:lstStyle/>
        <a:p>
          <a:r>
            <a:rPr lang="en-US" sz="1400" dirty="0"/>
            <a:t>Rutting</a:t>
          </a:r>
        </a:p>
      </dgm:t>
    </dgm:pt>
    <dgm:pt modelId="{0AFF2DB6-B1B0-459D-A24F-B3C9B1756F03}" type="parTrans" cxnId="{772E82D7-60E6-435E-849A-0981F2529AC4}">
      <dgm:prSet/>
      <dgm:spPr/>
      <dgm:t>
        <a:bodyPr/>
        <a:lstStyle/>
        <a:p>
          <a:endParaRPr lang="en-US" sz="1400"/>
        </a:p>
      </dgm:t>
    </dgm:pt>
    <dgm:pt modelId="{D22F6619-BB96-41DA-9292-483C76A4E7F5}" type="sibTrans" cxnId="{772E82D7-60E6-435E-849A-0981F2529AC4}">
      <dgm:prSet/>
      <dgm:spPr/>
      <dgm:t>
        <a:bodyPr/>
        <a:lstStyle/>
        <a:p>
          <a:endParaRPr lang="en-US" sz="1400"/>
        </a:p>
      </dgm:t>
    </dgm:pt>
    <dgm:pt modelId="{C8717ED2-D2E4-4FF6-A2F7-25296AE1C81F}">
      <dgm:prSet phldrT="[Text]" custT="1"/>
      <dgm:spPr/>
      <dgm:t>
        <a:bodyPr/>
        <a:lstStyle/>
        <a:p>
          <a:r>
            <a:rPr lang="en-US" sz="1400" dirty="0"/>
            <a:t>Construction</a:t>
          </a:r>
        </a:p>
      </dgm:t>
    </dgm:pt>
    <dgm:pt modelId="{AF790A04-4E55-4725-8E4C-56964982CC10}" type="parTrans" cxnId="{68B35286-BA56-4DA4-985E-00D1E88655F2}">
      <dgm:prSet/>
      <dgm:spPr/>
      <dgm:t>
        <a:bodyPr/>
        <a:lstStyle/>
        <a:p>
          <a:endParaRPr lang="en-US" sz="1400"/>
        </a:p>
      </dgm:t>
    </dgm:pt>
    <dgm:pt modelId="{B85EC7D2-E834-415F-80B1-6BBADBD12518}" type="sibTrans" cxnId="{68B35286-BA56-4DA4-985E-00D1E88655F2}">
      <dgm:prSet/>
      <dgm:spPr/>
      <dgm:t>
        <a:bodyPr/>
        <a:lstStyle/>
        <a:p>
          <a:endParaRPr lang="en-US" sz="1400"/>
        </a:p>
      </dgm:t>
    </dgm:pt>
    <dgm:pt modelId="{9CFCDB4D-6F5C-4347-B7FE-084E4032249E}">
      <dgm:prSet phldrT="[Text]" custT="1"/>
      <dgm:spPr/>
      <dgm:t>
        <a:bodyPr/>
        <a:lstStyle/>
        <a:p>
          <a:r>
            <a:rPr lang="en-US" sz="1400" dirty="0"/>
            <a:t>Roller marks</a:t>
          </a:r>
        </a:p>
      </dgm:t>
    </dgm:pt>
    <dgm:pt modelId="{2CC9BEDD-2DB5-4D23-BEAD-A61C57854386}" type="parTrans" cxnId="{60DBE64D-B7BB-464A-898A-894B1913EC7F}">
      <dgm:prSet/>
      <dgm:spPr/>
      <dgm:t>
        <a:bodyPr/>
        <a:lstStyle/>
        <a:p>
          <a:endParaRPr lang="en-US" sz="1400"/>
        </a:p>
      </dgm:t>
    </dgm:pt>
    <dgm:pt modelId="{BC1CAB79-5839-47F6-9E2E-244D73626E4C}" type="sibTrans" cxnId="{60DBE64D-B7BB-464A-898A-894B1913EC7F}">
      <dgm:prSet/>
      <dgm:spPr/>
      <dgm:t>
        <a:bodyPr/>
        <a:lstStyle/>
        <a:p>
          <a:endParaRPr lang="en-US" sz="1400"/>
        </a:p>
      </dgm:t>
    </dgm:pt>
    <dgm:pt modelId="{B809DE58-28C5-40B2-B47B-37281944D944}">
      <dgm:prSet phldrT="[Text]" custT="1"/>
      <dgm:spPr/>
      <dgm:t>
        <a:bodyPr/>
        <a:lstStyle/>
        <a:p>
          <a:r>
            <a:rPr lang="en-US" sz="1400" dirty="0"/>
            <a:t>Bleeding</a:t>
          </a:r>
        </a:p>
      </dgm:t>
    </dgm:pt>
    <dgm:pt modelId="{99CFA28B-F783-4711-9C78-415226D88BA2}" type="parTrans" cxnId="{8B8591C9-3796-4D7C-A978-5DA675AAA6EC}">
      <dgm:prSet/>
      <dgm:spPr/>
      <dgm:t>
        <a:bodyPr/>
        <a:lstStyle/>
        <a:p>
          <a:endParaRPr lang="en-US" sz="1400"/>
        </a:p>
      </dgm:t>
    </dgm:pt>
    <dgm:pt modelId="{1D3954FF-ABDC-44C5-8572-E3004E8EF1FF}" type="sibTrans" cxnId="{8B8591C9-3796-4D7C-A978-5DA675AAA6EC}">
      <dgm:prSet/>
      <dgm:spPr/>
      <dgm:t>
        <a:bodyPr/>
        <a:lstStyle/>
        <a:p>
          <a:endParaRPr lang="en-US" sz="1400"/>
        </a:p>
      </dgm:t>
    </dgm:pt>
    <dgm:pt modelId="{8C57A3A6-0405-438E-8565-CB104F1C7ED1}">
      <dgm:prSet phldrT="[Text]" custT="1"/>
      <dgm:spPr/>
      <dgm:t>
        <a:bodyPr/>
        <a:lstStyle/>
        <a:p>
          <a:r>
            <a:rPr lang="en-US" sz="1400" dirty="0"/>
            <a:t>Durability Cracking</a:t>
          </a:r>
        </a:p>
      </dgm:t>
    </dgm:pt>
    <dgm:pt modelId="{00D9BC09-297B-4410-BB22-0E2493930599}" type="parTrans" cxnId="{197CEAE3-78BE-4692-A668-4FCD3FD10799}">
      <dgm:prSet/>
      <dgm:spPr/>
      <dgm:t>
        <a:bodyPr/>
        <a:lstStyle/>
        <a:p>
          <a:endParaRPr lang="en-US" sz="1400"/>
        </a:p>
      </dgm:t>
    </dgm:pt>
    <dgm:pt modelId="{9B2D7FAB-4C2D-405E-B926-97DA1CB5E868}" type="sibTrans" cxnId="{197CEAE3-78BE-4692-A668-4FCD3FD10799}">
      <dgm:prSet/>
      <dgm:spPr/>
      <dgm:t>
        <a:bodyPr/>
        <a:lstStyle/>
        <a:p>
          <a:endParaRPr lang="en-US" sz="1400"/>
        </a:p>
      </dgm:t>
    </dgm:pt>
    <dgm:pt modelId="{4A30F96E-8AAA-4FD7-92C1-7C43983FFD95}">
      <dgm:prSet phldrT="[Text]" custT="1"/>
      <dgm:spPr/>
      <dgm:t>
        <a:bodyPr/>
        <a:lstStyle/>
        <a:p>
          <a:r>
            <a:rPr lang="en-US" sz="1400" dirty="0"/>
            <a:t>Oxidation</a:t>
          </a:r>
        </a:p>
      </dgm:t>
    </dgm:pt>
    <dgm:pt modelId="{ECEC572A-C46C-454A-BC2B-D5389F45BCCE}" type="parTrans" cxnId="{925111A3-3A89-47F5-B49D-B9B316FAF47D}">
      <dgm:prSet/>
      <dgm:spPr/>
      <dgm:t>
        <a:bodyPr/>
        <a:lstStyle/>
        <a:p>
          <a:endParaRPr lang="en-US" sz="1400"/>
        </a:p>
      </dgm:t>
    </dgm:pt>
    <dgm:pt modelId="{80ABB84F-24B8-430B-A6FF-3D6510C72F04}" type="sibTrans" cxnId="{925111A3-3A89-47F5-B49D-B9B316FAF47D}">
      <dgm:prSet/>
      <dgm:spPr/>
      <dgm:t>
        <a:bodyPr/>
        <a:lstStyle/>
        <a:p>
          <a:endParaRPr lang="en-US" sz="1400"/>
        </a:p>
      </dgm:t>
    </dgm:pt>
    <dgm:pt modelId="{F1C20573-91E3-485E-8490-E605E9ECFCA4}">
      <dgm:prSet phldrT="[Text]" custT="1"/>
      <dgm:spPr/>
      <dgm:t>
        <a:bodyPr/>
        <a:lstStyle/>
        <a:p>
          <a:r>
            <a:rPr lang="en-US" sz="1400" dirty="0"/>
            <a:t>Blowups</a:t>
          </a:r>
        </a:p>
      </dgm:t>
    </dgm:pt>
    <dgm:pt modelId="{F742E234-328B-4422-B395-414B4D9AA0B2}" type="parTrans" cxnId="{BBA30390-B214-46D8-8A80-65ED4EC79E97}">
      <dgm:prSet/>
      <dgm:spPr/>
      <dgm:t>
        <a:bodyPr/>
        <a:lstStyle/>
        <a:p>
          <a:endParaRPr lang="en-US" sz="1400"/>
        </a:p>
      </dgm:t>
    </dgm:pt>
    <dgm:pt modelId="{FB40C182-CA91-43C7-AA15-FF1854F03DBD}" type="sibTrans" cxnId="{BBA30390-B214-46D8-8A80-65ED4EC79E97}">
      <dgm:prSet/>
      <dgm:spPr/>
      <dgm:t>
        <a:bodyPr/>
        <a:lstStyle/>
        <a:p>
          <a:endParaRPr lang="en-US" sz="1400"/>
        </a:p>
      </dgm:t>
    </dgm:pt>
    <dgm:pt modelId="{DEABF98B-8623-4AE3-965E-86581A68F3EE}">
      <dgm:prSet phldrT="[Text]" custT="1"/>
      <dgm:spPr/>
      <dgm:t>
        <a:bodyPr/>
        <a:lstStyle/>
        <a:p>
          <a:r>
            <a:rPr lang="en-US" sz="1400" dirty="0"/>
            <a:t>Thermal Cracks</a:t>
          </a:r>
        </a:p>
      </dgm:t>
    </dgm:pt>
    <dgm:pt modelId="{8AE7A1F4-C2CA-49AF-B8AB-AE94EE985A84}" type="parTrans" cxnId="{201DF799-3329-4FF1-9D29-16F56B6FE7E5}">
      <dgm:prSet/>
      <dgm:spPr/>
      <dgm:t>
        <a:bodyPr/>
        <a:lstStyle/>
        <a:p>
          <a:endParaRPr lang="en-US" sz="1400"/>
        </a:p>
      </dgm:t>
    </dgm:pt>
    <dgm:pt modelId="{5EF84DFA-0B5B-4403-B07A-8D5A5C956403}" type="sibTrans" cxnId="{201DF799-3329-4FF1-9D29-16F56B6FE7E5}">
      <dgm:prSet/>
      <dgm:spPr/>
      <dgm:t>
        <a:bodyPr/>
        <a:lstStyle/>
        <a:p>
          <a:endParaRPr lang="en-US" sz="1400"/>
        </a:p>
      </dgm:t>
    </dgm:pt>
    <dgm:pt modelId="{A532A04C-4FFB-4959-8B36-7E6DE3745E51}">
      <dgm:prSet phldrT="[Text]" custT="1"/>
      <dgm:spPr/>
      <dgm:t>
        <a:bodyPr/>
        <a:lstStyle/>
        <a:p>
          <a:r>
            <a:rPr lang="en-US" sz="1400" dirty="0"/>
            <a:t>Pot holes (freeze thaw)</a:t>
          </a:r>
        </a:p>
      </dgm:t>
    </dgm:pt>
    <dgm:pt modelId="{D239B480-AC7B-464A-8D83-94C0EB84BB5E}" type="parTrans" cxnId="{07B20D81-AF52-4F73-9EB4-4C174E62ACA5}">
      <dgm:prSet/>
      <dgm:spPr/>
      <dgm:t>
        <a:bodyPr/>
        <a:lstStyle/>
        <a:p>
          <a:endParaRPr lang="en-US" sz="1400"/>
        </a:p>
      </dgm:t>
    </dgm:pt>
    <dgm:pt modelId="{E21BFB48-8C53-403D-AC87-8F5E975349F4}" type="sibTrans" cxnId="{07B20D81-AF52-4F73-9EB4-4C174E62ACA5}">
      <dgm:prSet/>
      <dgm:spPr/>
      <dgm:t>
        <a:bodyPr/>
        <a:lstStyle/>
        <a:p>
          <a:endParaRPr lang="en-US" sz="1400"/>
        </a:p>
      </dgm:t>
    </dgm:pt>
    <dgm:pt modelId="{5CF32D8D-4CB1-4D87-9BA5-5AA5A54C7CC1}">
      <dgm:prSet phldrT="[Text]" custT="1"/>
      <dgm:spPr/>
      <dgm:t>
        <a:bodyPr/>
        <a:lstStyle/>
        <a:p>
          <a:r>
            <a:rPr lang="en-US" sz="1400" dirty="0"/>
            <a:t>Longitudinal Joint</a:t>
          </a:r>
        </a:p>
      </dgm:t>
    </dgm:pt>
    <dgm:pt modelId="{69DCF452-F480-422D-A567-C9284C388900}" type="parTrans" cxnId="{6119B561-18BB-40BD-80D6-E8DF8264FAB4}">
      <dgm:prSet/>
      <dgm:spPr/>
      <dgm:t>
        <a:bodyPr/>
        <a:lstStyle/>
        <a:p>
          <a:endParaRPr lang="en-US" sz="1400"/>
        </a:p>
      </dgm:t>
    </dgm:pt>
    <dgm:pt modelId="{5A5C8194-25DD-43AE-929F-B16842A25895}" type="sibTrans" cxnId="{6119B561-18BB-40BD-80D6-E8DF8264FAB4}">
      <dgm:prSet/>
      <dgm:spPr/>
      <dgm:t>
        <a:bodyPr/>
        <a:lstStyle/>
        <a:p>
          <a:endParaRPr lang="en-US" sz="1400"/>
        </a:p>
      </dgm:t>
    </dgm:pt>
    <dgm:pt modelId="{0A8D9E74-BA46-4DC4-9215-0D80A5B110EA}">
      <dgm:prSet phldrT="[Text]" custT="1"/>
      <dgm:spPr/>
      <dgm:t>
        <a:bodyPr/>
        <a:lstStyle/>
        <a:p>
          <a:r>
            <a:rPr lang="en-US" sz="1400" dirty="0"/>
            <a:t>Polishing</a:t>
          </a:r>
        </a:p>
      </dgm:t>
    </dgm:pt>
    <dgm:pt modelId="{BD6A5D70-3F29-4B77-9ABB-E44AD534672F}" type="parTrans" cxnId="{FE6A8630-B4F2-47B5-8A6F-5A411F15B6A5}">
      <dgm:prSet/>
      <dgm:spPr/>
      <dgm:t>
        <a:bodyPr/>
        <a:lstStyle/>
        <a:p>
          <a:endParaRPr lang="en-US" sz="1400"/>
        </a:p>
      </dgm:t>
    </dgm:pt>
    <dgm:pt modelId="{5E55B17E-76E1-419C-810A-8B40BC0F007E}" type="sibTrans" cxnId="{FE6A8630-B4F2-47B5-8A6F-5A411F15B6A5}">
      <dgm:prSet/>
      <dgm:spPr/>
      <dgm:t>
        <a:bodyPr/>
        <a:lstStyle/>
        <a:p>
          <a:endParaRPr lang="en-US" sz="1400"/>
        </a:p>
      </dgm:t>
    </dgm:pt>
    <dgm:pt modelId="{F9F04625-CC41-46E8-A600-DDC930965244}">
      <dgm:prSet phldrT="[Text]" custT="1"/>
      <dgm:spPr/>
      <dgm:t>
        <a:bodyPr/>
        <a:lstStyle/>
        <a:p>
          <a:r>
            <a:rPr lang="en-US" sz="1400" dirty="0"/>
            <a:t>Mat Tearing</a:t>
          </a:r>
        </a:p>
      </dgm:t>
    </dgm:pt>
    <dgm:pt modelId="{C4FD8A37-672E-49CC-A28F-4486D505FCE0}" type="parTrans" cxnId="{21D3D783-D905-467D-90BC-6BE65EA258A4}">
      <dgm:prSet/>
      <dgm:spPr/>
      <dgm:t>
        <a:bodyPr/>
        <a:lstStyle/>
        <a:p>
          <a:endParaRPr lang="en-US" sz="1400"/>
        </a:p>
      </dgm:t>
    </dgm:pt>
    <dgm:pt modelId="{D135E69F-5E14-460C-8CD1-D40839DDA652}" type="sibTrans" cxnId="{21D3D783-D905-467D-90BC-6BE65EA258A4}">
      <dgm:prSet/>
      <dgm:spPr/>
      <dgm:t>
        <a:bodyPr/>
        <a:lstStyle/>
        <a:p>
          <a:endParaRPr lang="en-US" sz="1400"/>
        </a:p>
      </dgm:t>
    </dgm:pt>
    <dgm:pt modelId="{86B55B56-CC8F-429D-A268-D6B655444120}">
      <dgm:prSet phldrT="[Text]" custT="1"/>
      <dgm:spPr/>
      <dgm:t>
        <a:bodyPr/>
        <a:lstStyle/>
        <a:p>
          <a:r>
            <a:rPr lang="en-US" sz="1400" dirty="0"/>
            <a:t>Segregation</a:t>
          </a:r>
        </a:p>
      </dgm:t>
    </dgm:pt>
    <dgm:pt modelId="{B007D185-E01C-417D-BABC-E6C75FA804BA}" type="parTrans" cxnId="{AE55C846-9B42-43B1-8F60-0E5C6CD4C0E1}">
      <dgm:prSet/>
      <dgm:spPr/>
      <dgm:t>
        <a:bodyPr/>
        <a:lstStyle/>
        <a:p>
          <a:endParaRPr lang="en-US" sz="1400"/>
        </a:p>
      </dgm:t>
    </dgm:pt>
    <dgm:pt modelId="{2BB1ECA4-D934-4AEE-BAC7-5CAEA00A64F7}" type="sibTrans" cxnId="{AE55C846-9B42-43B1-8F60-0E5C6CD4C0E1}">
      <dgm:prSet/>
      <dgm:spPr/>
      <dgm:t>
        <a:bodyPr/>
        <a:lstStyle/>
        <a:p>
          <a:endParaRPr lang="en-US" sz="1400"/>
        </a:p>
      </dgm:t>
    </dgm:pt>
    <dgm:pt modelId="{5F39074E-C577-4794-8322-B721A7E5887D}">
      <dgm:prSet phldrT="[Text]" custT="1"/>
      <dgm:spPr/>
      <dgm:t>
        <a:bodyPr/>
        <a:lstStyle/>
        <a:p>
          <a:r>
            <a:rPr lang="en-US" sz="1400" dirty="0"/>
            <a:t>Corner Breaks</a:t>
          </a:r>
        </a:p>
      </dgm:t>
    </dgm:pt>
    <dgm:pt modelId="{B1AE669B-D327-4433-93F8-C30791505FD8}" type="parTrans" cxnId="{4398C583-E5BF-46E3-B037-9FE149EE8313}">
      <dgm:prSet/>
      <dgm:spPr/>
      <dgm:t>
        <a:bodyPr/>
        <a:lstStyle/>
        <a:p>
          <a:endParaRPr lang="en-US" sz="1400"/>
        </a:p>
      </dgm:t>
    </dgm:pt>
    <dgm:pt modelId="{D7000B5F-DB1F-4D6B-9CF3-9EB8E388280F}" type="sibTrans" cxnId="{4398C583-E5BF-46E3-B037-9FE149EE8313}">
      <dgm:prSet/>
      <dgm:spPr/>
      <dgm:t>
        <a:bodyPr/>
        <a:lstStyle/>
        <a:p>
          <a:endParaRPr lang="en-US" sz="1400"/>
        </a:p>
      </dgm:t>
    </dgm:pt>
    <dgm:pt modelId="{FB901274-D7DB-4B01-BCFA-5E06036F805E}">
      <dgm:prSet phldrT="[Text]" custT="1"/>
      <dgm:spPr/>
      <dgm:t>
        <a:bodyPr/>
        <a:lstStyle/>
        <a:p>
          <a:r>
            <a:rPr lang="en-US" sz="1400" dirty="0"/>
            <a:t>Faulting</a:t>
          </a:r>
        </a:p>
      </dgm:t>
    </dgm:pt>
    <dgm:pt modelId="{52805FAF-4595-45EF-9A54-1B1829E86726}" type="parTrans" cxnId="{59AE2033-4E18-4782-BC91-DBF5295DA5D7}">
      <dgm:prSet/>
      <dgm:spPr/>
      <dgm:t>
        <a:bodyPr/>
        <a:lstStyle/>
        <a:p>
          <a:endParaRPr lang="en-US" sz="1400"/>
        </a:p>
      </dgm:t>
    </dgm:pt>
    <dgm:pt modelId="{42380EAF-3274-46E1-AEC8-481B1FC90BB0}" type="sibTrans" cxnId="{59AE2033-4E18-4782-BC91-DBF5295DA5D7}">
      <dgm:prSet/>
      <dgm:spPr/>
      <dgm:t>
        <a:bodyPr/>
        <a:lstStyle/>
        <a:p>
          <a:endParaRPr lang="en-US" sz="1400"/>
        </a:p>
      </dgm:t>
    </dgm:pt>
    <dgm:pt modelId="{849F84EB-CDE1-4B4B-AB21-2F05C1484C33}">
      <dgm:prSet phldrT="[Text]" custT="1"/>
      <dgm:spPr/>
      <dgm:t>
        <a:bodyPr/>
        <a:lstStyle/>
        <a:p>
          <a:r>
            <a:rPr lang="en-US" sz="1400" dirty="0"/>
            <a:t>Rutting</a:t>
          </a:r>
        </a:p>
      </dgm:t>
    </dgm:pt>
    <dgm:pt modelId="{E74AE472-D287-4FC3-83AA-1C6C97935660}" type="parTrans" cxnId="{E54AC24A-DC27-4BDC-BDA2-1540DEBC4956}">
      <dgm:prSet/>
      <dgm:spPr/>
      <dgm:t>
        <a:bodyPr/>
        <a:lstStyle/>
        <a:p>
          <a:endParaRPr lang="en-US" sz="1400"/>
        </a:p>
      </dgm:t>
    </dgm:pt>
    <dgm:pt modelId="{E93EAD43-321A-4866-BF34-B18A4BE3BAC8}" type="sibTrans" cxnId="{E54AC24A-DC27-4BDC-BDA2-1540DEBC4956}">
      <dgm:prSet/>
      <dgm:spPr/>
      <dgm:t>
        <a:bodyPr/>
        <a:lstStyle/>
        <a:p>
          <a:endParaRPr lang="en-US" sz="1400"/>
        </a:p>
      </dgm:t>
    </dgm:pt>
    <dgm:pt modelId="{CFEF2276-5358-4966-95C1-7999E98B3ABD}" type="pres">
      <dgm:prSet presAssocID="{E4199C47-6A00-45F4-BA0D-AB428AFBD98A}" presName="cycleMatrixDiagram" presStyleCnt="0">
        <dgm:presLayoutVars>
          <dgm:chMax val="1"/>
          <dgm:dir/>
          <dgm:animLvl val="lvl"/>
          <dgm:resizeHandles val="exact"/>
        </dgm:presLayoutVars>
      </dgm:prSet>
      <dgm:spPr/>
    </dgm:pt>
    <dgm:pt modelId="{AD272DA8-A986-4005-A981-ED51E4BFAA8A}" type="pres">
      <dgm:prSet presAssocID="{E4199C47-6A00-45F4-BA0D-AB428AFBD98A}" presName="children" presStyleCnt="0"/>
      <dgm:spPr/>
    </dgm:pt>
    <dgm:pt modelId="{1B03E8E2-E303-425D-A6B1-74B27A1CDA6F}" type="pres">
      <dgm:prSet presAssocID="{E4199C47-6A00-45F4-BA0D-AB428AFBD98A}" presName="child1group" presStyleCnt="0"/>
      <dgm:spPr/>
    </dgm:pt>
    <dgm:pt modelId="{81A49819-DBB0-440E-A9AD-9F4D7895CACF}" type="pres">
      <dgm:prSet presAssocID="{E4199C47-6A00-45F4-BA0D-AB428AFBD98A}" presName="child1" presStyleLbl="bgAcc1" presStyleIdx="0" presStyleCnt="4" custScaleX="106808" custLinFactNeighborX="15625" custLinFactNeighborY="2614"/>
      <dgm:spPr/>
    </dgm:pt>
    <dgm:pt modelId="{8CB3E8F2-4ACB-485A-A3B8-A12EF0C8C27C}" type="pres">
      <dgm:prSet presAssocID="{E4199C47-6A00-45F4-BA0D-AB428AFBD98A}" presName="child1Text" presStyleLbl="bgAcc1" presStyleIdx="0" presStyleCnt="4">
        <dgm:presLayoutVars>
          <dgm:bulletEnabled val="1"/>
        </dgm:presLayoutVars>
      </dgm:prSet>
      <dgm:spPr/>
    </dgm:pt>
    <dgm:pt modelId="{D34EAE32-6F4D-4283-A0FE-5C4979F427C8}" type="pres">
      <dgm:prSet presAssocID="{E4199C47-6A00-45F4-BA0D-AB428AFBD98A}" presName="child2group" presStyleCnt="0"/>
      <dgm:spPr/>
    </dgm:pt>
    <dgm:pt modelId="{DC2AD678-ED0A-45A0-ADD5-8F5A7BDE5F44}" type="pres">
      <dgm:prSet presAssocID="{E4199C47-6A00-45F4-BA0D-AB428AFBD98A}" presName="child2" presStyleLbl="bgAcc1" presStyleIdx="1" presStyleCnt="4" custScaleX="118079"/>
      <dgm:spPr/>
    </dgm:pt>
    <dgm:pt modelId="{C1E01272-2949-425F-9815-64F165ACB106}" type="pres">
      <dgm:prSet presAssocID="{E4199C47-6A00-45F4-BA0D-AB428AFBD98A}" presName="child2Text" presStyleLbl="bgAcc1" presStyleIdx="1" presStyleCnt="4">
        <dgm:presLayoutVars>
          <dgm:bulletEnabled val="1"/>
        </dgm:presLayoutVars>
      </dgm:prSet>
      <dgm:spPr/>
    </dgm:pt>
    <dgm:pt modelId="{03A05199-10DA-45EB-A9FE-5DEDEC875BAD}" type="pres">
      <dgm:prSet presAssocID="{E4199C47-6A00-45F4-BA0D-AB428AFBD98A}" presName="child3group" presStyleCnt="0"/>
      <dgm:spPr/>
    </dgm:pt>
    <dgm:pt modelId="{47D31AC6-5094-4ED4-A5CA-0E35F58F5828}" type="pres">
      <dgm:prSet presAssocID="{E4199C47-6A00-45F4-BA0D-AB428AFBD98A}" presName="child3" presStyleLbl="bgAcc1" presStyleIdx="2" presStyleCnt="4" custScaleX="85680" custScaleY="128157" custLinFactNeighborX="17764" custLinFactNeighborY="-27751"/>
      <dgm:spPr/>
    </dgm:pt>
    <dgm:pt modelId="{79E1DFE4-725C-4EC4-B475-818D2ABE11DD}" type="pres">
      <dgm:prSet presAssocID="{E4199C47-6A00-45F4-BA0D-AB428AFBD98A}" presName="child3Text" presStyleLbl="bgAcc1" presStyleIdx="2" presStyleCnt="4">
        <dgm:presLayoutVars>
          <dgm:bulletEnabled val="1"/>
        </dgm:presLayoutVars>
      </dgm:prSet>
      <dgm:spPr/>
    </dgm:pt>
    <dgm:pt modelId="{A2D5C45D-AD46-4D54-BFB9-9CDD84CE189B}" type="pres">
      <dgm:prSet presAssocID="{E4199C47-6A00-45F4-BA0D-AB428AFBD98A}" presName="child4group" presStyleCnt="0"/>
      <dgm:spPr/>
    </dgm:pt>
    <dgm:pt modelId="{45EB1BF8-9FE2-4FA3-8993-3AF8F5BC57EA}" type="pres">
      <dgm:prSet presAssocID="{E4199C47-6A00-45F4-BA0D-AB428AFBD98A}" presName="child4" presStyleLbl="bgAcc1" presStyleIdx="3" presStyleCnt="4" custScaleX="121699" custLinFactNeighborX="-3516" custLinFactNeighborY="-41231"/>
      <dgm:spPr/>
    </dgm:pt>
    <dgm:pt modelId="{84F7EBCF-270E-477C-A3AA-5A3BF3944B75}" type="pres">
      <dgm:prSet presAssocID="{E4199C47-6A00-45F4-BA0D-AB428AFBD98A}" presName="child4Text" presStyleLbl="bgAcc1" presStyleIdx="3" presStyleCnt="4">
        <dgm:presLayoutVars>
          <dgm:bulletEnabled val="1"/>
        </dgm:presLayoutVars>
      </dgm:prSet>
      <dgm:spPr/>
    </dgm:pt>
    <dgm:pt modelId="{87474C72-3D74-4044-8996-BE1ACD685215}" type="pres">
      <dgm:prSet presAssocID="{E4199C47-6A00-45F4-BA0D-AB428AFBD98A}" presName="childPlaceholder" presStyleCnt="0"/>
      <dgm:spPr/>
    </dgm:pt>
    <dgm:pt modelId="{516ACA43-7963-43DE-89E5-AA409CF156E7}" type="pres">
      <dgm:prSet presAssocID="{E4199C47-6A00-45F4-BA0D-AB428AFBD98A}" presName="circle" presStyleCnt="0"/>
      <dgm:spPr/>
    </dgm:pt>
    <dgm:pt modelId="{21D68F86-E9AE-4A92-BC17-C9F78CF8F44F}" type="pres">
      <dgm:prSet presAssocID="{E4199C47-6A00-45F4-BA0D-AB428AFBD98A}" presName="quadrant1" presStyleLbl="node1" presStyleIdx="0" presStyleCnt="4">
        <dgm:presLayoutVars>
          <dgm:chMax val="1"/>
          <dgm:bulletEnabled val="1"/>
        </dgm:presLayoutVars>
      </dgm:prSet>
      <dgm:spPr/>
    </dgm:pt>
    <dgm:pt modelId="{5D2844D5-D647-4BD5-81E8-E5E35D02CF0E}" type="pres">
      <dgm:prSet presAssocID="{E4199C47-6A00-45F4-BA0D-AB428AFBD98A}" presName="quadrant2" presStyleLbl="node1" presStyleIdx="1" presStyleCnt="4">
        <dgm:presLayoutVars>
          <dgm:chMax val="1"/>
          <dgm:bulletEnabled val="1"/>
        </dgm:presLayoutVars>
      </dgm:prSet>
      <dgm:spPr/>
    </dgm:pt>
    <dgm:pt modelId="{F10E7833-41EE-4A1C-807B-A589D2041673}" type="pres">
      <dgm:prSet presAssocID="{E4199C47-6A00-45F4-BA0D-AB428AFBD98A}" presName="quadrant3" presStyleLbl="node1" presStyleIdx="2" presStyleCnt="4">
        <dgm:presLayoutVars>
          <dgm:chMax val="1"/>
          <dgm:bulletEnabled val="1"/>
        </dgm:presLayoutVars>
      </dgm:prSet>
      <dgm:spPr/>
    </dgm:pt>
    <dgm:pt modelId="{37E6B869-B1C0-43BE-8E96-8E3D4A4EFAB3}" type="pres">
      <dgm:prSet presAssocID="{E4199C47-6A00-45F4-BA0D-AB428AFBD98A}" presName="quadrant4" presStyleLbl="node1" presStyleIdx="3" presStyleCnt="4">
        <dgm:presLayoutVars>
          <dgm:chMax val="1"/>
          <dgm:bulletEnabled val="1"/>
        </dgm:presLayoutVars>
      </dgm:prSet>
      <dgm:spPr/>
    </dgm:pt>
    <dgm:pt modelId="{1D8C6388-0E94-40B9-A8CE-B83000DFAD14}" type="pres">
      <dgm:prSet presAssocID="{E4199C47-6A00-45F4-BA0D-AB428AFBD98A}" presName="quadrantPlaceholder" presStyleCnt="0"/>
      <dgm:spPr/>
    </dgm:pt>
    <dgm:pt modelId="{A00A9115-E01B-4F96-8DEF-F205A9FF47B7}" type="pres">
      <dgm:prSet presAssocID="{E4199C47-6A00-45F4-BA0D-AB428AFBD98A}" presName="center1" presStyleLbl="fgShp" presStyleIdx="0" presStyleCnt="2"/>
      <dgm:spPr/>
    </dgm:pt>
    <dgm:pt modelId="{ABED8E45-B01A-4007-AF7B-3216AD63E878}" type="pres">
      <dgm:prSet presAssocID="{E4199C47-6A00-45F4-BA0D-AB428AFBD98A}" presName="center2" presStyleLbl="fgShp" presStyleIdx="1" presStyleCnt="2"/>
      <dgm:spPr/>
    </dgm:pt>
  </dgm:ptLst>
  <dgm:cxnLst>
    <dgm:cxn modelId="{C4AEAD05-20CA-4E77-911B-21DF0A0D4DEC}" type="presOf" srcId="{FB901274-D7DB-4B01-BCFA-5E06036F805E}" destId="{8CB3E8F2-4ACB-485A-A3B8-A12EF0C8C27C}" srcOrd="1" destOrd="2" presId="urn:microsoft.com/office/officeart/2005/8/layout/cycle4"/>
    <dgm:cxn modelId="{16C81F0C-F097-428B-BFC6-11A20F844FAD}" type="presOf" srcId="{547E4C40-9F10-4320-9A4C-1AA04270626C}" destId="{81A49819-DBB0-440E-A9AD-9F4D7895CACF}" srcOrd="0" destOrd="0" presId="urn:microsoft.com/office/officeart/2005/8/layout/cycle4"/>
    <dgm:cxn modelId="{C52E5A0F-F73D-4A66-899B-C944F5B52FC4}" type="presOf" srcId="{86B55B56-CC8F-429D-A268-D6B655444120}" destId="{84F7EBCF-270E-477C-A3AA-5A3BF3944B75}" srcOrd="1" destOrd="3" presId="urn:microsoft.com/office/officeart/2005/8/layout/cycle4"/>
    <dgm:cxn modelId="{1DB4B80F-05AF-489C-8D14-3A2CB72FC094}" type="presOf" srcId="{F9F04625-CC41-46E8-A600-DDC930965244}" destId="{45EB1BF8-9FE2-4FA3-8993-3AF8F5BC57EA}" srcOrd="0" destOrd="2" presId="urn:microsoft.com/office/officeart/2005/8/layout/cycle4"/>
    <dgm:cxn modelId="{CDA54E19-9523-40E3-A6B0-6A58817A50BD}" type="presOf" srcId="{9CFCDB4D-6F5C-4347-B7FE-084E4032249E}" destId="{84F7EBCF-270E-477C-A3AA-5A3BF3944B75}" srcOrd="1" destOrd="0" presId="urn:microsoft.com/office/officeart/2005/8/layout/cycle4"/>
    <dgm:cxn modelId="{2C148227-FB54-48F7-8DF5-8E1B5C9DFD03}" type="presOf" srcId="{016A3024-EC5A-4566-9A85-2193A2F2611A}" destId="{47D31AC6-5094-4ED4-A5CA-0E35F58F5828}" srcOrd="0" destOrd="0" presId="urn:microsoft.com/office/officeart/2005/8/layout/cycle4"/>
    <dgm:cxn modelId="{806A7D28-9373-4130-8E1C-05B20123866B}" type="presOf" srcId="{F1C20573-91E3-485E-8490-E605E9ECFCA4}" destId="{79E1DFE4-725C-4EC4-B475-818D2ABE11DD}" srcOrd="1" destOrd="2" presId="urn:microsoft.com/office/officeart/2005/8/layout/cycle4"/>
    <dgm:cxn modelId="{FE6A8630-B4F2-47B5-8A6F-5A411F15B6A5}" srcId="{E0501A18-BAF7-4AEE-87A9-AC0AE706FD9B}" destId="{0A8D9E74-BA46-4DC4-9215-0D80A5B110EA}" srcOrd="3" destOrd="0" parTransId="{BD6A5D70-3F29-4B77-9ABB-E44AD534672F}" sibTransId="{5E55B17E-76E1-419C-810A-8B40BC0F007E}"/>
    <dgm:cxn modelId="{D82E9A30-D831-4B14-BFA2-8F7E0BAB45CA}" type="presOf" srcId="{DEABF98B-8623-4AE3-965E-86581A68F3EE}" destId="{79E1DFE4-725C-4EC4-B475-818D2ABE11DD}" srcOrd="1" destOrd="3" presId="urn:microsoft.com/office/officeart/2005/8/layout/cycle4"/>
    <dgm:cxn modelId="{CCC0D730-571D-4157-8B7D-5F2D638F9BC3}" srcId="{E4199C47-6A00-45F4-BA0D-AB428AFBD98A}" destId="{E0501A18-BAF7-4AEE-87A9-AC0AE706FD9B}" srcOrd="1" destOrd="0" parTransId="{4A4D94E8-7F6C-4A8E-AE90-7E537183DF31}" sibTransId="{D283F66B-940B-42E5-8F58-FFD97E69E6D9}"/>
    <dgm:cxn modelId="{5E5EF231-5F0A-4F4E-B7E5-C99BF91FCF13}" type="presOf" srcId="{5CF32D8D-4CB1-4D87-9BA5-5AA5A54C7CC1}" destId="{45EB1BF8-9FE2-4FA3-8993-3AF8F5BC57EA}" srcOrd="0" destOrd="1" presId="urn:microsoft.com/office/officeart/2005/8/layout/cycle4"/>
    <dgm:cxn modelId="{59AE2033-4E18-4782-BC91-DBF5295DA5D7}" srcId="{B2F16B7C-88C6-4DEB-807E-AB418553394A}" destId="{FB901274-D7DB-4B01-BCFA-5E06036F805E}" srcOrd="2" destOrd="0" parTransId="{52805FAF-4595-45EF-9A54-1B1829E86726}" sibTransId="{42380EAF-3274-46E1-AEC8-481B1FC90BB0}"/>
    <dgm:cxn modelId="{0D34CC3D-0042-4CE1-8893-697469BD9693}" type="presOf" srcId="{8C57A3A6-0405-438E-8565-CB104F1C7ED1}" destId="{C1E01272-2949-425F-9815-64F165ACB106}" srcOrd="1" destOrd="2" presId="urn:microsoft.com/office/officeart/2005/8/layout/cycle4"/>
    <dgm:cxn modelId="{C8076340-0D26-4EFD-8FAA-6825BE38D9C0}" type="presOf" srcId="{B809DE58-28C5-40B2-B47B-37281944D944}" destId="{DC2AD678-ED0A-45A0-ADD5-8F5A7BDE5F44}" srcOrd="0" destOrd="1" presId="urn:microsoft.com/office/officeart/2005/8/layout/cycle4"/>
    <dgm:cxn modelId="{35B1DB5C-EC45-4D96-AB6B-694F1BAE6192}" type="presOf" srcId="{849F84EB-CDE1-4B4B-AB21-2F05C1484C33}" destId="{81A49819-DBB0-440E-A9AD-9F4D7895CACF}" srcOrd="0" destOrd="3" presId="urn:microsoft.com/office/officeart/2005/8/layout/cycle4"/>
    <dgm:cxn modelId="{D777345E-B955-4337-995A-691C572B36EC}" type="presOf" srcId="{F1C20573-91E3-485E-8490-E605E9ECFCA4}" destId="{47D31AC6-5094-4ED4-A5CA-0E35F58F5828}" srcOrd="0" destOrd="2" presId="urn:microsoft.com/office/officeart/2005/8/layout/cycle4"/>
    <dgm:cxn modelId="{6119B561-18BB-40BD-80D6-E8DF8264FAB4}" srcId="{C8717ED2-D2E4-4FF6-A2F7-25296AE1C81F}" destId="{5CF32D8D-4CB1-4D87-9BA5-5AA5A54C7CC1}" srcOrd="1" destOrd="0" parTransId="{69DCF452-F480-422D-A567-C9284C388900}" sibTransId="{5A5C8194-25DD-43AE-929F-B16842A25895}"/>
    <dgm:cxn modelId="{4DB14062-1454-44C0-97E5-640C4029D6B0}" type="presOf" srcId="{E0501A18-BAF7-4AEE-87A9-AC0AE706FD9B}" destId="{5D2844D5-D647-4BD5-81E8-E5E35D02CF0E}" srcOrd="0" destOrd="0" presId="urn:microsoft.com/office/officeart/2005/8/layout/cycle4"/>
    <dgm:cxn modelId="{49CC4265-54E0-496F-86A4-4E73902AA0D6}" type="presOf" srcId="{DEABF98B-8623-4AE3-965E-86581A68F3EE}" destId="{47D31AC6-5094-4ED4-A5CA-0E35F58F5828}" srcOrd="0" destOrd="3" presId="urn:microsoft.com/office/officeart/2005/8/layout/cycle4"/>
    <dgm:cxn modelId="{032D1846-5D41-4A16-A46D-1E2079804A42}" type="presOf" srcId="{00414F53-064E-4D78-9A84-A472888AB381}" destId="{DC2AD678-ED0A-45A0-ADD5-8F5A7BDE5F44}" srcOrd="0" destOrd="0" presId="urn:microsoft.com/office/officeart/2005/8/layout/cycle4"/>
    <dgm:cxn modelId="{AE55C846-9B42-43B1-8F60-0E5C6CD4C0E1}" srcId="{C8717ED2-D2E4-4FF6-A2F7-25296AE1C81F}" destId="{86B55B56-CC8F-429D-A268-D6B655444120}" srcOrd="3" destOrd="0" parTransId="{B007D185-E01C-417D-BABC-E6C75FA804BA}" sibTransId="{2BB1ECA4-D934-4AEE-BAC7-5CAEA00A64F7}"/>
    <dgm:cxn modelId="{E54AC24A-DC27-4BDC-BDA2-1540DEBC4956}" srcId="{B2F16B7C-88C6-4DEB-807E-AB418553394A}" destId="{849F84EB-CDE1-4B4B-AB21-2F05C1484C33}" srcOrd="3" destOrd="0" parTransId="{E74AE472-D287-4FC3-83AA-1C6C97935660}" sibTransId="{E93EAD43-321A-4866-BF34-B18A4BE3BAC8}"/>
    <dgm:cxn modelId="{60DBE64D-B7BB-464A-898A-894B1913EC7F}" srcId="{C8717ED2-D2E4-4FF6-A2F7-25296AE1C81F}" destId="{9CFCDB4D-6F5C-4347-B7FE-084E4032249E}" srcOrd="0" destOrd="0" parTransId="{2CC9BEDD-2DB5-4D23-BEAD-A61C57854386}" sibTransId="{BC1CAB79-5839-47F6-9E2E-244D73626E4C}"/>
    <dgm:cxn modelId="{60D68751-44EF-4A14-AA25-7E5D196C5066}" type="presOf" srcId="{C8717ED2-D2E4-4FF6-A2F7-25296AE1C81F}" destId="{37E6B869-B1C0-43BE-8E96-8E3D4A4EFAB3}" srcOrd="0" destOrd="0" presId="urn:microsoft.com/office/officeart/2005/8/layout/cycle4"/>
    <dgm:cxn modelId="{28D8C752-4FFA-4936-BD35-858F5E12646F}" type="presOf" srcId="{0A8D9E74-BA46-4DC4-9215-0D80A5B110EA}" destId="{C1E01272-2949-425F-9815-64F165ACB106}" srcOrd="1" destOrd="3" presId="urn:microsoft.com/office/officeart/2005/8/layout/cycle4"/>
    <dgm:cxn modelId="{AD472380-F273-44BB-8E2F-E3EC633DAB46}" type="presOf" srcId="{8C57A3A6-0405-438E-8565-CB104F1C7ED1}" destId="{DC2AD678-ED0A-45A0-ADD5-8F5A7BDE5F44}" srcOrd="0" destOrd="2" presId="urn:microsoft.com/office/officeart/2005/8/layout/cycle4"/>
    <dgm:cxn modelId="{07B20D81-AF52-4F73-9EB4-4C174E62ACA5}" srcId="{EDC3B203-3114-49DA-A548-48159A6D32E7}" destId="{A532A04C-4FFB-4959-8B36-7E6DE3745E51}" srcOrd="4" destOrd="0" parTransId="{D239B480-AC7B-464A-8D83-94C0EB84BB5E}" sibTransId="{E21BFB48-8C53-403D-AC87-8F5E975349F4}"/>
    <dgm:cxn modelId="{D92A9B83-C03B-47D7-BF55-18C024B615B0}" type="presOf" srcId="{B2F16B7C-88C6-4DEB-807E-AB418553394A}" destId="{21D68F86-E9AE-4A92-BC17-C9F78CF8F44F}" srcOrd="0" destOrd="0" presId="urn:microsoft.com/office/officeart/2005/8/layout/cycle4"/>
    <dgm:cxn modelId="{4398C583-E5BF-46E3-B037-9FE149EE8313}" srcId="{B2F16B7C-88C6-4DEB-807E-AB418553394A}" destId="{5F39074E-C577-4794-8322-B721A7E5887D}" srcOrd="1" destOrd="0" parTransId="{B1AE669B-D327-4433-93F8-C30791505FD8}" sibTransId="{D7000B5F-DB1F-4D6B-9CF3-9EB8E388280F}"/>
    <dgm:cxn modelId="{21D3D783-D905-467D-90BC-6BE65EA258A4}" srcId="{C8717ED2-D2E4-4FF6-A2F7-25296AE1C81F}" destId="{F9F04625-CC41-46E8-A600-DDC930965244}" srcOrd="2" destOrd="0" parTransId="{C4FD8A37-672E-49CC-A28F-4486D505FCE0}" sibTransId="{D135E69F-5E14-460C-8CD1-D40839DDA652}"/>
    <dgm:cxn modelId="{68B35286-BA56-4DA4-985E-00D1E88655F2}" srcId="{E4199C47-6A00-45F4-BA0D-AB428AFBD98A}" destId="{C8717ED2-D2E4-4FF6-A2F7-25296AE1C81F}" srcOrd="3" destOrd="0" parTransId="{AF790A04-4E55-4725-8E4C-56964982CC10}" sibTransId="{B85EC7D2-E834-415F-80B1-6BBADBD12518}"/>
    <dgm:cxn modelId="{04D7278B-DDC4-4A65-9D48-AD06BC42FC3E}" type="presOf" srcId="{9CFCDB4D-6F5C-4347-B7FE-084E4032249E}" destId="{45EB1BF8-9FE2-4FA3-8993-3AF8F5BC57EA}" srcOrd="0" destOrd="0" presId="urn:microsoft.com/office/officeart/2005/8/layout/cycle4"/>
    <dgm:cxn modelId="{F910F88B-3FE4-4034-AA08-77188483FA8F}" type="presOf" srcId="{86B55B56-CC8F-429D-A268-D6B655444120}" destId="{45EB1BF8-9FE2-4FA3-8993-3AF8F5BC57EA}" srcOrd="0" destOrd="3" presId="urn:microsoft.com/office/officeart/2005/8/layout/cycle4"/>
    <dgm:cxn modelId="{BBA30390-B214-46D8-8A80-65ED4EC79E97}" srcId="{EDC3B203-3114-49DA-A548-48159A6D32E7}" destId="{F1C20573-91E3-485E-8490-E605E9ECFCA4}" srcOrd="2" destOrd="0" parTransId="{F742E234-328B-4422-B395-414B4D9AA0B2}" sibTransId="{FB40C182-CA91-43C7-AA15-FF1854F03DBD}"/>
    <dgm:cxn modelId="{9D132990-C8A4-4B0F-A2F2-5675E6F6476B}" type="presOf" srcId="{A532A04C-4FFB-4959-8B36-7E6DE3745E51}" destId="{79E1DFE4-725C-4EC4-B475-818D2ABE11DD}" srcOrd="1" destOrd="4" presId="urn:microsoft.com/office/officeart/2005/8/layout/cycle4"/>
    <dgm:cxn modelId="{E7296691-750C-48C5-82AE-913A080A46C0}" type="presOf" srcId="{5CF32D8D-4CB1-4D87-9BA5-5AA5A54C7CC1}" destId="{84F7EBCF-270E-477C-A3AA-5A3BF3944B75}" srcOrd="1" destOrd="1" presId="urn:microsoft.com/office/officeart/2005/8/layout/cycle4"/>
    <dgm:cxn modelId="{D6C6B998-111E-4D19-9F9B-E5612D09068B}" type="presOf" srcId="{016A3024-EC5A-4566-9A85-2193A2F2611A}" destId="{79E1DFE4-725C-4EC4-B475-818D2ABE11DD}" srcOrd="1" destOrd="0" presId="urn:microsoft.com/office/officeart/2005/8/layout/cycle4"/>
    <dgm:cxn modelId="{6DF27399-9B6D-453F-8919-2D1174CAFFA9}" srcId="{B2F16B7C-88C6-4DEB-807E-AB418553394A}" destId="{547E4C40-9F10-4320-9A4C-1AA04270626C}" srcOrd="0" destOrd="0" parTransId="{DE4A2270-1D52-4899-AA79-5FE7C1027380}" sibTransId="{E3AACE58-2F01-4130-9FDB-2BB812156822}"/>
    <dgm:cxn modelId="{201DF799-3329-4FF1-9D29-16F56B6FE7E5}" srcId="{EDC3B203-3114-49DA-A548-48159A6D32E7}" destId="{DEABF98B-8623-4AE3-965E-86581A68F3EE}" srcOrd="3" destOrd="0" parTransId="{8AE7A1F4-C2CA-49AF-B8AB-AE94EE985A84}" sibTransId="{5EF84DFA-0B5B-4403-B07A-8D5A5C956403}"/>
    <dgm:cxn modelId="{925111A3-3A89-47F5-B49D-B9B316FAF47D}" srcId="{EDC3B203-3114-49DA-A548-48159A6D32E7}" destId="{4A30F96E-8AAA-4FD7-92C1-7C43983FFD95}" srcOrd="1" destOrd="0" parTransId="{ECEC572A-C46C-454A-BC2B-D5389F45BCCE}" sibTransId="{80ABB84F-24B8-430B-A6FF-3D6510C72F04}"/>
    <dgm:cxn modelId="{671311AC-D98B-4169-84EF-B17847FB0C25}" srcId="{E4199C47-6A00-45F4-BA0D-AB428AFBD98A}" destId="{EDC3B203-3114-49DA-A548-48159A6D32E7}" srcOrd="2" destOrd="0" parTransId="{5C44D4F1-F047-42D5-8198-8504EC21F954}" sibTransId="{8202ACB2-4E40-4AE5-AA48-A5CFAEF53005}"/>
    <dgm:cxn modelId="{F91BD2AD-D848-46D9-8B32-39F2170824FC}" type="presOf" srcId="{4A30F96E-8AAA-4FD7-92C1-7C43983FFD95}" destId="{79E1DFE4-725C-4EC4-B475-818D2ABE11DD}" srcOrd="1" destOrd="1" presId="urn:microsoft.com/office/officeart/2005/8/layout/cycle4"/>
    <dgm:cxn modelId="{045E9BB5-E14D-41EC-BF78-E81E921E1D99}" type="presOf" srcId="{849F84EB-CDE1-4B4B-AB21-2F05C1484C33}" destId="{8CB3E8F2-4ACB-485A-A3B8-A12EF0C8C27C}" srcOrd="1" destOrd="3" presId="urn:microsoft.com/office/officeart/2005/8/layout/cycle4"/>
    <dgm:cxn modelId="{4C0E91B7-9237-41D0-9835-DA7198653FD7}" type="presOf" srcId="{A532A04C-4FFB-4959-8B36-7E6DE3745E51}" destId="{47D31AC6-5094-4ED4-A5CA-0E35F58F5828}" srcOrd="0" destOrd="4" presId="urn:microsoft.com/office/officeart/2005/8/layout/cycle4"/>
    <dgm:cxn modelId="{714416BE-DCDC-4BA0-8CEA-5384859B1234}" srcId="{E0501A18-BAF7-4AEE-87A9-AC0AE706FD9B}" destId="{00414F53-064E-4D78-9A84-A472888AB381}" srcOrd="0" destOrd="0" parTransId="{D9D183C4-86C6-4775-9399-A5DAD48AACE6}" sibTransId="{79529C2D-A74B-48FE-8CFB-99A5644C4CC8}"/>
    <dgm:cxn modelId="{BC6F76C4-9A11-4735-AE36-0835A33E620E}" type="presOf" srcId="{5F39074E-C577-4794-8322-B721A7E5887D}" destId="{81A49819-DBB0-440E-A9AD-9F4D7895CACF}" srcOrd="0" destOrd="1" presId="urn:microsoft.com/office/officeart/2005/8/layout/cycle4"/>
    <dgm:cxn modelId="{8B8591C9-3796-4D7C-A978-5DA675AAA6EC}" srcId="{E0501A18-BAF7-4AEE-87A9-AC0AE706FD9B}" destId="{B809DE58-28C5-40B2-B47B-37281944D944}" srcOrd="1" destOrd="0" parTransId="{99CFA28B-F783-4711-9C78-415226D88BA2}" sibTransId="{1D3954FF-ABDC-44C5-8572-E3004E8EF1FF}"/>
    <dgm:cxn modelId="{7BF0F8CA-285F-4F57-A4CC-32B3EC75EBEC}" type="presOf" srcId="{00414F53-064E-4D78-9A84-A472888AB381}" destId="{C1E01272-2949-425F-9815-64F165ACB106}" srcOrd="1" destOrd="0" presId="urn:microsoft.com/office/officeart/2005/8/layout/cycle4"/>
    <dgm:cxn modelId="{6CCAD0CE-FB52-462E-9BDF-B7BD6F82FF95}" type="presOf" srcId="{0A8D9E74-BA46-4DC4-9215-0D80A5B110EA}" destId="{DC2AD678-ED0A-45A0-ADD5-8F5A7BDE5F44}" srcOrd="0" destOrd="3" presId="urn:microsoft.com/office/officeart/2005/8/layout/cycle4"/>
    <dgm:cxn modelId="{E4AC68D1-8607-49D9-8776-9A166A3EF968}" srcId="{E4199C47-6A00-45F4-BA0D-AB428AFBD98A}" destId="{B2F16B7C-88C6-4DEB-807E-AB418553394A}" srcOrd="0" destOrd="0" parTransId="{60D6237E-7C5F-472C-9985-CF61A5545A76}" sibTransId="{48D568BE-C9AE-42F8-B054-9F97B4ED1683}"/>
    <dgm:cxn modelId="{73F532D4-E67B-460A-B8B2-8ED9BCAAE358}" type="presOf" srcId="{F9F04625-CC41-46E8-A600-DDC930965244}" destId="{84F7EBCF-270E-477C-A3AA-5A3BF3944B75}" srcOrd="1" destOrd="2" presId="urn:microsoft.com/office/officeart/2005/8/layout/cycle4"/>
    <dgm:cxn modelId="{D74658D5-E466-4726-8DC4-EE097D52908B}" type="presOf" srcId="{5F39074E-C577-4794-8322-B721A7E5887D}" destId="{8CB3E8F2-4ACB-485A-A3B8-A12EF0C8C27C}" srcOrd="1" destOrd="1" presId="urn:microsoft.com/office/officeart/2005/8/layout/cycle4"/>
    <dgm:cxn modelId="{772E82D7-60E6-435E-849A-0981F2529AC4}" srcId="{EDC3B203-3114-49DA-A548-48159A6D32E7}" destId="{016A3024-EC5A-4566-9A85-2193A2F2611A}" srcOrd="0" destOrd="0" parTransId="{0AFF2DB6-B1B0-459D-A24F-B3C9B1756F03}" sibTransId="{D22F6619-BB96-41DA-9292-483C76A4E7F5}"/>
    <dgm:cxn modelId="{AC00A8DC-F837-4806-86CA-B1A971624129}" type="presOf" srcId="{547E4C40-9F10-4320-9A4C-1AA04270626C}" destId="{8CB3E8F2-4ACB-485A-A3B8-A12EF0C8C27C}" srcOrd="1" destOrd="0" presId="urn:microsoft.com/office/officeart/2005/8/layout/cycle4"/>
    <dgm:cxn modelId="{227D64DD-B14E-4A65-8BA3-680C8D1B52F9}" type="presOf" srcId="{B809DE58-28C5-40B2-B47B-37281944D944}" destId="{C1E01272-2949-425F-9815-64F165ACB106}" srcOrd="1" destOrd="1" presId="urn:microsoft.com/office/officeart/2005/8/layout/cycle4"/>
    <dgm:cxn modelId="{6E2A47DD-732A-4F1F-83B1-E2EEF6D072DD}" type="presOf" srcId="{4A30F96E-8AAA-4FD7-92C1-7C43983FFD95}" destId="{47D31AC6-5094-4ED4-A5CA-0E35F58F5828}" srcOrd="0" destOrd="1" presId="urn:microsoft.com/office/officeart/2005/8/layout/cycle4"/>
    <dgm:cxn modelId="{E88F01E0-1E0E-4746-9AE7-17D356A28707}" type="presOf" srcId="{FB901274-D7DB-4B01-BCFA-5E06036F805E}" destId="{81A49819-DBB0-440E-A9AD-9F4D7895CACF}" srcOrd="0" destOrd="2" presId="urn:microsoft.com/office/officeart/2005/8/layout/cycle4"/>
    <dgm:cxn modelId="{197CEAE3-78BE-4692-A668-4FCD3FD10799}" srcId="{E0501A18-BAF7-4AEE-87A9-AC0AE706FD9B}" destId="{8C57A3A6-0405-438E-8565-CB104F1C7ED1}" srcOrd="2" destOrd="0" parTransId="{00D9BC09-297B-4410-BB22-0E2493930599}" sibTransId="{9B2D7FAB-4C2D-405E-B926-97DA1CB5E868}"/>
    <dgm:cxn modelId="{5BF770E4-E9AF-46CB-89B5-86476C91475D}" type="presOf" srcId="{E4199C47-6A00-45F4-BA0D-AB428AFBD98A}" destId="{CFEF2276-5358-4966-95C1-7999E98B3ABD}" srcOrd="0" destOrd="0" presId="urn:microsoft.com/office/officeart/2005/8/layout/cycle4"/>
    <dgm:cxn modelId="{542DAAFE-BE07-44DC-B425-48B8836D063E}" type="presOf" srcId="{EDC3B203-3114-49DA-A548-48159A6D32E7}" destId="{F10E7833-41EE-4A1C-807B-A589D2041673}" srcOrd="0" destOrd="0" presId="urn:microsoft.com/office/officeart/2005/8/layout/cycle4"/>
    <dgm:cxn modelId="{173D9473-169F-4227-B66E-7EE1A6A8AF66}" type="presParOf" srcId="{CFEF2276-5358-4966-95C1-7999E98B3ABD}" destId="{AD272DA8-A986-4005-A981-ED51E4BFAA8A}" srcOrd="0" destOrd="0" presId="urn:microsoft.com/office/officeart/2005/8/layout/cycle4"/>
    <dgm:cxn modelId="{40E6D499-5E70-49F0-851E-8C0A753984DC}" type="presParOf" srcId="{AD272DA8-A986-4005-A981-ED51E4BFAA8A}" destId="{1B03E8E2-E303-425D-A6B1-74B27A1CDA6F}" srcOrd="0" destOrd="0" presId="urn:microsoft.com/office/officeart/2005/8/layout/cycle4"/>
    <dgm:cxn modelId="{C7465487-6B95-406A-B43D-900C59EEC356}" type="presParOf" srcId="{1B03E8E2-E303-425D-A6B1-74B27A1CDA6F}" destId="{81A49819-DBB0-440E-A9AD-9F4D7895CACF}" srcOrd="0" destOrd="0" presId="urn:microsoft.com/office/officeart/2005/8/layout/cycle4"/>
    <dgm:cxn modelId="{EB0731D1-D796-498D-85C4-CAB0AC4A7ABD}" type="presParOf" srcId="{1B03E8E2-E303-425D-A6B1-74B27A1CDA6F}" destId="{8CB3E8F2-4ACB-485A-A3B8-A12EF0C8C27C}" srcOrd="1" destOrd="0" presId="urn:microsoft.com/office/officeart/2005/8/layout/cycle4"/>
    <dgm:cxn modelId="{75DAC430-BCD0-4362-85BC-A46FD1B7E710}" type="presParOf" srcId="{AD272DA8-A986-4005-A981-ED51E4BFAA8A}" destId="{D34EAE32-6F4D-4283-A0FE-5C4979F427C8}" srcOrd="1" destOrd="0" presId="urn:microsoft.com/office/officeart/2005/8/layout/cycle4"/>
    <dgm:cxn modelId="{594A71B6-2D82-48BA-A2DA-33B9EBEA9C25}" type="presParOf" srcId="{D34EAE32-6F4D-4283-A0FE-5C4979F427C8}" destId="{DC2AD678-ED0A-45A0-ADD5-8F5A7BDE5F44}" srcOrd="0" destOrd="0" presId="urn:microsoft.com/office/officeart/2005/8/layout/cycle4"/>
    <dgm:cxn modelId="{70035835-7869-4915-9ABA-E1BF64A6E5B9}" type="presParOf" srcId="{D34EAE32-6F4D-4283-A0FE-5C4979F427C8}" destId="{C1E01272-2949-425F-9815-64F165ACB106}" srcOrd="1" destOrd="0" presId="urn:microsoft.com/office/officeart/2005/8/layout/cycle4"/>
    <dgm:cxn modelId="{E22B7CC2-7F1F-42EB-9C48-F69ABE523EDE}" type="presParOf" srcId="{AD272DA8-A986-4005-A981-ED51E4BFAA8A}" destId="{03A05199-10DA-45EB-A9FE-5DEDEC875BAD}" srcOrd="2" destOrd="0" presId="urn:microsoft.com/office/officeart/2005/8/layout/cycle4"/>
    <dgm:cxn modelId="{320820CB-DE0C-4596-AA19-4C347A01244D}" type="presParOf" srcId="{03A05199-10DA-45EB-A9FE-5DEDEC875BAD}" destId="{47D31AC6-5094-4ED4-A5CA-0E35F58F5828}" srcOrd="0" destOrd="0" presId="urn:microsoft.com/office/officeart/2005/8/layout/cycle4"/>
    <dgm:cxn modelId="{B2345E3E-4128-4019-A1E7-EBC3CAB76DB4}" type="presParOf" srcId="{03A05199-10DA-45EB-A9FE-5DEDEC875BAD}" destId="{79E1DFE4-725C-4EC4-B475-818D2ABE11DD}" srcOrd="1" destOrd="0" presId="urn:microsoft.com/office/officeart/2005/8/layout/cycle4"/>
    <dgm:cxn modelId="{825DA861-054B-4C3C-B121-063032D374A1}" type="presParOf" srcId="{AD272DA8-A986-4005-A981-ED51E4BFAA8A}" destId="{A2D5C45D-AD46-4D54-BFB9-9CDD84CE189B}" srcOrd="3" destOrd="0" presId="urn:microsoft.com/office/officeart/2005/8/layout/cycle4"/>
    <dgm:cxn modelId="{DE56E96D-9CE9-4AB1-B612-5660A4E36F7B}" type="presParOf" srcId="{A2D5C45D-AD46-4D54-BFB9-9CDD84CE189B}" destId="{45EB1BF8-9FE2-4FA3-8993-3AF8F5BC57EA}" srcOrd="0" destOrd="0" presId="urn:microsoft.com/office/officeart/2005/8/layout/cycle4"/>
    <dgm:cxn modelId="{3D58FCAD-0A84-4C49-8BFD-C9EF2D00BAC1}" type="presParOf" srcId="{A2D5C45D-AD46-4D54-BFB9-9CDD84CE189B}" destId="{84F7EBCF-270E-477C-A3AA-5A3BF3944B75}" srcOrd="1" destOrd="0" presId="urn:microsoft.com/office/officeart/2005/8/layout/cycle4"/>
    <dgm:cxn modelId="{D9329C85-8657-4E38-B76F-E8E08D167D2C}" type="presParOf" srcId="{AD272DA8-A986-4005-A981-ED51E4BFAA8A}" destId="{87474C72-3D74-4044-8996-BE1ACD685215}" srcOrd="4" destOrd="0" presId="urn:microsoft.com/office/officeart/2005/8/layout/cycle4"/>
    <dgm:cxn modelId="{08D7F839-832F-4B4A-9D4B-3A3F34CCCFFC}" type="presParOf" srcId="{CFEF2276-5358-4966-95C1-7999E98B3ABD}" destId="{516ACA43-7963-43DE-89E5-AA409CF156E7}" srcOrd="1" destOrd="0" presId="urn:microsoft.com/office/officeart/2005/8/layout/cycle4"/>
    <dgm:cxn modelId="{4A3F8F92-F8DD-42DE-97AC-325958BDC7B6}" type="presParOf" srcId="{516ACA43-7963-43DE-89E5-AA409CF156E7}" destId="{21D68F86-E9AE-4A92-BC17-C9F78CF8F44F}" srcOrd="0" destOrd="0" presId="urn:microsoft.com/office/officeart/2005/8/layout/cycle4"/>
    <dgm:cxn modelId="{C14BF35E-C939-4151-8D28-A934521AEA11}" type="presParOf" srcId="{516ACA43-7963-43DE-89E5-AA409CF156E7}" destId="{5D2844D5-D647-4BD5-81E8-E5E35D02CF0E}" srcOrd="1" destOrd="0" presId="urn:microsoft.com/office/officeart/2005/8/layout/cycle4"/>
    <dgm:cxn modelId="{267856B5-61A1-4BAD-ACF3-F980F19566B7}" type="presParOf" srcId="{516ACA43-7963-43DE-89E5-AA409CF156E7}" destId="{F10E7833-41EE-4A1C-807B-A589D2041673}" srcOrd="2" destOrd="0" presId="urn:microsoft.com/office/officeart/2005/8/layout/cycle4"/>
    <dgm:cxn modelId="{2F13D1C8-6AC6-4D46-8E54-055C0411A9DA}" type="presParOf" srcId="{516ACA43-7963-43DE-89E5-AA409CF156E7}" destId="{37E6B869-B1C0-43BE-8E96-8E3D4A4EFAB3}" srcOrd="3" destOrd="0" presId="urn:microsoft.com/office/officeart/2005/8/layout/cycle4"/>
    <dgm:cxn modelId="{3E9D990E-6798-49B3-825E-DAF8DB1D03CF}" type="presParOf" srcId="{516ACA43-7963-43DE-89E5-AA409CF156E7}" destId="{1D8C6388-0E94-40B9-A8CE-B83000DFAD14}" srcOrd="4" destOrd="0" presId="urn:microsoft.com/office/officeart/2005/8/layout/cycle4"/>
    <dgm:cxn modelId="{B4D8DECD-6294-4AC8-BFF3-5BCFC4272A2F}" type="presParOf" srcId="{CFEF2276-5358-4966-95C1-7999E98B3ABD}" destId="{A00A9115-E01B-4F96-8DEF-F205A9FF47B7}" srcOrd="2" destOrd="0" presId="urn:microsoft.com/office/officeart/2005/8/layout/cycle4"/>
    <dgm:cxn modelId="{940BD90D-3721-46FF-BBDC-01820A4CFB72}" type="presParOf" srcId="{CFEF2276-5358-4966-95C1-7999E98B3ABD}" destId="{ABED8E45-B01A-4007-AF7B-3216AD63E878}"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481F382-9157-4012-9D6D-D0675C641CC4}" type="doc">
      <dgm:prSet loTypeId="urn:microsoft.com/office/officeart/2005/8/layout/radial4" loCatId="relationship" qsTypeId="urn:microsoft.com/office/officeart/2005/8/quickstyle/simple1" qsCatId="simple" csTypeId="urn:microsoft.com/office/officeart/2005/8/colors/colorful5" csCatId="colorful" phldr="1"/>
      <dgm:spPr/>
      <dgm:t>
        <a:bodyPr/>
        <a:lstStyle/>
        <a:p>
          <a:endParaRPr lang="en-US"/>
        </a:p>
      </dgm:t>
    </dgm:pt>
    <dgm:pt modelId="{5775430C-1FF5-4786-8859-1C09DC14CBCB}">
      <dgm:prSet phldrT="[Text]"/>
      <dgm:spPr/>
      <dgm:t>
        <a:bodyPr/>
        <a:lstStyle/>
        <a:p>
          <a:r>
            <a:rPr lang="en-US" dirty="0"/>
            <a:t>Pavement Performance Models</a:t>
          </a:r>
        </a:p>
      </dgm:t>
    </dgm:pt>
    <dgm:pt modelId="{CB017BFF-8013-4C0C-825B-5803B5D5202E}" type="parTrans" cxnId="{03098EBD-F0C3-47C2-BD76-5E547FA904F6}">
      <dgm:prSet/>
      <dgm:spPr/>
      <dgm:t>
        <a:bodyPr/>
        <a:lstStyle/>
        <a:p>
          <a:endParaRPr lang="en-US"/>
        </a:p>
      </dgm:t>
    </dgm:pt>
    <dgm:pt modelId="{B9983C31-8A14-4E05-8F80-983B3C01FF84}" type="sibTrans" cxnId="{03098EBD-F0C3-47C2-BD76-5E547FA904F6}">
      <dgm:prSet/>
      <dgm:spPr/>
      <dgm:t>
        <a:bodyPr/>
        <a:lstStyle/>
        <a:p>
          <a:endParaRPr lang="en-US"/>
        </a:p>
      </dgm:t>
    </dgm:pt>
    <dgm:pt modelId="{50E2052D-8D00-4064-B639-3EFEAFC4ABE3}">
      <dgm:prSet phldrT="[Text]"/>
      <dgm:spPr/>
      <dgm:t>
        <a:bodyPr/>
        <a:lstStyle/>
        <a:p>
          <a:r>
            <a:rPr lang="en-US" dirty="0"/>
            <a:t>Network Structural Testing</a:t>
          </a:r>
        </a:p>
        <a:p>
          <a:r>
            <a:rPr lang="en-US" dirty="0"/>
            <a:t>~20% Annually</a:t>
          </a:r>
        </a:p>
      </dgm:t>
    </dgm:pt>
    <dgm:pt modelId="{95D25145-6EEF-4917-88CB-CBE4430AC64F}" type="parTrans" cxnId="{2F07BD28-7C3D-4580-AD0A-1AFAB41B0D1F}">
      <dgm:prSet/>
      <dgm:spPr/>
      <dgm:t>
        <a:bodyPr/>
        <a:lstStyle/>
        <a:p>
          <a:endParaRPr lang="en-US"/>
        </a:p>
      </dgm:t>
    </dgm:pt>
    <dgm:pt modelId="{C2B1307D-28CF-48AB-9AD7-66A618F27DB0}" type="sibTrans" cxnId="{2F07BD28-7C3D-4580-AD0A-1AFAB41B0D1F}">
      <dgm:prSet/>
      <dgm:spPr/>
      <dgm:t>
        <a:bodyPr/>
        <a:lstStyle/>
        <a:p>
          <a:endParaRPr lang="en-US"/>
        </a:p>
      </dgm:t>
    </dgm:pt>
    <dgm:pt modelId="{11A4D9BD-6A82-48F4-8485-E678349F4B25}">
      <dgm:prSet phldrT="[Text]"/>
      <dgm:spPr/>
      <dgm:t>
        <a:bodyPr/>
        <a:lstStyle/>
        <a:p>
          <a:r>
            <a:rPr lang="en-US" dirty="0"/>
            <a:t>Friction Data Collection</a:t>
          </a:r>
        </a:p>
        <a:p>
          <a:r>
            <a:rPr lang="en-US" dirty="0"/>
            <a:t>20% Annually</a:t>
          </a:r>
        </a:p>
      </dgm:t>
    </dgm:pt>
    <dgm:pt modelId="{8688C318-A22A-4169-B80A-1BD43654B2B7}" type="parTrans" cxnId="{2372AF0E-5D51-47FD-8066-F6728B4F966B}">
      <dgm:prSet/>
      <dgm:spPr/>
      <dgm:t>
        <a:bodyPr/>
        <a:lstStyle/>
        <a:p>
          <a:endParaRPr lang="en-US"/>
        </a:p>
      </dgm:t>
    </dgm:pt>
    <dgm:pt modelId="{91C43CA2-9F92-4B31-B98F-1A2643C3C357}" type="sibTrans" cxnId="{2372AF0E-5D51-47FD-8066-F6728B4F966B}">
      <dgm:prSet/>
      <dgm:spPr/>
      <dgm:t>
        <a:bodyPr/>
        <a:lstStyle/>
        <a:p>
          <a:endParaRPr lang="en-US"/>
        </a:p>
      </dgm:t>
    </dgm:pt>
    <dgm:pt modelId="{27B33665-E980-46A6-885F-8F985DE10E44}">
      <dgm:prSet/>
      <dgm:spPr/>
      <dgm:t>
        <a:bodyPr/>
        <a:lstStyle/>
        <a:p>
          <a:r>
            <a:rPr lang="en-US"/>
            <a:t>Pavement Performance Data</a:t>
          </a:r>
        </a:p>
      </dgm:t>
    </dgm:pt>
    <dgm:pt modelId="{412F6D43-C5B2-4FD2-B3D7-C37724C978AB}" type="parTrans" cxnId="{C9CC6277-D748-4E0B-8129-1BD3CD4EBB92}">
      <dgm:prSet/>
      <dgm:spPr/>
      <dgm:t>
        <a:bodyPr/>
        <a:lstStyle/>
        <a:p>
          <a:endParaRPr lang="en-US"/>
        </a:p>
      </dgm:t>
    </dgm:pt>
    <dgm:pt modelId="{E531BB69-DF51-4950-9208-39882BB8B975}" type="sibTrans" cxnId="{C9CC6277-D748-4E0B-8129-1BD3CD4EBB92}">
      <dgm:prSet/>
      <dgm:spPr/>
      <dgm:t>
        <a:bodyPr/>
        <a:lstStyle/>
        <a:p>
          <a:endParaRPr lang="en-US"/>
        </a:p>
      </dgm:t>
    </dgm:pt>
    <dgm:pt modelId="{207B2925-EB8D-42C5-A8EF-F953713B41C7}" type="pres">
      <dgm:prSet presAssocID="{B481F382-9157-4012-9D6D-D0675C641CC4}" presName="cycle" presStyleCnt="0">
        <dgm:presLayoutVars>
          <dgm:chMax val="1"/>
          <dgm:dir/>
          <dgm:animLvl val="ctr"/>
          <dgm:resizeHandles val="exact"/>
        </dgm:presLayoutVars>
      </dgm:prSet>
      <dgm:spPr/>
    </dgm:pt>
    <dgm:pt modelId="{31C02663-66E0-4490-9452-26AA5FC82555}" type="pres">
      <dgm:prSet presAssocID="{5775430C-1FF5-4786-8859-1C09DC14CBCB}" presName="centerShape" presStyleLbl="node0" presStyleIdx="0" presStyleCnt="1" custLinFactNeighborX="1283" custLinFactNeighborY="-293"/>
      <dgm:spPr/>
    </dgm:pt>
    <dgm:pt modelId="{6DC88EB2-CD10-4664-B10C-06C1D960688D}" type="pres">
      <dgm:prSet presAssocID="{95D25145-6EEF-4917-88CB-CBE4430AC64F}" presName="parTrans" presStyleLbl="bgSibTrans2D1" presStyleIdx="0" presStyleCnt="3"/>
      <dgm:spPr/>
    </dgm:pt>
    <dgm:pt modelId="{B133A84E-B829-4B4B-9926-2BC89DFA0E5F}" type="pres">
      <dgm:prSet presAssocID="{50E2052D-8D00-4064-B639-3EFEAFC4ABE3}" presName="node" presStyleLbl="node1" presStyleIdx="0" presStyleCnt="3">
        <dgm:presLayoutVars>
          <dgm:bulletEnabled val="1"/>
        </dgm:presLayoutVars>
      </dgm:prSet>
      <dgm:spPr/>
    </dgm:pt>
    <dgm:pt modelId="{E170C29B-EA9E-4699-8517-625FC9EC2E6A}" type="pres">
      <dgm:prSet presAssocID="{8688C318-A22A-4169-B80A-1BD43654B2B7}" presName="parTrans" presStyleLbl="bgSibTrans2D1" presStyleIdx="1" presStyleCnt="3"/>
      <dgm:spPr/>
    </dgm:pt>
    <dgm:pt modelId="{17CE625F-AF08-4924-AA7F-78F182D90CA1}" type="pres">
      <dgm:prSet presAssocID="{11A4D9BD-6A82-48F4-8485-E678349F4B25}" presName="node" presStyleLbl="node1" presStyleIdx="1" presStyleCnt="3">
        <dgm:presLayoutVars>
          <dgm:bulletEnabled val="1"/>
        </dgm:presLayoutVars>
      </dgm:prSet>
      <dgm:spPr/>
    </dgm:pt>
    <dgm:pt modelId="{1DA1ADEC-AC95-457A-8428-C4517D4F5F16}" type="pres">
      <dgm:prSet presAssocID="{412F6D43-C5B2-4FD2-B3D7-C37724C978AB}" presName="parTrans" presStyleLbl="bgSibTrans2D1" presStyleIdx="2" presStyleCnt="3"/>
      <dgm:spPr/>
    </dgm:pt>
    <dgm:pt modelId="{B675B690-8D65-4390-B113-1798724116D8}" type="pres">
      <dgm:prSet presAssocID="{27B33665-E980-46A6-885F-8F985DE10E44}" presName="node" presStyleLbl="node1" presStyleIdx="2" presStyleCnt="3">
        <dgm:presLayoutVars>
          <dgm:bulletEnabled val="1"/>
        </dgm:presLayoutVars>
      </dgm:prSet>
      <dgm:spPr/>
    </dgm:pt>
  </dgm:ptLst>
  <dgm:cxnLst>
    <dgm:cxn modelId="{2372AF0E-5D51-47FD-8066-F6728B4F966B}" srcId="{5775430C-1FF5-4786-8859-1C09DC14CBCB}" destId="{11A4D9BD-6A82-48F4-8485-E678349F4B25}" srcOrd="1" destOrd="0" parTransId="{8688C318-A22A-4169-B80A-1BD43654B2B7}" sibTransId="{91C43CA2-9F92-4B31-B98F-1A2643C3C357}"/>
    <dgm:cxn modelId="{C7395313-4283-4275-BAAD-E429A1AAC8A5}" type="presOf" srcId="{50E2052D-8D00-4064-B639-3EFEAFC4ABE3}" destId="{B133A84E-B829-4B4B-9926-2BC89DFA0E5F}" srcOrd="0" destOrd="0" presId="urn:microsoft.com/office/officeart/2005/8/layout/radial4"/>
    <dgm:cxn modelId="{00512127-712C-4084-8042-0EBF46D3820C}" type="presOf" srcId="{95D25145-6EEF-4917-88CB-CBE4430AC64F}" destId="{6DC88EB2-CD10-4664-B10C-06C1D960688D}" srcOrd="0" destOrd="0" presId="urn:microsoft.com/office/officeart/2005/8/layout/radial4"/>
    <dgm:cxn modelId="{2F07BD28-7C3D-4580-AD0A-1AFAB41B0D1F}" srcId="{5775430C-1FF5-4786-8859-1C09DC14CBCB}" destId="{50E2052D-8D00-4064-B639-3EFEAFC4ABE3}" srcOrd="0" destOrd="0" parTransId="{95D25145-6EEF-4917-88CB-CBE4430AC64F}" sibTransId="{C2B1307D-28CF-48AB-9AD7-66A618F27DB0}"/>
    <dgm:cxn modelId="{C9CC6277-D748-4E0B-8129-1BD3CD4EBB92}" srcId="{5775430C-1FF5-4786-8859-1C09DC14CBCB}" destId="{27B33665-E980-46A6-885F-8F985DE10E44}" srcOrd="2" destOrd="0" parTransId="{412F6D43-C5B2-4FD2-B3D7-C37724C978AB}" sibTransId="{E531BB69-DF51-4950-9208-39882BB8B975}"/>
    <dgm:cxn modelId="{0A2FF778-50B1-464E-9909-0295BE1BB497}" type="presOf" srcId="{B481F382-9157-4012-9D6D-D0675C641CC4}" destId="{207B2925-EB8D-42C5-A8EF-F953713B41C7}" srcOrd="0" destOrd="0" presId="urn:microsoft.com/office/officeart/2005/8/layout/radial4"/>
    <dgm:cxn modelId="{DCEB4C86-FBBC-4EB8-A86D-C579AA0BB8D5}" type="presOf" srcId="{11A4D9BD-6A82-48F4-8485-E678349F4B25}" destId="{17CE625F-AF08-4924-AA7F-78F182D90CA1}" srcOrd="0" destOrd="0" presId="urn:microsoft.com/office/officeart/2005/8/layout/radial4"/>
    <dgm:cxn modelId="{01F6B299-80AE-4F71-842F-0E7239C8C7F9}" type="presOf" srcId="{27B33665-E980-46A6-885F-8F985DE10E44}" destId="{B675B690-8D65-4390-B113-1798724116D8}" srcOrd="0" destOrd="0" presId="urn:microsoft.com/office/officeart/2005/8/layout/radial4"/>
    <dgm:cxn modelId="{03098EBD-F0C3-47C2-BD76-5E547FA904F6}" srcId="{B481F382-9157-4012-9D6D-D0675C641CC4}" destId="{5775430C-1FF5-4786-8859-1C09DC14CBCB}" srcOrd="0" destOrd="0" parTransId="{CB017BFF-8013-4C0C-825B-5803B5D5202E}" sibTransId="{B9983C31-8A14-4E05-8F80-983B3C01FF84}"/>
    <dgm:cxn modelId="{76F1C1D9-F8BA-4C10-B642-62AE80D4C205}" type="presOf" srcId="{8688C318-A22A-4169-B80A-1BD43654B2B7}" destId="{E170C29B-EA9E-4699-8517-625FC9EC2E6A}" srcOrd="0" destOrd="0" presId="urn:microsoft.com/office/officeart/2005/8/layout/radial4"/>
    <dgm:cxn modelId="{2EBF21DD-84C3-425D-BFD6-F1E3108BB056}" type="presOf" srcId="{5775430C-1FF5-4786-8859-1C09DC14CBCB}" destId="{31C02663-66E0-4490-9452-26AA5FC82555}" srcOrd="0" destOrd="0" presId="urn:microsoft.com/office/officeart/2005/8/layout/radial4"/>
    <dgm:cxn modelId="{56DC2CEB-D891-4B17-8699-C4AC356AC97B}" type="presOf" srcId="{412F6D43-C5B2-4FD2-B3D7-C37724C978AB}" destId="{1DA1ADEC-AC95-457A-8428-C4517D4F5F16}" srcOrd="0" destOrd="0" presId="urn:microsoft.com/office/officeart/2005/8/layout/radial4"/>
    <dgm:cxn modelId="{C1C2E138-EC6D-44B3-B276-0036C54F29F8}" type="presParOf" srcId="{207B2925-EB8D-42C5-A8EF-F953713B41C7}" destId="{31C02663-66E0-4490-9452-26AA5FC82555}" srcOrd="0" destOrd="0" presId="urn:microsoft.com/office/officeart/2005/8/layout/radial4"/>
    <dgm:cxn modelId="{81D491E1-8BDD-4751-8922-13B9B0F0369E}" type="presParOf" srcId="{207B2925-EB8D-42C5-A8EF-F953713B41C7}" destId="{6DC88EB2-CD10-4664-B10C-06C1D960688D}" srcOrd="1" destOrd="0" presId="urn:microsoft.com/office/officeart/2005/8/layout/radial4"/>
    <dgm:cxn modelId="{F78FAE20-9E17-4F74-9966-234E69476995}" type="presParOf" srcId="{207B2925-EB8D-42C5-A8EF-F953713B41C7}" destId="{B133A84E-B829-4B4B-9926-2BC89DFA0E5F}" srcOrd="2" destOrd="0" presId="urn:microsoft.com/office/officeart/2005/8/layout/radial4"/>
    <dgm:cxn modelId="{84BE5971-0C5B-47DE-987E-BCA5F1F79CF0}" type="presParOf" srcId="{207B2925-EB8D-42C5-A8EF-F953713B41C7}" destId="{E170C29B-EA9E-4699-8517-625FC9EC2E6A}" srcOrd="3" destOrd="0" presId="urn:microsoft.com/office/officeart/2005/8/layout/radial4"/>
    <dgm:cxn modelId="{B832ED90-1FD7-4B30-85BC-E560AF0F115C}" type="presParOf" srcId="{207B2925-EB8D-42C5-A8EF-F953713B41C7}" destId="{17CE625F-AF08-4924-AA7F-78F182D90CA1}" srcOrd="4" destOrd="0" presId="urn:microsoft.com/office/officeart/2005/8/layout/radial4"/>
    <dgm:cxn modelId="{30D552F6-D035-42D8-8B9D-2412CE758F59}" type="presParOf" srcId="{207B2925-EB8D-42C5-A8EF-F953713B41C7}" destId="{1DA1ADEC-AC95-457A-8428-C4517D4F5F16}" srcOrd="5" destOrd="0" presId="urn:microsoft.com/office/officeart/2005/8/layout/radial4"/>
    <dgm:cxn modelId="{68F085C4-6846-4E21-A3CD-CBBA41599A56}" type="presParOf" srcId="{207B2925-EB8D-42C5-A8EF-F953713B41C7}" destId="{B675B690-8D65-4390-B113-1798724116D8}" srcOrd="6"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3597195-3B98-4266-B4F7-80B5A06178E2}" type="doc">
      <dgm:prSet loTypeId="urn:microsoft.com/office/officeart/2005/8/layout/chevron1" loCatId="process" qsTypeId="urn:microsoft.com/office/officeart/2005/8/quickstyle/simple1" qsCatId="simple" csTypeId="urn:microsoft.com/office/officeart/2005/8/colors/accent1_2" csCatId="accent1" phldr="1"/>
      <dgm:spPr/>
    </dgm:pt>
    <dgm:pt modelId="{894F40EB-9FEF-4AE7-9447-98C0ECCF03BA}">
      <dgm:prSet phldrT="[Text]"/>
      <dgm:spPr/>
      <dgm:t>
        <a:bodyPr/>
        <a:lstStyle/>
        <a:p>
          <a:r>
            <a:rPr lang="en-US" dirty="0"/>
            <a:t>Optimization Software Makes Recommendations</a:t>
          </a:r>
        </a:p>
      </dgm:t>
    </dgm:pt>
    <dgm:pt modelId="{9125190C-A46E-403A-96CF-4F741DD0D352}" type="parTrans" cxnId="{39701BFC-2F41-434F-83DD-0B39BECCFFA6}">
      <dgm:prSet/>
      <dgm:spPr/>
      <dgm:t>
        <a:bodyPr/>
        <a:lstStyle/>
        <a:p>
          <a:endParaRPr lang="en-US"/>
        </a:p>
      </dgm:t>
    </dgm:pt>
    <dgm:pt modelId="{01B4B81B-8C0D-42F0-81E9-8741C1E3D28F}" type="sibTrans" cxnId="{39701BFC-2F41-434F-83DD-0B39BECCFFA6}">
      <dgm:prSet/>
      <dgm:spPr/>
      <dgm:t>
        <a:bodyPr/>
        <a:lstStyle/>
        <a:p>
          <a:endParaRPr lang="en-US"/>
        </a:p>
      </dgm:t>
    </dgm:pt>
    <dgm:pt modelId="{86B96D76-0544-44D7-ACF3-5C599157E542}">
      <dgm:prSet phldrT="[Text]" custT="1"/>
      <dgm:spPr/>
      <dgm:t>
        <a:bodyPr/>
        <a:lstStyle/>
        <a:p>
          <a:r>
            <a:rPr lang="en-US" sz="1700" dirty="0"/>
            <a:t>Engineers Make Adjustments</a:t>
          </a:r>
        </a:p>
        <a:p>
          <a:r>
            <a:rPr lang="en-US" sz="1100" dirty="0"/>
            <a:t>Traffic</a:t>
          </a:r>
        </a:p>
        <a:p>
          <a:r>
            <a:rPr lang="en-US" sz="1100" dirty="0"/>
            <a:t>Field Staff Reviews</a:t>
          </a:r>
        </a:p>
        <a:p>
          <a:r>
            <a:rPr lang="en-US" sz="1100" dirty="0"/>
            <a:t>Drainage/Safety</a:t>
          </a:r>
        </a:p>
      </dgm:t>
    </dgm:pt>
    <dgm:pt modelId="{40278DC7-A6D9-4BA7-9872-2AE96CC523C4}" type="parTrans" cxnId="{D2559DC0-9476-4398-850C-ED76A9AFA09A}">
      <dgm:prSet/>
      <dgm:spPr/>
      <dgm:t>
        <a:bodyPr/>
        <a:lstStyle/>
        <a:p>
          <a:endParaRPr lang="en-US"/>
        </a:p>
      </dgm:t>
    </dgm:pt>
    <dgm:pt modelId="{295467A5-22A0-4713-823A-907FB3DEA140}" type="sibTrans" cxnId="{D2559DC0-9476-4398-850C-ED76A9AFA09A}">
      <dgm:prSet/>
      <dgm:spPr/>
      <dgm:t>
        <a:bodyPr/>
        <a:lstStyle/>
        <a:p>
          <a:endParaRPr lang="en-US"/>
        </a:p>
      </dgm:t>
    </dgm:pt>
    <dgm:pt modelId="{5CD46DFB-0439-4EE3-8901-CE6373DD31B6}">
      <dgm:prSet phldrT="[Text]"/>
      <dgm:spPr/>
      <dgm:t>
        <a:bodyPr/>
        <a:lstStyle/>
        <a:p>
          <a:r>
            <a:rPr lang="en-US" dirty="0"/>
            <a:t>Compare and Finalize</a:t>
          </a:r>
        </a:p>
      </dgm:t>
    </dgm:pt>
    <dgm:pt modelId="{E2A667DB-5A5B-4DC3-8D75-782B1AA7A719}" type="parTrans" cxnId="{397AF7E1-D56E-4218-BA22-163D10B1ECB5}">
      <dgm:prSet/>
      <dgm:spPr/>
      <dgm:t>
        <a:bodyPr/>
        <a:lstStyle/>
        <a:p>
          <a:endParaRPr lang="en-US"/>
        </a:p>
      </dgm:t>
    </dgm:pt>
    <dgm:pt modelId="{42B93E01-0C72-429A-8DFE-120F734EDEAB}" type="sibTrans" cxnId="{397AF7E1-D56E-4218-BA22-163D10B1ECB5}">
      <dgm:prSet/>
      <dgm:spPr/>
      <dgm:t>
        <a:bodyPr/>
        <a:lstStyle/>
        <a:p>
          <a:endParaRPr lang="en-US"/>
        </a:p>
      </dgm:t>
    </dgm:pt>
    <dgm:pt modelId="{8AC681D0-116D-4AA7-9004-CA60656A8562}" type="pres">
      <dgm:prSet presAssocID="{43597195-3B98-4266-B4F7-80B5A06178E2}" presName="Name0" presStyleCnt="0">
        <dgm:presLayoutVars>
          <dgm:dir/>
          <dgm:animLvl val="lvl"/>
          <dgm:resizeHandles val="exact"/>
        </dgm:presLayoutVars>
      </dgm:prSet>
      <dgm:spPr/>
    </dgm:pt>
    <dgm:pt modelId="{2C618F02-BDEC-4FFC-B1FA-990460825659}" type="pres">
      <dgm:prSet presAssocID="{894F40EB-9FEF-4AE7-9447-98C0ECCF03BA}" presName="parTxOnly" presStyleLbl="node1" presStyleIdx="0" presStyleCnt="3">
        <dgm:presLayoutVars>
          <dgm:chMax val="0"/>
          <dgm:chPref val="0"/>
          <dgm:bulletEnabled val="1"/>
        </dgm:presLayoutVars>
      </dgm:prSet>
      <dgm:spPr/>
    </dgm:pt>
    <dgm:pt modelId="{61D4E99D-4330-45A7-A274-F567180CC336}" type="pres">
      <dgm:prSet presAssocID="{01B4B81B-8C0D-42F0-81E9-8741C1E3D28F}" presName="parTxOnlySpace" presStyleCnt="0"/>
      <dgm:spPr/>
    </dgm:pt>
    <dgm:pt modelId="{315CBF23-7ADF-415F-A1D2-F5CE99FC5B1E}" type="pres">
      <dgm:prSet presAssocID="{86B96D76-0544-44D7-ACF3-5C599157E542}" presName="parTxOnly" presStyleLbl="node1" presStyleIdx="1" presStyleCnt="3">
        <dgm:presLayoutVars>
          <dgm:chMax val="0"/>
          <dgm:chPref val="0"/>
          <dgm:bulletEnabled val="1"/>
        </dgm:presLayoutVars>
      </dgm:prSet>
      <dgm:spPr/>
    </dgm:pt>
    <dgm:pt modelId="{77B8F2A8-0B4F-4530-B764-A5CB279FA33F}" type="pres">
      <dgm:prSet presAssocID="{295467A5-22A0-4713-823A-907FB3DEA140}" presName="parTxOnlySpace" presStyleCnt="0"/>
      <dgm:spPr/>
    </dgm:pt>
    <dgm:pt modelId="{41A84A62-563D-4635-92B7-98A2FE1BA53C}" type="pres">
      <dgm:prSet presAssocID="{5CD46DFB-0439-4EE3-8901-CE6373DD31B6}" presName="parTxOnly" presStyleLbl="node1" presStyleIdx="2" presStyleCnt="3">
        <dgm:presLayoutVars>
          <dgm:chMax val="0"/>
          <dgm:chPref val="0"/>
          <dgm:bulletEnabled val="1"/>
        </dgm:presLayoutVars>
      </dgm:prSet>
      <dgm:spPr/>
    </dgm:pt>
  </dgm:ptLst>
  <dgm:cxnLst>
    <dgm:cxn modelId="{FFD8571A-7204-4BF6-B834-111A107D6A53}" type="presOf" srcId="{5CD46DFB-0439-4EE3-8901-CE6373DD31B6}" destId="{41A84A62-563D-4635-92B7-98A2FE1BA53C}" srcOrd="0" destOrd="0" presId="urn:microsoft.com/office/officeart/2005/8/layout/chevron1"/>
    <dgm:cxn modelId="{D5720E76-A1BF-47D9-B99C-D8F3D0BB0527}" type="presOf" srcId="{894F40EB-9FEF-4AE7-9447-98C0ECCF03BA}" destId="{2C618F02-BDEC-4FFC-B1FA-990460825659}" srcOrd="0" destOrd="0" presId="urn:microsoft.com/office/officeart/2005/8/layout/chevron1"/>
    <dgm:cxn modelId="{405AA098-8976-4451-ADD9-FB0643988CDF}" type="presOf" srcId="{43597195-3B98-4266-B4F7-80B5A06178E2}" destId="{8AC681D0-116D-4AA7-9004-CA60656A8562}" srcOrd="0" destOrd="0" presId="urn:microsoft.com/office/officeart/2005/8/layout/chevron1"/>
    <dgm:cxn modelId="{D2559DC0-9476-4398-850C-ED76A9AFA09A}" srcId="{43597195-3B98-4266-B4F7-80B5A06178E2}" destId="{86B96D76-0544-44D7-ACF3-5C599157E542}" srcOrd="1" destOrd="0" parTransId="{40278DC7-A6D9-4BA7-9872-2AE96CC523C4}" sibTransId="{295467A5-22A0-4713-823A-907FB3DEA140}"/>
    <dgm:cxn modelId="{397AF7E1-D56E-4218-BA22-163D10B1ECB5}" srcId="{43597195-3B98-4266-B4F7-80B5A06178E2}" destId="{5CD46DFB-0439-4EE3-8901-CE6373DD31B6}" srcOrd="2" destOrd="0" parTransId="{E2A667DB-5A5B-4DC3-8D75-782B1AA7A719}" sibTransId="{42B93E01-0C72-429A-8DFE-120F734EDEAB}"/>
    <dgm:cxn modelId="{39701BFC-2F41-434F-83DD-0B39BECCFFA6}" srcId="{43597195-3B98-4266-B4F7-80B5A06178E2}" destId="{894F40EB-9FEF-4AE7-9447-98C0ECCF03BA}" srcOrd="0" destOrd="0" parTransId="{9125190C-A46E-403A-96CF-4F741DD0D352}" sibTransId="{01B4B81B-8C0D-42F0-81E9-8741C1E3D28F}"/>
    <dgm:cxn modelId="{BDACF0FD-55B0-43A1-8C4B-9A409DAEEE91}" type="presOf" srcId="{86B96D76-0544-44D7-ACF3-5C599157E542}" destId="{315CBF23-7ADF-415F-A1D2-F5CE99FC5B1E}" srcOrd="0" destOrd="0" presId="urn:microsoft.com/office/officeart/2005/8/layout/chevron1"/>
    <dgm:cxn modelId="{E86C189D-9A86-4C01-BA60-D6F930C81C21}" type="presParOf" srcId="{8AC681D0-116D-4AA7-9004-CA60656A8562}" destId="{2C618F02-BDEC-4FFC-B1FA-990460825659}" srcOrd="0" destOrd="0" presId="urn:microsoft.com/office/officeart/2005/8/layout/chevron1"/>
    <dgm:cxn modelId="{06903DC6-6535-4D30-9139-6DC997B4DD17}" type="presParOf" srcId="{8AC681D0-116D-4AA7-9004-CA60656A8562}" destId="{61D4E99D-4330-45A7-A274-F567180CC336}" srcOrd="1" destOrd="0" presId="urn:microsoft.com/office/officeart/2005/8/layout/chevron1"/>
    <dgm:cxn modelId="{F99001F1-09A0-4DC5-8B7D-FBEFE0B6A902}" type="presParOf" srcId="{8AC681D0-116D-4AA7-9004-CA60656A8562}" destId="{315CBF23-7ADF-415F-A1D2-F5CE99FC5B1E}" srcOrd="2" destOrd="0" presId="urn:microsoft.com/office/officeart/2005/8/layout/chevron1"/>
    <dgm:cxn modelId="{79055503-5083-4E25-BB7D-B057CF771397}" type="presParOf" srcId="{8AC681D0-116D-4AA7-9004-CA60656A8562}" destId="{77B8F2A8-0B4F-4530-B764-A5CB279FA33F}" srcOrd="3" destOrd="0" presId="urn:microsoft.com/office/officeart/2005/8/layout/chevron1"/>
    <dgm:cxn modelId="{BC66A406-B737-4A6D-AA24-F08610B85C40}" type="presParOf" srcId="{8AC681D0-116D-4AA7-9004-CA60656A8562}" destId="{41A84A62-563D-4635-92B7-98A2FE1BA53C}" srcOrd="4"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D68F86-E9AE-4A92-BC17-C9F78CF8F44F}">
      <dsp:nvSpPr>
        <dsp:cNvPr id="0" name=""/>
        <dsp:cNvSpPr/>
      </dsp:nvSpPr>
      <dsp:spPr>
        <a:xfrm>
          <a:off x="1429801" y="311023"/>
          <a:ext cx="2362689" cy="2362689"/>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Load (Trucks)</a:t>
          </a:r>
        </a:p>
      </dsp:txBody>
      <dsp:txXfrm>
        <a:off x="2121817" y="1003039"/>
        <a:ext cx="1670673" cy="1670673"/>
      </dsp:txXfrm>
    </dsp:sp>
    <dsp:sp modelId="{5D2844D5-D647-4BD5-81E8-E5E35D02CF0E}">
      <dsp:nvSpPr>
        <dsp:cNvPr id="0" name=""/>
        <dsp:cNvSpPr/>
      </dsp:nvSpPr>
      <dsp:spPr>
        <a:xfrm rot="5400000">
          <a:off x="3901622" y="311023"/>
          <a:ext cx="2362689" cy="2362689"/>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Material</a:t>
          </a:r>
        </a:p>
      </dsp:txBody>
      <dsp:txXfrm rot="-5400000">
        <a:off x="3901622" y="1003039"/>
        <a:ext cx="1670673" cy="1670673"/>
      </dsp:txXfrm>
    </dsp:sp>
    <dsp:sp modelId="{F10E7833-41EE-4A1C-807B-A589D2041673}">
      <dsp:nvSpPr>
        <dsp:cNvPr id="0" name=""/>
        <dsp:cNvSpPr/>
      </dsp:nvSpPr>
      <dsp:spPr>
        <a:xfrm rot="10800000">
          <a:off x="3901622" y="2782844"/>
          <a:ext cx="2362689" cy="2362689"/>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Climate</a:t>
          </a:r>
        </a:p>
      </dsp:txBody>
      <dsp:txXfrm rot="10800000">
        <a:off x="3901622" y="2782844"/>
        <a:ext cx="1670673" cy="1670673"/>
      </dsp:txXfrm>
    </dsp:sp>
    <dsp:sp modelId="{37E6B869-B1C0-43BE-8E96-8E3D4A4EFAB3}">
      <dsp:nvSpPr>
        <dsp:cNvPr id="0" name=""/>
        <dsp:cNvSpPr/>
      </dsp:nvSpPr>
      <dsp:spPr>
        <a:xfrm rot="16200000">
          <a:off x="1429801" y="2782844"/>
          <a:ext cx="2362689" cy="2362689"/>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Construction</a:t>
          </a:r>
        </a:p>
      </dsp:txBody>
      <dsp:txXfrm rot="5400000">
        <a:off x="2121817" y="2782844"/>
        <a:ext cx="1670673" cy="1670673"/>
      </dsp:txXfrm>
    </dsp:sp>
    <dsp:sp modelId="{A00A9115-E01B-4F96-8DEF-F205A9FF47B7}">
      <dsp:nvSpPr>
        <dsp:cNvPr id="0" name=""/>
        <dsp:cNvSpPr/>
      </dsp:nvSpPr>
      <dsp:spPr>
        <a:xfrm>
          <a:off x="3439178" y="2237188"/>
          <a:ext cx="815755" cy="709352"/>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ED8E45-B01A-4007-AF7B-3216AD63E878}">
      <dsp:nvSpPr>
        <dsp:cNvPr id="0" name=""/>
        <dsp:cNvSpPr/>
      </dsp:nvSpPr>
      <dsp:spPr>
        <a:xfrm rot="10800000">
          <a:off x="3439178" y="2510016"/>
          <a:ext cx="815755" cy="709352"/>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D31AC6-5094-4ED4-A5CA-0E35F58F5828}">
      <dsp:nvSpPr>
        <dsp:cNvPr id="0" name=""/>
        <dsp:cNvSpPr/>
      </dsp:nvSpPr>
      <dsp:spPr>
        <a:xfrm>
          <a:off x="5359681" y="2854261"/>
          <a:ext cx="2257556" cy="218738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Rutting</a:t>
          </a:r>
        </a:p>
        <a:p>
          <a:pPr marL="114300" lvl="1" indent="-114300" algn="l" defTabSz="622300">
            <a:lnSpc>
              <a:spcPct val="90000"/>
            </a:lnSpc>
            <a:spcBef>
              <a:spcPct val="0"/>
            </a:spcBef>
            <a:spcAft>
              <a:spcPct val="15000"/>
            </a:spcAft>
            <a:buChar char="•"/>
          </a:pPr>
          <a:r>
            <a:rPr lang="en-US" sz="1400" kern="1200" dirty="0"/>
            <a:t>Oxidation</a:t>
          </a:r>
        </a:p>
        <a:p>
          <a:pPr marL="114300" lvl="1" indent="-114300" algn="l" defTabSz="622300">
            <a:lnSpc>
              <a:spcPct val="90000"/>
            </a:lnSpc>
            <a:spcBef>
              <a:spcPct val="0"/>
            </a:spcBef>
            <a:spcAft>
              <a:spcPct val="15000"/>
            </a:spcAft>
            <a:buChar char="•"/>
          </a:pPr>
          <a:r>
            <a:rPr lang="en-US" sz="1400" kern="1200" dirty="0"/>
            <a:t>Blowups</a:t>
          </a:r>
        </a:p>
        <a:p>
          <a:pPr marL="114300" lvl="1" indent="-114300" algn="l" defTabSz="622300">
            <a:lnSpc>
              <a:spcPct val="90000"/>
            </a:lnSpc>
            <a:spcBef>
              <a:spcPct val="0"/>
            </a:spcBef>
            <a:spcAft>
              <a:spcPct val="15000"/>
            </a:spcAft>
            <a:buChar char="•"/>
          </a:pPr>
          <a:r>
            <a:rPr lang="en-US" sz="1400" kern="1200" dirty="0"/>
            <a:t>Thermal Cracks</a:t>
          </a:r>
        </a:p>
        <a:p>
          <a:pPr marL="114300" lvl="1" indent="-114300" algn="l" defTabSz="622300">
            <a:lnSpc>
              <a:spcPct val="90000"/>
            </a:lnSpc>
            <a:spcBef>
              <a:spcPct val="0"/>
            </a:spcBef>
            <a:spcAft>
              <a:spcPct val="15000"/>
            </a:spcAft>
            <a:buChar char="•"/>
          </a:pPr>
          <a:r>
            <a:rPr lang="en-US" sz="1400" kern="1200" dirty="0"/>
            <a:t>Pot holes (freeze thaw)</a:t>
          </a:r>
        </a:p>
      </dsp:txBody>
      <dsp:txXfrm>
        <a:off x="6083233" y="3447391"/>
        <a:ext cx="1487719" cy="1547966"/>
      </dsp:txXfrm>
    </dsp:sp>
    <dsp:sp modelId="{45EB1BF8-9FE2-4FA3-8993-3AF8F5BC57EA}">
      <dsp:nvSpPr>
        <dsp:cNvPr id="0" name=""/>
        <dsp:cNvSpPr/>
      </dsp:nvSpPr>
      <dsp:spPr>
        <a:xfrm>
          <a:off x="25456" y="2864476"/>
          <a:ext cx="3206610" cy="170679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Roller marks</a:t>
          </a:r>
        </a:p>
        <a:p>
          <a:pPr marL="114300" lvl="1" indent="-114300" algn="l" defTabSz="622300">
            <a:lnSpc>
              <a:spcPct val="90000"/>
            </a:lnSpc>
            <a:spcBef>
              <a:spcPct val="0"/>
            </a:spcBef>
            <a:spcAft>
              <a:spcPct val="15000"/>
            </a:spcAft>
            <a:buChar char="•"/>
          </a:pPr>
          <a:r>
            <a:rPr lang="en-US" sz="1400" kern="1200" dirty="0"/>
            <a:t>Longitudinal Joint</a:t>
          </a:r>
        </a:p>
        <a:p>
          <a:pPr marL="114300" lvl="1" indent="-114300" algn="l" defTabSz="622300">
            <a:lnSpc>
              <a:spcPct val="90000"/>
            </a:lnSpc>
            <a:spcBef>
              <a:spcPct val="0"/>
            </a:spcBef>
            <a:spcAft>
              <a:spcPct val="15000"/>
            </a:spcAft>
            <a:buChar char="•"/>
          </a:pPr>
          <a:r>
            <a:rPr lang="en-US" sz="1400" kern="1200" dirty="0"/>
            <a:t>Mat Tearing</a:t>
          </a:r>
        </a:p>
        <a:p>
          <a:pPr marL="114300" lvl="1" indent="-114300" algn="l" defTabSz="622300">
            <a:lnSpc>
              <a:spcPct val="90000"/>
            </a:lnSpc>
            <a:spcBef>
              <a:spcPct val="0"/>
            </a:spcBef>
            <a:spcAft>
              <a:spcPct val="15000"/>
            </a:spcAft>
            <a:buChar char="•"/>
          </a:pPr>
          <a:r>
            <a:rPr lang="en-US" sz="1400" kern="1200" dirty="0"/>
            <a:t>Segregation</a:t>
          </a:r>
        </a:p>
      </dsp:txBody>
      <dsp:txXfrm>
        <a:off x="62949" y="3328669"/>
        <a:ext cx="2169641" cy="1205112"/>
      </dsp:txXfrm>
    </dsp:sp>
    <dsp:sp modelId="{DC2AD678-ED0A-45A0-ADD5-8F5A7BDE5F44}">
      <dsp:nvSpPr>
        <dsp:cNvPr id="0" name=""/>
        <dsp:cNvSpPr/>
      </dsp:nvSpPr>
      <dsp:spPr>
        <a:xfrm>
          <a:off x="4464787" y="-58739"/>
          <a:ext cx="3111227" cy="170679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Stripping</a:t>
          </a:r>
        </a:p>
        <a:p>
          <a:pPr marL="114300" lvl="1" indent="-114300" algn="l" defTabSz="622300">
            <a:lnSpc>
              <a:spcPct val="90000"/>
            </a:lnSpc>
            <a:spcBef>
              <a:spcPct val="0"/>
            </a:spcBef>
            <a:spcAft>
              <a:spcPct val="15000"/>
            </a:spcAft>
            <a:buChar char="•"/>
          </a:pPr>
          <a:r>
            <a:rPr lang="en-US" sz="1400" kern="1200" dirty="0"/>
            <a:t>Bleeding</a:t>
          </a:r>
        </a:p>
        <a:p>
          <a:pPr marL="114300" lvl="1" indent="-114300" algn="l" defTabSz="622300">
            <a:lnSpc>
              <a:spcPct val="90000"/>
            </a:lnSpc>
            <a:spcBef>
              <a:spcPct val="0"/>
            </a:spcBef>
            <a:spcAft>
              <a:spcPct val="15000"/>
            </a:spcAft>
            <a:buChar char="•"/>
          </a:pPr>
          <a:r>
            <a:rPr lang="en-US" sz="1400" kern="1200" dirty="0"/>
            <a:t>Durability Cracking</a:t>
          </a:r>
        </a:p>
        <a:p>
          <a:pPr marL="114300" lvl="1" indent="-114300" algn="l" defTabSz="622300">
            <a:lnSpc>
              <a:spcPct val="90000"/>
            </a:lnSpc>
            <a:spcBef>
              <a:spcPct val="0"/>
            </a:spcBef>
            <a:spcAft>
              <a:spcPct val="15000"/>
            </a:spcAft>
            <a:buChar char="•"/>
          </a:pPr>
          <a:r>
            <a:rPr lang="en-US" sz="1400" kern="1200" dirty="0"/>
            <a:t>Polishing</a:t>
          </a:r>
        </a:p>
      </dsp:txBody>
      <dsp:txXfrm>
        <a:off x="5435648" y="-21246"/>
        <a:ext cx="2102873" cy="1205112"/>
      </dsp:txXfrm>
    </dsp:sp>
    <dsp:sp modelId="{81A49819-DBB0-440E-A9AD-9F4D7895CACF}">
      <dsp:nvSpPr>
        <dsp:cNvPr id="0" name=""/>
        <dsp:cNvSpPr/>
      </dsp:nvSpPr>
      <dsp:spPr>
        <a:xfrm>
          <a:off x="725975" y="-14123"/>
          <a:ext cx="2814251" cy="170679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Fatigue Cracking</a:t>
          </a:r>
        </a:p>
        <a:p>
          <a:pPr marL="114300" lvl="1" indent="-114300" algn="l" defTabSz="622300">
            <a:lnSpc>
              <a:spcPct val="90000"/>
            </a:lnSpc>
            <a:spcBef>
              <a:spcPct val="0"/>
            </a:spcBef>
            <a:spcAft>
              <a:spcPct val="15000"/>
            </a:spcAft>
            <a:buChar char="•"/>
          </a:pPr>
          <a:r>
            <a:rPr lang="en-US" sz="1400" kern="1200" dirty="0"/>
            <a:t>Corner Breaks</a:t>
          </a:r>
        </a:p>
        <a:p>
          <a:pPr marL="114300" lvl="1" indent="-114300" algn="l" defTabSz="622300">
            <a:lnSpc>
              <a:spcPct val="90000"/>
            </a:lnSpc>
            <a:spcBef>
              <a:spcPct val="0"/>
            </a:spcBef>
            <a:spcAft>
              <a:spcPct val="15000"/>
            </a:spcAft>
            <a:buChar char="•"/>
          </a:pPr>
          <a:r>
            <a:rPr lang="en-US" sz="1400" kern="1200" dirty="0"/>
            <a:t>Faulting</a:t>
          </a:r>
        </a:p>
        <a:p>
          <a:pPr marL="114300" lvl="1" indent="-114300" algn="l" defTabSz="622300">
            <a:lnSpc>
              <a:spcPct val="90000"/>
            </a:lnSpc>
            <a:spcBef>
              <a:spcPct val="0"/>
            </a:spcBef>
            <a:spcAft>
              <a:spcPct val="15000"/>
            </a:spcAft>
            <a:buChar char="•"/>
          </a:pPr>
          <a:r>
            <a:rPr lang="en-US" sz="1400" kern="1200" dirty="0"/>
            <a:t>Rutting</a:t>
          </a:r>
        </a:p>
      </dsp:txBody>
      <dsp:txXfrm>
        <a:off x="763468" y="23370"/>
        <a:ext cx="1894990" cy="1205112"/>
      </dsp:txXfrm>
    </dsp:sp>
    <dsp:sp modelId="{21D68F86-E9AE-4A92-BC17-C9F78CF8F44F}">
      <dsp:nvSpPr>
        <dsp:cNvPr id="0" name=""/>
        <dsp:cNvSpPr/>
      </dsp:nvSpPr>
      <dsp:spPr>
        <a:xfrm>
          <a:off x="1484207" y="365429"/>
          <a:ext cx="2309511" cy="2309511"/>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Load (Trucks)</a:t>
          </a:r>
        </a:p>
      </dsp:txBody>
      <dsp:txXfrm>
        <a:off x="2160647" y="1041869"/>
        <a:ext cx="1633071" cy="1633071"/>
      </dsp:txXfrm>
    </dsp:sp>
    <dsp:sp modelId="{5D2844D5-D647-4BD5-81E8-E5E35D02CF0E}">
      <dsp:nvSpPr>
        <dsp:cNvPr id="0" name=""/>
        <dsp:cNvSpPr/>
      </dsp:nvSpPr>
      <dsp:spPr>
        <a:xfrm rot="5400000">
          <a:off x="3900393" y="365429"/>
          <a:ext cx="2309511" cy="2309511"/>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Material</a:t>
          </a:r>
        </a:p>
      </dsp:txBody>
      <dsp:txXfrm rot="-5400000">
        <a:off x="3900393" y="1041869"/>
        <a:ext cx="1633071" cy="1633071"/>
      </dsp:txXfrm>
    </dsp:sp>
    <dsp:sp modelId="{F10E7833-41EE-4A1C-807B-A589D2041673}">
      <dsp:nvSpPr>
        <dsp:cNvPr id="0" name=""/>
        <dsp:cNvSpPr/>
      </dsp:nvSpPr>
      <dsp:spPr>
        <a:xfrm rot="10800000">
          <a:off x="3900393" y="2781615"/>
          <a:ext cx="2309511" cy="2309511"/>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Climate</a:t>
          </a:r>
        </a:p>
      </dsp:txBody>
      <dsp:txXfrm rot="10800000">
        <a:off x="3900393" y="2781615"/>
        <a:ext cx="1633071" cy="1633071"/>
      </dsp:txXfrm>
    </dsp:sp>
    <dsp:sp modelId="{37E6B869-B1C0-43BE-8E96-8E3D4A4EFAB3}">
      <dsp:nvSpPr>
        <dsp:cNvPr id="0" name=""/>
        <dsp:cNvSpPr/>
      </dsp:nvSpPr>
      <dsp:spPr>
        <a:xfrm rot="16200000">
          <a:off x="1484207" y="2781615"/>
          <a:ext cx="2309511" cy="2309511"/>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Construction</a:t>
          </a:r>
        </a:p>
      </dsp:txBody>
      <dsp:txXfrm rot="5400000">
        <a:off x="2160647" y="2781615"/>
        <a:ext cx="1633071" cy="1633071"/>
      </dsp:txXfrm>
    </dsp:sp>
    <dsp:sp modelId="{A00A9115-E01B-4F96-8DEF-F205A9FF47B7}">
      <dsp:nvSpPr>
        <dsp:cNvPr id="0" name=""/>
        <dsp:cNvSpPr/>
      </dsp:nvSpPr>
      <dsp:spPr>
        <a:xfrm>
          <a:off x="3448359" y="2248241"/>
          <a:ext cx="797394" cy="693386"/>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ED8E45-B01A-4007-AF7B-3216AD63E878}">
      <dsp:nvSpPr>
        <dsp:cNvPr id="0" name=""/>
        <dsp:cNvSpPr/>
      </dsp:nvSpPr>
      <dsp:spPr>
        <a:xfrm rot="10800000">
          <a:off x="3448359" y="2514928"/>
          <a:ext cx="797394" cy="693386"/>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D31AC6-5094-4ED4-A5CA-0E35F58F5828}">
      <dsp:nvSpPr>
        <dsp:cNvPr id="0" name=""/>
        <dsp:cNvSpPr/>
      </dsp:nvSpPr>
      <dsp:spPr>
        <a:xfrm>
          <a:off x="5359681" y="2854261"/>
          <a:ext cx="2257556" cy="218738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Rutting</a:t>
          </a:r>
        </a:p>
        <a:p>
          <a:pPr marL="114300" lvl="1" indent="-114300" algn="l" defTabSz="622300">
            <a:lnSpc>
              <a:spcPct val="90000"/>
            </a:lnSpc>
            <a:spcBef>
              <a:spcPct val="0"/>
            </a:spcBef>
            <a:spcAft>
              <a:spcPct val="15000"/>
            </a:spcAft>
            <a:buChar char="•"/>
          </a:pPr>
          <a:r>
            <a:rPr lang="en-US" sz="1400" kern="1200" dirty="0"/>
            <a:t>Oxidation</a:t>
          </a:r>
        </a:p>
        <a:p>
          <a:pPr marL="114300" lvl="1" indent="-114300" algn="l" defTabSz="622300">
            <a:lnSpc>
              <a:spcPct val="90000"/>
            </a:lnSpc>
            <a:spcBef>
              <a:spcPct val="0"/>
            </a:spcBef>
            <a:spcAft>
              <a:spcPct val="15000"/>
            </a:spcAft>
            <a:buChar char="•"/>
          </a:pPr>
          <a:r>
            <a:rPr lang="en-US" sz="1400" kern="1200" dirty="0"/>
            <a:t>Blowups</a:t>
          </a:r>
        </a:p>
        <a:p>
          <a:pPr marL="114300" lvl="1" indent="-114300" algn="l" defTabSz="622300">
            <a:lnSpc>
              <a:spcPct val="90000"/>
            </a:lnSpc>
            <a:spcBef>
              <a:spcPct val="0"/>
            </a:spcBef>
            <a:spcAft>
              <a:spcPct val="15000"/>
            </a:spcAft>
            <a:buChar char="•"/>
          </a:pPr>
          <a:r>
            <a:rPr lang="en-US" sz="1400" kern="1200" dirty="0"/>
            <a:t>Thermal Cracks</a:t>
          </a:r>
        </a:p>
        <a:p>
          <a:pPr marL="114300" lvl="1" indent="-114300" algn="l" defTabSz="622300">
            <a:lnSpc>
              <a:spcPct val="90000"/>
            </a:lnSpc>
            <a:spcBef>
              <a:spcPct val="0"/>
            </a:spcBef>
            <a:spcAft>
              <a:spcPct val="15000"/>
            </a:spcAft>
            <a:buChar char="•"/>
          </a:pPr>
          <a:r>
            <a:rPr lang="en-US" sz="1400" kern="1200" dirty="0"/>
            <a:t>Pot holes (freeze thaw)</a:t>
          </a:r>
        </a:p>
      </dsp:txBody>
      <dsp:txXfrm>
        <a:off x="6083233" y="3447391"/>
        <a:ext cx="1487719" cy="1547966"/>
      </dsp:txXfrm>
    </dsp:sp>
    <dsp:sp modelId="{45EB1BF8-9FE2-4FA3-8993-3AF8F5BC57EA}">
      <dsp:nvSpPr>
        <dsp:cNvPr id="0" name=""/>
        <dsp:cNvSpPr/>
      </dsp:nvSpPr>
      <dsp:spPr>
        <a:xfrm>
          <a:off x="25456" y="2864476"/>
          <a:ext cx="3206610" cy="170679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Roller marks</a:t>
          </a:r>
        </a:p>
        <a:p>
          <a:pPr marL="114300" lvl="1" indent="-114300" algn="l" defTabSz="622300">
            <a:lnSpc>
              <a:spcPct val="90000"/>
            </a:lnSpc>
            <a:spcBef>
              <a:spcPct val="0"/>
            </a:spcBef>
            <a:spcAft>
              <a:spcPct val="15000"/>
            </a:spcAft>
            <a:buChar char="•"/>
          </a:pPr>
          <a:r>
            <a:rPr lang="en-US" sz="1400" kern="1200" dirty="0"/>
            <a:t>Longitudinal Joint</a:t>
          </a:r>
        </a:p>
        <a:p>
          <a:pPr marL="114300" lvl="1" indent="-114300" algn="l" defTabSz="622300">
            <a:lnSpc>
              <a:spcPct val="90000"/>
            </a:lnSpc>
            <a:spcBef>
              <a:spcPct val="0"/>
            </a:spcBef>
            <a:spcAft>
              <a:spcPct val="15000"/>
            </a:spcAft>
            <a:buChar char="•"/>
          </a:pPr>
          <a:r>
            <a:rPr lang="en-US" sz="1400" kern="1200" dirty="0"/>
            <a:t>Mat Tearing</a:t>
          </a:r>
        </a:p>
        <a:p>
          <a:pPr marL="114300" lvl="1" indent="-114300" algn="l" defTabSz="622300">
            <a:lnSpc>
              <a:spcPct val="90000"/>
            </a:lnSpc>
            <a:spcBef>
              <a:spcPct val="0"/>
            </a:spcBef>
            <a:spcAft>
              <a:spcPct val="15000"/>
            </a:spcAft>
            <a:buChar char="•"/>
          </a:pPr>
          <a:r>
            <a:rPr lang="en-US" sz="1400" kern="1200" dirty="0"/>
            <a:t>Segregation</a:t>
          </a:r>
        </a:p>
      </dsp:txBody>
      <dsp:txXfrm>
        <a:off x="62949" y="3328669"/>
        <a:ext cx="2169641" cy="1205112"/>
      </dsp:txXfrm>
    </dsp:sp>
    <dsp:sp modelId="{DC2AD678-ED0A-45A0-ADD5-8F5A7BDE5F44}">
      <dsp:nvSpPr>
        <dsp:cNvPr id="0" name=""/>
        <dsp:cNvSpPr/>
      </dsp:nvSpPr>
      <dsp:spPr>
        <a:xfrm>
          <a:off x="4582885" y="-58739"/>
          <a:ext cx="3111227" cy="170679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Stripping</a:t>
          </a:r>
        </a:p>
        <a:p>
          <a:pPr marL="114300" lvl="1" indent="-114300" algn="l" defTabSz="622300">
            <a:lnSpc>
              <a:spcPct val="90000"/>
            </a:lnSpc>
            <a:spcBef>
              <a:spcPct val="0"/>
            </a:spcBef>
            <a:spcAft>
              <a:spcPct val="15000"/>
            </a:spcAft>
            <a:buChar char="•"/>
          </a:pPr>
          <a:r>
            <a:rPr lang="en-US" sz="1400" kern="1200" dirty="0"/>
            <a:t>Bleeding</a:t>
          </a:r>
        </a:p>
        <a:p>
          <a:pPr marL="114300" lvl="1" indent="-114300" algn="l" defTabSz="622300">
            <a:lnSpc>
              <a:spcPct val="90000"/>
            </a:lnSpc>
            <a:spcBef>
              <a:spcPct val="0"/>
            </a:spcBef>
            <a:spcAft>
              <a:spcPct val="15000"/>
            </a:spcAft>
            <a:buChar char="•"/>
          </a:pPr>
          <a:r>
            <a:rPr lang="en-US" sz="1400" kern="1200" dirty="0"/>
            <a:t>Durability Cracking/Joint deterioration</a:t>
          </a:r>
        </a:p>
        <a:p>
          <a:pPr marL="114300" lvl="1" indent="-114300" algn="l" defTabSz="622300">
            <a:lnSpc>
              <a:spcPct val="90000"/>
            </a:lnSpc>
            <a:spcBef>
              <a:spcPct val="0"/>
            </a:spcBef>
            <a:spcAft>
              <a:spcPct val="15000"/>
            </a:spcAft>
            <a:buChar char="•"/>
          </a:pPr>
          <a:r>
            <a:rPr lang="en-US" sz="1400" kern="1200" dirty="0"/>
            <a:t>Polishing</a:t>
          </a:r>
        </a:p>
      </dsp:txBody>
      <dsp:txXfrm>
        <a:off x="5553746" y="-21246"/>
        <a:ext cx="2102873" cy="1205112"/>
      </dsp:txXfrm>
    </dsp:sp>
    <dsp:sp modelId="{81A49819-DBB0-440E-A9AD-9F4D7895CACF}">
      <dsp:nvSpPr>
        <dsp:cNvPr id="0" name=""/>
        <dsp:cNvSpPr/>
      </dsp:nvSpPr>
      <dsp:spPr>
        <a:xfrm>
          <a:off x="725975" y="-14123"/>
          <a:ext cx="2814251" cy="170679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Fatigue Cracking</a:t>
          </a:r>
        </a:p>
        <a:p>
          <a:pPr marL="114300" lvl="1" indent="-114300" algn="l" defTabSz="622300">
            <a:lnSpc>
              <a:spcPct val="90000"/>
            </a:lnSpc>
            <a:spcBef>
              <a:spcPct val="0"/>
            </a:spcBef>
            <a:spcAft>
              <a:spcPct val="15000"/>
            </a:spcAft>
            <a:buChar char="•"/>
          </a:pPr>
          <a:r>
            <a:rPr lang="en-US" sz="1400" kern="1200" dirty="0"/>
            <a:t>Corner Breaks</a:t>
          </a:r>
        </a:p>
        <a:p>
          <a:pPr marL="114300" lvl="1" indent="-114300" algn="l" defTabSz="622300">
            <a:lnSpc>
              <a:spcPct val="90000"/>
            </a:lnSpc>
            <a:spcBef>
              <a:spcPct val="0"/>
            </a:spcBef>
            <a:spcAft>
              <a:spcPct val="15000"/>
            </a:spcAft>
            <a:buChar char="•"/>
          </a:pPr>
          <a:r>
            <a:rPr lang="en-US" sz="1400" kern="1200" dirty="0"/>
            <a:t>Faulting</a:t>
          </a:r>
        </a:p>
        <a:p>
          <a:pPr marL="114300" lvl="1" indent="-114300" algn="l" defTabSz="622300">
            <a:lnSpc>
              <a:spcPct val="90000"/>
            </a:lnSpc>
            <a:spcBef>
              <a:spcPct val="0"/>
            </a:spcBef>
            <a:spcAft>
              <a:spcPct val="15000"/>
            </a:spcAft>
            <a:buChar char="•"/>
          </a:pPr>
          <a:r>
            <a:rPr lang="en-US" sz="1400" kern="1200" dirty="0"/>
            <a:t>Rutting</a:t>
          </a:r>
        </a:p>
      </dsp:txBody>
      <dsp:txXfrm>
        <a:off x="763468" y="23370"/>
        <a:ext cx="1894990" cy="1205112"/>
      </dsp:txXfrm>
    </dsp:sp>
    <dsp:sp modelId="{21D68F86-E9AE-4A92-BC17-C9F78CF8F44F}">
      <dsp:nvSpPr>
        <dsp:cNvPr id="0" name=""/>
        <dsp:cNvSpPr/>
      </dsp:nvSpPr>
      <dsp:spPr>
        <a:xfrm>
          <a:off x="1484207" y="365429"/>
          <a:ext cx="2309511" cy="2309511"/>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Load (Trucks)</a:t>
          </a:r>
        </a:p>
      </dsp:txBody>
      <dsp:txXfrm>
        <a:off x="2160647" y="1041869"/>
        <a:ext cx="1633071" cy="1633071"/>
      </dsp:txXfrm>
    </dsp:sp>
    <dsp:sp modelId="{5D2844D5-D647-4BD5-81E8-E5E35D02CF0E}">
      <dsp:nvSpPr>
        <dsp:cNvPr id="0" name=""/>
        <dsp:cNvSpPr/>
      </dsp:nvSpPr>
      <dsp:spPr>
        <a:xfrm rot="5400000">
          <a:off x="3900393" y="365429"/>
          <a:ext cx="2309511" cy="2309511"/>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Material</a:t>
          </a:r>
        </a:p>
      </dsp:txBody>
      <dsp:txXfrm rot="-5400000">
        <a:off x="3900393" y="1041869"/>
        <a:ext cx="1633071" cy="1633071"/>
      </dsp:txXfrm>
    </dsp:sp>
    <dsp:sp modelId="{F10E7833-41EE-4A1C-807B-A589D2041673}">
      <dsp:nvSpPr>
        <dsp:cNvPr id="0" name=""/>
        <dsp:cNvSpPr/>
      </dsp:nvSpPr>
      <dsp:spPr>
        <a:xfrm rot="10800000">
          <a:off x="3900393" y="2781615"/>
          <a:ext cx="2309511" cy="2309511"/>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Climate</a:t>
          </a:r>
        </a:p>
      </dsp:txBody>
      <dsp:txXfrm rot="10800000">
        <a:off x="3900393" y="2781615"/>
        <a:ext cx="1633071" cy="1633071"/>
      </dsp:txXfrm>
    </dsp:sp>
    <dsp:sp modelId="{37E6B869-B1C0-43BE-8E96-8E3D4A4EFAB3}">
      <dsp:nvSpPr>
        <dsp:cNvPr id="0" name=""/>
        <dsp:cNvSpPr/>
      </dsp:nvSpPr>
      <dsp:spPr>
        <a:xfrm rot="16200000">
          <a:off x="1484207" y="2781615"/>
          <a:ext cx="2309511" cy="2309511"/>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Construction</a:t>
          </a:r>
        </a:p>
      </dsp:txBody>
      <dsp:txXfrm rot="5400000">
        <a:off x="2160647" y="2781615"/>
        <a:ext cx="1633071" cy="1633071"/>
      </dsp:txXfrm>
    </dsp:sp>
    <dsp:sp modelId="{A00A9115-E01B-4F96-8DEF-F205A9FF47B7}">
      <dsp:nvSpPr>
        <dsp:cNvPr id="0" name=""/>
        <dsp:cNvSpPr/>
      </dsp:nvSpPr>
      <dsp:spPr>
        <a:xfrm>
          <a:off x="3448359" y="2248241"/>
          <a:ext cx="797394" cy="693386"/>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ED8E45-B01A-4007-AF7B-3216AD63E878}">
      <dsp:nvSpPr>
        <dsp:cNvPr id="0" name=""/>
        <dsp:cNvSpPr/>
      </dsp:nvSpPr>
      <dsp:spPr>
        <a:xfrm rot="10800000">
          <a:off x="3448359" y="2514928"/>
          <a:ext cx="797394" cy="693386"/>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D68F86-E9AE-4A92-BC17-C9F78CF8F44F}">
      <dsp:nvSpPr>
        <dsp:cNvPr id="0" name=""/>
        <dsp:cNvSpPr/>
      </dsp:nvSpPr>
      <dsp:spPr>
        <a:xfrm>
          <a:off x="1429801" y="311023"/>
          <a:ext cx="2362689" cy="2362689"/>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Load (Trucks)</a:t>
          </a:r>
        </a:p>
      </dsp:txBody>
      <dsp:txXfrm>
        <a:off x="2121817" y="1003039"/>
        <a:ext cx="1670673" cy="1670673"/>
      </dsp:txXfrm>
    </dsp:sp>
    <dsp:sp modelId="{5D2844D5-D647-4BD5-81E8-E5E35D02CF0E}">
      <dsp:nvSpPr>
        <dsp:cNvPr id="0" name=""/>
        <dsp:cNvSpPr/>
      </dsp:nvSpPr>
      <dsp:spPr>
        <a:xfrm rot="5400000">
          <a:off x="3901622" y="311023"/>
          <a:ext cx="2362689" cy="2362689"/>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Material</a:t>
          </a:r>
        </a:p>
      </dsp:txBody>
      <dsp:txXfrm rot="-5400000">
        <a:off x="3901622" y="1003039"/>
        <a:ext cx="1670673" cy="1670673"/>
      </dsp:txXfrm>
    </dsp:sp>
    <dsp:sp modelId="{F10E7833-41EE-4A1C-807B-A589D2041673}">
      <dsp:nvSpPr>
        <dsp:cNvPr id="0" name=""/>
        <dsp:cNvSpPr/>
      </dsp:nvSpPr>
      <dsp:spPr>
        <a:xfrm rot="10800000">
          <a:off x="3901622" y="2782844"/>
          <a:ext cx="2362689" cy="2362689"/>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Climate</a:t>
          </a:r>
        </a:p>
      </dsp:txBody>
      <dsp:txXfrm rot="10800000">
        <a:off x="3901622" y="2782844"/>
        <a:ext cx="1670673" cy="1670673"/>
      </dsp:txXfrm>
    </dsp:sp>
    <dsp:sp modelId="{37E6B869-B1C0-43BE-8E96-8E3D4A4EFAB3}">
      <dsp:nvSpPr>
        <dsp:cNvPr id="0" name=""/>
        <dsp:cNvSpPr/>
      </dsp:nvSpPr>
      <dsp:spPr>
        <a:xfrm rot="16200000">
          <a:off x="1429801" y="2782844"/>
          <a:ext cx="2362689" cy="2362689"/>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Construction</a:t>
          </a:r>
        </a:p>
      </dsp:txBody>
      <dsp:txXfrm rot="5400000">
        <a:off x="2121817" y="2782844"/>
        <a:ext cx="1670673" cy="1670673"/>
      </dsp:txXfrm>
    </dsp:sp>
    <dsp:sp modelId="{A00A9115-E01B-4F96-8DEF-F205A9FF47B7}">
      <dsp:nvSpPr>
        <dsp:cNvPr id="0" name=""/>
        <dsp:cNvSpPr/>
      </dsp:nvSpPr>
      <dsp:spPr>
        <a:xfrm>
          <a:off x="3439178" y="2237188"/>
          <a:ext cx="815755" cy="709352"/>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ED8E45-B01A-4007-AF7B-3216AD63E878}">
      <dsp:nvSpPr>
        <dsp:cNvPr id="0" name=""/>
        <dsp:cNvSpPr/>
      </dsp:nvSpPr>
      <dsp:spPr>
        <a:xfrm rot="10800000">
          <a:off x="3439178" y="2510016"/>
          <a:ext cx="815755" cy="709352"/>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D31AC6-5094-4ED4-A5CA-0E35F58F5828}">
      <dsp:nvSpPr>
        <dsp:cNvPr id="0" name=""/>
        <dsp:cNvSpPr/>
      </dsp:nvSpPr>
      <dsp:spPr>
        <a:xfrm>
          <a:off x="5359681" y="2854261"/>
          <a:ext cx="2257556" cy="218738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Rutting</a:t>
          </a:r>
        </a:p>
        <a:p>
          <a:pPr marL="114300" lvl="1" indent="-114300" algn="l" defTabSz="622300">
            <a:lnSpc>
              <a:spcPct val="90000"/>
            </a:lnSpc>
            <a:spcBef>
              <a:spcPct val="0"/>
            </a:spcBef>
            <a:spcAft>
              <a:spcPct val="15000"/>
            </a:spcAft>
            <a:buChar char="•"/>
          </a:pPr>
          <a:r>
            <a:rPr lang="en-US" sz="1400" kern="1200" dirty="0"/>
            <a:t>Oxidation</a:t>
          </a:r>
        </a:p>
        <a:p>
          <a:pPr marL="114300" lvl="1" indent="-114300" algn="l" defTabSz="622300">
            <a:lnSpc>
              <a:spcPct val="90000"/>
            </a:lnSpc>
            <a:spcBef>
              <a:spcPct val="0"/>
            </a:spcBef>
            <a:spcAft>
              <a:spcPct val="15000"/>
            </a:spcAft>
            <a:buChar char="•"/>
          </a:pPr>
          <a:r>
            <a:rPr lang="en-US" sz="1400" kern="1200" dirty="0"/>
            <a:t>Blowups</a:t>
          </a:r>
        </a:p>
        <a:p>
          <a:pPr marL="114300" lvl="1" indent="-114300" algn="l" defTabSz="622300">
            <a:lnSpc>
              <a:spcPct val="90000"/>
            </a:lnSpc>
            <a:spcBef>
              <a:spcPct val="0"/>
            </a:spcBef>
            <a:spcAft>
              <a:spcPct val="15000"/>
            </a:spcAft>
            <a:buChar char="•"/>
          </a:pPr>
          <a:r>
            <a:rPr lang="en-US" sz="1400" kern="1200" dirty="0"/>
            <a:t>Thermal Cracks</a:t>
          </a:r>
        </a:p>
        <a:p>
          <a:pPr marL="114300" lvl="1" indent="-114300" algn="l" defTabSz="622300">
            <a:lnSpc>
              <a:spcPct val="90000"/>
            </a:lnSpc>
            <a:spcBef>
              <a:spcPct val="0"/>
            </a:spcBef>
            <a:spcAft>
              <a:spcPct val="15000"/>
            </a:spcAft>
            <a:buChar char="•"/>
          </a:pPr>
          <a:r>
            <a:rPr lang="en-US" sz="1400" kern="1200" dirty="0"/>
            <a:t>Pot holes (freeze thaw)</a:t>
          </a:r>
        </a:p>
      </dsp:txBody>
      <dsp:txXfrm>
        <a:off x="6083233" y="3447391"/>
        <a:ext cx="1487719" cy="1547966"/>
      </dsp:txXfrm>
    </dsp:sp>
    <dsp:sp modelId="{45EB1BF8-9FE2-4FA3-8993-3AF8F5BC57EA}">
      <dsp:nvSpPr>
        <dsp:cNvPr id="0" name=""/>
        <dsp:cNvSpPr/>
      </dsp:nvSpPr>
      <dsp:spPr>
        <a:xfrm>
          <a:off x="25456" y="2864476"/>
          <a:ext cx="3206610" cy="170679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Roller marks</a:t>
          </a:r>
        </a:p>
        <a:p>
          <a:pPr marL="114300" lvl="1" indent="-114300" algn="l" defTabSz="622300">
            <a:lnSpc>
              <a:spcPct val="90000"/>
            </a:lnSpc>
            <a:spcBef>
              <a:spcPct val="0"/>
            </a:spcBef>
            <a:spcAft>
              <a:spcPct val="15000"/>
            </a:spcAft>
            <a:buChar char="•"/>
          </a:pPr>
          <a:r>
            <a:rPr lang="en-US" sz="1400" kern="1200" dirty="0"/>
            <a:t>Longitudinal Joint</a:t>
          </a:r>
        </a:p>
        <a:p>
          <a:pPr marL="114300" lvl="1" indent="-114300" algn="l" defTabSz="622300">
            <a:lnSpc>
              <a:spcPct val="90000"/>
            </a:lnSpc>
            <a:spcBef>
              <a:spcPct val="0"/>
            </a:spcBef>
            <a:spcAft>
              <a:spcPct val="15000"/>
            </a:spcAft>
            <a:buChar char="•"/>
          </a:pPr>
          <a:r>
            <a:rPr lang="en-US" sz="1400" kern="1200" dirty="0"/>
            <a:t>Mat Tearing</a:t>
          </a:r>
        </a:p>
        <a:p>
          <a:pPr marL="114300" lvl="1" indent="-114300" algn="l" defTabSz="622300">
            <a:lnSpc>
              <a:spcPct val="90000"/>
            </a:lnSpc>
            <a:spcBef>
              <a:spcPct val="0"/>
            </a:spcBef>
            <a:spcAft>
              <a:spcPct val="15000"/>
            </a:spcAft>
            <a:buChar char="•"/>
          </a:pPr>
          <a:r>
            <a:rPr lang="en-US" sz="1400" kern="1200" dirty="0"/>
            <a:t>Segregation</a:t>
          </a:r>
        </a:p>
      </dsp:txBody>
      <dsp:txXfrm>
        <a:off x="62949" y="3328669"/>
        <a:ext cx="2169641" cy="1205112"/>
      </dsp:txXfrm>
    </dsp:sp>
    <dsp:sp modelId="{DC2AD678-ED0A-45A0-ADD5-8F5A7BDE5F44}">
      <dsp:nvSpPr>
        <dsp:cNvPr id="0" name=""/>
        <dsp:cNvSpPr/>
      </dsp:nvSpPr>
      <dsp:spPr>
        <a:xfrm>
          <a:off x="4464787" y="-58739"/>
          <a:ext cx="3111227" cy="170679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Stripping</a:t>
          </a:r>
        </a:p>
        <a:p>
          <a:pPr marL="114300" lvl="1" indent="-114300" algn="l" defTabSz="622300">
            <a:lnSpc>
              <a:spcPct val="90000"/>
            </a:lnSpc>
            <a:spcBef>
              <a:spcPct val="0"/>
            </a:spcBef>
            <a:spcAft>
              <a:spcPct val="15000"/>
            </a:spcAft>
            <a:buChar char="•"/>
          </a:pPr>
          <a:r>
            <a:rPr lang="en-US" sz="1400" kern="1200" dirty="0"/>
            <a:t>Bleeding</a:t>
          </a:r>
        </a:p>
        <a:p>
          <a:pPr marL="114300" lvl="1" indent="-114300" algn="l" defTabSz="622300">
            <a:lnSpc>
              <a:spcPct val="90000"/>
            </a:lnSpc>
            <a:spcBef>
              <a:spcPct val="0"/>
            </a:spcBef>
            <a:spcAft>
              <a:spcPct val="15000"/>
            </a:spcAft>
            <a:buChar char="•"/>
          </a:pPr>
          <a:r>
            <a:rPr lang="en-US" sz="1400" kern="1200" dirty="0"/>
            <a:t>Durability Cracking</a:t>
          </a:r>
        </a:p>
        <a:p>
          <a:pPr marL="114300" lvl="1" indent="-114300" algn="l" defTabSz="622300">
            <a:lnSpc>
              <a:spcPct val="90000"/>
            </a:lnSpc>
            <a:spcBef>
              <a:spcPct val="0"/>
            </a:spcBef>
            <a:spcAft>
              <a:spcPct val="15000"/>
            </a:spcAft>
            <a:buChar char="•"/>
          </a:pPr>
          <a:r>
            <a:rPr lang="en-US" sz="1400" kern="1200" dirty="0"/>
            <a:t>Polishing</a:t>
          </a:r>
        </a:p>
      </dsp:txBody>
      <dsp:txXfrm>
        <a:off x="5435648" y="-21246"/>
        <a:ext cx="2102873" cy="1205112"/>
      </dsp:txXfrm>
    </dsp:sp>
    <dsp:sp modelId="{81A49819-DBB0-440E-A9AD-9F4D7895CACF}">
      <dsp:nvSpPr>
        <dsp:cNvPr id="0" name=""/>
        <dsp:cNvSpPr/>
      </dsp:nvSpPr>
      <dsp:spPr>
        <a:xfrm>
          <a:off x="725975" y="-14123"/>
          <a:ext cx="2814251" cy="170679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Fatigue Cracking</a:t>
          </a:r>
        </a:p>
        <a:p>
          <a:pPr marL="114300" lvl="1" indent="-114300" algn="l" defTabSz="622300">
            <a:lnSpc>
              <a:spcPct val="90000"/>
            </a:lnSpc>
            <a:spcBef>
              <a:spcPct val="0"/>
            </a:spcBef>
            <a:spcAft>
              <a:spcPct val="15000"/>
            </a:spcAft>
            <a:buChar char="•"/>
          </a:pPr>
          <a:r>
            <a:rPr lang="en-US" sz="1400" kern="1200" dirty="0"/>
            <a:t>Corner Breaks</a:t>
          </a:r>
        </a:p>
        <a:p>
          <a:pPr marL="114300" lvl="1" indent="-114300" algn="l" defTabSz="622300">
            <a:lnSpc>
              <a:spcPct val="90000"/>
            </a:lnSpc>
            <a:spcBef>
              <a:spcPct val="0"/>
            </a:spcBef>
            <a:spcAft>
              <a:spcPct val="15000"/>
            </a:spcAft>
            <a:buChar char="•"/>
          </a:pPr>
          <a:r>
            <a:rPr lang="en-US" sz="1400" kern="1200" dirty="0"/>
            <a:t>Faulting</a:t>
          </a:r>
        </a:p>
        <a:p>
          <a:pPr marL="114300" lvl="1" indent="-114300" algn="l" defTabSz="622300">
            <a:lnSpc>
              <a:spcPct val="90000"/>
            </a:lnSpc>
            <a:spcBef>
              <a:spcPct val="0"/>
            </a:spcBef>
            <a:spcAft>
              <a:spcPct val="15000"/>
            </a:spcAft>
            <a:buChar char="•"/>
          </a:pPr>
          <a:r>
            <a:rPr lang="en-US" sz="1400" kern="1200" dirty="0"/>
            <a:t>Rutting</a:t>
          </a:r>
        </a:p>
      </dsp:txBody>
      <dsp:txXfrm>
        <a:off x="763468" y="23370"/>
        <a:ext cx="1894990" cy="1205112"/>
      </dsp:txXfrm>
    </dsp:sp>
    <dsp:sp modelId="{21D68F86-E9AE-4A92-BC17-C9F78CF8F44F}">
      <dsp:nvSpPr>
        <dsp:cNvPr id="0" name=""/>
        <dsp:cNvSpPr/>
      </dsp:nvSpPr>
      <dsp:spPr>
        <a:xfrm>
          <a:off x="1484207" y="365429"/>
          <a:ext cx="2309511" cy="2309511"/>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Load (Trucks)</a:t>
          </a:r>
        </a:p>
      </dsp:txBody>
      <dsp:txXfrm>
        <a:off x="2160647" y="1041869"/>
        <a:ext cx="1633071" cy="1633071"/>
      </dsp:txXfrm>
    </dsp:sp>
    <dsp:sp modelId="{5D2844D5-D647-4BD5-81E8-E5E35D02CF0E}">
      <dsp:nvSpPr>
        <dsp:cNvPr id="0" name=""/>
        <dsp:cNvSpPr/>
      </dsp:nvSpPr>
      <dsp:spPr>
        <a:xfrm rot="5400000">
          <a:off x="3900393" y="365429"/>
          <a:ext cx="2309511" cy="2309511"/>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Material</a:t>
          </a:r>
        </a:p>
      </dsp:txBody>
      <dsp:txXfrm rot="-5400000">
        <a:off x="3900393" y="1041869"/>
        <a:ext cx="1633071" cy="1633071"/>
      </dsp:txXfrm>
    </dsp:sp>
    <dsp:sp modelId="{F10E7833-41EE-4A1C-807B-A589D2041673}">
      <dsp:nvSpPr>
        <dsp:cNvPr id="0" name=""/>
        <dsp:cNvSpPr/>
      </dsp:nvSpPr>
      <dsp:spPr>
        <a:xfrm rot="10800000">
          <a:off x="3900393" y="2781615"/>
          <a:ext cx="2309511" cy="2309511"/>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Climate</a:t>
          </a:r>
        </a:p>
      </dsp:txBody>
      <dsp:txXfrm rot="10800000">
        <a:off x="3900393" y="2781615"/>
        <a:ext cx="1633071" cy="1633071"/>
      </dsp:txXfrm>
    </dsp:sp>
    <dsp:sp modelId="{37E6B869-B1C0-43BE-8E96-8E3D4A4EFAB3}">
      <dsp:nvSpPr>
        <dsp:cNvPr id="0" name=""/>
        <dsp:cNvSpPr/>
      </dsp:nvSpPr>
      <dsp:spPr>
        <a:xfrm rot="16200000">
          <a:off x="1484207" y="2781615"/>
          <a:ext cx="2309511" cy="2309511"/>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Construction</a:t>
          </a:r>
        </a:p>
      </dsp:txBody>
      <dsp:txXfrm rot="5400000">
        <a:off x="2160647" y="2781615"/>
        <a:ext cx="1633071" cy="1633071"/>
      </dsp:txXfrm>
    </dsp:sp>
    <dsp:sp modelId="{A00A9115-E01B-4F96-8DEF-F205A9FF47B7}">
      <dsp:nvSpPr>
        <dsp:cNvPr id="0" name=""/>
        <dsp:cNvSpPr/>
      </dsp:nvSpPr>
      <dsp:spPr>
        <a:xfrm>
          <a:off x="3448359" y="2248241"/>
          <a:ext cx="797394" cy="693386"/>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ED8E45-B01A-4007-AF7B-3216AD63E878}">
      <dsp:nvSpPr>
        <dsp:cNvPr id="0" name=""/>
        <dsp:cNvSpPr/>
      </dsp:nvSpPr>
      <dsp:spPr>
        <a:xfrm rot="10800000">
          <a:off x="3448359" y="2514928"/>
          <a:ext cx="797394" cy="693386"/>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C02663-66E0-4490-9452-26AA5FC82555}">
      <dsp:nvSpPr>
        <dsp:cNvPr id="0" name=""/>
        <dsp:cNvSpPr/>
      </dsp:nvSpPr>
      <dsp:spPr>
        <a:xfrm>
          <a:off x="2707724" y="2480741"/>
          <a:ext cx="1951144" cy="1951144"/>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Pavement Performance Models</a:t>
          </a:r>
        </a:p>
      </dsp:txBody>
      <dsp:txXfrm>
        <a:off x="2993462" y="2766479"/>
        <a:ext cx="1379668" cy="1379668"/>
      </dsp:txXfrm>
    </dsp:sp>
    <dsp:sp modelId="{6DC88EB2-CD10-4664-B10C-06C1D960688D}">
      <dsp:nvSpPr>
        <dsp:cNvPr id="0" name=""/>
        <dsp:cNvSpPr/>
      </dsp:nvSpPr>
      <dsp:spPr>
        <a:xfrm rot="12834074">
          <a:off x="1231611" y="2103450"/>
          <a:ext cx="1704503" cy="556076"/>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133A84E-B829-4B4B-9926-2BC89DFA0E5F}">
      <dsp:nvSpPr>
        <dsp:cNvPr id="0" name=""/>
        <dsp:cNvSpPr/>
      </dsp:nvSpPr>
      <dsp:spPr>
        <a:xfrm>
          <a:off x="449699" y="1164699"/>
          <a:ext cx="1853587" cy="148286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Network Structural Testing</a:t>
          </a:r>
        </a:p>
        <a:p>
          <a:pPr marL="0" lvl="0" indent="0" algn="ctr" defTabSz="889000">
            <a:lnSpc>
              <a:spcPct val="90000"/>
            </a:lnSpc>
            <a:spcBef>
              <a:spcPct val="0"/>
            </a:spcBef>
            <a:spcAft>
              <a:spcPct val="35000"/>
            </a:spcAft>
            <a:buNone/>
          </a:pPr>
          <a:r>
            <a:rPr lang="en-US" sz="2000" kern="1200" dirty="0"/>
            <a:t>~20% Annually</a:t>
          </a:r>
        </a:p>
      </dsp:txBody>
      <dsp:txXfrm>
        <a:off x="493131" y="1208131"/>
        <a:ext cx="1766723" cy="1396005"/>
      </dsp:txXfrm>
    </dsp:sp>
    <dsp:sp modelId="{E170C29B-EA9E-4699-8517-625FC9EC2E6A}">
      <dsp:nvSpPr>
        <dsp:cNvPr id="0" name=""/>
        <dsp:cNvSpPr/>
      </dsp:nvSpPr>
      <dsp:spPr>
        <a:xfrm rot="16111287">
          <a:off x="2812348" y="1285545"/>
          <a:ext cx="1644188" cy="556076"/>
        </a:xfrm>
        <a:prstGeom prst="leftArrow">
          <a:avLst>
            <a:gd name="adj1" fmla="val 60000"/>
            <a:gd name="adj2" fmla="val 50000"/>
          </a:avLst>
        </a:prstGeom>
        <a:solidFill>
          <a:schemeClr val="accent5">
            <a:hueOff val="-51599"/>
            <a:satOff val="-2008"/>
            <a:lumOff val="-1676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7CE625F-AF08-4924-AA7F-78F182D90CA1}">
      <dsp:nvSpPr>
        <dsp:cNvPr id="0" name=""/>
        <dsp:cNvSpPr/>
      </dsp:nvSpPr>
      <dsp:spPr>
        <a:xfrm>
          <a:off x="2686436" y="328"/>
          <a:ext cx="1853587" cy="1482869"/>
        </a:xfrm>
        <a:prstGeom prst="roundRect">
          <a:avLst>
            <a:gd name="adj" fmla="val 10000"/>
          </a:avLst>
        </a:prstGeom>
        <a:solidFill>
          <a:schemeClr val="accent5">
            <a:hueOff val="-51599"/>
            <a:satOff val="-2008"/>
            <a:lumOff val="-16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Friction Data Collection</a:t>
          </a:r>
        </a:p>
        <a:p>
          <a:pPr marL="0" lvl="0" indent="0" algn="ctr" defTabSz="889000">
            <a:lnSpc>
              <a:spcPct val="90000"/>
            </a:lnSpc>
            <a:spcBef>
              <a:spcPct val="0"/>
            </a:spcBef>
            <a:spcAft>
              <a:spcPct val="35000"/>
            </a:spcAft>
            <a:buNone/>
          </a:pPr>
          <a:r>
            <a:rPr lang="en-US" sz="2000" kern="1200" dirty="0"/>
            <a:t>20% Annually</a:t>
          </a:r>
        </a:p>
      </dsp:txBody>
      <dsp:txXfrm>
        <a:off x="2729868" y="43760"/>
        <a:ext cx="1766723" cy="1396005"/>
      </dsp:txXfrm>
    </dsp:sp>
    <dsp:sp modelId="{1DA1ADEC-AC95-457A-8428-C4517D4F5F16}">
      <dsp:nvSpPr>
        <dsp:cNvPr id="0" name=""/>
        <dsp:cNvSpPr/>
      </dsp:nvSpPr>
      <dsp:spPr>
        <a:xfrm rot="19465055">
          <a:off x="4403265" y="2092336"/>
          <a:ext cx="1595674" cy="556076"/>
        </a:xfrm>
        <a:prstGeom prst="leftArrow">
          <a:avLst>
            <a:gd name="adj1" fmla="val 60000"/>
            <a:gd name="adj2" fmla="val 50000"/>
          </a:avLst>
        </a:prstGeom>
        <a:solidFill>
          <a:schemeClr val="accent5">
            <a:hueOff val="-103197"/>
            <a:satOff val="-4015"/>
            <a:lumOff val="-3353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675B690-8D65-4390-B113-1798724116D8}">
      <dsp:nvSpPr>
        <dsp:cNvPr id="0" name=""/>
        <dsp:cNvSpPr/>
      </dsp:nvSpPr>
      <dsp:spPr>
        <a:xfrm>
          <a:off x="4923173" y="1164699"/>
          <a:ext cx="1853587" cy="1482869"/>
        </a:xfrm>
        <a:prstGeom prst="roundRect">
          <a:avLst>
            <a:gd name="adj" fmla="val 10000"/>
          </a:avLst>
        </a:prstGeom>
        <a:solidFill>
          <a:schemeClr val="accent5">
            <a:hueOff val="-103197"/>
            <a:satOff val="-4015"/>
            <a:lumOff val="-335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a:t>Pavement Performance Data</a:t>
          </a:r>
        </a:p>
      </dsp:txBody>
      <dsp:txXfrm>
        <a:off x="4966605" y="1208131"/>
        <a:ext cx="1766723" cy="139600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618F02-BDEC-4FFC-B1FA-990460825659}">
      <dsp:nvSpPr>
        <dsp:cNvPr id="0" name=""/>
        <dsp:cNvSpPr/>
      </dsp:nvSpPr>
      <dsp:spPr>
        <a:xfrm>
          <a:off x="2676" y="309232"/>
          <a:ext cx="3260900" cy="130436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Optimization Software Makes Recommendations</a:t>
          </a:r>
        </a:p>
      </dsp:txBody>
      <dsp:txXfrm>
        <a:off x="654856" y="309232"/>
        <a:ext cx="1956540" cy="1304360"/>
      </dsp:txXfrm>
    </dsp:sp>
    <dsp:sp modelId="{315CBF23-7ADF-415F-A1D2-F5CE99FC5B1E}">
      <dsp:nvSpPr>
        <dsp:cNvPr id="0" name=""/>
        <dsp:cNvSpPr/>
      </dsp:nvSpPr>
      <dsp:spPr>
        <a:xfrm>
          <a:off x="2937486" y="309232"/>
          <a:ext cx="3260900" cy="130436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Engineers Make Adjustments</a:t>
          </a:r>
        </a:p>
        <a:p>
          <a:pPr marL="0" lvl="0" indent="0" algn="ctr" defTabSz="755650">
            <a:lnSpc>
              <a:spcPct val="90000"/>
            </a:lnSpc>
            <a:spcBef>
              <a:spcPct val="0"/>
            </a:spcBef>
            <a:spcAft>
              <a:spcPct val="35000"/>
            </a:spcAft>
            <a:buNone/>
          </a:pPr>
          <a:r>
            <a:rPr lang="en-US" sz="1100" kern="1200" dirty="0"/>
            <a:t>Traffic</a:t>
          </a:r>
        </a:p>
        <a:p>
          <a:pPr marL="0" lvl="0" indent="0" algn="ctr" defTabSz="755650">
            <a:lnSpc>
              <a:spcPct val="90000"/>
            </a:lnSpc>
            <a:spcBef>
              <a:spcPct val="0"/>
            </a:spcBef>
            <a:spcAft>
              <a:spcPct val="35000"/>
            </a:spcAft>
            <a:buNone/>
          </a:pPr>
          <a:r>
            <a:rPr lang="en-US" sz="1100" kern="1200" dirty="0"/>
            <a:t>Field Staff Reviews</a:t>
          </a:r>
        </a:p>
        <a:p>
          <a:pPr marL="0" lvl="0" indent="0" algn="ctr" defTabSz="755650">
            <a:lnSpc>
              <a:spcPct val="90000"/>
            </a:lnSpc>
            <a:spcBef>
              <a:spcPct val="0"/>
            </a:spcBef>
            <a:spcAft>
              <a:spcPct val="35000"/>
            </a:spcAft>
            <a:buNone/>
          </a:pPr>
          <a:r>
            <a:rPr lang="en-US" sz="1100" kern="1200" dirty="0"/>
            <a:t>Drainage/Safety</a:t>
          </a:r>
        </a:p>
      </dsp:txBody>
      <dsp:txXfrm>
        <a:off x="3589666" y="309232"/>
        <a:ext cx="1956540" cy="1304360"/>
      </dsp:txXfrm>
    </dsp:sp>
    <dsp:sp modelId="{41A84A62-563D-4635-92B7-98A2FE1BA53C}">
      <dsp:nvSpPr>
        <dsp:cNvPr id="0" name=""/>
        <dsp:cNvSpPr/>
      </dsp:nvSpPr>
      <dsp:spPr>
        <a:xfrm>
          <a:off x="5872297" y="309232"/>
          <a:ext cx="3260900" cy="130436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Compare and Finalize</a:t>
          </a:r>
        </a:p>
      </dsp:txBody>
      <dsp:txXfrm>
        <a:off x="6524477" y="309232"/>
        <a:ext cx="1956540" cy="1304360"/>
      </dsp:txXfrm>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4.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5.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0.5674</cdr:x>
      <cdr:y>0.94032</cdr:y>
    </cdr:from>
    <cdr:to>
      <cdr:x>0.71422</cdr:x>
      <cdr:y>0.98134</cdr:y>
    </cdr:to>
    <cdr:sp macro="" textlink="">
      <cdr:nvSpPr>
        <cdr:cNvPr id="2" name="TextBox 1">
          <a:extLst xmlns:a="http://schemas.openxmlformats.org/drawingml/2006/main">
            <a:ext uri="{FF2B5EF4-FFF2-40B4-BE49-F238E27FC236}">
              <a16:creationId xmlns:a16="http://schemas.microsoft.com/office/drawing/2014/main" id="{4F745AAF-A69B-4983-B515-4869F348EBE5}"/>
            </a:ext>
          </a:extLst>
        </cdr:cNvPr>
        <cdr:cNvSpPr txBox="1"/>
      </cdr:nvSpPr>
      <cdr:spPr>
        <a:xfrm xmlns:a="http://schemas.openxmlformats.org/drawingml/2006/main">
          <a:off x="4917046" y="5918330"/>
          <a:ext cx="1272324" cy="25817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a:t>Number of Overlays</a:t>
          </a:r>
        </a:p>
      </cdr:txBody>
    </cdr:sp>
  </cdr:relSizeAnchor>
</c:userShapes>
</file>

<file path=ppt/drawings/drawing2.xml><?xml version="1.0" encoding="utf-8"?>
<c:userShapes xmlns:c="http://schemas.openxmlformats.org/drawingml/2006/chart">
  <cdr:relSizeAnchor xmlns:cdr="http://schemas.openxmlformats.org/drawingml/2006/chartDrawing">
    <cdr:from>
      <cdr:x>0.1233</cdr:x>
      <cdr:y>0.11058</cdr:y>
    </cdr:from>
    <cdr:to>
      <cdr:x>0.36355</cdr:x>
      <cdr:y>0.25069</cdr:y>
    </cdr:to>
    <cdr:grpSp>
      <cdr:nvGrpSpPr>
        <cdr:cNvPr id="11" name="Group 10">
          <a:extLst xmlns:a="http://schemas.openxmlformats.org/drawingml/2006/main">
            <a:ext uri="{FF2B5EF4-FFF2-40B4-BE49-F238E27FC236}">
              <a16:creationId xmlns:a16="http://schemas.microsoft.com/office/drawing/2014/main" id="{BBEDC1ED-FC25-D4F4-1923-2635D85EB313}"/>
            </a:ext>
          </a:extLst>
        </cdr:cNvPr>
        <cdr:cNvGrpSpPr/>
      </cdr:nvGrpSpPr>
      <cdr:grpSpPr>
        <a:xfrm xmlns:a="http://schemas.openxmlformats.org/drawingml/2006/main">
          <a:off x="1026187" y="513845"/>
          <a:ext cx="1999525" cy="651065"/>
          <a:chOff x="1094553" y="298832"/>
          <a:chExt cx="1875017" cy="491626"/>
        </a:xfrm>
      </cdr:grpSpPr>
      <cdr:sp macro="" textlink="">
        <cdr:nvSpPr>
          <cdr:cNvPr id="2" name="TextBox 1">
            <a:extLst xmlns:a="http://schemas.openxmlformats.org/drawingml/2006/main">
              <a:ext uri="{FF2B5EF4-FFF2-40B4-BE49-F238E27FC236}">
                <a16:creationId xmlns:a16="http://schemas.microsoft.com/office/drawing/2014/main" id="{EC49D9B4-2561-087F-D5F8-74613AAE89B9}"/>
              </a:ext>
            </a:extLst>
          </cdr:cNvPr>
          <cdr:cNvSpPr txBox="1"/>
        </cdr:nvSpPr>
        <cdr:spPr>
          <a:xfrm xmlns:a="http://schemas.openxmlformats.org/drawingml/2006/main">
            <a:off x="1094553" y="298832"/>
            <a:ext cx="1484785" cy="240993"/>
          </a:xfrm>
          <a:prstGeom xmlns:a="http://schemas.openxmlformats.org/drawingml/2006/main" prst="rect">
            <a:avLst/>
          </a:prstGeom>
          <a:solidFill xmlns:a="http://schemas.openxmlformats.org/drawingml/2006/main">
            <a:schemeClr val="bg1">
              <a:lumMod val="85000"/>
            </a:schemeClr>
          </a:solidFill>
          <a:ln xmlns:a="http://schemas.openxmlformats.org/drawingml/2006/main">
            <a:solidFill>
              <a:schemeClr val="bg1">
                <a:lumMod val="85000"/>
              </a:schemeClr>
            </a:solidFill>
          </a:ln>
        </cdr:spPr>
        <cdr:txBody>
          <a:bodyPr xmlns:a="http://schemas.openxmlformats.org/drawingml/2006/main" vertOverflow="clip" wrap="none" rtlCol="0"/>
          <a:lstStyle xmlns:a="http://schemas.openxmlformats.org/drawingml/2006/main"/>
          <a:p xmlns:a="http://schemas.openxmlformats.org/drawingml/2006/main">
            <a:r>
              <a:rPr lang="en-US" sz="1100"/>
              <a:t>Target</a:t>
            </a:r>
            <a:r>
              <a:rPr lang="en-US" sz="1100" baseline="0"/>
              <a:t> Condition Index</a:t>
            </a:r>
            <a:endParaRPr lang="en-US" sz="1100"/>
          </a:p>
        </cdr:txBody>
      </cdr:sp>
      <cdr:cxnSp macro="">
        <cdr:nvCxnSpPr>
          <cdr:cNvPr id="4" name="Straight Arrow Connector 3">
            <a:extLst xmlns:a="http://schemas.openxmlformats.org/drawingml/2006/main">
              <a:ext uri="{FF2B5EF4-FFF2-40B4-BE49-F238E27FC236}">
                <a16:creationId xmlns:a16="http://schemas.microsoft.com/office/drawing/2014/main" id="{0D6E095B-BCD1-D17B-CE64-8B6EA530930A}"/>
              </a:ext>
            </a:extLst>
          </cdr:cNvPr>
          <cdr:cNvCxnSpPr/>
        </cdr:nvCxnSpPr>
        <cdr:spPr>
          <a:xfrm xmlns:a="http://schemas.openxmlformats.org/drawingml/2006/main">
            <a:off x="2810145" y="467528"/>
            <a:ext cx="159425" cy="32293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cxnSp macro="">
        <cdr:nvCxnSpPr>
          <cdr:cNvPr id="6" name="Straight Connector 5">
            <a:extLst xmlns:a="http://schemas.openxmlformats.org/drawingml/2006/main">
              <a:ext uri="{FF2B5EF4-FFF2-40B4-BE49-F238E27FC236}">
                <a16:creationId xmlns:a16="http://schemas.microsoft.com/office/drawing/2014/main" id="{1CEB6F59-B95A-3954-8259-A99426A7DB57}"/>
              </a:ext>
            </a:extLst>
          </cdr:cNvPr>
          <cdr:cNvCxnSpPr>
            <a:endCxn xmlns:a="http://schemas.openxmlformats.org/drawingml/2006/main" id="2" idx="3"/>
          </cdr:cNvCxnSpPr>
        </cdr:nvCxnSpPr>
        <cdr:spPr>
          <a:xfrm xmlns:a="http://schemas.openxmlformats.org/drawingml/2006/main" flipH="1" flipV="1">
            <a:off x="2579338" y="419329"/>
            <a:ext cx="231995" cy="43260"/>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grp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A50702-3C68-4B14-B819-72B57D27F9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F0F4880-E690-44D0-8356-A9E7BDBAB0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E6205E-B305-4B90-9534-3C5E99A0275E}" type="datetimeFigureOut">
              <a:rPr lang="en-US" smtClean="0"/>
              <a:t>1/13/2025</a:t>
            </a:fld>
            <a:endParaRPr lang="en-US" dirty="0"/>
          </a:p>
        </p:txBody>
      </p:sp>
      <p:sp>
        <p:nvSpPr>
          <p:cNvPr id="4" name="Footer Placeholder 3">
            <a:extLst>
              <a:ext uri="{FF2B5EF4-FFF2-40B4-BE49-F238E27FC236}">
                <a16:creationId xmlns:a16="http://schemas.microsoft.com/office/drawing/2014/main" id="{26B4ACF6-39FD-4B08-A7D5-5BFDC37B462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F7C9FD2-2C57-4DE7-8EA4-86DEE80B988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AC623C-86E0-4A85-83FB-F4A716956FD4}" type="slidenum">
              <a:rPr lang="en-US" smtClean="0"/>
              <a:t>‹#›</a:t>
            </a:fld>
            <a:endParaRPr lang="en-US" dirty="0"/>
          </a:p>
        </p:txBody>
      </p:sp>
    </p:spTree>
    <p:extLst>
      <p:ext uri="{BB962C8B-B14F-4D97-AF65-F5344CB8AC3E}">
        <p14:creationId xmlns:p14="http://schemas.microsoft.com/office/powerpoint/2010/main" val="16939555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3722F1-E430-42A1-A473-1759336AECCE}" type="datetimeFigureOut">
              <a:rPr lang="en-US" smtClean="0"/>
              <a:t>1/13/2025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7D7554-D10C-4E29-B8E6-BB7111FA614F}" type="slidenum">
              <a:rPr lang="en-US" smtClean="0"/>
              <a:t>‹#›</a:t>
            </a:fld>
            <a:endParaRPr lang="en-US" dirty="0"/>
          </a:p>
        </p:txBody>
      </p:sp>
    </p:spTree>
    <p:extLst>
      <p:ext uri="{BB962C8B-B14F-4D97-AF65-F5344CB8AC3E}">
        <p14:creationId xmlns:p14="http://schemas.microsoft.com/office/powerpoint/2010/main" val="3517347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2</a:t>
            </a:fld>
            <a:endParaRPr lang="en-US" dirty="0"/>
          </a:p>
        </p:txBody>
      </p:sp>
    </p:spTree>
    <p:extLst>
      <p:ext uri="{BB962C8B-B14F-4D97-AF65-F5344CB8AC3E}">
        <p14:creationId xmlns:p14="http://schemas.microsoft.com/office/powerpoint/2010/main" val="37604898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Blow-up in rigid pavement</a:t>
            </a:r>
          </a:p>
          <a:p>
            <a:r>
              <a:rPr lang="en-US" dirty="0"/>
              <a:t>Thermal cracking in flexible pavement</a:t>
            </a:r>
          </a:p>
          <a:p>
            <a:r>
              <a:rPr lang="en-US" dirty="0"/>
              <a:t>Erosion of the base leading to punch out in CRC rigid pavement</a:t>
            </a:r>
          </a:p>
          <a:p>
            <a:r>
              <a:rPr lang="en-US" dirty="0"/>
              <a:t>Potholes every spring</a:t>
            </a:r>
          </a:p>
        </p:txBody>
      </p:sp>
      <p:sp>
        <p:nvSpPr>
          <p:cNvPr id="4" name="Slide Number Placeholder 3"/>
          <p:cNvSpPr>
            <a:spLocks noGrp="1"/>
          </p:cNvSpPr>
          <p:nvPr>
            <p:ph type="sldNum" sz="quarter" idx="5"/>
          </p:nvPr>
        </p:nvSpPr>
        <p:spPr/>
        <p:txBody>
          <a:bodyPr/>
          <a:lstStyle/>
          <a:p>
            <a:fld id="{C37D7554-D10C-4E29-B8E6-BB7111FA614F}" type="slidenum">
              <a:rPr lang="en-US" smtClean="0"/>
              <a:t>12</a:t>
            </a:fld>
            <a:endParaRPr lang="en-US" dirty="0"/>
          </a:p>
        </p:txBody>
      </p:sp>
    </p:spTree>
    <p:extLst>
      <p:ext uri="{BB962C8B-B14F-4D97-AF65-F5344CB8AC3E}">
        <p14:creationId xmlns:p14="http://schemas.microsoft.com/office/powerpoint/2010/main" val="105627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13</a:t>
            </a:fld>
            <a:endParaRPr lang="en-US" dirty="0"/>
          </a:p>
        </p:txBody>
      </p:sp>
    </p:spTree>
    <p:extLst>
      <p:ext uri="{BB962C8B-B14F-4D97-AF65-F5344CB8AC3E}">
        <p14:creationId xmlns:p14="http://schemas.microsoft.com/office/powerpoint/2010/main" val="42379781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Pavement management strategic plan and the programmatic plan are our guiding documents that shaped the vision for creating the team. </a:t>
            </a:r>
          </a:p>
          <a:p>
            <a:endParaRPr lang="en-US" dirty="0"/>
          </a:p>
          <a:p>
            <a:r>
              <a:rPr lang="en-US" dirty="0"/>
              <a:t>Link investment decisions to this slide – Investing when we are still in the “good” condition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1"/>
                </a:solidFill>
                <a:latin typeface="+mj-lt"/>
              </a:rPr>
              <a:t>Slowing down the deterioration</a:t>
            </a:r>
          </a:p>
          <a:p>
            <a:endParaRPr lang="en-US" dirty="0"/>
          </a:p>
          <a:p>
            <a:r>
              <a:rPr lang="en-US" sz="2400" dirty="0">
                <a:latin typeface="Microsoft Sans Serif"/>
                <a:ea typeface="Microsoft Sans Serif"/>
                <a:cs typeface="Microsoft Sans Serif"/>
              </a:rPr>
              <a:t>Preventive Maintenance/Preservation</a:t>
            </a:r>
          </a:p>
          <a:p>
            <a:endParaRPr lang="en-US" sz="2400" dirty="0">
              <a:latin typeface="Microsoft Sans Serif"/>
              <a:ea typeface="Microsoft Sans Serif"/>
              <a:cs typeface="Microsoft Sans Serif"/>
            </a:endParaRPr>
          </a:p>
          <a:p>
            <a:pPr lvl="1"/>
            <a:r>
              <a:rPr lang="en-US" sz="2100" dirty="0">
                <a:latin typeface="Microsoft Sans Serif"/>
                <a:ea typeface="Microsoft Sans Serif"/>
                <a:cs typeface="Microsoft Sans Serif"/>
              </a:rPr>
              <a:t>Treatments applied to pavements in relatively good condition to extend pavement life and/or improve performance.</a:t>
            </a:r>
          </a:p>
          <a:p>
            <a:pPr lvl="1"/>
            <a:endParaRPr lang="en-US" sz="2100" dirty="0">
              <a:latin typeface="Microsoft Sans Serif"/>
              <a:ea typeface="Microsoft Sans Serif"/>
              <a:cs typeface="Microsoft Sans Serif"/>
            </a:endParaRPr>
          </a:p>
          <a:p>
            <a:pPr lvl="1"/>
            <a:r>
              <a:rPr lang="en-US" sz="2100" dirty="0">
                <a:latin typeface="Microsoft Sans Serif"/>
                <a:ea typeface="Microsoft Sans Serif"/>
                <a:cs typeface="Microsoft Sans Serif"/>
              </a:rPr>
              <a:t>Begin early in pavement life</a:t>
            </a:r>
          </a:p>
          <a:p>
            <a:pPr lvl="1"/>
            <a:endParaRPr lang="en-US" sz="2100" dirty="0">
              <a:latin typeface="Microsoft Sans Serif"/>
              <a:ea typeface="Microsoft Sans Serif"/>
              <a:cs typeface="Microsoft Sans Serif"/>
            </a:endParaRPr>
          </a:p>
          <a:p>
            <a:pPr lvl="1"/>
            <a:r>
              <a:rPr lang="en-US" sz="2100" dirty="0">
                <a:latin typeface="Microsoft Sans Serif"/>
                <a:ea typeface="Microsoft Sans Serif"/>
                <a:cs typeface="Microsoft Sans Serif"/>
              </a:rPr>
              <a:t>Very cost effective</a:t>
            </a:r>
          </a:p>
          <a:p>
            <a:pPr lvl="1"/>
            <a:endParaRPr lang="en-US" sz="2100" dirty="0">
              <a:latin typeface="Microsoft Sans Serif"/>
              <a:ea typeface="Microsoft Sans Serif"/>
              <a:cs typeface="Microsoft Sans Serif"/>
            </a:endParaRPr>
          </a:p>
          <a:p>
            <a:pPr lvl="1"/>
            <a:r>
              <a:rPr lang="en-US" sz="2100" dirty="0">
                <a:latin typeface="Microsoft Sans Serif"/>
                <a:ea typeface="Microsoft Sans Serif"/>
                <a:cs typeface="Microsoft Sans Serif"/>
              </a:rPr>
              <a:t>Treatments may be repeated on a schedule</a:t>
            </a:r>
          </a:p>
          <a:p>
            <a:pPr lvl="1"/>
            <a:endParaRPr lang="en-US" sz="2100" dirty="0">
              <a:latin typeface="Microsoft Sans Serif"/>
              <a:ea typeface="Microsoft Sans Serif"/>
              <a:cs typeface="Microsoft Sans Serif"/>
            </a:endParaRPr>
          </a:p>
          <a:p>
            <a:pPr lvl="1"/>
            <a:r>
              <a:rPr lang="en-US" sz="2400" b="1" dirty="0">
                <a:latin typeface="Microsoft Sans Serif" panose="020B0604020202020204" pitchFamily="34" charset="0"/>
                <a:ea typeface="Microsoft Sans Serif" panose="020B0604020202020204" pitchFamily="34" charset="0"/>
                <a:cs typeface="Microsoft Sans Serif" panose="020B0604020202020204" pitchFamily="34" charset="0"/>
              </a:rPr>
              <a:t>Maintaining Good Condition Costs Less</a:t>
            </a:r>
          </a:p>
          <a:p>
            <a:pPr lvl="1"/>
            <a:endParaRPr lang="en-US" sz="2100" b="1" dirty="0">
              <a:latin typeface="Microsoft Sans Serif"/>
              <a:ea typeface="Microsoft Sans Serif"/>
              <a:cs typeface="Microsoft Sans Serif"/>
            </a:endParaRPr>
          </a:p>
          <a:p>
            <a:r>
              <a:rPr lang="en-US" sz="2400" dirty="0">
                <a:highlight>
                  <a:srgbClr val="FFFF00"/>
                </a:highlight>
                <a:latin typeface="Microsoft Sans Serif" panose="020B0604020202020204" pitchFamily="34" charset="0"/>
                <a:ea typeface="Microsoft Sans Serif" panose="020B0604020202020204" pitchFamily="34" charset="0"/>
                <a:cs typeface="Microsoft Sans Serif" panose="020B0604020202020204" pitchFamily="34" charset="0"/>
              </a:rPr>
              <a:t>Just like your car or home, routine and preventative maintenance can help extend the life.</a:t>
            </a:r>
          </a:p>
          <a:p>
            <a:pPr lvl="1"/>
            <a:r>
              <a:rPr lang="en-US" sz="2000" dirty="0">
                <a:highlight>
                  <a:srgbClr val="FFFF00"/>
                </a:highlight>
                <a:latin typeface="Microsoft Sans Serif" panose="020B0604020202020204" pitchFamily="34" charset="0"/>
                <a:ea typeface="Microsoft Sans Serif" panose="020B0604020202020204" pitchFamily="34" charset="0"/>
                <a:cs typeface="Microsoft Sans Serif" panose="020B0604020202020204" pitchFamily="34" charset="0"/>
              </a:rPr>
              <a:t>Eventually things wear out and more extensive rehabilitation or replacement is required.</a:t>
            </a:r>
          </a:p>
          <a:p>
            <a:pPr lvl="1"/>
            <a:endParaRPr lang="en-US" sz="2400" dirty="0">
              <a:highlight>
                <a:srgbClr val="FFFF00"/>
              </a:highlight>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en-US" sz="2400" dirty="0">
                <a:highlight>
                  <a:srgbClr val="FFFF00"/>
                </a:highlight>
                <a:latin typeface="Microsoft Sans Serif" panose="020B0604020202020204" pitchFamily="34" charset="0"/>
                <a:ea typeface="Microsoft Sans Serif" panose="020B0604020202020204" pitchFamily="34" charset="0"/>
                <a:cs typeface="Microsoft Sans Serif" panose="020B0604020202020204" pitchFamily="34" charset="0"/>
              </a:rPr>
              <a:t>Over the life of a pavement, preservation treatments are like sealing the deck on your house – it can help extend the life, but eventually it will need rehabilitation or replacement.</a:t>
            </a:r>
          </a:p>
          <a:p>
            <a:endParaRPr lang="en-US" sz="2400" dirty="0">
              <a:highlight>
                <a:srgbClr val="FFFF00"/>
              </a:highlight>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en-US" sz="2400" dirty="0">
                <a:highlight>
                  <a:srgbClr val="FFFF00"/>
                </a:highlight>
                <a:latin typeface="Microsoft Sans Serif" panose="020B0604020202020204" pitchFamily="34" charset="0"/>
                <a:ea typeface="Microsoft Sans Serif" panose="020B0604020202020204" pitchFamily="34" charset="0"/>
                <a:cs typeface="Microsoft Sans Serif" panose="020B0604020202020204" pitchFamily="34" charset="0"/>
              </a:rPr>
              <a:t>We use pavement management data and tools to help us determine the </a:t>
            </a:r>
            <a:r>
              <a:rPr lang="en-US" sz="2400" b="1" dirty="0">
                <a:highlight>
                  <a:srgbClr val="FFFF00"/>
                </a:highlight>
                <a:latin typeface="Microsoft Sans Serif" panose="020B0604020202020204" pitchFamily="34" charset="0"/>
                <a:ea typeface="Microsoft Sans Serif" panose="020B0604020202020204" pitchFamily="34" charset="0"/>
                <a:cs typeface="Microsoft Sans Serif" panose="020B0604020202020204" pitchFamily="34" charset="0"/>
              </a:rPr>
              <a:t>optimal mix of treatments </a:t>
            </a:r>
            <a:r>
              <a:rPr lang="en-US" sz="2400" dirty="0">
                <a:highlight>
                  <a:srgbClr val="FFFF00"/>
                </a:highlight>
                <a:latin typeface="Microsoft Sans Serif" panose="020B0604020202020204" pitchFamily="34" charset="0"/>
                <a:ea typeface="Microsoft Sans Serif" panose="020B0604020202020204" pitchFamily="34" charset="0"/>
                <a:cs typeface="Microsoft Sans Serif" panose="020B0604020202020204" pitchFamily="34" charset="0"/>
              </a:rPr>
              <a:t>to get the most life at the least cost</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a:t>
            </a:r>
          </a:p>
          <a:p>
            <a:pPr lvl="1"/>
            <a:endParaRPr lang="en-US" sz="2100" dirty="0">
              <a:latin typeface="Microsoft Sans Serif"/>
              <a:ea typeface="Microsoft Sans Serif"/>
              <a:cs typeface="Microsoft Sans Serif"/>
            </a:endParaRPr>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14</a:t>
            </a:fld>
            <a:endParaRPr lang="en-US" dirty="0"/>
          </a:p>
        </p:txBody>
      </p:sp>
    </p:spTree>
    <p:extLst>
      <p:ext uri="{BB962C8B-B14F-4D97-AF65-F5344CB8AC3E}">
        <p14:creationId xmlns:p14="http://schemas.microsoft.com/office/powerpoint/2010/main" val="620886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Pavement management strategic plan and the programmatic plan are our guiding documents that shaped the vision for creating the team. </a:t>
            </a:r>
          </a:p>
          <a:p>
            <a:endParaRPr lang="en-US" dirty="0"/>
          </a:p>
          <a:p>
            <a:r>
              <a:rPr lang="en-US" dirty="0"/>
              <a:t>Link investment decisions to this slide – Investing when we are still in the “good” condition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1"/>
                </a:solidFill>
                <a:latin typeface="+mj-lt"/>
              </a:rPr>
              <a:t>Slowing down the deterioration</a:t>
            </a:r>
          </a:p>
          <a:p>
            <a:endParaRPr lang="en-US" dirty="0"/>
          </a:p>
          <a:p>
            <a:r>
              <a:rPr lang="en-US" sz="2400" dirty="0">
                <a:latin typeface="Microsoft Sans Serif"/>
                <a:ea typeface="Microsoft Sans Serif"/>
                <a:cs typeface="Microsoft Sans Serif"/>
              </a:rPr>
              <a:t>Preventive Maintenance/Preservation</a:t>
            </a:r>
          </a:p>
          <a:p>
            <a:endParaRPr lang="en-US" sz="2400" dirty="0">
              <a:latin typeface="Microsoft Sans Serif"/>
              <a:ea typeface="Microsoft Sans Serif"/>
              <a:cs typeface="Microsoft Sans Serif"/>
            </a:endParaRPr>
          </a:p>
          <a:p>
            <a:pPr lvl="1"/>
            <a:r>
              <a:rPr lang="en-US" sz="2100" dirty="0">
                <a:latin typeface="Microsoft Sans Serif"/>
                <a:ea typeface="Microsoft Sans Serif"/>
                <a:cs typeface="Microsoft Sans Serif"/>
              </a:rPr>
              <a:t>Treatments applied to pavements in relatively good condition to extend pavement life and/or improve performance.</a:t>
            </a:r>
          </a:p>
          <a:p>
            <a:pPr lvl="1"/>
            <a:endParaRPr lang="en-US" sz="2100" dirty="0">
              <a:latin typeface="Microsoft Sans Serif"/>
              <a:ea typeface="Microsoft Sans Serif"/>
              <a:cs typeface="Microsoft Sans Serif"/>
            </a:endParaRPr>
          </a:p>
          <a:p>
            <a:pPr lvl="1"/>
            <a:r>
              <a:rPr lang="en-US" sz="2100" dirty="0">
                <a:latin typeface="Microsoft Sans Serif"/>
                <a:ea typeface="Microsoft Sans Serif"/>
                <a:cs typeface="Microsoft Sans Serif"/>
              </a:rPr>
              <a:t>Begin early in pavement life</a:t>
            </a:r>
          </a:p>
          <a:p>
            <a:pPr lvl="1"/>
            <a:endParaRPr lang="en-US" sz="2100" dirty="0">
              <a:latin typeface="Microsoft Sans Serif"/>
              <a:ea typeface="Microsoft Sans Serif"/>
              <a:cs typeface="Microsoft Sans Serif"/>
            </a:endParaRPr>
          </a:p>
          <a:p>
            <a:pPr lvl="1"/>
            <a:r>
              <a:rPr lang="en-US" sz="2100" dirty="0">
                <a:latin typeface="Microsoft Sans Serif"/>
                <a:ea typeface="Microsoft Sans Serif"/>
                <a:cs typeface="Microsoft Sans Serif"/>
              </a:rPr>
              <a:t>Very cost effective</a:t>
            </a:r>
          </a:p>
          <a:p>
            <a:pPr lvl="1"/>
            <a:endParaRPr lang="en-US" sz="2100" dirty="0">
              <a:latin typeface="Microsoft Sans Serif"/>
              <a:ea typeface="Microsoft Sans Serif"/>
              <a:cs typeface="Microsoft Sans Serif"/>
            </a:endParaRPr>
          </a:p>
          <a:p>
            <a:pPr lvl="1"/>
            <a:r>
              <a:rPr lang="en-US" sz="2100" dirty="0">
                <a:latin typeface="Microsoft Sans Serif"/>
                <a:ea typeface="Microsoft Sans Serif"/>
                <a:cs typeface="Microsoft Sans Serif"/>
              </a:rPr>
              <a:t>Treatments may be repeated on a schedule</a:t>
            </a:r>
          </a:p>
          <a:p>
            <a:pPr lvl="1"/>
            <a:endParaRPr lang="en-US" sz="2100" dirty="0">
              <a:latin typeface="Microsoft Sans Serif"/>
              <a:ea typeface="Microsoft Sans Serif"/>
              <a:cs typeface="Microsoft Sans Serif"/>
            </a:endParaRPr>
          </a:p>
          <a:p>
            <a:pPr lvl="1"/>
            <a:r>
              <a:rPr lang="en-US" sz="2400" b="1" dirty="0">
                <a:latin typeface="Microsoft Sans Serif" panose="020B0604020202020204" pitchFamily="34" charset="0"/>
                <a:ea typeface="Microsoft Sans Serif" panose="020B0604020202020204" pitchFamily="34" charset="0"/>
                <a:cs typeface="Microsoft Sans Serif" panose="020B0604020202020204" pitchFamily="34" charset="0"/>
              </a:rPr>
              <a:t>Maintaining Good Condition Costs Less</a:t>
            </a:r>
          </a:p>
          <a:p>
            <a:pPr lvl="1"/>
            <a:endParaRPr lang="en-US" sz="2100" b="1" dirty="0">
              <a:latin typeface="Microsoft Sans Serif"/>
              <a:ea typeface="Microsoft Sans Serif"/>
              <a:cs typeface="Microsoft Sans Serif"/>
            </a:endParaRPr>
          </a:p>
          <a:p>
            <a:r>
              <a:rPr lang="en-US" sz="2400" dirty="0">
                <a:highlight>
                  <a:srgbClr val="FFFF00"/>
                </a:highlight>
                <a:latin typeface="Microsoft Sans Serif" panose="020B0604020202020204" pitchFamily="34" charset="0"/>
                <a:ea typeface="Microsoft Sans Serif" panose="020B0604020202020204" pitchFamily="34" charset="0"/>
                <a:cs typeface="Microsoft Sans Serif" panose="020B0604020202020204" pitchFamily="34" charset="0"/>
              </a:rPr>
              <a:t>Just like your car or home, routine and preventative maintenance can help extend the life.</a:t>
            </a:r>
          </a:p>
          <a:p>
            <a:pPr lvl="1"/>
            <a:r>
              <a:rPr lang="en-US" sz="2000" dirty="0">
                <a:highlight>
                  <a:srgbClr val="FFFF00"/>
                </a:highlight>
                <a:latin typeface="Microsoft Sans Serif" panose="020B0604020202020204" pitchFamily="34" charset="0"/>
                <a:ea typeface="Microsoft Sans Serif" panose="020B0604020202020204" pitchFamily="34" charset="0"/>
                <a:cs typeface="Microsoft Sans Serif" panose="020B0604020202020204" pitchFamily="34" charset="0"/>
              </a:rPr>
              <a:t>Eventually things wear out and more extensive rehabilitation or replacement is required.</a:t>
            </a:r>
          </a:p>
          <a:p>
            <a:pPr lvl="1"/>
            <a:endParaRPr lang="en-US" sz="2400" dirty="0">
              <a:highlight>
                <a:srgbClr val="FFFF00"/>
              </a:highlight>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en-US" sz="2400" dirty="0">
                <a:highlight>
                  <a:srgbClr val="FFFF00"/>
                </a:highlight>
                <a:latin typeface="Microsoft Sans Serif" panose="020B0604020202020204" pitchFamily="34" charset="0"/>
                <a:ea typeface="Microsoft Sans Serif" panose="020B0604020202020204" pitchFamily="34" charset="0"/>
                <a:cs typeface="Microsoft Sans Serif" panose="020B0604020202020204" pitchFamily="34" charset="0"/>
              </a:rPr>
              <a:t>Over the life of a pavement, preservation treatments are like sealing the deck on your house – it can help extend the life, but eventually it will need rehabilitation or replacement.</a:t>
            </a:r>
          </a:p>
          <a:p>
            <a:endParaRPr lang="en-US" sz="2400" dirty="0">
              <a:highlight>
                <a:srgbClr val="FFFF00"/>
              </a:highlight>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en-US" sz="2400" dirty="0">
                <a:highlight>
                  <a:srgbClr val="FFFF00"/>
                </a:highlight>
                <a:latin typeface="Microsoft Sans Serif" panose="020B0604020202020204" pitchFamily="34" charset="0"/>
                <a:ea typeface="Microsoft Sans Serif" panose="020B0604020202020204" pitchFamily="34" charset="0"/>
                <a:cs typeface="Microsoft Sans Serif" panose="020B0604020202020204" pitchFamily="34" charset="0"/>
              </a:rPr>
              <a:t>We use pavement management data and tools to help us determine the </a:t>
            </a:r>
            <a:r>
              <a:rPr lang="en-US" sz="2400" b="1" dirty="0">
                <a:highlight>
                  <a:srgbClr val="FFFF00"/>
                </a:highlight>
                <a:latin typeface="Microsoft Sans Serif" panose="020B0604020202020204" pitchFamily="34" charset="0"/>
                <a:ea typeface="Microsoft Sans Serif" panose="020B0604020202020204" pitchFamily="34" charset="0"/>
                <a:cs typeface="Microsoft Sans Serif" panose="020B0604020202020204" pitchFamily="34" charset="0"/>
              </a:rPr>
              <a:t>optimal mix of treatments </a:t>
            </a:r>
            <a:r>
              <a:rPr lang="en-US" sz="2400" dirty="0">
                <a:highlight>
                  <a:srgbClr val="FFFF00"/>
                </a:highlight>
                <a:latin typeface="Microsoft Sans Serif" panose="020B0604020202020204" pitchFamily="34" charset="0"/>
                <a:ea typeface="Microsoft Sans Serif" panose="020B0604020202020204" pitchFamily="34" charset="0"/>
                <a:cs typeface="Microsoft Sans Serif" panose="020B0604020202020204" pitchFamily="34" charset="0"/>
              </a:rPr>
              <a:t>to get the most life at the least cost</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a:t>
            </a:r>
          </a:p>
          <a:p>
            <a:pPr lvl="1"/>
            <a:endParaRPr lang="en-US" sz="2100" dirty="0">
              <a:latin typeface="Microsoft Sans Serif"/>
              <a:ea typeface="Microsoft Sans Serif"/>
              <a:cs typeface="Microsoft Sans Serif"/>
            </a:endParaRPr>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15</a:t>
            </a:fld>
            <a:endParaRPr lang="en-US" dirty="0"/>
          </a:p>
        </p:txBody>
      </p:sp>
    </p:spTree>
    <p:extLst>
      <p:ext uri="{BB962C8B-B14F-4D97-AF65-F5344CB8AC3E}">
        <p14:creationId xmlns:p14="http://schemas.microsoft.com/office/powerpoint/2010/main" val="657102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latin typeface="Microsoft Sans Serif"/>
                <a:ea typeface="Microsoft Sans Serif"/>
                <a:cs typeface="Microsoft Sans Serif"/>
              </a:rPr>
              <a:t>The treatment costs are in the unit $/mile/year of life. The $/mile refers to the cost of the treatment per lane mile and the “per year of life” </a:t>
            </a:r>
          </a:p>
          <a:p>
            <a:endParaRPr lang="en-US" sz="2400" dirty="0">
              <a:latin typeface="Microsoft Sans Serif"/>
              <a:ea typeface="Microsoft Sans Serif"/>
              <a:cs typeface="Microsoft Sans Serif"/>
            </a:endParaRPr>
          </a:p>
          <a:p>
            <a:r>
              <a:rPr lang="en-US" sz="2400" dirty="0">
                <a:latin typeface="Microsoft Sans Serif"/>
                <a:ea typeface="Microsoft Sans Serif"/>
                <a:cs typeface="Microsoft Sans Serif"/>
              </a:rPr>
              <a:t>Preventive Maintenance/Preservation</a:t>
            </a:r>
          </a:p>
          <a:p>
            <a:endParaRPr lang="en-US" sz="2400" dirty="0">
              <a:latin typeface="Microsoft Sans Serif"/>
              <a:ea typeface="Microsoft Sans Serif"/>
              <a:cs typeface="Microsoft Sans Serif"/>
            </a:endParaRPr>
          </a:p>
          <a:p>
            <a:pPr lvl="1"/>
            <a:r>
              <a:rPr lang="en-US" sz="2100" dirty="0">
                <a:latin typeface="Microsoft Sans Serif"/>
                <a:ea typeface="Microsoft Sans Serif"/>
                <a:cs typeface="Microsoft Sans Serif"/>
              </a:rPr>
              <a:t>Treatments applied to pavements in relatively good condition to extend pavement life and/or improve performance.</a:t>
            </a:r>
          </a:p>
          <a:p>
            <a:pPr lvl="1"/>
            <a:endParaRPr lang="en-US" sz="2100" dirty="0">
              <a:latin typeface="Microsoft Sans Serif"/>
              <a:ea typeface="Microsoft Sans Serif"/>
              <a:cs typeface="Microsoft Sans Serif"/>
            </a:endParaRPr>
          </a:p>
          <a:p>
            <a:pPr lvl="1"/>
            <a:r>
              <a:rPr lang="en-US" sz="2100" dirty="0">
                <a:latin typeface="Microsoft Sans Serif"/>
                <a:ea typeface="Microsoft Sans Serif"/>
                <a:cs typeface="Microsoft Sans Serif"/>
              </a:rPr>
              <a:t>Begin early in pavement life</a:t>
            </a:r>
          </a:p>
          <a:p>
            <a:pPr lvl="1"/>
            <a:endParaRPr lang="en-US" sz="2100" dirty="0">
              <a:latin typeface="Microsoft Sans Serif"/>
              <a:ea typeface="Microsoft Sans Serif"/>
              <a:cs typeface="Microsoft Sans Serif"/>
            </a:endParaRPr>
          </a:p>
          <a:p>
            <a:pPr lvl="1"/>
            <a:r>
              <a:rPr lang="en-US" sz="2100" dirty="0">
                <a:latin typeface="Microsoft Sans Serif"/>
                <a:ea typeface="Microsoft Sans Serif"/>
                <a:cs typeface="Microsoft Sans Serif"/>
              </a:rPr>
              <a:t>Very cost effective</a:t>
            </a:r>
          </a:p>
          <a:p>
            <a:pPr lvl="1"/>
            <a:endParaRPr lang="en-US" sz="2100" dirty="0">
              <a:latin typeface="Microsoft Sans Serif"/>
              <a:ea typeface="Microsoft Sans Serif"/>
              <a:cs typeface="Microsoft Sans Serif"/>
            </a:endParaRPr>
          </a:p>
          <a:p>
            <a:pPr lvl="1"/>
            <a:r>
              <a:rPr lang="en-US" sz="2100" dirty="0">
                <a:latin typeface="Microsoft Sans Serif"/>
                <a:ea typeface="Microsoft Sans Serif"/>
                <a:cs typeface="Microsoft Sans Serif"/>
              </a:rPr>
              <a:t>Treatments may be repeated on a schedule</a:t>
            </a:r>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16</a:t>
            </a:fld>
            <a:endParaRPr lang="en-US" dirty="0"/>
          </a:p>
        </p:txBody>
      </p:sp>
    </p:spTree>
    <p:extLst>
      <p:ext uri="{BB962C8B-B14F-4D97-AF65-F5344CB8AC3E}">
        <p14:creationId xmlns:p14="http://schemas.microsoft.com/office/powerpoint/2010/main" val="25897001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17</a:t>
            </a:fld>
            <a:endParaRPr lang="en-US" dirty="0"/>
          </a:p>
        </p:txBody>
      </p:sp>
    </p:spTree>
    <p:extLst>
      <p:ext uri="{BB962C8B-B14F-4D97-AF65-F5344CB8AC3E}">
        <p14:creationId xmlns:p14="http://schemas.microsoft.com/office/powerpoint/2010/main" val="27206618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18</a:t>
            </a:fld>
            <a:endParaRPr lang="en-US" dirty="0"/>
          </a:p>
        </p:txBody>
      </p:sp>
    </p:spTree>
    <p:extLst>
      <p:ext uri="{BB962C8B-B14F-4D97-AF65-F5344CB8AC3E}">
        <p14:creationId xmlns:p14="http://schemas.microsoft.com/office/powerpoint/2010/main" val="41962181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19</a:t>
            </a:fld>
            <a:endParaRPr lang="en-US" dirty="0"/>
          </a:p>
        </p:txBody>
      </p:sp>
    </p:spTree>
    <p:extLst>
      <p:ext uri="{BB962C8B-B14F-4D97-AF65-F5344CB8AC3E}">
        <p14:creationId xmlns:p14="http://schemas.microsoft.com/office/powerpoint/2010/main" val="569842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Costs (from TAMP):  </a:t>
            </a:r>
            <a:r>
              <a:rPr lang="en-US" baseline="0" dirty="0" err="1"/>
              <a:t>Maint</a:t>
            </a:r>
            <a:r>
              <a:rPr lang="en-US" baseline="0" dirty="0"/>
              <a:t>/Pres Tx $20k - $50k per lane mile; Rehab Tx $220k - $500k per LM; Recon Tx $600k - $750k per LM</a:t>
            </a:r>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20</a:t>
            </a:fld>
            <a:endParaRPr lang="en-US" dirty="0"/>
          </a:p>
        </p:txBody>
      </p:sp>
    </p:spTree>
    <p:extLst>
      <p:ext uri="{BB962C8B-B14F-4D97-AF65-F5344CB8AC3E}">
        <p14:creationId xmlns:p14="http://schemas.microsoft.com/office/powerpoint/2010/main" val="1292087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21</a:t>
            </a:fld>
            <a:endParaRPr lang="en-US" dirty="0"/>
          </a:p>
        </p:txBody>
      </p:sp>
    </p:spTree>
    <p:extLst>
      <p:ext uri="{BB962C8B-B14F-4D97-AF65-F5344CB8AC3E}">
        <p14:creationId xmlns:p14="http://schemas.microsoft.com/office/powerpoint/2010/main" val="1095933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team works closely with all the districts, construction and materials, program management, project management, design, research and analytics, and systems planning. </a:t>
            </a:r>
          </a:p>
        </p:txBody>
      </p:sp>
      <p:sp>
        <p:nvSpPr>
          <p:cNvPr id="4" name="Slide Number Placeholder 3"/>
          <p:cNvSpPr>
            <a:spLocks noGrp="1"/>
          </p:cNvSpPr>
          <p:nvPr>
            <p:ph type="sldNum" sz="quarter" idx="5"/>
          </p:nvPr>
        </p:nvSpPr>
        <p:spPr/>
        <p:txBody>
          <a:bodyPr/>
          <a:lstStyle/>
          <a:p>
            <a:fld id="{C37D7554-D10C-4E29-B8E6-BB7111FA614F}" type="slidenum">
              <a:rPr lang="en-US" smtClean="0"/>
              <a:t>3</a:t>
            </a:fld>
            <a:endParaRPr lang="en-US" dirty="0"/>
          </a:p>
        </p:txBody>
      </p:sp>
    </p:spTree>
    <p:extLst>
      <p:ext uri="{BB962C8B-B14F-4D97-AF65-F5344CB8AC3E}">
        <p14:creationId xmlns:p14="http://schemas.microsoft.com/office/powerpoint/2010/main" val="4032128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22</a:t>
            </a:fld>
            <a:endParaRPr lang="en-US" dirty="0"/>
          </a:p>
        </p:txBody>
      </p:sp>
    </p:spTree>
    <p:extLst>
      <p:ext uri="{BB962C8B-B14F-4D97-AF65-F5344CB8AC3E}">
        <p14:creationId xmlns:p14="http://schemas.microsoft.com/office/powerpoint/2010/main" val="1465617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23</a:t>
            </a:fld>
            <a:endParaRPr lang="en-US" dirty="0"/>
          </a:p>
        </p:txBody>
      </p:sp>
    </p:spTree>
    <p:extLst>
      <p:ext uri="{BB962C8B-B14F-4D97-AF65-F5344CB8AC3E}">
        <p14:creationId xmlns:p14="http://schemas.microsoft.com/office/powerpoint/2010/main" val="38977908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PCI stands for pavement condition index. Iowa DOT uses a numerical scale to assess the condition of a roadway’s surface, ranging from 0 to 100 (excellent). It is based on the severity and extent of cracking, roughness, and rutting for HMA) or faulting for PCC. The condition index is used to guide maintenance and repair decisions. Over time, PCI is not generally a steady decline. Cracking in the roadway causes significant increases in roughness and the combination of issues leads to an accelerated decrease in the condition index. </a:t>
            </a:r>
          </a:p>
        </p:txBody>
      </p:sp>
      <p:sp>
        <p:nvSpPr>
          <p:cNvPr id="4" name="Slide Number Placeholder 3"/>
          <p:cNvSpPr>
            <a:spLocks noGrp="1"/>
          </p:cNvSpPr>
          <p:nvPr>
            <p:ph type="sldNum" sz="quarter" idx="5"/>
          </p:nvPr>
        </p:nvSpPr>
        <p:spPr/>
        <p:txBody>
          <a:bodyPr/>
          <a:lstStyle/>
          <a:p>
            <a:fld id="{C37D7554-D10C-4E29-B8E6-BB7111FA614F}" type="slidenum">
              <a:rPr lang="en-US" smtClean="0"/>
              <a:t>24</a:t>
            </a:fld>
            <a:endParaRPr lang="en-US" dirty="0"/>
          </a:p>
        </p:txBody>
      </p:sp>
    </p:spTree>
    <p:extLst>
      <p:ext uri="{BB962C8B-B14F-4D97-AF65-F5344CB8AC3E}">
        <p14:creationId xmlns:p14="http://schemas.microsoft.com/office/powerpoint/2010/main" val="31290423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Budget scenarios help illustrate how pavement condition will change with time and investment levels. </a:t>
            </a:r>
          </a:p>
        </p:txBody>
      </p:sp>
      <p:sp>
        <p:nvSpPr>
          <p:cNvPr id="4" name="Slide Number Placeholder 3"/>
          <p:cNvSpPr>
            <a:spLocks noGrp="1"/>
          </p:cNvSpPr>
          <p:nvPr>
            <p:ph type="sldNum" sz="quarter" idx="5"/>
          </p:nvPr>
        </p:nvSpPr>
        <p:spPr/>
        <p:txBody>
          <a:bodyPr/>
          <a:lstStyle/>
          <a:p>
            <a:fld id="{C37D7554-D10C-4E29-B8E6-BB7111FA614F}" type="slidenum">
              <a:rPr lang="en-US" smtClean="0"/>
              <a:t>25</a:t>
            </a:fld>
            <a:endParaRPr lang="en-US" dirty="0"/>
          </a:p>
        </p:txBody>
      </p:sp>
    </p:spTree>
    <p:extLst>
      <p:ext uri="{BB962C8B-B14F-4D97-AF65-F5344CB8AC3E}">
        <p14:creationId xmlns:p14="http://schemas.microsoft.com/office/powerpoint/2010/main" val="33291971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26</a:t>
            </a:fld>
            <a:endParaRPr lang="en-US" dirty="0"/>
          </a:p>
        </p:txBody>
      </p:sp>
    </p:spTree>
    <p:extLst>
      <p:ext uri="{BB962C8B-B14F-4D97-AF65-F5344CB8AC3E}">
        <p14:creationId xmlns:p14="http://schemas.microsoft.com/office/powerpoint/2010/main" val="6796116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27</a:t>
            </a:fld>
            <a:endParaRPr lang="en-US" dirty="0"/>
          </a:p>
        </p:txBody>
      </p:sp>
    </p:spTree>
    <p:extLst>
      <p:ext uri="{BB962C8B-B14F-4D97-AF65-F5344CB8AC3E}">
        <p14:creationId xmlns:p14="http://schemas.microsoft.com/office/powerpoint/2010/main" val="39336081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line is pavement condition index over the years. PCI values are shown on the right y-axis. The increase from 2002 to 2007 included transfer of jurisdiction lane miles. In 2012, the pavement condition increased reflecting higher expenditures in years 2009 and 2012-2015. The bar charts show how the pavement life added or reduced from that year’s investment. Life added to the network is predicted for future years based on the status-quo budget. The predicted life is based on an optimized project selection. The year of 2017 saw a low in expenditures resulting. Expenditures were high in 2020. The reduction in purchasing power over time is reflected in the reduced life added shown for future years.  </a:t>
            </a:r>
          </a:p>
        </p:txBody>
      </p:sp>
      <p:sp>
        <p:nvSpPr>
          <p:cNvPr id="4" name="Slide Number Placeholder 3"/>
          <p:cNvSpPr>
            <a:spLocks noGrp="1"/>
          </p:cNvSpPr>
          <p:nvPr>
            <p:ph type="sldNum" sz="quarter" idx="5"/>
          </p:nvPr>
        </p:nvSpPr>
        <p:spPr/>
        <p:txBody>
          <a:bodyPr/>
          <a:lstStyle/>
          <a:p>
            <a:fld id="{C37D7554-D10C-4E29-B8E6-BB7111FA614F}" type="slidenum">
              <a:rPr lang="en-US" smtClean="0"/>
              <a:t>28</a:t>
            </a:fld>
            <a:endParaRPr lang="en-US" dirty="0"/>
          </a:p>
        </p:txBody>
      </p:sp>
    </p:spTree>
    <p:extLst>
      <p:ext uri="{BB962C8B-B14F-4D97-AF65-F5344CB8AC3E}">
        <p14:creationId xmlns:p14="http://schemas.microsoft.com/office/powerpoint/2010/main" val="13421774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tools that tell us the most economical way to invest. Engineers take these recommendations and make adjustments based on local feedback and other non-pavement considerations (</a:t>
            </a:r>
            <a:r>
              <a:rPr lang="en-US" dirty="0" err="1"/>
              <a:t>ie</a:t>
            </a:r>
            <a:r>
              <a:rPr lang="en-US" dirty="0"/>
              <a:t> safety). We quantify the impacts of the Engineer’s decisions compared to the optimization tools so we can balance the trade-offs. We make sure we put as much life back as we take out each year through normal deterioration. We make sure our selections offer a similar impact to PCI as the optimization’s recommendations do. </a:t>
            </a:r>
          </a:p>
        </p:txBody>
      </p:sp>
      <p:sp>
        <p:nvSpPr>
          <p:cNvPr id="4" name="Slide Number Placeholder 3"/>
          <p:cNvSpPr>
            <a:spLocks noGrp="1"/>
          </p:cNvSpPr>
          <p:nvPr>
            <p:ph type="sldNum" sz="quarter" idx="5"/>
          </p:nvPr>
        </p:nvSpPr>
        <p:spPr/>
        <p:txBody>
          <a:bodyPr/>
          <a:lstStyle/>
          <a:p>
            <a:fld id="{C37D7554-D10C-4E29-B8E6-BB7111FA614F}" type="slidenum">
              <a:rPr lang="en-US" smtClean="0"/>
              <a:t>29</a:t>
            </a:fld>
            <a:endParaRPr lang="en-US" dirty="0"/>
          </a:p>
        </p:txBody>
      </p:sp>
    </p:spTree>
    <p:extLst>
      <p:ext uri="{BB962C8B-B14F-4D97-AF65-F5344CB8AC3E}">
        <p14:creationId xmlns:p14="http://schemas.microsoft.com/office/powerpoint/2010/main" val="2230032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Pavement management strategic plan and the programmatic plan are our guiding documents that shaped the vision for creating the team. </a:t>
            </a:r>
          </a:p>
        </p:txBody>
      </p:sp>
      <p:sp>
        <p:nvSpPr>
          <p:cNvPr id="4" name="Slide Number Placeholder 3"/>
          <p:cNvSpPr>
            <a:spLocks noGrp="1"/>
          </p:cNvSpPr>
          <p:nvPr>
            <p:ph type="sldNum" sz="quarter" idx="5"/>
          </p:nvPr>
        </p:nvSpPr>
        <p:spPr/>
        <p:txBody>
          <a:bodyPr/>
          <a:lstStyle/>
          <a:p>
            <a:fld id="{C37D7554-D10C-4E29-B8E6-BB7111FA614F}" type="slidenum">
              <a:rPr lang="en-US" smtClean="0"/>
              <a:t>4</a:t>
            </a:fld>
            <a:endParaRPr lang="en-US" dirty="0"/>
          </a:p>
        </p:txBody>
      </p:sp>
    </p:spTree>
    <p:extLst>
      <p:ext uri="{BB962C8B-B14F-4D97-AF65-F5344CB8AC3E}">
        <p14:creationId xmlns:p14="http://schemas.microsoft.com/office/powerpoint/2010/main" val="3933879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goals and objectives link to the Transportation Commission’s State Long-Range Transportation Plan. – particularly the emphasis on stewardship.</a:t>
            </a:r>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5</a:t>
            </a:fld>
            <a:endParaRPr lang="en-US" dirty="0"/>
          </a:p>
        </p:txBody>
      </p:sp>
    </p:spTree>
    <p:extLst>
      <p:ext uri="{BB962C8B-B14F-4D97-AF65-F5344CB8AC3E}">
        <p14:creationId xmlns:p14="http://schemas.microsoft.com/office/powerpoint/2010/main" val="3165337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One mile of four-lane roadway is four lane-miles.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These mileages are based on the LRS data, not PMIS.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(Documentation: Research &amp; Analytics Bureau report generated 9/26/2024. Provided to me via email on 11/22/2024.)</a:t>
            </a:r>
            <a:endParaRPr lang="en-US" baseline="0" dirty="0"/>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6</a:t>
            </a:fld>
            <a:endParaRPr lang="en-US" dirty="0"/>
          </a:p>
        </p:txBody>
      </p:sp>
    </p:spTree>
    <p:extLst>
      <p:ext uri="{BB962C8B-B14F-4D97-AF65-F5344CB8AC3E}">
        <p14:creationId xmlns:p14="http://schemas.microsoft.com/office/powerpoint/2010/main" val="2016008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Age is the age since resurfacing or age since construction. HMA is hot mix asphalt – and PCC is Portland cement concrete. </a:t>
            </a:r>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8</a:t>
            </a:fld>
            <a:endParaRPr lang="en-US" dirty="0"/>
          </a:p>
        </p:txBody>
      </p:sp>
    </p:spTree>
    <p:extLst>
      <p:ext uri="{BB962C8B-B14F-4D97-AF65-F5344CB8AC3E}">
        <p14:creationId xmlns:p14="http://schemas.microsoft.com/office/powerpoint/2010/main" val="1641893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9</a:t>
            </a:fld>
            <a:endParaRPr lang="en-US" dirty="0"/>
          </a:p>
        </p:txBody>
      </p:sp>
    </p:spTree>
    <p:extLst>
      <p:ext uri="{BB962C8B-B14F-4D97-AF65-F5344CB8AC3E}">
        <p14:creationId xmlns:p14="http://schemas.microsoft.com/office/powerpoint/2010/main" val="2681303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10</a:t>
            </a:fld>
            <a:endParaRPr lang="en-US" dirty="0"/>
          </a:p>
        </p:txBody>
      </p:sp>
    </p:spTree>
    <p:extLst>
      <p:ext uri="{BB962C8B-B14F-4D97-AF65-F5344CB8AC3E}">
        <p14:creationId xmlns:p14="http://schemas.microsoft.com/office/powerpoint/2010/main" val="3196707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11</a:t>
            </a:fld>
            <a:endParaRPr lang="en-US" dirty="0"/>
          </a:p>
        </p:txBody>
      </p:sp>
    </p:spTree>
    <p:extLst>
      <p:ext uri="{BB962C8B-B14F-4D97-AF65-F5344CB8AC3E}">
        <p14:creationId xmlns:p14="http://schemas.microsoft.com/office/powerpoint/2010/main" val="1878905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ame">
    <p:bg>
      <p:bgPr>
        <a:solidFill>
          <a:schemeClr val="bg1">
            <a:alpha val="10000"/>
          </a:schemeClr>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4DAF0714-05F3-0032-F5CA-3E9020090869}"/>
              </a:ext>
            </a:extLst>
          </p:cNvPr>
          <p:cNvSpPr>
            <a:spLocks/>
          </p:cNvSpPr>
          <p:nvPr userDrawn="1"/>
        </p:nvSpPr>
        <p:spPr>
          <a:xfrm rot="16200000">
            <a:off x="4120690" y="1833508"/>
            <a:ext cx="903803" cy="9145186"/>
          </a:xfrm>
          <a:custGeom>
            <a:avLst/>
            <a:gdLst>
              <a:gd name="connsiteX0" fmla="*/ 903803 w 903803"/>
              <a:gd name="connsiteY0" fmla="*/ 12193581 h 12193581"/>
              <a:gd name="connsiteX1" fmla="*/ 350824 w 903803"/>
              <a:gd name="connsiteY1" fmla="*/ 12192013 h 12193581"/>
              <a:gd name="connsiteX2" fmla="*/ 350824 w 903803"/>
              <a:gd name="connsiteY2" fmla="*/ 12192001 h 12193581"/>
              <a:gd name="connsiteX3" fmla="*/ 0 w 903803"/>
              <a:gd name="connsiteY3" fmla="*/ 12192001 h 12193581"/>
              <a:gd name="connsiteX4" fmla="*/ 1 w 903803"/>
              <a:gd name="connsiteY4" fmla="*/ 2 h 12193581"/>
              <a:gd name="connsiteX5" fmla="*/ 365759 w 903803"/>
              <a:gd name="connsiteY5" fmla="*/ 2 h 12193581"/>
              <a:gd name="connsiteX6" fmla="*/ 365759 w 903803"/>
              <a:gd name="connsiteY6" fmla="*/ 1533 h 12193581"/>
              <a:gd name="connsiteX7" fmla="*/ 903802 w 903803"/>
              <a:gd name="connsiteY7" fmla="*/ 0 h 12193581"/>
              <a:gd name="connsiteX8" fmla="*/ 365759 w 903803"/>
              <a:gd name="connsiteY8" fmla="*/ 6048638 h 12193581"/>
              <a:gd name="connsiteX9" fmla="*/ 365759 w 903803"/>
              <a:gd name="connsiteY9" fmla="*/ 6176118 h 1219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3803" h="12193581">
                <a:moveTo>
                  <a:pt x="903803" y="12193581"/>
                </a:moveTo>
                <a:lnTo>
                  <a:pt x="350824" y="12192013"/>
                </a:lnTo>
                <a:lnTo>
                  <a:pt x="350824" y="12192001"/>
                </a:lnTo>
                <a:lnTo>
                  <a:pt x="0" y="12192001"/>
                </a:lnTo>
                <a:lnTo>
                  <a:pt x="1" y="2"/>
                </a:lnTo>
                <a:lnTo>
                  <a:pt x="365759" y="2"/>
                </a:lnTo>
                <a:lnTo>
                  <a:pt x="365759" y="1533"/>
                </a:lnTo>
                <a:lnTo>
                  <a:pt x="903802" y="0"/>
                </a:lnTo>
                <a:lnTo>
                  <a:pt x="365759" y="6048638"/>
                </a:lnTo>
                <a:lnTo>
                  <a:pt x="365759" y="617611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3" name="Content Placeholder 15">
            <a:extLst>
              <a:ext uri="{FF2B5EF4-FFF2-40B4-BE49-F238E27FC236}">
                <a16:creationId xmlns:a16="http://schemas.microsoft.com/office/drawing/2014/main" id="{A25AFECF-0C52-4AD9-7A75-9BDCD4CDC9EB}"/>
              </a:ext>
            </a:extLst>
          </p:cNvPr>
          <p:cNvSpPr>
            <a:spLocks noGrp="1"/>
          </p:cNvSpPr>
          <p:nvPr>
            <p:ph sz="quarter" idx="16" hasCustomPrompt="1"/>
          </p:nvPr>
        </p:nvSpPr>
        <p:spPr>
          <a:xfrm>
            <a:off x="754380" y="1920240"/>
            <a:ext cx="7610952" cy="3752963"/>
          </a:xfrm>
          <a:prstGeom prst="rect">
            <a:avLst/>
          </a:prstGeom>
        </p:spPr>
        <p:txBody>
          <a:bodyPr/>
          <a:lstStyle>
            <a:lvl1pPr marL="214308" indent="-214308">
              <a:lnSpc>
                <a:spcPct val="100000"/>
              </a:lnSpc>
              <a:spcBef>
                <a:spcPts val="900"/>
              </a:spcBef>
              <a:spcAft>
                <a:spcPts val="0"/>
              </a:spcAft>
              <a:buFont typeface="Arial" panose="020B0604020202020204" pitchFamily="34" charset="0"/>
              <a:buChar char="•"/>
              <a:defRPr sz="1800" spc="38" baseline="0">
                <a:solidFill>
                  <a:schemeClr val="tx1"/>
                </a:solidFill>
                <a:latin typeface="Calibri" panose="020F0502020204030204" pitchFamily="34" charset="0"/>
                <a:cs typeface="Calibri" panose="020F0502020204030204" pitchFamily="34" charset="0"/>
              </a:defRPr>
            </a:lvl1pPr>
            <a:lvl2pPr marL="427424" indent="-169065">
              <a:spcBef>
                <a:spcPts val="450"/>
              </a:spcBef>
              <a:spcAft>
                <a:spcPts val="0"/>
              </a:spcAft>
              <a:buFont typeface="Arial" panose="020B0604020202020204" pitchFamily="34" charset="0"/>
              <a:buChar char="•"/>
              <a:defRPr sz="1800">
                <a:latin typeface="Calibri" panose="020F0502020204030204" pitchFamily="34" charset="0"/>
                <a:cs typeface="Calibri" panose="020F0502020204030204" pitchFamily="34" charset="0"/>
              </a:defRPr>
            </a:lvl2pPr>
            <a:lvl3pPr marL="601251" indent="-173827">
              <a:spcBef>
                <a:spcPts val="450"/>
              </a:spcBef>
              <a:spcAft>
                <a:spcPts val="0"/>
              </a:spcAft>
              <a:buFont typeface="Arial" panose="020B0604020202020204" pitchFamily="34" charset="0"/>
              <a:buChar char="•"/>
              <a:defRPr sz="1800">
                <a:latin typeface="Calibri" panose="020F0502020204030204" pitchFamily="34" charset="0"/>
                <a:cs typeface="Calibri" panose="020F0502020204030204" pitchFamily="34" charset="0"/>
              </a:defRPr>
            </a:lvl3pPr>
          </a:lstStyle>
          <a:p>
            <a:pPr lvl="0"/>
            <a:r>
              <a:rPr lang="en-US" dirty="0"/>
              <a:t>Click to add text</a:t>
            </a:r>
          </a:p>
          <a:p>
            <a:pPr lvl="1"/>
            <a:r>
              <a:rPr lang="en-US" dirty="0"/>
              <a:t>Click to add text</a:t>
            </a:r>
          </a:p>
          <a:p>
            <a:pPr lvl="2"/>
            <a:r>
              <a:rPr lang="en-US" dirty="0"/>
              <a:t>Click to add text</a:t>
            </a:r>
          </a:p>
        </p:txBody>
      </p:sp>
      <p:sp>
        <p:nvSpPr>
          <p:cNvPr id="4" name="Text Placeholder 3">
            <a:extLst>
              <a:ext uri="{FF2B5EF4-FFF2-40B4-BE49-F238E27FC236}">
                <a16:creationId xmlns:a16="http://schemas.microsoft.com/office/drawing/2014/main" id="{399BF6E8-FE26-DC6A-E66C-C899DECCA75A}"/>
              </a:ext>
            </a:extLst>
          </p:cNvPr>
          <p:cNvSpPr>
            <a:spLocks noGrp="1"/>
          </p:cNvSpPr>
          <p:nvPr>
            <p:ph type="body" sz="quarter" idx="18" hasCustomPrompt="1"/>
          </p:nvPr>
        </p:nvSpPr>
        <p:spPr>
          <a:xfrm>
            <a:off x="754383" y="1005840"/>
            <a:ext cx="7610951" cy="574222"/>
          </a:xfrm>
          <a:prstGeom prst="rect">
            <a:avLst/>
          </a:prstGeom>
        </p:spPr>
        <p:txBody>
          <a:bodyPr anchor="b"/>
          <a:lstStyle>
            <a:lvl1pPr marL="0" indent="0">
              <a:buNone/>
              <a:defRPr sz="2400" b="1" spc="38" baseline="0">
                <a:solidFill>
                  <a:schemeClr val="accent1"/>
                </a:solidFill>
                <a:latin typeface="+mj-lt"/>
              </a:defRPr>
            </a:lvl1pPr>
            <a:lvl2pPr marL="342892" indent="0">
              <a:buNone/>
              <a:defRPr/>
            </a:lvl2pPr>
            <a:lvl3pPr marL="685783" indent="0">
              <a:buNone/>
              <a:defRPr/>
            </a:lvl3pPr>
            <a:lvl4pPr marL="1028675" indent="0">
              <a:buNone/>
              <a:defRPr/>
            </a:lvl4pPr>
            <a:lvl5pPr marL="1371566" indent="0">
              <a:buNone/>
              <a:defRPr/>
            </a:lvl5pPr>
          </a:lstStyle>
          <a:p>
            <a:pPr lvl="0"/>
            <a:r>
              <a:rPr lang="en-US" dirty="0"/>
              <a:t>Headline Here</a:t>
            </a:r>
          </a:p>
        </p:txBody>
      </p:sp>
      <p:sp>
        <p:nvSpPr>
          <p:cNvPr id="9" name="Footer Placeholder 4">
            <a:extLst>
              <a:ext uri="{FF2B5EF4-FFF2-40B4-BE49-F238E27FC236}">
                <a16:creationId xmlns:a16="http://schemas.microsoft.com/office/drawing/2014/main" id="{B33F4350-BDB8-F442-158E-E9948ECD25BB}"/>
              </a:ext>
            </a:extLst>
          </p:cNvPr>
          <p:cNvSpPr txBox="1">
            <a:spLocks/>
          </p:cNvSpPr>
          <p:nvPr userDrawn="1"/>
        </p:nvSpPr>
        <p:spPr>
          <a:xfrm>
            <a:off x="377410" y="6356355"/>
            <a:ext cx="3400960" cy="365125"/>
          </a:xfrm>
          <a:prstGeom prst="rect">
            <a:avLst/>
          </a:prstGeom>
        </p:spPr>
        <p:txBody>
          <a:bodyPr lIns="0" rIns="0" anchor="b"/>
          <a:lstStyle>
            <a:defPPr>
              <a:defRPr lang="en-US"/>
            </a:defPPr>
            <a:lvl1pPr marL="0" algn="l" defTabSz="914400" rtl="0" eaLnBrk="1" latinLnBrk="0" hangingPunct="1">
              <a:defRPr sz="800" kern="1200" spc="1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spc="113" baseline="0" dirty="0">
                <a:latin typeface="Calibri" panose="020F0502020204030204" pitchFamily="34" charset="0"/>
                <a:cs typeface="Calibri" panose="020F0502020204030204" pitchFamily="34" charset="0"/>
              </a:rPr>
              <a:t>Pavement Management</a:t>
            </a:r>
          </a:p>
        </p:txBody>
      </p:sp>
      <p:sp>
        <p:nvSpPr>
          <p:cNvPr id="12" name="Slide Number Placeholder 5">
            <a:extLst>
              <a:ext uri="{FF2B5EF4-FFF2-40B4-BE49-F238E27FC236}">
                <a16:creationId xmlns:a16="http://schemas.microsoft.com/office/drawing/2014/main" id="{1F952649-AA3B-C06C-E042-C84208E9F92E}"/>
              </a:ext>
            </a:extLst>
          </p:cNvPr>
          <p:cNvSpPr txBox="1">
            <a:spLocks/>
          </p:cNvSpPr>
          <p:nvPr userDrawn="1"/>
        </p:nvSpPr>
        <p:spPr>
          <a:xfrm>
            <a:off x="7882759" y="6356355"/>
            <a:ext cx="883814" cy="365125"/>
          </a:xfrm>
          <a:prstGeom prst="rect">
            <a:avLst/>
          </a:prstGeom>
        </p:spPr>
        <p:txBody>
          <a:bodyPr lIns="0" rIns="0" anchor="b"/>
          <a:lstStyle>
            <a:defPPr>
              <a:defRPr lang="en-US"/>
            </a:defPPr>
            <a:lvl1pPr marL="0" algn="r" defTabSz="914400" rtl="0" eaLnBrk="1" latinLnBrk="0" hangingPunct="1">
              <a:defRPr sz="800" kern="1200" spc="1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D65601-5AE2-46FC-B138-694DDD2B510D}" type="slidenum">
              <a:rPr lang="en-US" sz="1800" spc="113" baseline="0" smtClean="0">
                <a:latin typeface="Calibri" panose="020F0502020204030204" pitchFamily="34" charset="0"/>
                <a:cs typeface="Calibri" panose="020F0502020204030204" pitchFamily="34" charset="0"/>
              </a:rPr>
              <a:pPr/>
              <a:t>‹#›</a:t>
            </a:fld>
            <a:endParaRPr lang="en-US" sz="900" spc="113" baseline="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06421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lor block">
    <p:bg>
      <p:bgPr>
        <a:solidFill>
          <a:schemeClr val="accent6">
            <a:lumMod val="20000"/>
            <a:lumOff val="80000"/>
            <a:alpha val="2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2" y="0"/>
            <a:ext cx="3515711"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Slide Number Placeholder 5">
            <a:extLst>
              <a:ext uri="{FF2B5EF4-FFF2-40B4-BE49-F238E27FC236}">
                <a16:creationId xmlns:a16="http://schemas.microsoft.com/office/drawing/2014/main" id="{0344BD20-CD77-6297-5667-62E9351976FD}"/>
              </a:ext>
            </a:extLst>
          </p:cNvPr>
          <p:cNvSpPr>
            <a:spLocks noGrp="1"/>
          </p:cNvSpPr>
          <p:nvPr>
            <p:ph type="sldNum" sz="quarter" idx="4"/>
          </p:nvPr>
        </p:nvSpPr>
        <p:spPr>
          <a:xfrm>
            <a:off x="7882759" y="6356355"/>
            <a:ext cx="883814" cy="365125"/>
          </a:xfrm>
          <a:prstGeom prst="rect">
            <a:avLst/>
          </a:prstGeom>
        </p:spPr>
        <p:txBody>
          <a:bodyPr lIns="0" rIns="0" anchor="b"/>
          <a:lstStyle>
            <a:lvl1pPr algn="r">
              <a:defRPr sz="600" spc="113" baseline="0">
                <a:solidFill>
                  <a:schemeClr val="tx2"/>
                </a:solidFill>
              </a:defRPr>
            </a:lvl1p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40301752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D5D288-A16D-4725-828E-6BECD18D3E23}" type="datetime1">
              <a:rPr lang="en-US" smtClean="0"/>
              <a:t>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4EC4E4-9DE0-41F4-BF4B-2176B0C8B996}" type="slidenum">
              <a:rPr lang="en-US" smtClean="0"/>
              <a:t>‹#›</a:t>
            </a:fld>
            <a:endParaRPr lang="en-US"/>
          </a:p>
        </p:txBody>
      </p:sp>
    </p:spTree>
    <p:extLst>
      <p:ext uri="{BB962C8B-B14F-4D97-AF65-F5344CB8AC3E}">
        <p14:creationId xmlns:p14="http://schemas.microsoft.com/office/powerpoint/2010/main" val="1355250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r>
              <a:rPr lang="en-US" sz="1350" kern="0">
                <a:solidFill>
                  <a:sysClr val="windowText" lastClr="000000"/>
                </a:solidFill>
              </a:rPr>
              <a:t>05-May-17</a:t>
            </a:r>
          </a:p>
        </p:txBody>
      </p:sp>
      <p:sp>
        <p:nvSpPr>
          <p:cNvPr id="5" name="Footer Placeholder 4"/>
          <p:cNvSpPr>
            <a:spLocks noGrp="1"/>
          </p:cNvSpPr>
          <p:nvPr>
            <p:ph type="ftr" sz="quarter" idx="11"/>
          </p:nvPr>
        </p:nvSpPr>
        <p:spPr/>
        <p:txBody>
          <a:bodyPr/>
          <a:lstStyle/>
          <a:p>
            <a:pPr defTabSz="685800"/>
            <a:endParaRPr lang="en-US" sz="1350" kern="0">
              <a:solidFill>
                <a:sysClr val="windowText" lastClr="000000"/>
              </a:solidFill>
            </a:endParaRPr>
          </a:p>
        </p:txBody>
      </p:sp>
      <p:sp>
        <p:nvSpPr>
          <p:cNvPr id="6" name="Slide Number Placeholder 5"/>
          <p:cNvSpPr>
            <a:spLocks noGrp="1"/>
          </p:cNvSpPr>
          <p:nvPr>
            <p:ph type="sldNum" sz="quarter" idx="12"/>
          </p:nvPr>
        </p:nvSpPr>
        <p:spPr/>
        <p:txBody>
          <a:bodyPr/>
          <a:lstStyle/>
          <a:p>
            <a:pPr defTabSz="685800"/>
            <a:fld id="{2B5A6398-5B92-4880-B42C-2D0285FB01C7}" type="slidenum">
              <a:rPr lang="en-US" sz="1350" kern="0" smtClean="0">
                <a:solidFill>
                  <a:sysClr val="windowText" lastClr="000000"/>
                </a:solidFill>
              </a:rPr>
              <a:pPr defTabSz="685800"/>
              <a:t>‹#›</a:t>
            </a:fld>
            <a:endParaRPr lang="en-US" sz="1350" kern="0">
              <a:solidFill>
                <a:sysClr val="windowText" lastClr="000000"/>
              </a:solidFill>
            </a:endParaRPr>
          </a:p>
        </p:txBody>
      </p:sp>
    </p:spTree>
    <p:extLst>
      <p:ext uri="{BB962C8B-B14F-4D97-AF65-F5344CB8AC3E}">
        <p14:creationId xmlns:p14="http://schemas.microsoft.com/office/powerpoint/2010/main" val="1771776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FF8A7B-0E4C-4796-AB21-F798B9811061}" type="datetimeFigureOut">
              <a:rPr lang="en-US" smtClean="0"/>
              <a:t>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827FB1-D260-40EE-9882-1B475E730012}" type="slidenum">
              <a:rPr lang="en-US" smtClean="0"/>
              <a:t>‹#›</a:t>
            </a:fld>
            <a:endParaRPr lang="en-US"/>
          </a:p>
        </p:txBody>
      </p:sp>
    </p:spTree>
    <p:extLst>
      <p:ext uri="{BB962C8B-B14F-4D97-AF65-F5344CB8AC3E}">
        <p14:creationId xmlns:p14="http://schemas.microsoft.com/office/powerpoint/2010/main" val="17812113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D5D288-A16D-4725-828E-6BECD18D3E23}" type="datetime1">
              <a:rPr lang="en-US" smtClean="0"/>
              <a:t>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4EC4E4-9DE0-41F4-BF4B-2176B0C8B996}" type="slidenum">
              <a:rPr lang="en-US" smtClean="0"/>
              <a:t>‹#›</a:t>
            </a:fld>
            <a:endParaRPr lang="en-US"/>
          </a:p>
        </p:txBody>
      </p:sp>
    </p:spTree>
    <p:extLst>
      <p:ext uri="{BB962C8B-B14F-4D97-AF65-F5344CB8AC3E}">
        <p14:creationId xmlns:p14="http://schemas.microsoft.com/office/powerpoint/2010/main" val="4078653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75803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_1">
    <p:bg>
      <p:bgPr>
        <a:solidFill>
          <a:schemeClr val="accent3">
            <a:alpha val="1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A322BF-82BA-C699-B774-DC0222F4B15C}"/>
              </a:ext>
            </a:extLst>
          </p:cNvPr>
          <p:cNvSpPr/>
          <p:nvPr userDrawn="1"/>
        </p:nvSpPr>
        <p:spPr>
          <a:xfrm>
            <a:off x="3515710" y="0"/>
            <a:ext cx="562829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50796CDC-3154-4ACA-A920-8CBE431C2A1A}"/>
              </a:ext>
            </a:extLst>
          </p:cNvPr>
          <p:cNvSpPr/>
          <p:nvPr userDrawn="1"/>
        </p:nvSpPr>
        <p:spPr>
          <a:xfrm>
            <a:off x="2" y="0"/>
            <a:ext cx="351571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Arrow: Chevron 1">
            <a:extLst>
              <a:ext uri="{FF2B5EF4-FFF2-40B4-BE49-F238E27FC236}">
                <a16:creationId xmlns:a16="http://schemas.microsoft.com/office/drawing/2014/main" id="{FDC02647-34B5-00DF-A8EA-E7FC13A346D1}"/>
              </a:ext>
            </a:extLst>
          </p:cNvPr>
          <p:cNvSpPr/>
          <p:nvPr userDrawn="1"/>
        </p:nvSpPr>
        <p:spPr>
          <a:xfrm rot="16200000">
            <a:off x="548183" y="5100147"/>
            <a:ext cx="2419349" cy="3515710"/>
          </a:xfrm>
          <a:prstGeom prst="chevron">
            <a:avLst>
              <a:gd name="adj" fmla="val 47999"/>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 </a:t>
            </a:r>
          </a:p>
        </p:txBody>
      </p:sp>
      <p:sp>
        <p:nvSpPr>
          <p:cNvPr id="5" name="Arrow: Chevron 4">
            <a:extLst>
              <a:ext uri="{FF2B5EF4-FFF2-40B4-BE49-F238E27FC236}">
                <a16:creationId xmlns:a16="http://schemas.microsoft.com/office/drawing/2014/main" id="{81888F90-00E8-869F-17D4-E6C8DB714F42}"/>
              </a:ext>
            </a:extLst>
          </p:cNvPr>
          <p:cNvSpPr/>
          <p:nvPr userDrawn="1"/>
        </p:nvSpPr>
        <p:spPr>
          <a:xfrm rot="16200000">
            <a:off x="548183" y="4461978"/>
            <a:ext cx="2419349" cy="3515710"/>
          </a:xfrm>
          <a:prstGeom prst="chevron">
            <a:avLst>
              <a:gd name="adj" fmla="val 47999"/>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 </a:t>
            </a:r>
          </a:p>
        </p:txBody>
      </p:sp>
      <p:sp>
        <p:nvSpPr>
          <p:cNvPr id="3" name="Picture Placeholder 3">
            <a:extLst>
              <a:ext uri="{FF2B5EF4-FFF2-40B4-BE49-F238E27FC236}">
                <a16:creationId xmlns:a16="http://schemas.microsoft.com/office/drawing/2014/main" id="{5E68AD97-B9A7-8FA7-0145-DF72EBC5F92D}"/>
              </a:ext>
            </a:extLst>
          </p:cNvPr>
          <p:cNvSpPr>
            <a:spLocks noGrp="1"/>
          </p:cNvSpPr>
          <p:nvPr>
            <p:ph type="pic" sz="quarter" idx="10"/>
          </p:nvPr>
        </p:nvSpPr>
        <p:spPr>
          <a:xfrm>
            <a:off x="3515709" y="0"/>
            <a:ext cx="5628084" cy="6858000"/>
          </a:xfrm>
          <a:prstGeom prst="rect">
            <a:avLst/>
          </a:prstGeom>
          <a:effectLst>
            <a:outerShdw blurRad="101600" dist="63500" dir="10800000" algn="r" rotWithShape="0">
              <a:prstClr val="black">
                <a:alpha val="15000"/>
              </a:prstClr>
            </a:outerShdw>
          </a:effectLst>
        </p:spPr>
        <p:txBody>
          <a:bodyPr/>
          <a:lstStyle>
            <a:lvl1pPr marL="0" indent="0">
              <a:buFontTx/>
              <a:buNone/>
              <a:defRPr/>
            </a:lvl1pPr>
          </a:lstStyle>
          <a:p>
            <a:endParaRPr lang="en-US" dirty="0"/>
          </a:p>
        </p:txBody>
      </p:sp>
      <p:pic>
        <p:nvPicPr>
          <p:cNvPr id="8" name="Picture 7">
            <a:extLst>
              <a:ext uri="{FF2B5EF4-FFF2-40B4-BE49-F238E27FC236}">
                <a16:creationId xmlns:a16="http://schemas.microsoft.com/office/drawing/2014/main" id="{BE0F35FA-4C2D-7DE9-0605-69F5174A8874}"/>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285751" y="148931"/>
            <a:ext cx="1815611" cy="455416"/>
          </a:xfrm>
          <a:prstGeom prst="rect">
            <a:avLst/>
          </a:prstGeom>
        </p:spPr>
      </p:pic>
    </p:spTree>
    <p:extLst>
      <p:ext uri="{BB962C8B-B14F-4D97-AF65-F5344CB8AC3E}">
        <p14:creationId xmlns:p14="http://schemas.microsoft.com/office/powerpoint/2010/main" val="3694730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_2">
    <p:bg>
      <p:bgPr>
        <a:solidFill>
          <a:schemeClr val="accent5">
            <a:alpha val="1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8BC479-7D9E-D5B0-195B-3338C7ADE0FB}"/>
              </a:ext>
            </a:extLst>
          </p:cNvPr>
          <p:cNvSpPr/>
          <p:nvPr userDrawn="1"/>
        </p:nvSpPr>
        <p:spPr>
          <a:xfrm>
            <a:off x="3515710" y="0"/>
            <a:ext cx="5628084" cy="685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50796CDC-3154-4ACA-A920-8CBE431C2A1A}"/>
              </a:ext>
            </a:extLst>
          </p:cNvPr>
          <p:cNvSpPr/>
          <p:nvPr userDrawn="1"/>
        </p:nvSpPr>
        <p:spPr>
          <a:xfrm>
            <a:off x="2" y="0"/>
            <a:ext cx="35157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Arrow: Chevron 1">
            <a:extLst>
              <a:ext uri="{FF2B5EF4-FFF2-40B4-BE49-F238E27FC236}">
                <a16:creationId xmlns:a16="http://schemas.microsoft.com/office/drawing/2014/main" id="{FDC02647-34B5-00DF-A8EA-E7FC13A346D1}"/>
              </a:ext>
            </a:extLst>
          </p:cNvPr>
          <p:cNvSpPr/>
          <p:nvPr userDrawn="1"/>
        </p:nvSpPr>
        <p:spPr>
          <a:xfrm rot="16200000">
            <a:off x="548183" y="5100147"/>
            <a:ext cx="2419349" cy="3515710"/>
          </a:xfrm>
          <a:prstGeom prst="chevron">
            <a:avLst>
              <a:gd name="adj" fmla="val 47999"/>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 </a:t>
            </a:r>
          </a:p>
        </p:txBody>
      </p:sp>
      <p:sp>
        <p:nvSpPr>
          <p:cNvPr id="5" name="Arrow: Chevron 4">
            <a:extLst>
              <a:ext uri="{FF2B5EF4-FFF2-40B4-BE49-F238E27FC236}">
                <a16:creationId xmlns:a16="http://schemas.microsoft.com/office/drawing/2014/main" id="{81888F90-00E8-869F-17D4-E6C8DB714F42}"/>
              </a:ext>
            </a:extLst>
          </p:cNvPr>
          <p:cNvSpPr/>
          <p:nvPr userDrawn="1"/>
        </p:nvSpPr>
        <p:spPr>
          <a:xfrm rot="16200000">
            <a:off x="548183" y="4461978"/>
            <a:ext cx="2419349" cy="3515710"/>
          </a:xfrm>
          <a:prstGeom prst="chevron">
            <a:avLst>
              <a:gd name="adj" fmla="val 47999"/>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 </a:t>
            </a:r>
          </a:p>
        </p:txBody>
      </p:sp>
      <p:sp>
        <p:nvSpPr>
          <p:cNvPr id="3" name="Picture Placeholder 3">
            <a:extLst>
              <a:ext uri="{FF2B5EF4-FFF2-40B4-BE49-F238E27FC236}">
                <a16:creationId xmlns:a16="http://schemas.microsoft.com/office/drawing/2014/main" id="{6B84F1BA-DF39-6E64-7400-15BE49C7D29B}"/>
              </a:ext>
            </a:extLst>
          </p:cNvPr>
          <p:cNvSpPr>
            <a:spLocks noGrp="1"/>
          </p:cNvSpPr>
          <p:nvPr>
            <p:ph type="pic" sz="quarter" idx="10"/>
          </p:nvPr>
        </p:nvSpPr>
        <p:spPr>
          <a:xfrm>
            <a:off x="3515916" y="0"/>
            <a:ext cx="5628084" cy="6858000"/>
          </a:xfrm>
          <a:prstGeom prst="rect">
            <a:avLst/>
          </a:prstGeom>
          <a:effectLst>
            <a:outerShdw blurRad="101600" dist="63500" dir="10800000" algn="r" rotWithShape="0">
              <a:prstClr val="black">
                <a:alpha val="15000"/>
              </a:prstClr>
            </a:outerShdw>
          </a:effectLst>
        </p:spPr>
        <p:txBody>
          <a:bodyPr/>
          <a:lstStyle>
            <a:lvl1pPr marL="0" indent="0">
              <a:buFontTx/>
              <a:buNone/>
              <a:defRPr/>
            </a:lvl1pPr>
          </a:lstStyle>
          <a:p>
            <a:endParaRPr lang="en-US" dirty="0"/>
          </a:p>
        </p:txBody>
      </p:sp>
      <p:pic>
        <p:nvPicPr>
          <p:cNvPr id="6" name="Picture 5">
            <a:extLst>
              <a:ext uri="{FF2B5EF4-FFF2-40B4-BE49-F238E27FC236}">
                <a16:creationId xmlns:a16="http://schemas.microsoft.com/office/drawing/2014/main" id="{72DA75D3-401A-2409-F7C3-A7F58B4B6241}"/>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285751" y="148931"/>
            <a:ext cx="1815611" cy="455416"/>
          </a:xfrm>
          <a:prstGeom prst="rect">
            <a:avLst/>
          </a:prstGeom>
        </p:spPr>
      </p:pic>
    </p:spTree>
    <p:extLst>
      <p:ext uri="{BB962C8B-B14F-4D97-AF65-F5344CB8AC3E}">
        <p14:creationId xmlns:p14="http://schemas.microsoft.com/office/powerpoint/2010/main" val="36193914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_3">
    <p:bg>
      <p:bgPr>
        <a:solidFill>
          <a:schemeClr val="accent2">
            <a:alpha val="1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98A732-26A8-A525-B413-7C704695F5B9}"/>
              </a:ext>
            </a:extLst>
          </p:cNvPr>
          <p:cNvSpPr/>
          <p:nvPr userDrawn="1"/>
        </p:nvSpPr>
        <p:spPr>
          <a:xfrm>
            <a:off x="3515710" y="0"/>
            <a:ext cx="5628084"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50796CDC-3154-4ACA-A920-8CBE431C2A1A}"/>
              </a:ext>
            </a:extLst>
          </p:cNvPr>
          <p:cNvSpPr/>
          <p:nvPr userDrawn="1"/>
        </p:nvSpPr>
        <p:spPr>
          <a:xfrm>
            <a:off x="2" y="0"/>
            <a:ext cx="351571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Arrow: Chevron 1">
            <a:extLst>
              <a:ext uri="{FF2B5EF4-FFF2-40B4-BE49-F238E27FC236}">
                <a16:creationId xmlns:a16="http://schemas.microsoft.com/office/drawing/2014/main" id="{FDC02647-34B5-00DF-A8EA-E7FC13A346D1}"/>
              </a:ext>
            </a:extLst>
          </p:cNvPr>
          <p:cNvSpPr/>
          <p:nvPr userDrawn="1"/>
        </p:nvSpPr>
        <p:spPr>
          <a:xfrm rot="16200000">
            <a:off x="548183" y="5100147"/>
            <a:ext cx="2419349" cy="3515710"/>
          </a:xfrm>
          <a:prstGeom prst="chevron">
            <a:avLst>
              <a:gd name="adj" fmla="val 47999"/>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 </a:t>
            </a:r>
          </a:p>
        </p:txBody>
      </p:sp>
      <p:sp>
        <p:nvSpPr>
          <p:cNvPr id="5" name="Arrow: Chevron 4">
            <a:extLst>
              <a:ext uri="{FF2B5EF4-FFF2-40B4-BE49-F238E27FC236}">
                <a16:creationId xmlns:a16="http://schemas.microsoft.com/office/drawing/2014/main" id="{81888F90-00E8-869F-17D4-E6C8DB714F42}"/>
              </a:ext>
            </a:extLst>
          </p:cNvPr>
          <p:cNvSpPr/>
          <p:nvPr userDrawn="1"/>
        </p:nvSpPr>
        <p:spPr>
          <a:xfrm rot="16200000">
            <a:off x="548183" y="4461978"/>
            <a:ext cx="2419349" cy="3515710"/>
          </a:xfrm>
          <a:prstGeom prst="chevron">
            <a:avLst>
              <a:gd name="adj" fmla="val 47999"/>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 </a:t>
            </a:r>
          </a:p>
        </p:txBody>
      </p:sp>
      <p:sp>
        <p:nvSpPr>
          <p:cNvPr id="4" name="Picture Placeholder 3">
            <a:extLst>
              <a:ext uri="{FF2B5EF4-FFF2-40B4-BE49-F238E27FC236}">
                <a16:creationId xmlns:a16="http://schemas.microsoft.com/office/drawing/2014/main" id="{C6DA5683-EC86-E73C-75F8-1505F0EE507F}"/>
              </a:ext>
            </a:extLst>
          </p:cNvPr>
          <p:cNvSpPr>
            <a:spLocks noGrp="1"/>
          </p:cNvSpPr>
          <p:nvPr>
            <p:ph type="pic" sz="quarter" idx="10"/>
          </p:nvPr>
        </p:nvSpPr>
        <p:spPr>
          <a:xfrm>
            <a:off x="3515916" y="0"/>
            <a:ext cx="5628084" cy="6858000"/>
          </a:xfrm>
          <a:prstGeom prst="rect">
            <a:avLst/>
          </a:prstGeom>
          <a:effectLst>
            <a:outerShdw blurRad="101600" dist="63500" dir="10800000" algn="r" rotWithShape="0">
              <a:prstClr val="black">
                <a:alpha val="15000"/>
              </a:prstClr>
            </a:outerShdw>
          </a:effectLst>
        </p:spPr>
        <p:txBody>
          <a:bodyPr/>
          <a:lstStyle>
            <a:lvl1pPr marL="0" indent="0">
              <a:buFontTx/>
              <a:buNone/>
              <a:defRPr/>
            </a:lvl1pPr>
          </a:lstStyle>
          <a:p>
            <a:endParaRPr lang="en-US" dirty="0"/>
          </a:p>
        </p:txBody>
      </p:sp>
      <p:pic>
        <p:nvPicPr>
          <p:cNvPr id="7" name="Picture 6">
            <a:extLst>
              <a:ext uri="{FF2B5EF4-FFF2-40B4-BE49-F238E27FC236}">
                <a16:creationId xmlns:a16="http://schemas.microsoft.com/office/drawing/2014/main" id="{96C1EB37-8D59-DED8-DBB7-CB8BAB82B1CD}"/>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285751" y="148931"/>
            <a:ext cx="1815611" cy="455416"/>
          </a:xfrm>
          <a:prstGeom prst="rect">
            <a:avLst/>
          </a:prstGeom>
        </p:spPr>
      </p:pic>
    </p:spTree>
    <p:extLst>
      <p:ext uri="{BB962C8B-B14F-4D97-AF65-F5344CB8AC3E}">
        <p14:creationId xmlns:p14="http://schemas.microsoft.com/office/powerpoint/2010/main" val="31058470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_4">
    <p:bg>
      <p:bgPr>
        <a:solidFill>
          <a:schemeClr val="accent6">
            <a:alpha val="1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C1E08E-31F3-0870-CE34-1BE1FD668A98}"/>
              </a:ext>
            </a:extLst>
          </p:cNvPr>
          <p:cNvSpPr/>
          <p:nvPr userDrawn="1"/>
        </p:nvSpPr>
        <p:spPr>
          <a:xfrm>
            <a:off x="3515710" y="0"/>
            <a:ext cx="5628084"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50796CDC-3154-4ACA-A920-8CBE431C2A1A}"/>
              </a:ext>
            </a:extLst>
          </p:cNvPr>
          <p:cNvSpPr/>
          <p:nvPr userDrawn="1"/>
        </p:nvSpPr>
        <p:spPr>
          <a:xfrm>
            <a:off x="2" y="0"/>
            <a:ext cx="3515711"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Arrow: Chevron 1">
            <a:extLst>
              <a:ext uri="{FF2B5EF4-FFF2-40B4-BE49-F238E27FC236}">
                <a16:creationId xmlns:a16="http://schemas.microsoft.com/office/drawing/2014/main" id="{FDC02647-34B5-00DF-A8EA-E7FC13A346D1}"/>
              </a:ext>
            </a:extLst>
          </p:cNvPr>
          <p:cNvSpPr/>
          <p:nvPr userDrawn="1"/>
        </p:nvSpPr>
        <p:spPr>
          <a:xfrm rot="16200000">
            <a:off x="548183" y="5100147"/>
            <a:ext cx="2419349" cy="3515710"/>
          </a:xfrm>
          <a:prstGeom prst="chevron">
            <a:avLst>
              <a:gd name="adj" fmla="val 47999"/>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 </a:t>
            </a:r>
          </a:p>
        </p:txBody>
      </p:sp>
      <p:sp>
        <p:nvSpPr>
          <p:cNvPr id="5" name="Arrow: Chevron 4">
            <a:extLst>
              <a:ext uri="{FF2B5EF4-FFF2-40B4-BE49-F238E27FC236}">
                <a16:creationId xmlns:a16="http://schemas.microsoft.com/office/drawing/2014/main" id="{81888F90-00E8-869F-17D4-E6C8DB714F42}"/>
              </a:ext>
            </a:extLst>
          </p:cNvPr>
          <p:cNvSpPr/>
          <p:nvPr userDrawn="1"/>
        </p:nvSpPr>
        <p:spPr>
          <a:xfrm rot="16200000">
            <a:off x="548183" y="4461978"/>
            <a:ext cx="2419349" cy="3515710"/>
          </a:xfrm>
          <a:prstGeom prst="chevron">
            <a:avLst>
              <a:gd name="adj" fmla="val 47999"/>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 </a:t>
            </a:r>
          </a:p>
        </p:txBody>
      </p:sp>
      <p:sp>
        <p:nvSpPr>
          <p:cNvPr id="3" name="Picture Placeholder 3">
            <a:extLst>
              <a:ext uri="{FF2B5EF4-FFF2-40B4-BE49-F238E27FC236}">
                <a16:creationId xmlns:a16="http://schemas.microsoft.com/office/drawing/2014/main" id="{0946A1BC-3827-B021-D2CE-5ED3AD4C7E22}"/>
              </a:ext>
            </a:extLst>
          </p:cNvPr>
          <p:cNvSpPr>
            <a:spLocks noGrp="1"/>
          </p:cNvSpPr>
          <p:nvPr>
            <p:ph type="pic" sz="quarter" idx="10"/>
          </p:nvPr>
        </p:nvSpPr>
        <p:spPr>
          <a:xfrm>
            <a:off x="3515709" y="0"/>
            <a:ext cx="5628084" cy="6858000"/>
          </a:xfrm>
          <a:prstGeom prst="rect">
            <a:avLst/>
          </a:prstGeom>
          <a:effectLst>
            <a:outerShdw blurRad="101600" dist="63500" dir="10800000" algn="r" rotWithShape="0">
              <a:prstClr val="black">
                <a:alpha val="15000"/>
              </a:prstClr>
            </a:outerShdw>
          </a:effectLst>
        </p:spPr>
        <p:txBody>
          <a:bodyPr/>
          <a:lstStyle>
            <a:lvl1pPr marL="0" indent="0">
              <a:buFontTx/>
              <a:buNone/>
              <a:defRPr/>
            </a:lvl1pPr>
          </a:lstStyle>
          <a:p>
            <a:endParaRPr lang="en-US" dirty="0"/>
          </a:p>
        </p:txBody>
      </p:sp>
      <p:pic>
        <p:nvPicPr>
          <p:cNvPr id="6" name="Picture 5">
            <a:extLst>
              <a:ext uri="{FF2B5EF4-FFF2-40B4-BE49-F238E27FC236}">
                <a16:creationId xmlns:a16="http://schemas.microsoft.com/office/drawing/2014/main" id="{C9E0B674-D7D1-CC13-680A-E1945A0AFFA7}"/>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285751" y="148931"/>
            <a:ext cx="1815611" cy="455416"/>
          </a:xfrm>
          <a:prstGeom prst="rect">
            <a:avLst/>
          </a:prstGeom>
        </p:spPr>
      </p:pic>
    </p:spTree>
    <p:extLst>
      <p:ext uri="{BB962C8B-B14F-4D97-AF65-F5344CB8AC3E}">
        <p14:creationId xmlns:p14="http://schemas.microsoft.com/office/powerpoint/2010/main" val="1096096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or block">
    <p:bg>
      <p:bgPr>
        <a:solidFill>
          <a:schemeClr val="accent5">
            <a:alpha val="1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2" y="0"/>
            <a:ext cx="35157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Slide Number Placeholder 5">
            <a:extLst>
              <a:ext uri="{FF2B5EF4-FFF2-40B4-BE49-F238E27FC236}">
                <a16:creationId xmlns:a16="http://schemas.microsoft.com/office/drawing/2014/main" id="{6353CF9D-DF5C-B6A2-D308-E8A5E24C7822}"/>
              </a:ext>
            </a:extLst>
          </p:cNvPr>
          <p:cNvSpPr>
            <a:spLocks noGrp="1"/>
          </p:cNvSpPr>
          <p:nvPr>
            <p:ph type="sldNum" sz="quarter" idx="4"/>
          </p:nvPr>
        </p:nvSpPr>
        <p:spPr>
          <a:xfrm>
            <a:off x="7882759" y="6356355"/>
            <a:ext cx="883814" cy="365125"/>
          </a:xfrm>
          <a:prstGeom prst="rect">
            <a:avLst/>
          </a:prstGeom>
        </p:spPr>
        <p:txBody>
          <a:bodyPr lIns="0" rIns="0" anchor="b"/>
          <a:lstStyle>
            <a:lvl1pPr algn="r">
              <a:defRPr sz="600" spc="113" baseline="0">
                <a:solidFill>
                  <a:schemeClr val="bg1"/>
                </a:solidFill>
              </a:defRPr>
            </a:lvl1p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1627448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lor block">
    <p:bg>
      <p:bgPr>
        <a:solidFill>
          <a:schemeClr val="accent2">
            <a:lumMod val="20000"/>
            <a:lumOff val="80000"/>
            <a:alpha val="5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2" y="0"/>
            <a:ext cx="351571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Slide Number Placeholder 5">
            <a:extLst>
              <a:ext uri="{FF2B5EF4-FFF2-40B4-BE49-F238E27FC236}">
                <a16:creationId xmlns:a16="http://schemas.microsoft.com/office/drawing/2014/main" id="{361FBC4E-A834-3A9B-8A81-BDBC0D6422BC}"/>
              </a:ext>
            </a:extLst>
          </p:cNvPr>
          <p:cNvSpPr>
            <a:spLocks noGrp="1"/>
          </p:cNvSpPr>
          <p:nvPr>
            <p:ph type="sldNum" sz="quarter" idx="4"/>
          </p:nvPr>
        </p:nvSpPr>
        <p:spPr>
          <a:xfrm>
            <a:off x="7882759" y="6356355"/>
            <a:ext cx="883814" cy="365125"/>
          </a:xfrm>
          <a:prstGeom prst="rect">
            <a:avLst/>
          </a:prstGeom>
        </p:spPr>
        <p:txBody>
          <a:bodyPr lIns="0" rIns="0" anchor="b"/>
          <a:lstStyle>
            <a:lvl1pPr algn="r">
              <a:defRPr sz="600" spc="113" baseline="0">
                <a:solidFill>
                  <a:schemeClr val="tx2"/>
                </a:solidFill>
              </a:defRPr>
            </a:lvl1p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12091926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lor block">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2" y="0"/>
            <a:ext cx="351571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Slide Number Placeholder 5">
            <a:extLst>
              <a:ext uri="{FF2B5EF4-FFF2-40B4-BE49-F238E27FC236}">
                <a16:creationId xmlns:a16="http://schemas.microsoft.com/office/drawing/2014/main" id="{5DA67448-4435-D20A-B854-D1F45E345579}"/>
              </a:ext>
            </a:extLst>
          </p:cNvPr>
          <p:cNvSpPr>
            <a:spLocks noGrp="1"/>
          </p:cNvSpPr>
          <p:nvPr>
            <p:ph type="sldNum" sz="quarter" idx="4"/>
          </p:nvPr>
        </p:nvSpPr>
        <p:spPr>
          <a:xfrm>
            <a:off x="7882759" y="6356355"/>
            <a:ext cx="883814" cy="365125"/>
          </a:xfrm>
          <a:prstGeom prst="rect">
            <a:avLst/>
          </a:prstGeom>
        </p:spPr>
        <p:txBody>
          <a:bodyPr lIns="0" rIns="0" anchor="b"/>
          <a:lstStyle>
            <a:lvl1pPr algn="r">
              <a:defRPr sz="600" spc="113" baseline="0">
                <a:solidFill>
                  <a:schemeClr val="tx2"/>
                </a:solidFill>
              </a:defRPr>
            </a:lvl1p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40741029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44571705-2E20-024A-15CB-E3138EDEC61B}"/>
              </a:ext>
            </a:extLst>
          </p:cNvPr>
          <p:cNvSpPr>
            <a:spLocks noGrp="1"/>
          </p:cNvSpPr>
          <p:nvPr>
            <p:ph type="ftr" sz="quarter" idx="3"/>
          </p:nvPr>
        </p:nvSpPr>
        <p:spPr>
          <a:xfrm>
            <a:off x="377410" y="6356355"/>
            <a:ext cx="2191106" cy="365125"/>
          </a:xfrm>
          <a:prstGeom prst="rect">
            <a:avLst/>
          </a:prstGeom>
        </p:spPr>
        <p:txBody>
          <a:bodyPr lIns="0" rIns="0" anchor="ctr"/>
          <a:lstStyle>
            <a:lvl1pPr algn="l">
              <a:defRPr sz="600" spc="113" baseline="0">
                <a:solidFill>
                  <a:schemeClr val="bg1"/>
                </a:solidFill>
              </a:defRPr>
            </a:lvl1pPr>
          </a:lstStyle>
          <a:p>
            <a:r>
              <a:rPr lang="en-US" dirty="0"/>
              <a:t>Presentation title</a:t>
            </a:r>
          </a:p>
        </p:txBody>
      </p:sp>
      <p:sp>
        <p:nvSpPr>
          <p:cNvPr id="10" name="Slide Number Placeholder 5">
            <a:extLst>
              <a:ext uri="{FF2B5EF4-FFF2-40B4-BE49-F238E27FC236}">
                <a16:creationId xmlns:a16="http://schemas.microsoft.com/office/drawing/2014/main" id="{C30EE630-9E25-FA1D-173D-B34329DA9536}"/>
              </a:ext>
            </a:extLst>
          </p:cNvPr>
          <p:cNvSpPr>
            <a:spLocks noGrp="1"/>
          </p:cNvSpPr>
          <p:nvPr>
            <p:ph type="sldNum" sz="quarter" idx="4"/>
          </p:nvPr>
        </p:nvSpPr>
        <p:spPr>
          <a:xfrm>
            <a:off x="7882759" y="6356355"/>
            <a:ext cx="883814" cy="365125"/>
          </a:xfrm>
          <a:prstGeom prst="rect">
            <a:avLst/>
          </a:prstGeom>
        </p:spPr>
        <p:txBody>
          <a:bodyPr lIns="0" rIns="0" anchor="ctr"/>
          <a:lstStyle>
            <a:lvl1pPr algn="r">
              <a:defRPr sz="600" spc="113" baseline="0">
                <a:solidFill>
                  <a:schemeClr val="bg1"/>
                </a:solidFill>
              </a:defRPr>
            </a:lvl1pPr>
          </a:lstStyle>
          <a:p>
            <a:fld id="{18D65601-5AE2-46FC-B138-694DDD2B510D}" type="slidenum">
              <a:rPr lang="en-US" smtClean="0"/>
              <a:pPr/>
              <a:t>‹#›</a:t>
            </a:fld>
            <a:endParaRPr lang="en-US" dirty="0"/>
          </a:p>
        </p:txBody>
      </p:sp>
      <p:pic>
        <p:nvPicPr>
          <p:cNvPr id="5" name="Picture 4" descr="Logo&#10;&#10;Description automatically generated">
            <a:extLst>
              <a:ext uri="{FF2B5EF4-FFF2-40B4-BE49-F238E27FC236}">
                <a16:creationId xmlns:a16="http://schemas.microsoft.com/office/drawing/2014/main" id="{C6DC42EE-F50F-A0F2-4A16-29C98B968ECC}"/>
              </a:ext>
            </a:extLst>
          </p:cNvPr>
          <p:cNvPicPr>
            <a:picLocks noChangeAspect="1"/>
          </p:cNvPicPr>
          <p:nvPr userDrawn="1"/>
        </p:nvPicPr>
        <p:blipFill>
          <a:blip r:embed="rId13" cstate="screen">
            <a:extLst>
              <a:ext uri="{28A0092B-C50C-407E-A947-70E740481C1C}">
                <a14:useLocalDpi xmlns:a14="http://schemas.microsoft.com/office/drawing/2010/main" val="0"/>
              </a:ext>
            </a:extLst>
          </a:blip>
          <a:stretch>
            <a:fillRect/>
          </a:stretch>
        </p:blipFill>
        <p:spPr>
          <a:xfrm>
            <a:off x="7077810" y="148931"/>
            <a:ext cx="1815614" cy="455416"/>
          </a:xfrm>
          <a:prstGeom prst="rect">
            <a:avLst/>
          </a:prstGeom>
        </p:spPr>
      </p:pic>
    </p:spTree>
    <p:extLst>
      <p:ext uri="{BB962C8B-B14F-4D97-AF65-F5344CB8AC3E}">
        <p14:creationId xmlns:p14="http://schemas.microsoft.com/office/powerpoint/2010/main" val="737433849"/>
      </p:ext>
    </p:extLst>
  </p:cSld>
  <p:clrMap bg1="lt1" tx1="dk1" bg2="lt2" tx2="dk2" accent1="accent1" accent2="accent2" accent3="accent3" accent4="accent4" accent5="accent5" accent6="accent6" hlink="hlink" folHlink="folHlink"/>
  <p:sldLayoutIdLst>
    <p:sldLayoutId id="2147483686" r:id="rId1"/>
    <p:sldLayoutId id="2147483649" r:id="rId2"/>
    <p:sldLayoutId id="2147483680" r:id="rId3"/>
    <p:sldLayoutId id="2147483681" r:id="rId4"/>
    <p:sldLayoutId id="2147483682" r:id="rId5"/>
    <p:sldLayoutId id="2147483683" r:id="rId6"/>
    <p:sldLayoutId id="2147483655" r:id="rId7"/>
    <p:sldLayoutId id="2147483668" r:id="rId8"/>
    <p:sldLayoutId id="2147483669" r:id="rId9"/>
    <p:sldLayoutId id="2147483670" r:id="rId10"/>
    <p:sldLayoutId id="2147483692" r:id="rId11"/>
  </p:sldLayoutIdLst>
  <p:hf hdr="0"/>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05-May-17</a:t>
            </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B5A6398-5B92-4880-B42C-2D0285FB01C7}" type="slidenum">
              <a:rPr lang="en-US" smtClean="0"/>
              <a:t>‹#›</a:t>
            </a:fld>
            <a:endParaRPr lang="en-US"/>
          </a:p>
        </p:txBody>
      </p:sp>
    </p:spTree>
    <p:extLst>
      <p:ext uri="{BB962C8B-B14F-4D97-AF65-F5344CB8AC3E}">
        <p14:creationId xmlns:p14="http://schemas.microsoft.com/office/powerpoint/2010/main" val="117836430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diagramColors" Target="../diagrams/colors2.xml"/><Relationship Id="rId11" Type="http://schemas.openxmlformats.org/officeDocument/2006/relationships/image" Target="../media/image32.jpeg"/><Relationship Id="rId5" Type="http://schemas.openxmlformats.org/officeDocument/2006/relationships/diagramQuickStyle" Target="../diagrams/quickStyle2.xml"/><Relationship Id="rId10" Type="http://schemas.openxmlformats.org/officeDocument/2006/relationships/image" Target="../media/image31.jpeg"/><Relationship Id="rId4" Type="http://schemas.openxmlformats.org/officeDocument/2006/relationships/diagramLayout" Target="../diagrams/layout2.xml"/><Relationship Id="rId9" Type="http://schemas.openxmlformats.org/officeDocument/2006/relationships/image" Target="../media/image30.jpeg"/></Relationships>
</file>

<file path=ppt/slides/_rels/slide1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diagramColors" Target="../diagrams/colors3.xml"/><Relationship Id="rId11" Type="http://schemas.openxmlformats.org/officeDocument/2006/relationships/image" Target="../media/image36.png"/><Relationship Id="rId5" Type="http://schemas.openxmlformats.org/officeDocument/2006/relationships/diagramQuickStyle" Target="../diagrams/quickStyle3.xml"/><Relationship Id="rId10" Type="http://schemas.openxmlformats.org/officeDocument/2006/relationships/image" Target="../media/image35.jpeg"/><Relationship Id="rId4" Type="http://schemas.openxmlformats.org/officeDocument/2006/relationships/diagramLayout" Target="../diagrams/layout3.xml"/><Relationship Id="rId9" Type="http://schemas.openxmlformats.org/officeDocument/2006/relationships/image" Target="../media/image34.jpeg"/></Relationships>
</file>

<file path=ppt/slides/_rels/slide12.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Colors" Target="../diagrams/colors4.xml"/><Relationship Id="rId11" Type="http://schemas.openxmlformats.org/officeDocument/2006/relationships/image" Target="../media/image41.jpeg"/><Relationship Id="rId5" Type="http://schemas.openxmlformats.org/officeDocument/2006/relationships/diagramQuickStyle" Target="../diagrams/quickStyle4.xml"/><Relationship Id="rId10" Type="http://schemas.openxmlformats.org/officeDocument/2006/relationships/image" Target="../media/image40.jpeg"/><Relationship Id="rId4" Type="http://schemas.openxmlformats.org/officeDocument/2006/relationships/diagramLayout" Target="../diagrams/layout4.xml"/><Relationship Id="rId9"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Colors" Target="../diagrams/colors5.xml"/><Relationship Id="rId11" Type="http://schemas.openxmlformats.org/officeDocument/2006/relationships/image" Target="../media/image46.jpeg"/><Relationship Id="rId5" Type="http://schemas.openxmlformats.org/officeDocument/2006/relationships/diagramQuickStyle" Target="../diagrams/quickStyle5.xml"/><Relationship Id="rId10" Type="http://schemas.openxmlformats.org/officeDocument/2006/relationships/image" Target="../media/image45.jpeg"/><Relationship Id="rId4" Type="http://schemas.openxmlformats.org/officeDocument/2006/relationships/diagramLayout" Target="../diagrams/layout5.xml"/><Relationship Id="rId9" Type="http://schemas.openxmlformats.org/officeDocument/2006/relationships/image" Target="../media/image44.jpe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2.tmp"/><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2.tmp"/><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5.tmp"/><Relationship Id="rId7"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8.tmp"/><Relationship Id="rId5" Type="http://schemas.openxmlformats.org/officeDocument/2006/relationships/image" Target="../media/image57.tmp"/><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60.png"/><Relationship Id="rId7" Type="http://schemas.openxmlformats.org/officeDocument/2006/relationships/diagramColors" Target="../diagrams/colors6.xm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63.jpeg"/><Relationship Id="rId4" Type="http://schemas.openxmlformats.org/officeDocument/2006/relationships/image" Target="../media/image62.jpeg"/></Relationships>
</file>

<file path=ppt/slides/_rels/slide2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65.png"/><Relationship Id="rId7" Type="http://schemas.openxmlformats.org/officeDocument/2006/relationships/diagramQuickStyle" Target="../diagrams/quickStyle7.xm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66.png"/><Relationship Id="rId9" Type="http://schemas.microsoft.com/office/2007/relationships/diagramDrawing" Target="../diagrams/drawing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18" Type="http://schemas.openxmlformats.org/officeDocument/2006/relationships/image" Target="../media/image27.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1.png"/><Relationship Id="rId17" Type="http://schemas.openxmlformats.org/officeDocument/2006/relationships/image" Target="../media/image26.svg"/><Relationship Id="rId2" Type="http://schemas.openxmlformats.org/officeDocument/2006/relationships/notesSlide" Target="../notesSlides/notesSlide7.xml"/><Relationship Id="rId16"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image" Target="../media/image20.png"/><Relationship Id="rId5" Type="http://schemas.openxmlformats.org/officeDocument/2006/relationships/diagramQuickStyle" Target="../diagrams/quickStyle1.xml"/><Relationship Id="rId15" Type="http://schemas.openxmlformats.org/officeDocument/2006/relationships/image" Target="../media/image24.svg"/><Relationship Id="rId10" Type="http://schemas.openxmlformats.org/officeDocument/2006/relationships/image" Target="../media/image19.png"/><Relationship Id="rId19" Type="http://schemas.openxmlformats.org/officeDocument/2006/relationships/image" Target="../media/image28.png"/><Relationship Id="rId4" Type="http://schemas.openxmlformats.org/officeDocument/2006/relationships/diagramLayout" Target="../diagrams/layout1.xml"/><Relationship Id="rId9" Type="http://schemas.openxmlformats.org/officeDocument/2006/relationships/image" Target="../media/image18.svg"/><Relationship Id="rId1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raphic 2">
            <a:extLst>
              <a:ext uri="{FF2B5EF4-FFF2-40B4-BE49-F238E27FC236}">
                <a16:creationId xmlns:a16="http://schemas.microsoft.com/office/drawing/2014/main" id="{0843006F-98F3-5378-ADE3-1EFEFEDDA12B}"/>
              </a:ext>
            </a:extLst>
          </p:cNvPr>
          <p:cNvSpPr>
            <a:spLocks/>
          </p:cNvSpPr>
          <p:nvPr/>
        </p:nvSpPr>
        <p:spPr bwMode="auto">
          <a:xfrm>
            <a:off x="-17511" y="4253802"/>
            <a:ext cx="9161510" cy="2455811"/>
          </a:xfrm>
          <a:custGeom>
            <a:avLst/>
            <a:gdLst>
              <a:gd name="T0" fmla="*/ 53211096 w 18294857"/>
              <a:gd name="T1" fmla="*/ 8668539 h 5362670"/>
              <a:gd name="T2" fmla="*/ 53211096 w 18294857"/>
              <a:gd name="T3" fmla="*/ 8726178 h 5362670"/>
              <a:gd name="T4" fmla="*/ 0 w 18294857"/>
              <a:gd name="T5" fmla="*/ 58264 h 5362670"/>
              <a:gd name="T6" fmla="*/ 0 w 18294857"/>
              <a:gd name="T7" fmla="*/ 26801920 h 5362670"/>
              <a:gd name="T8" fmla="*/ 53211096 w 18294857"/>
              <a:gd name="T9" fmla="*/ 35273730 h 5362670"/>
              <a:gd name="T10" fmla="*/ 53211096 w 18294857"/>
              <a:gd name="T11" fmla="*/ 35215464 h 5362670"/>
              <a:gd name="T12" fmla="*/ 106422181 w 18294857"/>
              <a:gd name="T13" fmla="*/ 26743646 h 5362670"/>
              <a:gd name="T14" fmla="*/ 106422181 w 18294857"/>
              <a:gd name="T15" fmla="*/ 0 h 5362670"/>
              <a:gd name="T16" fmla="*/ 53211096 w 18294857"/>
              <a:gd name="T17" fmla="*/ 8668539 h 53626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294857" h="5362670">
                <a:moveTo>
                  <a:pt x="9147429" y="1317879"/>
                </a:moveTo>
                <a:lnTo>
                  <a:pt x="9147429" y="1326642"/>
                </a:lnTo>
                <a:lnTo>
                  <a:pt x="0" y="8858"/>
                </a:lnTo>
                <a:lnTo>
                  <a:pt x="0" y="4074700"/>
                </a:lnTo>
                <a:lnTo>
                  <a:pt x="9147429" y="5362671"/>
                </a:lnTo>
                <a:lnTo>
                  <a:pt x="9147429" y="5353812"/>
                </a:lnTo>
                <a:lnTo>
                  <a:pt x="18294858" y="4065841"/>
                </a:lnTo>
                <a:lnTo>
                  <a:pt x="18294858" y="0"/>
                </a:lnTo>
                <a:lnTo>
                  <a:pt x="9147429" y="1317879"/>
                </a:lnTo>
                <a:close/>
              </a:path>
            </a:pathLst>
          </a:custGeom>
          <a:solidFill>
            <a:srgbClr val="231F20">
              <a:alpha val="56862"/>
            </a:srgbClr>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sz="1350"/>
          </a:p>
        </p:txBody>
      </p:sp>
      <p:sp>
        <p:nvSpPr>
          <p:cNvPr id="17" name="Title Placeholder 1">
            <a:extLst>
              <a:ext uri="{FF2B5EF4-FFF2-40B4-BE49-F238E27FC236}">
                <a16:creationId xmlns:a16="http://schemas.microsoft.com/office/drawing/2014/main" id="{FD603461-FEA5-815F-B639-A68B57939682}"/>
              </a:ext>
            </a:extLst>
          </p:cNvPr>
          <p:cNvSpPr txBox="1">
            <a:spLocks noChangeArrowheads="1"/>
          </p:cNvSpPr>
          <p:nvPr/>
        </p:nvSpPr>
        <p:spPr bwMode="auto">
          <a:xfrm>
            <a:off x="-17511" y="5001684"/>
            <a:ext cx="9161511" cy="480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1827213">
              <a:defRPr>
                <a:solidFill>
                  <a:schemeClr val="tx1"/>
                </a:solidFill>
                <a:latin typeface="Calibri" panose="020F0502020204030204" pitchFamily="34" charset="0"/>
              </a:defRPr>
            </a:lvl1pPr>
            <a:lvl2pPr marL="742950" indent="-285750" defTabSz="1827213">
              <a:defRPr>
                <a:solidFill>
                  <a:schemeClr val="tx1"/>
                </a:solidFill>
                <a:latin typeface="Calibri" panose="020F0502020204030204" pitchFamily="34" charset="0"/>
              </a:defRPr>
            </a:lvl2pPr>
            <a:lvl3pPr marL="1143000" indent="-228600" defTabSz="1827213">
              <a:defRPr>
                <a:solidFill>
                  <a:schemeClr val="tx1"/>
                </a:solidFill>
                <a:latin typeface="Calibri" panose="020F0502020204030204" pitchFamily="34" charset="0"/>
              </a:defRPr>
            </a:lvl3pPr>
            <a:lvl4pPr marL="1600200" indent="-228600" defTabSz="1827213">
              <a:defRPr>
                <a:solidFill>
                  <a:schemeClr val="tx1"/>
                </a:solidFill>
                <a:latin typeface="Calibri" panose="020F0502020204030204" pitchFamily="34" charset="0"/>
              </a:defRPr>
            </a:lvl4pPr>
            <a:lvl5pPr marL="2057400" indent="-228600" defTabSz="1827213">
              <a:defRPr>
                <a:solidFill>
                  <a:schemeClr val="tx1"/>
                </a:solidFill>
                <a:latin typeface="Calibri" panose="020F0502020204030204" pitchFamily="34" charset="0"/>
              </a:defRPr>
            </a:lvl5pPr>
            <a:lvl6pPr marL="2514600" indent="-228600" defTabSz="1827213" eaLnBrk="0" fontAlgn="base" hangingPunct="0">
              <a:spcBef>
                <a:spcPct val="0"/>
              </a:spcBef>
              <a:spcAft>
                <a:spcPct val="0"/>
              </a:spcAft>
              <a:defRPr>
                <a:solidFill>
                  <a:schemeClr val="tx1"/>
                </a:solidFill>
                <a:latin typeface="Calibri" panose="020F0502020204030204" pitchFamily="34" charset="0"/>
              </a:defRPr>
            </a:lvl6pPr>
            <a:lvl7pPr marL="2971800" indent="-228600" defTabSz="1827213" eaLnBrk="0" fontAlgn="base" hangingPunct="0">
              <a:spcBef>
                <a:spcPct val="0"/>
              </a:spcBef>
              <a:spcAft>
                <a:spcPct val="0"/>
              </a:spcAft>
              <a:defRPr>
                <a:solidFill>
                  <a:schemeClr val="tx1"/>
                </a:solidFill>
                <a:latin typeface="Calibri" panose="020F0502020204030204" pitchFamily="34" charset="0"/>
              </a:defRPr>
            </a:lvl7pPr>
            <a:lvl8pPr marL="3429000" indent="-228600" defTabSz="1827213" eaLnBrk="0" fontAlgn="base" hangingPunct="0">
              <a:spcBef>
                <a:spcPct val="0"/>
              </a:spcBef>
              <a:spcAft>
                <a:spcPct val="0"/>
              </a:spcAft>
              <a:defRPr>
                <a:solidFill>
                  <a:schemeClr val="tx1"/>
                </a:solidFill>
                <a:latin typeface="Calibri" panose="020F0502020204030204" pitchFamily="34" charset="0"/>
              </a:defRPr>
            </a:lvl8pPr>
            <a:lvl9pPr marL="3886200" indent="-228600" defTabSz="1827213"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90000"/>
              </a:lnSpc>
            </a:pPr>
            <a:r>
              <a:rPr lang="en-US" altLang="en-US" sz="3300" b="1" dirty="0">
                <a:solidFill>
                  <a:schemeClr val="bg1"/>
                </a:solidFill>
                <a:latin typeface="+mj-lt"/>
                <a:ea typeface="Roboto Slab" pitchFamily="2" charset="0"/>
                <a:cs typeface="Roboto Slab" pitchFamily="2" charset="0"/>
              </a:rPr>
              <a:t>Pavement Management</a:t>
            </a:r>
          </a:p>
        </p:txBody>
      </p:sp>
      <p:sp>
        <p:nvSpPr>
          <p:cNvPr id="19" name="Text Placeholder 2">
            <a:extLst>
              <a:ext uri="{FF2B5EF4-FFF2-40B4-BE49-F238E27FC236}">
                <a16:creationId xmlns:a16="http://schemas.microsoft.com/office/drawing/2014/main" id="{5ECEC6BD-4218-D50A-8F38-D4D2DFD6DF64}"/>
              </a:ext>
            </a:extLst>
          </p:cNvPr>
          <p:cNvSpPr txBox="1">
            <a:spLocks noChangeArrowheads="1"/>
          </p:cNvSpPr>
          <p:nvPr/>
        </p:nvSpPr>
        <p:spPr bwMode="auto">
          <a:xfrm>
            <a:off x="-17510" y="5680436"/>
            <a:ext cx="9161510" cy="360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827213">
              <a:defRPr>
                <a:solidFill>
                  <a:schemeClr val="tx1"/>
                </a:solidFill>
                <a:latin typeface="Calibri" panose="020F0502020204030204" pitchFamily="34" charset="0"/>
              </a:defRPr>
            </a:lvl1pPr>
            <a:lvl2pPr marL="1370013" indent="-455613" defTabSz="1827213">
              <a:defRPr>
                <a:solidFill>
                  <a:schemeClr val="tx1"/>
                </a:solidFill>
                <a:latin typeface="Calibri" panose="020F0502020204030204" pitchFamily="34" charset="0"/>
              </a:defRPr>
            </a:lvl2pPr>
            <a:lvl3pPr marL="2284413" indent="-455613" defTabSz="1827213">
              <a:defRPr>
                <a:solidFill>
                  <a:schemeClr val="tx1"/>
                </a:solidFill>
                <a:latin typeface="Calibri" panose="020F0502020204030204" pitchFamily="34" charset="0"/>
              </a:defRPr>
            </a:lvl3pPr>
            <a:lvl4pPr marL="3198813" indent="-455613" defTabSz="1827213">
              <a:defRPr>
                <a:solidFill>
                  <a:schemeClr val="tx1"/>
                </a:solidFill>
                <a:latin typeface="Calibri" panose="020F0502020204030204" pitchFamily="34" charset="0"/>
              </a:defRPr>
            </a:lvl4pPr>
            <a:lvl5pPr marL="4113213" indent="-455613" defTabSz="1827213">
              <a:defRPr>
                <a:solidFill>
                  <a:schemeClr val="tx1"/>
                </a:solidFill>
                <a:latin typeface="Calibri" panose="020F0502020204030204" pitchFamily="34" charset="0"/>
              </a:defRPr>
            </a:lvl5pPr>
            <a:lvl6pPr marL="4570413" indent="-455613" defTabSz="1827213" eaLnBrk="0" fontAlgn="base" hangingPunct="0">
              <a:spcBef>
                <a:spcPct val="0"/>
              </a:spcBef>
              <a:spcAft>
                <a:spcPct val="0"/>
              </a:spcAft>
              <a:defRPr>
                <a:solidFill>
                  <a:schemeClr val="tx1"/>
                </a:solidFill>
                <a:latin typeface="Calibri" panose="020F0502020204030204" pitchFamily="34" charset="0"/>
              </a:defRPr>
            </a:lvl6pPr>
            <a:lvl7pPr marL="5027613" indent="-455613" defTabSz="1827213" eaLnBrk="0" fontAlgn="base" hangingPunct="0">
              <a:spcBef>
                <a:spcPct val="0"/>
              </a:spcBef>
              <a:spcAft>
                <a:spcPct val="0"/>
              </a:spcAft>
              <a:defRPr>
                <a:solidFill>
                  <a:schemeClr val="tx1"/>
                </a:solidFill>
                <a:latin typeface="Calibri" panose="020F0502020204030204" pitchFamily="34" charset="0"/>
              </a:defRPr>
            </a:lvl7pPr>
            <a:lvl8pPr marL="5484813" indent="-455613" defTabSz="1827213" eaLnBrk="0" fontAlgn="base" hangingPunct="0">
              <a:spcBef>
                <a:spcPct val="0"/>
              </a:spcBef>
              <a:spcAft>
                <a:spcPct val="0"/>
              </a:spcAft>
              <a:defRPr>
                <a:solidFill>
                  <a:schemeClr val="tx1"/>
                </a:solidFill>
                <a:latin typeface="Calibri" panose="020F0502020204030204" pitchFamily="34" charset="0"/>
              </a:defRPr>
            </a:lvl8pPr>
            <a:lvl9pPr marL="5942013" indent="-455613" defTabSz="1827213" eaLnBrk="0" fontAlgn="base" hangingPunct="0">
              <a:spcBef>
                <a:spcPct val="0"/>
              </a:spcBef>
              <a:spcAft>
                <a:spcPct val="0"/>
              </a:spcAft>
              <a:defRPr>
                <a:solidFill>
                  <a:schemeClr val="tx1"/>
                </a:solidFill>
                <a:latin typeface="Calibri" panose="020F0502020204030204" pitchFamily="34" charset="0"/>
              </a:defRPr>
            </a:lvl9pPr>
          </a:lstStyle>
          <a:p>
            <a:pPr algn="ctr">
              <a:lnSpc>
                <a:spcPct val="90000"/>
              </a:lnSpc>
              <a:spcBef>
                <a:spcPts val="1500"/>
              </a:spcBef>
            </a:pPr>
            <a:r>
              <a:rPr lang="en-US" altLang="en-US" sz="2100" b="1" dirty="0">
                <a:solidFill>
                  <a:schemeClr val="bg1"/>
                </a:solidFill>
                <a:latin typeface="Roboto Slab" pitchFamily="2" charset="0"/>
                <a:ea typeface="Roboto Slab" pitchFamily="2" charset="0"/>
                <a:cs typeface="PT Sans" panose="020B0503020203020204" pitchFamily="34" charset="0"/>
              </a:rPr>
              <a:t>Iowa Transportation Commission Workshop – January 21, 2025</a:t>
            </a:r>
          </a:p>
        </p:txBody>
      </p:sp>
      <p:cxnSp>
        <p:nvCxnSpPr>
          <p:cNvPr id="20" name="Straight Connector 19">
            <a:extLst>
              <a:ext uri="{FF2B5EF4-FFF2-40B4-BE49-F238E27FC236}">
                <a16:creationId xmlns:a16="http://schemas.microsoft.com/office/drawing/2014/main" id="{77842182-EE84-12E6-1390-BC1DD14536F0}"/>
              </a:ext>
            </a:extLst>
          </p:cNvPr>
          <p:cNvCxnSpPr/>
          <p:nvPr/>
        </p:nvCxnSpPr>
        <p:spPr>
          <a:xfrm>
            <a:off x="4235208" y="6142546"/>
            <a:ext cx="605815" cy="1"/>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1" name="Text Placeholder 2">
            <a:extLst>
              <a:ext uri="{FF2B5EF4-FFF2-40B4-BE49-F238E27FC236}">
                <a16:creationId xmlns:a16="http://schemas.microsoft.com/office/drawing/2014/main" id="{5A0B7E08-2A36-D1A7-ED69-6D2568EEEFA8}"/>
              </a:ext>
            </a:extLst>
          </p:cNvPr>
          <p:cNvSpPr txBox="1">
            <a:spLocks noChangeArrowheads="1"/>
          </p:cNvSpPr>
          <p:nvPr/>
        </p:nvSpPr>
        <p:spPr bwMode="auto">
          <a:xfrm>
            <a:off x="16767573" y="5551711"/>
            <a:ext cx="642188" cy="150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827213">
              <a:defRPr>
                <a:solidFill>
                  <a:schemeClr val="tx1"/>
                </a:solidFill>
                <a:latin typeface="Calibri" panose="020F0502020204030204" pitchFamily="34" charset="0"/>
              </a:defRPr>
            </a:lvl1pPr>
            <a:lvl2pPr marL="1370013" indent="-455613" defTabSz="1827213">
              <a:defRPr>
                <a:solidFill>
                  <a:schemeClr val="tx1"/>
                </a:solidFill>
                <a:latin typeface="Calibri" panose="020F0502020204030204" pitchFamily="34" charset="0"/>
              </a:defRPr>
            </a:lvl2pPr>
            <a:lvl3pPr marL="2284413" indent="-455613" defTabSz="1827213">
              <a:defRPr>
                <a:solidFill>
                  <a:schemeClr val="tx1"/>
                </a:solidFill>
                <a:latin typeface="Calibri" panose="020F0502020204030204" pitchFamily="34" charset="0"/>
              </a:defRPr>
            </a:lvl3pPr>
            <a:lvl4pPr marL="3198813" indent="-455613" defTabSz="1827213">
              <a:defRPr>
                <a:solidFill>
                  <a:schemeClr val="tx1"/>
                </a:solidFill>
                <a:latin typeface="Calibri" panose="020F0502020204030204" pitchFamily="34" charset="0"/>
              </a:defRPr>
            </a:lvl4pPr>
            <a:lvl5pPr marL="4113213" indent="-455613" defTabSz="1827213">
              <a:defRPr>
                <a:solidFill>
                  <a:schemeClr val="tx1"/>
                </a:solidFill>
                <a:latin typeface="Calibri" panose="020F0502020204030204" pitchFamily="34" charset="0"/>
              </a:defRPr>
            </a:lvl5pPr>
            <a:lvl6pPr marL="4570413" indent="-455613" defTabSz="1827213" eaLnBrk="0" fontAlgn="base" hangingPunct="0">
              <a:spcBef>
                <a:spcPct val="0"/>
              </a:spcBef>
              <a:spcAft>
                <a:spcPct val="0"/>
              </a:spcAft>
              <a:defRPr>
                <a:solidFill>
                  <a:schemeClr val="tx1"/>
                </a:solidFill>
                <a:latin typeface="Calibri" panose="020F0502020204030204" pitchFamily="34" charset="0"/>
              </a:defRPr>
            </a:lvl6pPr>
            <a:lvl7pPr marL="5027613" indent="-455613" defTabSz="1827213" eaLnBrk="0" fontAlgn="base" hangingPunct="0">
              <a:spcBef>
                <a:spcPct val="0"/>
              </a:spcBef>
              <a:spcAft>
                <a:spcPct val="0"/>
              </a:spcAft>
              <a:defRPr>
                <a:solidFill>
                  <a:schemeClr val="tx1"/>
                </a:solidFill>
                <a:latin typeface="Calibri" panose="020F0502020204030204" pitchFamily="34" charset="0"/>
              </a:defRPr>
            </a:lvl7pPr>
            <a:lvl8pPr marL="5484813" indent="-455613" defTabSz="1827213" eaLnBrk="0" fontAlgn="base" hangingPunct="0">
              <a:spcBef>
                <a:spcPct val="0"/>
              </a:spcBef>
              <a:spcAft>
                <a:spcPct val="0"/>
              </a:spcAft>
              <a:defRPr>
                <a:solidFill>
                  <a:schemeClr val="tx1"/>
                </a:solidFill>
                <a:latin typeface="Calibri" panose="020F0502020204030204" pitchFamily="34" charset="0"/>
              </a:defRPr>
            </a:lvl8pPr>
            <a:lvl9pPr marL="5942013" indent="-455613" defTabSz="1827213" eaLnBrk="0" fontAlgn="base" hangingPunct="0">
              <a:spcBef>
                <a:spcPct val="0"/>
              </a:spcBef>
              <a:spcAft>
                <a:spcPct val="0"/>
              </a:spcAft>
              <a:defRPr>
                <a:solidFill>
                  <a:schemeClr val="tx1"/>
                </a:solidFill>
                <a:latin typeface="Calibri" panose="020F0502020204030204" pitchFamily="34" charset="0"/>
              </a:defRPr>
            </a:lvl9pPr>
          </a:lstStyle>
          <a:p>
            <a:pPr algn="r">
              <a:lnSpc>
                <a:spcPct val="90000"/>
              </a:lnSpc>
              <a:spcBef>
                <a:spcPts val="1500"/>
              </a:spcBef>
            </a:pPr>
            <a:r>
              <a:rPr lang="en-US" altLang="en-US">
                <a:solidFill>
                  <a:schemeClr val="bg1"/>
                </a:solidFill>
                <a:latin typeface="PT Sans" panose="020B0503020203020204" pitchFamily="34" charset="0"/>
                <a:ea typeface="PT Sans" panose="020B0503020203020204" pitchFamily="34" charset="0"/>
                <a:cs typeface="PT Sans" panose="020B0503020203020204" pitchFamily="34" charset="0"/>
              </a:rPr>
              <a:t>3/2/2023</a:t>
            </a:r>
          </a:p>
        </p:txBody>
      </p:sp>
      <p:pic>
        <p:nvPicPr>
          <p:cNvPr id="27" name="Graphic 26">
            <a:extLst>
              <a:ext uri="{FF2B5EF4-FFF2-40B4-BE49-F238E27FC236}">
                <a16:creationId xmlns:a16="http://schemas.microsoft.com/office/drawing/2014/main" id="{4A7719FD-1DC4-C482-4733-0F10D60002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512" y="6099977"/>
            <a:ext cx="9167626" cy="754861"/>
          </a:xfrm>
          <a:prstGeom prst="rect">
            <a:avLst/>
          </a:prstGeom>
        </p:spPr>
      </p:pic>
      <p:pic>
        <p:nvPicPr>
          <p:cNvPr id="29" name="Picture 28" descr="A picture containing text, clipart&#10;&#10;Description automatically generated">
            <a:extLst>
              <a:ext uri="{FF2B5EF4-FFF2-40B4-BE49-F238E27FC236}">
                <a16:creationId xmlns:a16="http://schemas.microsoft.com/office/drawing/2014/main" id="{17FF21B2-3928-7AEE-415D-1E685082712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679612" y="6206429"/>
            <a:ext cx="1764509" cy="441128"/>
          </a:xfrm>
          <a:prstGeom prst="rect">
            <a:avLst/>
          </a:prstGeom>
        </p:spPr>
      </p:pic>
      <p:pic>
        <p:nvPicPr>
          <p:cNvPr id="7" name="Picture 6">
            <a:extLst>
              <a:ext uri="{FF2B5EF4-FFF2-40B4-BE49-F238E27FC236}">
                <a16:creationId xmlns:a16="http://schemas.microsoft.com/office/drawing/2014/main" id="{7AC42A0A-7867-3817-7794-08EA9C64EA04}"/>
              </a:ext>
            </a:extLst>
          </p:cNvPr>
          <p:cNvPicPr>
            <a:picLocks noChangeAspect="1"/>
          </p:cNvPicPr>
          <p:nvPr/>
        </p:nvPicPr>
        <p:blipFill>
          <a:blip r:embed="rId6" cstate="screen">
            <a:duotone>
              <a:prstClr val="black"/>
              <a:srgbClr val="03617A">
                <a:tint val="45000"/>
                <a:satMod val="400000"/>
              </a:srgbClr>
            </a:duotone>
            <a:extLst>
              <a:ext uri="{28A0092B-C50C-407E-A947-70E740481C1C}">
                <a14:useLocalDpi xmlns:a14="http://schemas.microsoft.com/office/drawing/2010/main" val="0"/>
              </a:ext>
            </a:extLst>
          </a:blip>
          <a:stretch>
            <a:fillRect/>
          </a:stretch>
        </p:blipFill>
        <p:spPr>
          <a:xfrm>
            <a:off x="1034722" y="1118228"/>
            <a:ext cx="7074555" cy="2971940"/>
          </a:xfrm>
          <a:prstGeom prst="rect">
            <a:avLst/>
          </a:prstGeom>
        </p:spPr>
      </p:pic>
    </p:spTree>
    <p:custDataLst>
      <p:tags r:id="rId1"/>
    </p:custDataLst>
    <p:extLst>
      <p:ext uri="{BB962C8B-B14F-4D97-AF65-F5344CB8AC3E}">
        <p14:creationId xmlns:p14="http://schemas.microsoft.com/office/powerpoint/2010/main" val="1401199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36" descr="Open texture visible after rain.">
            <a:extLst>
              <a:ext uri="{FF2B5EF4-FFF2-40B4-BE49-F238E27FC236}">
                <a16:creationId xmlns:a16="http://schemas.microsoft.com/office/drawing/2014/main" id="{E447A097-7E24-754A-B0AE-F2C8431B2934}"/>
              </a:ext>
            </a:extLst>
          </p:cNvPr>
          <p:cNvSpPr>
            <a:spLocks noChangeAspect="1" noChangeArrowheads="1"/>
          </p:cNvSpPr>
          <p:nvPr/>
        </p:nvSpPr>
        <p:spPr bwMode="auto">
          <a:xfrm>
            <a:off x="4419600" y="28384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38" descr="Open texture visible after rain.">
            <a:extLst>
              <a:ext uri="{FF2B5EF4-FFF2-40B4-BE49-F238E27FC236}">
                <a16:creationId xmlns:a16="http://schemas.microsoft.com/office/drawing/2014/main" id="{3BC274BD-F0D3-94B4-B2D5-441395D793C9}"/>
              </a:ext>
            </a:extLst>
          </p:cNvPr>
          <p:cNvSpPr>
            <a:spLocks noChangeAspect="1" noChangeArrowheads="1"/>
          </p:cNvSpPr>
          <p:nvPr/>
        </p:nvSpPr>
        <p:spPr bwMode="auto">
          <a:xfrm>
            <a:off x="4572000" y="2990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2" name="Diagram 1">
            <a:extLst>
              <a:ext uri="{FF2B5EF4-FFF2-40B4-BE49-F238E27FC236}">
                <a16:creationId xmlns:a16="http://schemas.microsoft.com/office/drawing/2014/main" id="{374FF968-6041-FA4C-6D0F-FCFD9BC4DEC3}"/>
              </a:ext>
            </a:extLst>
          </p:cNvPr>
          <p:cNvGraphicFramePr/>
          <p:nvPr/>
        </p:nvGraphicFramePr>
        <p:xfrm>
          <a:off x="894927" y="952197"/>
          <a:ext cx="7694113" cy="54565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72" name="Picture 48" descr="Faulting close-up.">
            <a:extLst>
              <a:ext uri="{FF2B5EF4-FFF2-40B4-BE49-F238E27FC236}">
                <a16:creationId xmlns:a16="http://schemas.microsoft.com/office/drawing/2014/main" id="{89FEFBF0-3B6A-2392-E3F9-BA3932B86585}"/>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rot="10800000" flipV="1">
            <a:off x="4785357" y="886095"/>
            <a:ext cx="4002612" cy="2676256"/>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12">
            <a:extLst>
              <a:ext uri="{FF2B5EF4-FFF2-40B4-BE49-F238E27FC236}">
                <a16:creationId xmlns:a16="http://schemas.microsoft.com/office/drawing/2014/main" id="{206FACBD-B244-4420-BE24-AD9110F31EC4}"/>
              </a:ext>
            </a:extLst>
          </p:cNvPr>
          <p:cNvSpPr>
            <a:spLocks noGrp="1"/>
          </p:cNvSpPr>
          <p:nvPr>
            <p:ph sz="quarter" idx="16"/>
          </p:nvPr>
        </p:nvSpPr>
        <p:spPr>
          <a:xfrm>
            <a:off x="91699" y="96675"/>
            <a:ext cx="5391609" cy="969568"/>
          </a:xfrm>
          <a:prstGeom prst="rect">
            <a:avLst/>
          </a:prstGeom>
        </p:spPr>
        <p:txBody>
          <a:bodyPr lIns="0"/>
          <a:lstStyle/>
          <a:p>
            <a:pPr marL="0" indent="0">
              <a:lnSpc>
                <a:spcPct val="90000"/>
              </a:lnSpc>
              <a:spcBef>
                <a:spcPts val="750"/>
              </a:spcBef>
              <a:spcAft>
                <a:spcPts val="1800"/>
              </a:spcAft>
              <a:buNone/>
            </a:pPr>
            <a:r>
              <a:rPr lang="en-US" sz="3200" b="1" dirty="0">
                <a:solidFill>
                  <a:schemeClr val="accent1"/>
                </a:solidFill>
                <a:latin typeface="+mj-lt"/>
              </a:rPr>
              <a:t>Pavement Distresses and Causes</a:t>
            </a:r>
          </a:p>
          <a:p>
            <a:pPr marL="258359" lvl="1" indent="0">
              <a:buNone/>
            </a:pPr>
            <a:endParaRPr lang="en-US" sz="3200" dirty="0"/>
          </a:p>
        </p:txBody>
      </p:sp>
      <p:cxnSp>
        <p:nvCxnSpPr>
          <p:cNvPr id="3" name="Straight Connector 2">
            <a:extLst>
              <a:ext uri="{FF2B5EF4-FFF2-40B4-BE49-F238E27FC236}">
                <a16:creationId xmlns:a16="http://schemas.microsoft.com/office/drawing/2014/main" id="{2146725D-2BB8-D597-D046-03F34CA6BB96}"/>
              </a:ext>
            </a:extLst>
          </p:cNvPr>
          <p:cNvCxnSpPr/>
          <p:nvPr/>
        </p:nvCxnSpPr>
        <p:spPr>
          <a:xfrm>
            <a:off x="91699" y="1017140"/>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066" name="Picture 42" descr="Corner break in Seattle, WA on a local road.">
            <a:extLst>
              <a:ext uri="{FF2B5EF4-FFF2-40B4-BE49-F238E27FC236}">
                <a16:creationId xmlns:a16="http://schemas.microsoft.com/office/drawing/2014/main" id="{2E832870-83B8-DB69-1395-F514CA2F86D6}"/>
              </a:ext>
            </a:extLst>
          </p:cNvPr>
          <p:cNvPicPr>
            <a:picLocks noChangeAspect="1" noChangeArrowheads="1"/>
          </p:cNvPicPr>
          <p:nvPr/>
        </p:nvPicPr>
        <p:blipFill rotWithShape="1">
          <a:blip r:embed="rId9" cstate="screen">
            <a:extLst>
              <a:ext uri="{28A0092B-C50C-407E-A947-70E740481C1C}">
                <a14:useLocalDpi xmlns:a14="http://schemas.microsoft.com/office/drawing/2010/main" val="0"/>
              </a:ext>
            </a:extLst>
          </a:blip>
          <a:srcRect/>
          <a:stretch/>
        </p:blipFill>
        <p:spPr bwMode="auto">
          <a:xfrm>
            <a:off x="650146" y="3711651"/>
            <a:ext cx="4096031" cy="269514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evere mix rutting.">
            <a:extLst>
              <a:ext uri="{FF2B5EF4-FFF2-40B4-BE49-F238E27FC236}">
                <a16:creationId xmlns:a16="http://schemas.microsoft.com/office/drawing/2014/main" id="{7623DF83-BFC7-C1A8-1E1A-1337A4D1213D}"/>
              </a:ext>
            </a:extLst>
          </p:cNvPr>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4794807" y="3698621"/>
            <a:ext cx="3951627" cy="266554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Very severely fatigued cracked pavement">
            <a:extLst>
              <a:ext uri="{FF2B5EF4-FFF2-40B4-BE49-F238E27FC236}">
                <a16:creationId xmlns:a16="http://schemas.microsoft.com/office/drawing/2014/main" id="{4CFCD947-DD0E-CB24-E9BD-3263A059AE2A}"/>
              </a:ext>
            </a:extLst>
          </p:cNvPr>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54325" y="2168329"/>
            <a:ext cx="2781092" cy="1980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152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36" descr="Open texture visible after rain.">
            <a:extLst>
              <a:ext uri="{FF2B5EF4-FFF2-40B4-BE49-F238E27FC236}">
                <a16:creationId xmlns:a16="http://schemas.microsoft.com/office/drawing/2014/main" id="{E447A097-7E24-754A-B0AE-F2C8431B2934}"/>
              </a:ext>
            </a:extLst>
          </p:cNvPr>
          <p:cNvSpPr>
            <a:spLocks noChangeAspect="1" noChangeArrowheads="1"/>
          </p:cNvSpPr>
          <p:nvPr/>
        </p:nvSpPr>
        <p:spPr bwMode="auto">
          <a:xfrm>
            <a:off x="4419600" y="28384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38" descr="Open texture visible after rain.">
            <a:extLst>
              <a:ext uri="{FF2B5EF4-FFF2-40B4-BE49-F238E27FC236}">
                <a16:creationId xmlns:a16="http://schemas.microsoft.com/office/drawing/2014/main" id="{3BC274BD-F0D3-94B4-B2D5-441395D793C9}"/>
              </a:ext>
            </a:extLst>
          </p:cNvPr>
          <p:cNvSpPr>
            <a:spLocks noChangeAspect="1" noChangeArrowheads="1"/>
          </p:cNvSpPr>
          <p:nvPr/>
        </p:nvSpPr>
        <p:spPr bwMode="auto">
          <a:xfrm>
            <a:off x="4572000" y="2990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2" name="Diagram 1">
            <a:extLst>
              <a:ext uri="{FF2B5EF4-FFF2-40B4-BE49-F238E27FC236}">
                <a16:creationId xmlns:a16="http://schemas.microsoft.com/office/drawing/2014/main" id="{374FF968-6041-FA4C-6D0F-FCFD9BC4DEC3}"/>
              </a:ext>
            </a:extLst>
          </p:cNvPr>
          <p:cNvGraphicFramePr/>
          <p:nvPr>
            <p:extLst>
              <p:ext uri="{D42A27DB-BD31-4B8C-83A1-F6EECF244321}">
                <p14:modId xmlns:p14="http://schemas.microsoft.com/office/powerpoint/2010/main" val="1024224041"/>
              </p:ext>
            </p:extLst>
          </p:nvPr>
        </p:nvGraphicFramePr>
        <p:xfrm>
          <a:off x="894927" y="952197"/>
          <a:ext cx="7694113" cy="54565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Content Placeholder 12">
            <a:extLst>
              <a:ext uri="{FF2B5EF4-FFF2-40B4-BE49-F238E27FC236}">
                <a16:creationId xmlns:a16="http://schemas.microsoft.com/office/drawing/2014/main" id="{206FACBD-B244-4420-BE24-AD9110F31EC4}"/>
              </a:ext>
            </a:extLst>
          </p:cNvPr>
          <p:cNvSpPr>
            <a:spLocks noGrp="1"/>
          </p:cNvSpPr>
          <p:nvPr>
            <p:ph sz="quarter" idx="16"/>
          </p:nvPr>
        </p:nvSpPr>
        <p:spPr>
          <a:xfrm>
            <a:off x="91699" y="96675"/>
            <a:ext cx="5391609" cy="969568"/>
          </a:xfrm>
          <a:prstGeom prst="rect">
            <a:avLst/>
          </a:prstGeom>
        </p:spPr>
        <p:txBody>
          <a:bodyPr lIns="0"/>
          <a:lstStyle/>
          <a:p>
            <a:pPr marL="0" indent="0">
              <a:lnSpc>
                <a:spcPct val="90000"/>
              </a:lnSpc>
              <a:spcBef>
                <a:spcPts val="750"/>
              </a:spcBef>
              <a:spcAft>
                <a:spcPts val="1800"/>
              </a:spcAft>
              <a:buNone/>
            </a:pPr>
            <a:r>
              <a:rPr lang="en-US" sz="3200" b="1" dirty="0">
                <a:solidFill>
                  <a:schemeClr val="accent1"/>
                </a:solidFill>
                <a:latin typeface="+mj-lt"/>
              </a:rPr>
              <a:t>Pavement Distresses and Causes</a:t>
            </a:r>
          </a:p>
          <a:p>
            <a:pPr marL="258359" lvl="1" indent="0">
              <a:buNone/>
            </a:pPr>
            <a:endParaRPr lang="en-US" sz="3200" dirty="0"/>
          </a:p>
        </p:txBody>
      </p:sp>
      <p:cxnSp>
        <p:nvCxnSpPr>
          <p:cNvPr id="3" name="Straight Connector 2">
            <a:extLst>
              <a:ext uri="{FF2B5EF4-FFF2-40B4-BE49-F238E27FC236}">
                <a16:creationId xmlns:a16="http://schemas.microsoft.com/office/drawing/2014/main" id="{2146725D-2BB8-D597-D046-03F34CA6BB96}"/>
              </a:ext>
            </a:extLst>
          </p:cNvPr>
          <p:cNvCxnSpPr/>
          <p:nvPr/>
        </p:nvCxnSpPr>
        <p:spPr>
          <a:xfrm>
            <a:off x="91699" y="1017140"/>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040" name="Picture 16" descr="BST bleeding in the wheelpaths">
            <a:extLst>
              <a:ext uri="{FF2B5EF4-FFF2-40B4-BE49-F238E27FC236}">
                <a16:creationId xmlns:a16="http://schemas.microsoft.com/office/drawing/2014/main" id="{7A634F82-D0AA-CCCF-DDB7-ADF75545EDA0}"/>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843203" y="949216"/>
            <a:ext cx="3863119" cy="2676257"/>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Fatigue cracking caused by stripping at the bottom HMA.">
            <a:extLst>
              <a:ext uri="{FF2B5EF4-FFF2-40B4-BE49-F238E27FC236}">
                <a16:creationId xmlns:a16="http://schemas.microsoft.com/office/drawing/2014/main" id="{C6A02E82-EA9B-6583-A925-3665BF0FF3C4}"/>
              </a:ext>
            </a:extLst>
          </p:cNvPr>
          <p:cNvPicPr>
            <a:picLocks noChangeAspect="1" noChangeArrowheads="1"/>
          </p:cNvPicPr>
          <p:nvPr/>
        </p:nvPicPr>
        <p:blipFill rotWithShape="1">
          <a:blip r:embed="rId9" cstate="screen">
            <a:extLst>
              <a:ext uri="{28A0092B-C50C-407E-A947-70E740481C1C}">
                <a14:useLocalDpi xmlns:a14="http://schemas.microsoft.com/office/drawing/2010/main" val="0"/>
              </a:ext>
            </a:extLst>
          </a:blip>
          <a:srcRect/>
          <a:stretch/>
        </p:blipFill>
        <p:spPr bwMode="auto">
          <a:xfrm>
            <a:off x="3352399" y="3676677"/>
            <a:ext cx="2048629" cy="2559231"/>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Raveling due to low density.">
            <a:extLst>
              <a:ext uri="{FF2B5EF4-FFF2-40B4-BE49-F238E27FC236}">
                <a16:creationId xmlns:a16="http://schemas.microsoft.com/office/drawing/2014/main" id="{272379A8-5C89-CCF3-E41C-7F30598F1160}"/>
              </a:ext>
            </a:extLst>
          </p:cNvPr>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366020" y="3703388"/>
            <a:ext cx="3187854" cy="25325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47D6375-D7F3-ACF7-8B00-73C8B3998CEA}"/>
              </a:ext>
            </a:extLst>
          </p:cNvPr>
          <p:cNvPicPr>
            <a:picLocks noChangeAspect="1"/>
          </p:cNvPicPr>
          <p:nvPr/>
        </p:nvPicPr>
        <p:blipFill>
          <a:blip r:embed="rId11"/>
          <a:stretch>
            <a:fillRect/>
          </a:stretch>
        </p:blipFill>
        <p:spPr>
          <a:xfrm>
            <a:off x="6472371" y="3661767"/>
            <a:ext cx="2617580" cy="2370707"/>
          </a:xfrm>
          <a:prstGeom prst="rect">
            <a:avLst/>
          </a:prstGeom>
        </p:spPr>
      </p:pic>
      <p:pic>
        <p:nvPicPr>
          <p:cNvPr id="5" name="Picture 4">
            <a:extLst>
              <a:ext uri="{FF2B5EF4-FFF2-40B4-BE49-F238E27FC236}">
                <a16:creationId xmlns:a16="http://schemas.microsoft.com/office/drawing/2014/main" id="{282B41FA-FB0F-5EB6-3146-26515AB4C40B}"/>
              </a:ext>
            </a:extLst>
          </p:cNvPr>
          <p:cNvPicPr>
            <a:picLocks noChangeAspect="1"/>
          </p:cNvPicPr>
          <p:nvPr/>
        </p:nvPicPr>
        <p:blipFill>
          <a:blip r:embed="rId12"/>
          <a:stretch>
            <a:fillRect/>
          </a:stretch>
        </p:blipFill>
        <p:spPr>
          <a:xfrm>
            <a:off x="5193792" y="3676677"/>
            <a:ext cx="2498039" cy="2464879"/>
          </a:xfrm>
          <a:prstGeom prst="rect">
            <a:avLst/>
          </a:prstGeom>
        </p:spPr>
      </p:pic>
    </p:spTree>
    <p:extLst>
      <p:ext uri="{BB962C8B-B14F-4D97-AF65-F5344CB8AC3E}">
        <p14:creationId xmlns:p14="http://schemas.microsoft.com/office/powerpoint/2010/main" val="4276387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36" descr="Open texture visible after rain.">
            <a:extLst>
              <a:ext uri="{FF2B5EF4-FFF2-40B4-BE49-F238E27FC236}">
                <a16:creationId xmlns:a16="http://schemas.microsoft.com/office/drawing/2014/main" id="{E447A097-7E24-754A-B0AE-F2C8431B2934}"/>
              </a:ext>
            </a:extLst>
          </p:cNvPr>
          <p:cNvSpPr>
            <a:spLocks noChangeAspect="1" noChangeArrowheads="1"/>
          </p:cNvSpPr>
          <p:nvPr/>
        </p:nvSpPr>
        <p:spPr bwMode="auto">
          <a:xfrm>
            <a:off x="4419600" y="28384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38" descr="Open texture visible after rain.">
            <a:extLst>
              <a:ext uri="{FF2B5EF4-FFF2-40B4-BE49-F238E27FC236}">
                <a16:creationId xmlns:a16="http://schemas.microsoft.com/office/drawing/2014/main" id="{3BC274BD-F0D3-94B4-B2D5-441395D793C9}"/>
              </a:ext>
            </a:extLst>
          </p:cNvPr>
          <p:cNvSpPr>
            <a:spLocks noChangeAspect="1" noChangeArrowheads="1"/>
          </p:cNvSpPr>
          <p:nvPr/>
        </p:nvSpPr>
        <p:spPr bwMode="auto">
          <a:xfrm>
            <a:off x="4572000" y="2990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2" name="Diagram 1">
            <a:extLst>
              <a:ext uri="{FF2B5EF4-FFF2-40B4-BE49-F238E27FC236}">
                <a16:creationId xmlns:a16="http://schemas.microsoft.com/office/drawing/2014/main" id="{374FF968-6041-FA4C-6D0F-FCFD9BC4DEC3}"/>
              </a:ext>
            </a:extLst>
          </p:cNvPr>
          <p:cNvGraphicFramePr/>
          <p:nvPr/>
        </p:nvGraphicFramePr>
        <p:xfrm>
          <a:off x="894927" y="952197"/>
          <a:ext cx="7694113" cy="54565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Content Placeholder 12">
            <a:extLst>
              <a:ext uri="{FF2B5EF4-FFF2-40B4-BE49-F238E27FC236}">
                <a16:creationId xmlns:a16="http://schemas.microsoft.com/office/drawing/2014/main" id="{206FACBD-B244-4420-BE24-AD9110F31EC4}"/>
              </a:ext>
            </a:extLst>
          </p:cNvPr>
          <p:cNvSpPr>
            <a:spLocks noGrp="1"/>
          </p:cNvSpPr>
          <p:nvPr>
            <p:ph sz="quarter" idx="16"/>
          </p:nvPr>
        </p:nvSpPr>
        <p:spPr>
          <a:xfrm>
            <a:off x="91699" y="96675"/>
            <a:ext cx="5391609" cy="969568"/>
          </a:xfrm>
          <a:prstGeom prst="rect">
            <a:avLst/>
          </a:prstGeom>
        </p:spPr>
        <p:txBody>
          <a:bodyPr lIns="0"/>
          <a:lstStyle/>
          <a:p>
            <a:pPr marL="0" indent="0">
              <a:lnSpc>
                <a:spcPct val="90000"/>
              </a:lnSpc>
              <a:spcBef>
                <a:spcPts val="750"/>
              </a:spcBef>
              <a:spcAft>
                <a:spcPts val="1800"/>
              </a:spcAft>
              <a:buNone/>
            </a:pPr>
            <a:r>
              <a:rPr lang="en-US" sz="3200" b="1" dirty="0">
                <a:solidFill>
                  <a:schemeClr val="accent1"/>
                </a:solidFill>
                <a:latin typeface="+mj-lt"/>
              </a:rPr>
              <a:t>Pavement Distresses and Causes</a:t>
            </a:r>
          </a:p>
          <a:p>
            <a:pPr marL="258359" lvl="1" indent="0">
              <a:buNone/>
            </a:pPr>
            <a:endParaRPr lang="en-US" sz="3200" dirty="0"/>
          </a:p>
        </p:txBody>
      </p:sp>
      <p:cxnSp>
        <p:nvCxnSpPr>
          <p:cNvPr id="3" name="Straight Connector 2">
            <a:extLst>
              <a:ext uri="{FF2B5EF4-FFF2-40B4-BE49-F238E27FC236}">
                <a16:creationId xmlns:a16="http://schemas.microsoft.com/office/drawing/2014/main" id="{2146725D-2BB8-D597-D046-03F34CA6BB96}"/>
              </a:ext>
            </a:extLst>
          </p:cNvPr>
          <p:cNvCxnSpPr/>
          <p:nvPr/>
        </p:nvCxnSpPr>
        <p:spPr>
          <a:xfrm>
            <a:off x="91699" y="1017140"/>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038" name="Picture 14" descr="Blowup on SR 195 in eastern Washington.">
            <a:extLst>
              <a:ext uri="{FF2B5EF4-FFF2-40B4-BE49-F238E27FC236}">
                <a16:creationId xmlns:a16="http://schemas.microsoft.com/office/drawing/2014/main" id="{77150EA3-3005-0027-C18E-1A9579258544}"/>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4741983" y="952197"/>
            <a:ext cx="4134236" cy="27404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0A244B5-C834-965A-3A94-3C2908D0F63C}"/>
              </a:ext>
            </a:extLst>
          </p:cNvPr>
          <p:cNvPicPr>
            <a:picLocks noChangeAspect="1"/>
          </p:cNvPicPr>
          <p:nvPr/>
        </p:nvPicPr>
        <p:blipFill>
          <a:blip r:embed="rId9"/>
          <a:stretch>
            <a:fillRect/>
          </a:stretch>
        </p:blipFill>
        <p:spPr>
          <a:xfrm>
            <a:off x="724159" y="1017140"/>
            <a:ext cx="4029550" cy="5364786"/>
          </a:xfrm>
          <a:prstGeom prst="rect">
            <a:avLst/>
          </a:prstGeom>
        </p:spPr>
      </p:pic>
      <p:pic>
        <p:nvPicPr>
          <p:cNvPr id="1032" name="Picture 8" descr="Road crack repair | Issues and consequences">
            <a:extLst>
              <a:ext uri="{FF2B5EF4-FFF2-40B4-BE49-F238E27FC236}">
                <a16:creationId xmlns:a16="http://schemas.microsoft.com/office/drawing/2014/main" id="{F2D810EA-8184-5020-7F70-82DB8D8C5339}"/>
              </a:ext>
            </a:extLst>
          </p:cNvPr>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2474752" y="952197"/>
            <a:ext cx="2277525" cy="129134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othole on a residential road after heavy rains.">
            <a:extLst>
              <a:ext uri="{FF2B5EF4-FFF2-40B4-BE49-F238E27FC236}">
                <a16:creationId xmlns:a16="http://schemas.microsoft.com/office/drawing/2014/main" id="{5C36B457-4A5A-7404-485B-0CC29A93E574}"/>
              </a:ext>
            </a:extLst>
          </p:cNvPr>
          <p:cNvPicPr>
            <a:picLocks noChangeAspect="1" noChangeArrowheads="1"/>
          </p:cNvPicPr>
          <p:nvPr/>
        </p:nvPicPr>
        <p:blipFill rotWithShape="1">
          <a:blip r:embed="rId11" cstate="screen">
            <a:extLst>
              <a:ext uri="{28A0092B-C50C-407E-A947-70E740481C1C}">
                <a14:useLocalDpi xmlns:a14="http://schemas.microsoft.com/office/drawing/2010/main" val="0"/>
              </a:ext>
            </a:extLst>
          </a:blip>
          <a:srcRect/>
          <a:stretch/>
        </p:blipFill>
        <p:spPr bwMode="auto">
          <a:xfrm>
            <a:off x="1735354" y="4454861"/>
            <a:ext cx="3016918" cy="19538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C51EB21-B0B8-0066-906A-0FB69E3C9154}"/>
              </a:ext>
            </a:extLst>
          </p:cNvPr>
          <p:cNvPicPr>
            <a:picLocks noChangeAspect="1"/>
          </p:cNvPicPr>
          <p:nvPr/>
        </p:nvPicPr>
        <p:blipFill>
          <a:blip r:embed="rId12"/>
          <a:stretch>
            <a:fillRect/>
          </a:stretch>
        </p:blipFill>
        <p:spPr>
          <a:xfrm>
            <a:off x="91699" y="4454861"/>
            <a:ext cx="2164940" cy="1927065"/>
          </a:xfrm>
          <a:prstGeom prst="rect">
            <a:avLst/>
          </a:prstGeom>
        </p:spPr>
      </p:pic>
    </p:spTree>
    <p:extLst>
      <p:ext uri="{BB962C8B-B14F-4D97-AF65-F5344CB8AC3E}">
        <p14:creationId xmlns:p14="http://schemas.microsoft.com/office/powerpoint/2010/main" val="906889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36" descr="Open texture visible after rain.">
            <a:extLst>
              <a:ext uri="{FF2B5EF4-FFF2-40B4-BE49-F238E27FC236}">
                <a16:creationId xmlns:a16="http://schemas.microsoft.com/office/drawing/2014/main" id="{E447A097-7E24-754A-B0AE-F2C8431B2934}"/>
              </a:ext>
            </a:extLst>
          </p:cNvPr>
          <p:cNvSpPr>
            <a:spLocks noChangeAspect="1" noChangeArrowheads="1"/>
          </p:cNvSpPr>
          <p:nvPr/>
        </p:nvSpPr>
        <p:spPr bwMode="auto">
          <a:xfrm>
            <a:off x="4419600" y="28384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38" descr="Open texture visible after rain.">
            <a:extLst>
              <a:ext uri="{FF2B5EF4-FFF2-40B4-BE49-F238E27FC236}">
                <a16:creationId xmlns:a16="http://schemas.microsoft.com/office/drawing/2014/main" id="{3BC274BD-F0D3-94B4-B2D5-441395D793C9}"/>
              </a:ext>
            </a:extLst>
          </p:cNvPr>
          <p:cNvSpPr>
            <a:spLocks noChangeAspect="1" noChangeArrowheads="1"/>
          </p:cNvSpPr>
          <p:nvPr/>
        </p:nvSpPr>
        <p:spPr bwMode="auto">
          <a:xfrm>
            <a:off x="4572000" y="2990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2" name="Diagram 1">
            <a:extLst>
              <a:ext uri="{FF2B5EF4-FFF2-40B4-BE49-F238E27FC236}">
                <a16:creationId xmlns:a16="http://schemas.microsoft.com/office/drawing/2014/main" id="{374FF968-6041-FA4C-6D0F-FCFD9BC4DEC3}"/>
              </a:ext>
            </a:extLst>
          </p:cNvPr>
          <p:cNvGraphicFramePr/>
          <p:nvPr/>
        </p:nvGraphicFramePr>
        <p:xfrm>
          <a:off x="894927" y="952197"/>
          <a:ext cx="7694113" cy="54565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Content Placeholder 12">
            <a:extLst>
              <a:ext uri="{FF2B5EF4-FFF2-40B4-BE49-F238E27FC236}">
                <a16:creationId xmlns:a16="http://schemas.microsoft.com/office/drawing/2014/main" id="{206FACBD-B244-4420-BE24-AD9110F31EC4}"/>
              </a:ext>
            </a:extLst>
          </p:cNvPr>
          <p:cNvSpPr>
            <a:spLocks noGrp="1"/>
          </p:cNvSpPr>
          <p:nvPr>
            <p:ph sz="quarter" idx="16"/>
          </p:nvPr>
        </p:nvSpPr>
        <p:spPr>
          <a:xfrm>
            <a:off x="91699" y="96675"/>
            <a:ext cx="5391609" cy="969568"/>
          </a:xfrm>
          <a:prstGeom prst="rect">
            <a:avLst/>
          </a:prstGeom>
        </p:spPr>
        <p:txBody>
          <a:bodyPr lIns="0"/>
          <a:lstStyle/>
          <a:p>
            <a:pPr marL="0" indent="0">
              <a:lnSpc>
                <a:spcPct val="90000"/>
              </a:lnSpc>
              <a:spcBef>
                <a:spcPts val="750"/>
              </a:spcBef>
              <a:spcAft>
                <a:spcPts val="1800"/>
              </a:spcAft>
              <a:buNone/>
            </a:pPr>
            <a:r>
              <a:rPr lang="en-US" sz="3200" b="1" dirty="0">
                <a:solidFill>
                  <a:schemeClr val="accent1"/>
                </a:solidFill>
                <a:latin typeface="+mj-lt"/>
              </a:rPr>
              <a:t>Pavement Distresses and Causes</a:t>
            </a:r>
          </a:p>
          <a:p>
            <a:pPr marL="258359" lvl="1" indent="0">
              <a:buNone/>
            </a:pPr>
            <a:endParaRPr lang="en-US" sz="3200" dirty="0"/>
          </a:p>
        </p:txBody>
      </p:sp>
      <p:cxnSp>
        <p:nvCxnSpPr>
          <p:cNvPr id="3" name="Straight Connector 2">
            <a:extLst>
              <a:ext uri="{FF2B5EF4-FFF2-40B4-BE49-F238E27FC236}">
                <a16:creationId xmlns:a16="http://schemas.microsoft.com/office/drawing/2014/main" id="{2146725D-2BB8-D597-D046-03F34CA6BB96}"/>
              </a:ext>
            </a:extLst>
          </p:cNvPr>
          <p:cNvCxnSpPr/>
          <p:nvPr/>
        </p:nvCxnSpPr>
        <p:spPr>
          <a:xfrm>
            <a:off x="91699" y="1017140"/>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068" name="Picture 44" descr="Mix Segregation in HMA | Download ...">
            <a:extLst>
              <a:ext uri="{FF2B5EF4-FFF2-40B4-BE49-F238E27FC236}">
                <a16:creationId xmlns:a16="http://schemas.microsoft.com/office/drawing/2014/main" id="{B88C7FED-11C0-BDB6-C7A7-E2D6D1FFFF8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4987" y="946029"/>
            <a:ext cx="3614247" cy="2721151"/>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Centerline streak.">
            <a:extLst>
              <a:ext uri="{FF2B5EF4-FFF2-40B4-BE49-F238E27FC236}">
                <a16:creationId xmlns:a16="http://schemas.microsoft.com/office/drawing/2014/main" id="{2AEC3B4D-7666-A718-DD72-3502ED95A846}"/>
              </a:ext>
            </a:extLst>
          </p:cNvPr>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4768883" y="889297"/>
            <a:ext cx="4066085" cy="2721151"/>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Can Longitudinal Joint Damage be ...">
            <a:extLst>
              <a:ext uri="{FF2B5EF4-FFF2-40B4-BE49-F238E27FC236}">
                <a16:creationId xmlns:a16="http://schemas.microsoft.com/office/drawing/2014/main" id="{A2BDA197-CC56-95E3-E69D-1820235FF0D7}"/>
              </a:ext>
            </a:extLst>
          </p:cNvPr>
          <p:cNvPicPr>
            <a:picLocks noChangeAspect="1" noChangeArrowheads="1"/>
          </p:cNvPicPr>
          <p:nvPr/>
        </p:nvPicPr>
        <p:blipFill rotWithShape="1">
          <a:blip r:embed="rId10" cstate="screen">
            <a:extLst>
              <a:ext uri="{28A0092B-C50C-407E-A947-70E740481C1C}">
                <a14:useLocalDpi xmlns:a14="http://schemas.microsoft.com/office/drawing/2010/main" val="0"/>
              </a:ext>
            </a:extLst>
          </a:blip>
          <a:srcRect/>
          <a:stretch/>
        </p:blipFill>
        <p:spPr bwMode="auto">
          <a:xfrm>
            <a:off x="4741983" y="3578536"/>
            <a:ext cx="3166306" cy="2806517"/>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Marks from stopping too fast">
            <a:extLst>
              <a:ext uri="{FF2B5EF4-FFF2-40B4-BE49-F238E27FC236}">
                <a16:creationId xmlns:a16="http://schemas.microsoft.com/office/drawing/2014/main" id="{A130A702-34CA-EF5F-7E9A-438393718DCB}"/>
              </a:ext>
            </a:extLst>
          </p:cNvPr>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6448223" y="3578536"/>
            <a:ext cx="2380877" cy="2305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8354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F0A12C-EBF3-6C22-E9EA-8A59699F5C46}"/>
              </a:ext>
            </a:extLst>
          </p:cNvPr>
          <p:cNvPicPr>
            <a:picLocks noChangeAspect="1"/>
          </p:cNvPicPr>
          <p:nvPr/>
        </p:nvPicPr>
        <p:blipFill>
          <a:blip r:embed="rId3" cstate="screen">
            <a:extLst>
              <a:ext uri="{28A0092B-C50C-407E-A947-70E740481C1C}">
                <a14:useLocalDpi xmlns:a14="http://schemas.microsoft.com/office/drawing/2010/main" val="0"/>
              </a:ext>
            </a:extLst>
          </a:blip>
          <a:srcRect l="715" r="715"/>
          <a:stretch>
            <a:fillRect/>
          </a:stretch>
        </p:blipFill>
        <p:spPr bwMode="auto">
          <a:xfrm>
            <a:off x="212763" y="919163"/>
            <a:ext cx="8718473" cy="5233157"/>
          </a:xfrm>
          <a:prstGeom prst="rect">
            <a:avLst/>
          </a:prstGeom>
          <a:ln>
            <a:noFill/>
          </a:ln>
          <a:extLst>
            <a:ext uri="{53640926-AAD7-44D8-BBD7-CCE9431645EC}">
              <a14:shadowObscured xmlns:a14="http://schemas.microsoft.com/office/drawing/2010/main"/>
            </a:ext>
          </a:extLst>
        </p:spPr>
      </p:pic>
      <p:sp>
        <p:nvSpPr>
          <p:cNvPr id="13" name="Content Placeholder 12">
            <a:extLst>
              <a:ext uri="{FF2B5EF4-FFF2-40B4-BE49-F238E27FC236}">
                <a16:creationId xmlns:a16="http://schemas.microsoft.com/office/drawing/2014/main" id="{206FACBD-B244-4420-BE24-AD9110F31EC4}"/>
              </a:ext>
            </a:extLst>
          </p:cNvPr>
          <p:cNvSpPr>
            <a:spLocks noGrp="1"/>
          </p:cNvSpPr>
          <p:nvPr>
            <p:ph sz="quarter" idx="16"/>
          </p:nvPr>
        </p:nvSpPr>
        <p:spPr>
          <a:xfrm>
            <a:off x="588125" y="424578"/>
            <a:ext cx="8252428" cy="1094911"/>
          </a:xfrm>
          <a:prstGeom prst="rect">
            <a:avLst/>
          </a:prstGeom>
        </p:spPr>
        <p:txBody>
          <a:bodyPr lIns="0"/>
          <a:lstStyle/>
          <a:p>
            <a:pPr marL="0" indent="0">
              <a:spcAft>
                <a:spcPts val="1800"/>
              </a:spcAft>
              <a:buFont typeface="Arial" panose="020B0604020202020204" pitchFamily="34" charset="0"/>
              <a:buNone/>
            </a:pPr>
            <a:r>
              <a:rPr lang="en-US" sz="3200" b="1" dirty="0">
                <a:solidFill>
                  <a:schemeClr val="accent1"/>
                </a:solidFill>
                <a:latin typeface="+mj-lt"/>
              </a:rPr>
              <a:t>Pavement </a:t>
            </a:r>
          </a:p>
        </p:txBody>
      </p:sp>
      <p:cxnSp>
        <p:nvCxnSpPr>
          <p:cNvPr id="3" name="Straight Connector 2">
            <a:extLst>
              <a:ext uri="{FF2B5EF4-FFF2-40B4-BE49-F238E27FC236}">
                <a16:creationId xmlns:a16="http://schemas.microsoft.com/office/drawing/2014/main" id="{79296048-1279-DB60-EAF4-697595764C2E}"/>
              </a:ext>
            </a:extLst>
          </p:cNvPr>
          <p:cNvCxnSpPr/>
          <p:nvPr/>
        </p:nvCxnSpPr>
        <p:spPr>
          <a:xfrm>
            <a:off x="588125" y="1056997"/>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8354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F0A12C-EBF3-6C22-E9EA-8A59699F5C46}"/>
              </a:ext>
            </a:extLst>
          </p:cNvPr>
          <p:cNvPicPr>
            <a:picLocks noChangeAspect="1"/>
          </p:cNvPicPr>
          <p:nvPr/>
        </p:nvPicPr>
        <p:blipFill>
          <a:blip r:embed="rId3" cstate="screen">
            <a:extLst>
              <a:ext uri="{28A0092B-C50C-407E-A947-70E740481C1C}">
                <a14:useLocalDpi xmlns:a14="http://schemas.microsoft.com/office/drawing/2010/main" val="0"/>
              </a:ext>
            </a:extLst>
          </a:blip>
          <a:srcRect l="715" r="715"/>
          <a:stretch>
            <a:fillRect/>
          </a:stretch>
        </p:blipFill>
        <p:spPr bwMode="auto">
          <a:xfrm>
            <a:off x="212763" y="919163"/>
            <a:ext cx="8718473" cy="5233157"/>
          </a:xfrm>
          <a:prstGeom prst="rect">
            <a:avLst/>
          </a:prstGeom>
          <a:ln>
            <a:noFill/>
          </a:ln>
          <a:extLst>
            <a:ext uri="{53640926-AAD7-44D8-BBD7-CCE9431645EC}">
              <a14:shadowObscured xmlns:a14="http://schemas.microsoft.com/office/drawing/2010/main"/>
            </a:ext>
          </a:extLst>
        </p:spPr>
      </p:pic>
      <p:sp>
        <p:nvSpPr>
          <p:cNvPr id="5" name="Oval 4">
            <a:extLst>
              <a:ext uri="{FF2B5EF4-FFF2-40B4-BE49-F238E27FC236}">
                <a16:creationId xmlns:a16="http://schemas.microsoft.com/office/drawing/2014/main" id="{0DA8292A-1AED-BE84-9CC3-337DB862623F}"/>
              </a:ext>
            </a:extLst>
          </p:cNvPr>
          <p:cNvSpPr/>
          <p:nvPr/>
        </p:nvSpPr>
        <p:spPr>
          <a:xfrm>
            <a:off x="5337313" y="2584174"/>
            <a:ext cx="3220278" cy="1013791"/>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2">
            <a:extLst>
              <a:ext uri="{FF2B5EF4-FFF2-40B4-BE49-F238E27FC236}">
                <a16:creationId xmlns:a16="http://schemas.microsoft.com/office/drawing/2014/main" id="{206FACBD-B244-4420-BE24-AD9110F31EC4}"/>
              </a:ext>
            </a:extLst>
          </p:cNvPr>
          <p:cNvSpPr>
            <a:spLocks noGrp="1"/>
          </p:cNvSpPr>
          <p:nvPr>
            <p:ph sz="quarter" idx="16"/>
          </p:nvPr>
        </p:nvSpPr>
        <p:spPr>
          <a:xfrm>
            <a:off x="588125" y="424578"/>
            <a:ext cx="8252428" cy="1094911"/>
          </a:xfrm>
          <a:prstGeom prst="rect">
            <a:avLst/>
          </a:prstGeom>
        </p:spPr>
        <p:txBody>
          <a:bodyPr lIns="0"/>
          <a:lstStyle/>
          <a:p>
            <a:pPr marL="0" indent="0">
              <a:spcAft>
                <a:spcPts val="1800"/>
              </a:spcAft>
              <a:buFont typeface="Arial" panose="020B0604020202020204" pitchFamily="34" charset="0"/>
              <a:buNone/>
            </a:pPr>
            <a:r>
              <a:rPr lang="en-US" sz="3200" b="1" dirty="0">
                <a:solidFill>
                  <a:schemeClr val="accent1"/>
                </a:solidFill>
                <a:latin typeface="+mj-lt"/>
              </a:rPr>
              <a:t>Pavement </a:t>
            </a:r>
          </a:p>
        </p:txBody>
      </p:sp>
      <p:cxnSp>
        <p:nvCxnSpPr>
          <p:cNvPr id="3" name="Straight Connector 2">
            <a:extLst>
              <a:ext uri="{FF2B5EF4-FFF2-40B4-BE49-F238E27FC236}">
                <a16:creationId xmlns:a16="http://schemas.microsoft.com/office/drawing/2014/main" id="{79296048-1279-DB60-EAF4-697595764C2E}"/>
              </a:ext>
            </a:extLst>
          </p:cNvPr>
          <p:cNvCxnSpPr/>
          <p:nvPr/>
        </p:nvCxnSpPr>
        <p:spPr>
          <a:xfrm>
            <a:off x="588125" y="1056997"/>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21BDF8D-26A0-8FB5-C4CF-C8080DFF41BA}"/>
              </a:ext>
            </a:extLst>
          </p:cNvPr>
          <p:cNvPicPr>
            <a:picLocks noChangeAspect="1"/>
          </p:cNvPicPr>
          <p:nvPr/>
        </p:nvPicPr>
        <p:blipFill>
          <a:blip r:embed="rId4"/>
          <a:stretch>
            <a:fillRect/>
          </a:stretch>
        </p:blipFill>
        <p:spPr>
          <a:xfrm>
            <a:off x="885825" y="2043098"/>
            <a:ext cx="6634164" cy="3676650"/>
          </a:xfrm>
          <a:prstGeom prst="rect">
            <a:avLst/>
          </a:prstGeom>
        </p:spPr>
      </p:pic>
    </p:spTree>
    <p:extLst>
      <p:ext uri="{BB962C8B-B14F-4D97-AF65-F5344CB8AC3E}">
        <p14:creationId xmlns:p14="http://schemas.microsoft.com/office/powerpoint/2010/main" val="2174835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206FACBD-B244-4420-BE24-AD9110F31EC4}"/>
              </a:ext>
            </a:extLst>
          </p:cNvPr>
          <p:cNvSpPr>
            <a:spLocks noGrp="1"/>
          </p:cNvSpPr>
          <p:nvPr>
            <p:ph sz="quarter" idx="16"/>
          </p:nvPr>
        </p:nvSpPr>
        <p:spPr>
          <a:xfrm>
            <a:off x="588125" y="424578"/>
            <a:ext cx="8252428" cy="1094911"/>
          </a:xfrm>
          <a:prstGeom prst="rect">
            <a:avLst/>
          </a:prstGeom>
        </p:spPr>
        <p:txBody>
          <a:bodyPr lIns="0"/>
          <a:lstStyle/>
          <a:p>
            <a:pPr marL="0" indent="0">
              <a:spcAft>
                <a:spcPts val="1800"/>
              </a:spcAft>
              <a:buFont typeface="Arial" panose="020B0604020202020204" pitchFamily="34" charset="0"/>
              <a:buNone/>
            </a:pPr>
            <a:r>
              <a:rPr lang="en-US" sz="3200" b="1" dirty="0">
                <a:solidFill>
                  <a:schemeClr val="accent1"/>
                </a:solidFill>
                <a:latin typeface="+mj-lt"/>
              </a:rPr>
              <a:t>Pavement Treatments</a:t>
            </a:r>
          </a:p>
        </p:txBody>
      </p:sp>
      <p:cxnSp>
        <p:nvCxnSpPr>
          <p:cNvPr id="3" name="Straight Connector 2">
            <a:extLst>
              <a:ext uri="{FF2B5EF4-FFF2-40B4-BE49-F238E27FC236}">
                <a16:creationId xmlns:a16="http://schemas.microsoft.com/office/drawing/2014/main" id="{79296048-1279-DB60-EAF4-697595764C2E}"/>
              </a:ext>
            </a:extLst>
          </p:cNvPr>
          <p:cNvCxnSpPr/>
          <p:nvPr/>
        </p:nvCxnSpPr>
        <p:spPr>
          <a:xfrm>
            <a:off x="588144" y="1606857"/>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Content Placeholder 4">
            <a:extLst>
              <a:ext uri="{FF2B5EF4-FFF2-40B4-BE49-F238E27FC236}">
                <a16:creationId xmlns:a16="http://schemas.microsoft.com/office/drawing/2014/main" id="{83E553FB-DF97-9633-1ACB-CF507A08A845}"/>
              </a:ext>
            </a:extLst>
          </p:cNvPr>
          <p:cNvSpPr txBox="1">
            <a:spLocks/>
          </p:cNvSpPr>
          <p:nvPr/>
        </p:nvSpPr>
        <p:spPr>
          <a:xfrm>
            <a:off x="-5941198" y="0"/>
            <a:ext cx="5895975" cy="3414990"/>
          </a:xfrm>
        </p:spPr>
        <p:txBody>
          <a:bodyPr vert="horz" lIns="91440" tIns="45720" rIns="91440" bIns="45720" rtlCol="0" anchor="t">
            <a:noAutofit/>
          </a:bodyPr>
          <a:lst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27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endParaRPr lang="en-US" sz="27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endPar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2" name="Picture 1">
            <a:extLst>
              <a:ext uri="{FF2B5EF4-FFF2-40B4-BE49-F238E27FC236}">
                <a16:creationId xmlns:a16="http://schemas.microsoft.com/office/drawing/2014/main" id="{942B804D-0253-2CB8-9D7A-4F391DDCA486}"/>
              </a:ext>
            </a:extLst>
          </p:cNvPr>
          <p:cNvPicPr>
            <a:picLocks noChangeAspect="1"/>
          </p:cNvPicPr>
          <p:nvPr/>
        </p:nvPicPr>
        <p:blipFill>
          <a:blip r:embed="rId3"/>
          <a:stretch>
            <a:fillRect/>
          </a:stretch>
        </p:blipFill>
        <p:spPr>
          <a:xfrm>
            <a:off x="-249708" y="2012924"/>
            <a:ext cx="5634113" cy="3119716"/>
          </a:xfrm>
          <a:prstGeom prst="rect">
            <a:avLst/>
          </a:prstGeom>
        </p:spPr>
      </p:pic>
      <p:sp>
        <p:nvSpPr>
          <p:cNvPr id="6" name="Parallelogram 5">
            <a:extLst>
              <a:ext uri="{FF2B5EF4-FFF2-40B4-BE49-F238E27FC236}">
                <a16:creationId xmlns:a16="http://schemas.microsoft.com/office/drawing/2014/main" id="{8C3B19D4-CC9E-5AFF-2AEA-1AA9B7D8B5D8}"/>
              </a:ext>
            </a:extLst>
          </p:cNvPr>
          <p:cNvSpPr/>
          <p:nvPr/>
        </p:nvSpPr>
        <p:spPr>
          <a:xfrm rot="2271979">
            <a:off x="198034" y="2405094"/>
            <a:ext cx="1993049" cy="881565"/>
          </a:xfrm>
          <a:prstGeom prst="parallelogram">
            <a:avLst>
              <a:gd name="adj" fmla="val 92623"/>
            </a:avLst>
          </a:prstGeom>
          <a:solidFill>
            <a:srgbClr val="03617A">
              <a:alpha val="4117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12">
            <a:extLst>
              <a:ext uri="{FF2B5EF4-FFF2-40B4-BE49-F238E27FC236}">
                <a16:creationId xmlns:a16="http://schemas.microsoft.com/office/drawing/2014/main" id="{910E49B8-7DA8-245C-BDB2-23FFF159CB38}"/>
              </a:ext>
            </a:extLst>
          </p:cNvPr>
          <p:cNvSpPr txBox="1">
            <a:spLocks/>
          </p:cNvSpPr>
          <p:nvPr/>
        </p:nvSpPr>
        <p:spPr>
          <a:xfrm>
            <a:off x="588125" y="890486"/>
            <a:ext cx="7855234" cy="872068"/>
          </a:xfrm>
          <a:prstGeom prst="rect">
            <a:avLst/>
          </a:prstGeom>
        </p:spPr>
        <p:txBody>
          <a:bodyPr lIns="0"/>
          <a:lstStyle>
            <a:lvl1pPr marL="214308" indent="-214308" algn="l" defTabSz="685783" rtl="0" eaLnBrk="1" latinLnBrk="0" hangingPunct="1">
              <a:lnSpc>
                <a:spcPct val="100000"/>
              </a:lnSpc>
              <a:spcBef>
                <a:spcPts val="900"/>
              </a:spcBef>
              <a:spcAft>
                <a:spcPts val="0"/>
              </a:spcAft>
              <a:buFont typeface="Arial" panose="020B0604020202020204" pitchFamily="34" charset="0"/>
              <a:buChar char="•"/>
              <a:defRPr sz="1800" kern="1200" spc="38" baseline="0">
                <a:solidFill>
                  <a:schemeClr val="tx1"/>
                </a:solidFill>
                <a:latin typeface="Calibri" panose="020F0502020204030204" pitchFamily="34" charset="0"/>
                <a:ea typeface="+mn-ea"/>
                <a:cs typeface="Calibri" panose="020F0502020204030204" pitchFamily="34" charset="0"/>
              </a:defRPr>
            </a:lvl1pPr>
            <a:lvl2pPr marL="427424" indent="-169065" algn="l" defTabSz="685783" rtl="0" eaLnBrk="1" latinLnBrk="0" hangingPunct="1">
              <a:lnSpc>
                <a:spcPct val="90000"/>
              </a:lnSpc>
              <a:spcBef>
                <a:spcPts val="450"/>
              </a:spcBef>
              <a:spcAft>
                <a:spcPts val="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2pPr>
            <a:lvl3pPr marL="601251" indent="-173827" algn="l" defTabSz="685783" rtl="0" eaLnBrk="1" latinLnBrk="0" hangingPunct="1">
              <a:lnSpc>
                <a:spcPct val="90000"/>
              </a:lnSpc>
              <a:spcBef>
                <a:spcPts val="450"/>
              </a:spcBef>
              <a:spcAft>
                <a:spcPts val="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Aft>
                <a:spcPts val="1800"/>
              </a:spcAft>
              <a:buFont typeface="Arial" panose="020B0604020202020204" pitchFamily="34" charset="0"/>
              <a:buNone/>
            </a:pPr>
            <a:r>
              <a:rPr lang="en-US" sz="3200" b="1" dirty="0">
                <a:solidFill>
                  <a:schemeClr val="accent1"/>
                </a:solidFill>
                <a:latin typeface="+mj-lt"/>
              </a:rPr>
              <a:t>Maintenance and Preventative</a:t>
            </a:r>
          </a:p>
        </p:txBody>
      </p:sp>
      <p:pic>
        <p:nvPicPr>
          <p:cNvPr id="8" name="Picture 7">
            <a:extLst>
              <a:ext uri="{FF2B5EF4-FFF2-40B4-BE49-F238E27FC236}">
                <a16:creationId xmlns:a16="http://schemas.microsoft.com/office/drawing/2014/main" id="{06BA7E83-2124-6BBC-3DBD-C5B5F199CB70}"/>
              </a:ext>
            </a:extLst>
          </p:cNvPr>
          <p:cNvPicPr>
            <a:picLocks noChangeAspect="1"/>
          </p:cNvPicPr>
          <p:nvPr/>
        </p:nvPicPr>
        <p:blipFill>
          <a:blip r:embed="rId4"/>
          <a:stretch>
            <a:fillRect/>
          </a:stretch>
        </p:blipFill>
        <p:spPr>
          <a:xfrm>
            <a:off x="6370835" y="1724931"/>
            <a:ext cx="2341168" cy="2341168"/>
          </a:xfrm>
          <a:prstGeom prst="rect">
            <a:avLst/>
          </a:prstGeom>
        </p:spPr>
      </p:pic>
      <p:pic>
        <p:nvPicPr>
          <p:cNvPr id="9" name="Picture 8">
            <a:extLst>
              <a:ext uri="{FF2B5EF4-FFF2-40B4-BE49-F238E27FC236}">
                <a16:creationId xmlns:a16="http://schemas.microsoft.com/office/drawing/2014/main" id="{AE669F13-4425-221C-78DA-7A5156D52BFC}"/>
              </a:ext>
            </a:extLst>
          </p:cNvPr>
          <p:cNvPicPr>
            <a:picLocks noChangeAspect="1"/>
          </p:cNvPicPr>
          <p:nvPr/>
        </p:nvPicPr>
        <p:blipFill>
          <a:blip r:embed="rId5"/>
          <a:stretch>
            <a:fillRect/>
          </a:stretch>
        </p:blipFill>
        <p:spPr>
          <a:xfrm>
            <a:off x="5819568" y="4532007"/>
            <a:ext cx="3205162" cy="1328171"/>
          </a:xfrm>
          <a:prstGeom prst="rect">
            <a:avLst/>
          </a:prstGeom>
        </p:spPr>
      </p:pic>
      <p:sp>
        <p:nvSpPr>
          <p:cNvPr id="15" name="TextBox 14">
            <a:extLst>
              <a:ext uri="{FF2B5EF4-FFF2-40B4-BE49-F238E27FC236}">
                <a16:creationId xmlns:a16="http://schemas.microsoft.com/office/drawing/2014/main" id="{8DB55229-BB65-21CB-2CFF-BE89E13E79AB}"/>
              </a:ext>
            </a:extLst>
          </p:cNvPr>
          <p:cNvSpPr txBox="1"/>
          <p:nvPr/>
        </p:nvSpPr>
        <p:spPr>
          <a:xfrm>
            <a:off x="1710578" y="1494098"/>
            <a:ext cx="325328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Arial" panose="020B0604020202020204" pitchFamily="34" charset="0"/>
                <a:cs typeface="Arial" panose="020B0604020202020204" pitchFamily="34" charset="0"/>
              </a:rPr>
              <a:t>$3,000/mile/year of life</a:t>
            </a:r>
          </a:p>
        </p:txBody>
      </p:sp>
      <p:sp>
        <p:nvSpPr>
          <p:cNvPr id="19" name="TextBox 18">
            <a:extLst>
              <a:ext uri="{FF2B5EF4-FFF2-40B4-BE49-F238E27FC236}">
                <a16:creationId xmlns:a16="http://schemas.microsoft.com/office/drawing/2014/main" id="{EEABB5C7-DCD3-2B27-D93A-EAE283A6BFC8}"/>
              </a:ext>
            </a:extLst>
          </p:cNvPr>
          <p:cNvSpPr txBox="1"/>
          <p:nvPr/>
        </p:nvSpPr>
        <p:spPr>
          <a:xfrm>
            <a:off x="5562600" y="1321630"/>
            <a:ext cx="3462130" cy="369332"/>
          </a:xfrm>
          <a:prstGeom prst="rect">
            <a:avLst/>
          </a:prstGeom>
          <a:noFill/>
        </p:spPr>
        <p:txBody>
          <a:bodyPr wrap="square">
            <a:spAutoFit/>
          </a:bodyPr>
          <a:lstStyle/>
          <a:p>
            <a:pPr lvl="1"/>
            <a:r>
              <a:rPr lang="en-US" dirty="0">
                <a:solidFill>
                  <a:prstClr val="black"/>
                </a:solidFill>
                <a:latin typeface="Arial" panose="020B0604020202020204" pitchFamily="34" charset="0"/>
                <a:cs typeface="Arial" panose="020B0604020202020204" pitchFamily="34" charset="0"/>
              </a:rPr>
              <a:t>Crack &amp; joint sealing/filling  </a:t>
            </a:r>
            <a:endParaRPr lang="en-US"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9EE70A01-03E9-D083-5661-B60D4C359E14}"/>
              </a:ext>
            </a:extLst>
          </p:cNvPr>
          <p:cNvSpPr txBox="1"/>
          <p:nvPr/>
        </p:nvSpPr>
        <p:spPr>
          <a:xfrm>
            <a:off x="5776705" y="4100068"/>
            <a:ext cx="3462130" cy="369332"/>
          </a:xfrm>
          <a:prstGeom prst="rect">
            <a:avLst/>
          </a:prstGeom>
          <a:noFill/>
        </p:spPr>
        <p:txBody>
          <a:bodyPr wrap="square">
            <a:spAutoFit/>
          </a:bodyPr>
          <a:lstStyle/>
          <a:p>
            <a:pPr lvl="1"/>
            <a:r>
              <a:rPr lang="en-US" dirty="0">
                <a:solidFill>
                  <a:prstClr val="black"/>
                </a:solidFill>
                <a:latin typeface="Arial" panose="020B0604020202020204" pitchFamily="34" charset="0"/>
                <a:cs typeface="Arial" panose="020B0604020202020204" pitchFamily="34" charset="0"/>
              </a:rPr>
              <a:t>Fog Sealing Shoulders</a:t>
            </a:r>
            <a:endParaRPr lang="en-US"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C74D394B-F829-7A3E-8FC6-603BCE71B817}"/>
              </a:ext>
            </a:extLst>
          </p:cNvPr>
          <p:cNvSpPr txBox="1"/>
          <p:nvPr/>
        </p:nvSpPr>
        <p:spPr>
          <a:xfrm>
            <a:off x="3493592" y="5629941"/>
            <a:ext cx="2110299" cy="307777"/>
          </a:xfrm>
          <a:prstGeom prst="rect">
            <a:avLst/>
          </a:prstGeom>
          <a:noFill/>
        </p:spPr>
        <p:txBody>
          <a:bodyPr wrap="square" rtlCol="0">
            <a:spAutoFit/>
          </a:bodyPr>
          <a:lstStyle/>
          <a:p>
            <a:r>
              <a:rPr lang="en-US" sz="1400" dirty="0">
                <a:solidFill>
                  <a:schemeClr val="bg1"/>
                </a:solidFill>
                <a:latin typeface="+mj-lt"/>
              </a:rPr>
              <a:t>Diamond Grinding</a:t>
            </a:r>
          </a:p>
        </p:txBody>
      </p:sp>
    </p:spTree>
    <p:extLst>
      <p:ext uri="{BB962C8B-B14F-4D97-AF65-F5344CB8AC3E}">
        <p14:creationId xmlns:p14="http://schemas.microsoft.com/office/powerpoint/2010/main" val="3793231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outdoor&#10;&#10;Description automatically generated">
            <a:extLst>
              <a:ext uri="{FF2B5EF4-FFF2-40B4-BE49-F238E27FC236}">
                <a16:creationId xmlns:a16="http://schemas.microsoft.com/office/drawing/2014/main" id="{3AF29D85-C56A-BA25-BF02-794CE05E1D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2241" y="1415800"/>
            <a:ext cx="4214812" cy="2103875"/>
          </a:xfrm>
          <a:prstGeom prst="rect">
            <a:avLst/>
          </a:prstGeom>
          <a:effectLst>
            <a:softEdge rad="12700"/>
          </a:effectLst>
        </p:spPr>
      </p:pic>
      <p:sp>
        <p:nvSpPr>
          <p:cNvPr id="13" name="Content Placeholder 12">
            <a:extLst>
              <a:ext uri="{FF2B5EF4-FFF2-40B4-BE49-F238E27FC236}">
                <a16:creationId xmlns:a16="http://schemas.microsoft.com/office/drawing/2014/main" id="{206FACBD-B244-4420-BE24-AD9110F31EC4}"/>
              </a:ext>
            </a:extLst>
          </p:cNvPr>
          <p:cNvSpPr>
            <a:spLocks noGrp="1"/>
          </p:cNvSpPr>
          <p:nvPr>
            <p:ph sz="quarter" idx="16"/>
          </p:nvPr>
        </p:nvSpPr>
        <p:spPr>
          <a:xfrm>
            <a:off x="588125" y="424578"/>
            <a:ext cx="8252428" cy="1094911"/>
          </a:xfrm>
          <a:prstGeom prst="rect">
            <a:avLst/>
          </a:prstGeom>
        </p:spPr>
        <p:txBody>
          <a:bodyPr lIns="0"/>
          <a:lstStyle/>
          <a:p>
            <a:pPr marL="0" indent="0">
              <a:spcAft>
                <a:spcPts val="1800"/>
              </a:spcAft>
              <a:buFont typeface="Arial" panose="020B0604020202020204" pitchFamily="34" charset="0"/>
              <a:buNone/>
            </a:pPr>
            <a:r>
              <a:rPr lang="en-US" sz="3200" b="1" dirty="0">
                <a:solidFill>
                  <a:schemeClr val="accent1"/>
                </a:solidFill>
                <a:latin typeface="+mj-lt"/>
              </a:rPr>
              <a:t>Pavement Treatments</a:t>
            </a:r>
          </a:p>
        </p:txBody>
      </p:sp>
      <p:cxnSp>
        <p:nvCxnSpPr>
          <p:cNvPr id="3" name="Straight Connector 2">
            <a:extLst>
              <a:ext uri="{FF2B5EF4-FFF2-40B4-BE49-F238E27FC236}">
                <a16:creationId xmlns:a16="http://schemas.microsoft.com/office/drawing/2014/main" id="{79296048-1279-DB60-EAF4-697595764C2E}"/>
              </a:ext>
            </a:extLst>
          </p:cNvPr>
          <p:cNvCxnSpPr/>
          <p:nvPr/>
        </p:nvCxnSpPr>
        <p:spPr>
          <a:xfrm>
            <a:off x="588144" y="1606857"/>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42B804D-0253-2CB8-9D7A-4F391DDCA486}"/>
              </a:ext>
            </a:extLst>
          </p:cNvPr>
          <p:cNvPicPr>
            <a:picLocks noChangeAspect="1"/>
          </p:cNvPicPr>
          <p:nvPr/>
        </p:nvPicPr>
        <p:blipFill>
          <a:blip r:embed="rId4"/>
          <a:stretch>
            <a:fillRect/>
          </a:stretch>
        </p:blipFill>
        <p:spPr>
          <a:xfrm>
            <a:off x="225258" y="2908716"/>
            <a:ext cx="5634113" cy="3119716"/>
          </a:xfrm>
          <a:prstGeom prst="rect">
            <a:avLst/>
          </a:prstGeom>
        </p:spPr>
      </p:pic>
      <p:sp>
        <p:nvSpPr>
          <p:cNvPr id="6" name="Parallelogram 5">
            <a:extLst>
              <a:ext uri="{FF2B5EF4-FFF2-40B4-BE49-F238E27FC236}">
                <a16:creationId xmlns:a16="http://schemas.microsoft.com/office/drawing/2014/main" id="{8C3B19D4-CC9E-5AFF-2AEA-1AA9B7D8B5D8}"/>
              </a:ext>
            </a:extLst>
          </p:cNvPr>
          <p:cNvSpPr/>
          <p:nvPr/>
        </p:nvSpPr>
        <p:spPr>
          <a:xfrm rot="2251118">
            <a:off x="950905" y="2507128"/>
            <a:ext cx="2904317" cy="2038343"/>
          </a:xfrm>
          <a:prstGeom prst="parallelogram">
            <a:avLst>
              <a:gd name="adj" fmla="val 82829"/>
            </a:avLst>
          </a:prstGeom>
          <a:solidFill>
            <a:srgbClr val="03617A">
              <a:alpha val="4117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12">
            <a:extLst>
              <a:ext uri="{FF2B5EF4-FFF2-40B4-BE49-F238E27FC236}">
                <a16:creationId xmlns:a16="http://schemas.microsoft.com/office/drawing/2014/main" id="{910E49B8-7DA8-245C-BDB2-23FFF159CB38}"/>
              </a:ext>
            </a:extLst>
          </p:cNvPr>
          <p:cNvSpPr txBox="1">
            <a:spLocks/>
          </p:cNvSpPr>
          <p:nvPr/>
        </p:nvSpPr>
        <p:spPr>
          <a:xfrm>
            <a:off x="588125" y="890486"/>
            <a:ext cx="7855234" cy="872068"/>
          </a:xfrm>
          <a:prstGeom prst="rect">
            <a:avLst/>
          </a:prstGeom>
        </p:spPr>
        <p:txBody>
          <a:bodyPr lIns="0"/>
          <a:lstStyle>
            <a:lvl1pPr marL="214308" indent="-214308" algn="l" defTabSz="685783" rtl="0" eaLnBrk="1" latinLnBrk="0" hangingPunct="1">
              <a:lnSpc>
                <a:spcPct val="100000"/>
              </a:lnSpc>
              <a:spcBef>
                <a:spcPts val="900"/>
              </a:spcBef>
              <a:spcAft>
                <a:spcPts val="0"/>
              </a:spcAft>
              <a:buFont typeface="Arial" panose="020B0604020202020204" pitchFamily="34" charset="0"/>
              <a:buChar char="•"/>
              <a:defRPr sz="1800" kern="1200" spc="38" baseline="0">
                <a:solidFill>
                  <a:schemeClr val="tx1"/>
                </a:solidFill>
                <a:latin typeface="Calibri" panose="020F0502020204030204" pitchFamily="34" charset="0"/>
                <a:ea typeface="+mn-ea"/>
                <a:cs typeface="Calibri" panose="020F0502020204030204" pitchFamily="34" charset="0"/>
              </a:defRPr>
            </a:lvl1pPr>
            <a:lvl2pPr marL="427424" indent="-169065" algn="l" defTabSz="685783" rtl="0" eaLnBrk="1" latinLnBrk="0" hangingPunct="1">
              <a:lnSpc>
                <a:spcPct val="90000"/>
              </a:lnSpc>
              <a:spcBef>
                <a:spcPts val="450"/>
              </a:spcBef>
              <a:spcAft>
                <a:spcPts val="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2pPr>
            <a:lvl3pPr marL="601251" indent="-173827" algn="l" defTabSz="685783" rtl="0" eaLnBrk="1" latinLnBrk="0" hangingPunct="1">
              <a:lnSpc>
                <a:spcPct val="90000"/>
              </a:lnSpc>
              <a:spcBef>
                <a:spcPts val="450"/>
              </a:spcBef>
              <a:spcAft>
                <a:spcPts val="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Aft>
                <a:spcPts val="1800"/>
              </a:spcAft>
              <a:buFont typeface="Arial" panose="020B0604020202020204" pitchFamily="34" charset="0"/>
              <a:buNone/>
            </a:pPr>
            <a:r>
              <a:rPr lang="en-US" sz="3200" b="1" dirty="0">
                <a:solidFill>
                  <a:schemeClr val="accent1"/>
                </a:solidFill>
                <a:latin typeface="+mj-lt"/>
              </a:rPr>
              <a:t>Maintenance and Preventative</a:t>
            </a:r>
          </a:p>
        </p:txBody>
      </p:sp>
      <p:sp>
        <p:nvSpPr>
          <p:cNvPr id="10" name="TextBox 9">
            <a:extLst>
              <a:ext uri="{FF2B5EF4-FFF2-40B4-BE49-F238E27FC236}">
                <a16:creationId xmlns:a16="http://schemas.microsoft.com/office/drawing/2014/main" id="{7CB886C5-ED9C-32BD-7169-3C589FD8CAF4}"/>
              </a:ext>
            </a:extLst>
          </p:cNvPr>
          <p:cNvSpPr txBox="1"/>
          <p:nvPr/>
        </p:nvSpPr>
        <p:spPr>
          <a:xfrm>
            <a:off x="7207133" y="3006815"/>
            <a:ext cx="1936867" cy="307777"/>
          </a:xfrm>
          <a:prstGeom prst="rect">
            <a:avLst/>
          </a:prstGeom>
          <a:noFill/>
        </p:spPr>
        <p:txBody>
          <a:bodyPr wrap="square" rtlCol="0">
            <a:spAutoFit/>
          </a:bodyPr>
          <a:lstStyle/>
          <a:p>
            <a:r>
              <a:rPr lang="en-US" sz="1400" dirty="0" err="1">
                <a:solidFill>
                  <a:schemeClr val="bg1"/>
                </a:solidFill>
                <a:latin typeface="+mj-lt"/>
              </a:rPr>
              <a:t>Microsurfacing</a:t>
            </a:r>
            <a:endParaRPr lang="en-US" sz="1400" dirty="0">
              <a:solidFill>
                <a:schemeClr val="bg1"/>
              </a:solidFill>
              <a:latin typeface="+mj-lt"/>
            </a:endParaRPr>
          </a:p>
        </p:txBody>
      </p:sp>
      <p:pic>
        <p:nvPicPr>
          <p:cNvPr id="9" name="Picture 8">
            <a:extLst>
              <a:ext uri="{FF2B5EF4-FFF2-40B4-BE49-F238E27FC236}">
                <a16:creationId xmlns:a16="http://schemas.microsoft.com/office/drawing/2014/main" id="{FA4E19AC-AE71-01D4-DDF7-DB13DD91F870}"/>
              </a:ext>
            </a:extLst>
          </p:cNvPr>
          <p:cNvPicPr>
            <a:picLocks noChangeAspect="1"/>
          </p:cNvPicPr>
          <p:nvPr/>
        </p:nvPicPr>
        <p:blipFill>
          <a:blip r:embed="rId5"/>
          <a:stretch>
            <a:fillRect/>
          </a:stretch>
        </p:blipFill>
        <p:spPr>
          <a:xfrm>
            <a:off x="6475178" y="3542430"/>
            <a:ext cx="2434098" cy="2425084"/>
          </a:xfrm>
          <a:prstGeom prst="rect">
            <a:avLst/>
          </a:prstGeom>
        </p:spPr>
      </p:pic>
      <p:sp>
        <p:nvSpPr>
          <p:cNvPr id="11" name="TextBox 10">
            <a:extLst>
              <a:ext uri="{FF2B5EF4-FFF2-40B4-BE49-F238E27FC236}">
                <a16:creationId xmlns:a16="http://schemas.microsoft.com/office/drawing/2014/main" id="{7D97A95F-B376-41B1-D2F2-07E81237A0E8}"/>
              </a:ext>
            </a:extLst>
          </p:cNvPr>
          <p:cNvSpPr txBox="1"/>
          <p:nvPr/>
        </p:nvSpPr>
        <p:spPr>
          <a:xfrm>
            <a:off x="3871732" y="5394717"/>
            <a:ext cx="3572530"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Arial" panose="020B0604020202020204" pitchFamily="34" charset="0"/>
                <a:cs typeface="Arial" panose="020B0604020202020204" pitchFamily="34" charset="0"/>
              </a:rPr>
              <a:t>$12,000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Arial" panose="020B0604020202020204" pitchFamily="34" charset="0"/>
                <a:cs typeface="Arial" panose="020B0604020202020204" pitchFamily="34" charset="0"/>
              </a:rPr>
              <a:t>/mile/year of life</a:t>
            </a:r>
          </a:p>
        </p:txBody>
      </p:sp>
      <p:sp>
        <p:nvSpPr>
          <p:cNvPr id="12" name="TextBox 11">
            <a:extLst>
              <a:ext uri="{FF2B5EF4-FFF2-40B4-BE49-F238E27FC236}">
                <a16:creationId xmlns:a16="http://schemas.microsoft.com/office/drawing/2014/main" id="{0CA5EC42-1C78-F689-85D0-9656AF73CD35}"/>
              </a:ext>
            </a:extLst>
          </p:cNvPr>
          <p:cNvSpPr txBox="1"/>
          <p:nvPr/>
        </p:nvSpPr>
        <p:spPr>
          <a:xfrm>
            <a:off x="7034170" y="5542616"/>
            <a:ext cx="1757854" cy="369332"/>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1” Thin Overlay</a:t>
            </a:r>
          </a:p>
        </p:txBody>
      </p:sp>
      <p:sp>
        <p:nvSpPr>
          <p:cNvPr id="17" name="Isosceles Triangle 16">
            <a:extLst>
              <a:ext uri="{FF2B5EF4-FFF2-40B4-BE49-F238E27FC236}">
                <a16:creationId xmlns:a16="http://schemas.microsoft.com/office/drawing/2014/main" id="{2466F133-B7B7-84C8-EAF3-B34CF66F209F}"/>
              </a:ext>
            </a:extLst>
          </p:cNvPr>
          <p:cNvSpPr/>
          <p:nvPr/>
        </p:nvSpPr>
        <p:spPr>
          <a:xfrm rot="15219836">
            <a:off x="1665816" y="1561787"/>
            <a:ext cx="808185" cy="2930841"/>
          </a:xfrm>
          <a:prstGeom prs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DB55229-BB65-21CB-2CFF-BE89E13E79AB}"/>
              </a:ext>
            </a:extLst>
          </p:cNvPr>
          <p:cNvSpPr txBox="1"/>
          <p:nvPr/>
        </p:nvSpPr>
        <p:spPr>
          <a:xfrm>
            <a:off x="514190" y="1935047"/>
            <a:ext cx="3253289"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Arial" panose="020B0604020202020204" pitchFamily="34" charset="0"/>
                <a:cs typeface="Arial" panose="020B0604020202020204" pitchFamily="34" charset="0"/>
              </a:rPr>
              <a:t>$5,000 – $9,000/mile/year of life</a:t>
            </a:r>
          </a:p>
        </p:txBody>
      </p:sp>
    </p:spTree>
    <p:extLst>
      <p:ext uri="{BB962C8B-B14F-4D97-AF65-F5344CB8AC3E}">
        <p14:creationId xmlns:p14="http://schemas.microsoft.com/office/powerpoint/2010/main" val="18953792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outdoor&#10;&#10;Description automatically generated">
            <a:extLst>
              <a:ext uri="{FF2B5EF4-FFF2-40B4-BE49-F238E27FC236}">
                <a16:creationId xmlns:a16="http://schemas.microsoft.com/office/drawing/2014/main" id="{3AF29D85-C56A-BA25-BF02-794CE05E1D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2241" y="1415800"/>
            <a:ext cx="4214812" cy="2103875"/>
          </a:xfrm>
          <a:prstGeom prst="rect">
            <a:avLst/>
          </a:prstGeom>
          <a:effectLst>
            <a:softEdge rad="12700"/>
          </a:effectLst>
        </p:spPr>
      </p:pic>
      <p:sp>
        <p:nvSpPr>
          <p:cNvPr id="13" name="Content Placeholder 12">
            <a:extLst>
              <a:ext uri="{FF2B5EF4-FFF2-40B4-BE49-F238E27FC236}">
                <a16:creationId xmlns:a16="http://schemas.microsoft.com/office/drawing/2014/main" id="{206FACBD-B244-4420-BE24-AD9110F31EC4}"/>
              </a:ext>
            </a:extLst>
          </p:cNvPr>
          <p:cNvSpPr>
            <a:spLocks noGrp="1"/>
          </p:cNvSpPr>
          <p:nvPr>
            <p:ph sz="quarter" idx="16"/>
          </p:nvPr>
        </p:nvSpPr>
        <p:spPr>
          <a:xfrm>
            <a:off x="588125" y="424578"/>
            <a:ext cx="8252428" cy="1094911"/>
          </a:xfrm>
          <a:prstGeom prst="rect">
            <a:avLst/>
          </a:prstGeom>
        </p:spPr>
        <p:txBody>
          <a:bodyPr lIns="0"/>
          <a:lstStyle/>
          <a:p>
            <a:pPr marL="0" indent="0">
              <a:spcAft>
                <a:spcPts val="1800"/>
              </a:spcAft>
              <a:buFont typeface="Arial" panose="020B0604020202020204" pitchFamily="34" charset="0"/>
              <a:buNone/>
            </a:pPr>
            <a:r>
              <a:rPr lang="en-US" sz="3200" b="1" dirty="0">
                <a:solidFill>
                  <a:schemeClr val="accent1"/>
                </a:solidFill>
                <a:latin typeface="+mj-lt"/>
              </a:rPr>
              <a:t>Pavement Treatments</a:t>
            </a:r>
          </a:p>
        </p:txBody>
      </p:sp>
      <p:cxnSp>
        <p:nvCxnSpPr>
          <p:cNvPr id="3" name="Straight Connector 2">
            <a:extLst>
              <a:ext uri="{FF2B5EF4-FFF2-40B4-BE49-F238E27FC236}">
                <a16:creationId xmlns:a16="http://schemas.microsoft.com/office/drawing/2014/main" id="{79296048-1279-DB60-EAF4-697595764C2E}"/>
              </a:ext>
            </a:extLst>
          </p:cNvPr>
          <p:cNvCxnSpPr/>
          <p:nvPr/>
        </p:nvCxnSpPr>
        <p:spPr>
          <a:xfrm>
            <a:off x="588144" y="1606857"/>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42B804D-0253-2CB8-9D7A-4F391DDCA486}"/>
              </a:ext>
            </a:extLst>
          </p:cNvPr>
          <p:cNvPicPr>
            <a:picLocks noChangeAspect="1"/>
          </p:cNvPicPr>
          <p:nvPr/>
        </p:nvPicPr>
        <p:blipFill>
          <a:blip r:embed="rId4"/>
          <a:stretch>
            <a:fillRect/>
          </a:stretch>
        </p:blipFill>
        <p:spPr>
          <a:xfrm>
            <a:off x="225258" y="2908716"/>
            <a:ext cx="5634113" cy="3119716"/>
          </a:xfrm>
          <a:prstGeom prst="rect">
            <a:avLst/>
          </a:prstGeom>
        </p:spPr>
      </p:pic>
      <p:sp>
        <p:nvSpPr>
          <p:cNvPr id="6" name="Parallelogram 5">
            <a:extLst>
              <a:ext uri="{FF2B5EF4-FFF2-40B4-BE49-F238E27FC236}">
                <a16:creationId xmlns:a16="http://schemas.microsoft.com/office/drawing/2014/main" id="{8C3B19D4-CC9E-5AFF-2AEA-1AA9B7D8B5D8}"/>
              </a:ext>
            </a:extLst>
          </p:cNvPr>
          <p:cNvSpPr/>
          <p:nvPr/>
        </p:nvSpPr>
        <p:spPr>
          <a:xfrm rot="2251118">
            <a:off x="950905" y="2507128"/>
            <a:ext cx="2904317" cy="2038343"/>
          </a:xfrm>
          <a:prstGeom prst="parallelogram">
            <a:avLst>
              <a:gd name="adj" fmla="val 82829"/>
            </a:avLst>
          </a:prstGeom>
          <a:solidFill>
            <a:srgbClr val="03617A">
              <a:alpha val="4117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12">
            <a:extLst>
              <a:ext uri="{FF2B5EF4-FFF2-40B4-BE49-F238E27FC236}">
                <a16:creationId xmlns:a16="http://schemas.microsoft.com/office/drawing/2014/main" id="{910E49B8-7DA8-245C-BDB2-23FFF159CB38}"/>
              </a:ext>
            </a:extLst>
          </p:cNvPr>
          <p:cNvSpPr txBox="1">
            <a:spLocks/>
          </p:cNvSpPr>
          <p:nvPr/>
        </p:nvSpPr>
        <p:spPr>
          <a:xfrm>
            <a:off x="588125" y="890486"/>
            <a:ext cx="7855234" cy="872068"/>
          </a:xfrm>
          <a:prstGeom prst="rect">
            <a:avLst/>
          </a:prstGeom>
        </p:spPr>
        <p:txBody>
          <a:bodyPr lIns="0"/>
          <a:lstStyle>
            <a:lvl1pPr marL="214308" indent="-214308" algn="l" defTabSz="685783" rtl="0" eaLnBrk="1" latinLnBrk="0" hangingPunct="1">
              <a:lnSpc>
                <a:spcPct val="100000"/>
              </a:lnSpc>
              <a:spcBef>
                <a:spcPts val="900"/>
              </a:spcBef>
              <a:spcAft>
                <a:spcPts val="0"/>
              </a:spcAft>
              <a:buFont typeface="Arial" panose="020B0604020202020204" pitchFamily="34" charset="0"/>
              <a:buChar char="•"/>
              <a:defRPr sz="1800" kern="1200" spc="38" baseline="0">
                <a:solidFill>
                  <a:schemeClr val="tx1"/>
                </a:solidFill>
                <a:latin typeface="Calibri" panose="020F0502020204030204" pitchFamily="34" charset="0"/>
                <a:ea typeface="+mn-ea"/>
                <a:cs typeface="Calibri" panose="020F0502020204030204" pitchFamily="34" charset="0"/>
              </a:defRPr>
            </a:lvl1pPr>
            <a:lvl2pPr marL="427424" indent="-169065" algn="l" defTabSz="685783" rtl="0" eaLnBrk="1" latinLnBrk="0" hangingPunct="1">
              <a:lnSpc>
                <a:spcPct val="90000"/>
              </a:lnSpc>
              <a:spcBef>
                <a:spcPts val="450"/>
              </a:spcBef>
              <a:spcAft>
                <a:spcPts val="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2pPr>
            <a:lvl3pPr marL="601251" indent="-173827" algn="l" defTabSz="685783" rtl="0" eaLnBrk="1" latinLnBrk="0" hangingPunct="1">
              <a:lnSpc>
                <a:spcPct val="90000"/>
              </a:lnSpc>
              <a:spcBef>
                <a:spcPts val="450"/>
              </a:spcBef>
              <a:spcAft>
                <a:spcPts val="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Aft>
                <a:spcPts val="1800"/>
              </a:spcAft>
              <a:buFont typeface="Arial" panose="020B0604020202020204" pitchFamily="34" charset="0"/>
              <a:buNone/>
            </a:pPr>
            <a:r>
              <a:rPr lang="en-US" sz="3200" b="1" dirty="0">
                <a:solidFill>
                  <a:schemeClr val="accent1"/>
                </a:solidFill>
                <a:latin typeface="+mj-lt"/>
              </a:rPr>
              <a:t>Maintenance and Preventative</a:t>
            </a:r>
          </a:p>
        </p:txBody>
      </p:sp>
      <p:sp>
        <p:nvSpPr>
          <p:cNvPr id="10" name="TextBox 9">
            <a:extLst>
              <a:ext uri="{FF2B5EF4-FFF2-40B4-BE49-F238E27FC236}">
                <a16:creationId xmlns:a16="http://schemas.microsoft.com/office/drawing/2014/main" id="{7CB886C5-ED9C-32BD-7169-3C589FD8CAF4}"/>
              </a:ext>
            </a:extLst>
          </p:cNvPr>
          <p:cNvSpPr txBox="1"/>
          <p:nvPr/>
        </p:nvSpPr>
        <p:spPr>
          <a:xfrm>
            <a:off x="7207133" y="3006815"/>
            <a:ext cx="1936867" cy="307777"/>
          </a:xfrm>
          <a:prstGeom prst="rect">
            <a:avLst/>
          </a:prstGeom>
          <a:noFill/>
        </p:spPr>
        <p:txBody>
          <a:bodyPr wrap="square" rtlCol="0">
            <a:spAutoFit/>
          </a:bodyPr>
          <a:lstStyle/>
          <a:p>
            <a:r>
              <a:rPr lang="en-US" sz="1400" dirty="0" err="1">
                <a:solidFill>
                  <a:schemeClr val="bg1"/>
                </a:solidFill>
                <a:latin typeface="+mj-lt"/>
              </a:rPr>
              <a:t>Microsurfacing</a:t>
            </a:r>
            <a:endParaRPr lang="en-US" sz="1400" dirty="0">
              <a:solidFill>
                <a:schemeClr val="bg1"/>
              </a:solidFill>
              <a:latin typeface="+mj-lt"/>
            </a:endParaRPr>
          </a:p>
        </p:txBody>
      </p:sp>
      <p:sp>
        <p:nvSpPr>
          <p:cNvPr id="12" name="TextBox 11">
            <a:extLst>
              <a:ext uri="{FF2B5EF4-FFF2-40B4-BE49-F238E27FC236}">
                <a16:creationId xmlns:a16="http://schemas.microsoft.com/office/drawing/2014/main" id="{0CA5EC42-1C78-F689-85D0-9656AF73CD35}"/>
              </a:ext>
            </a:extLst>
          </p:cNvPr>
          <p:cNvSpPr txBox="1"/>
          <p:nvPr/>
        </p:nvSpPr>
        <p:spPr>
          <a:xfrm>
            <a:off x="7034170" y="5542616"/>
            <a:ext cx="1757854" cy="369332"/>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1” Thin Overlay</a:t>
            </a:r>
          </a:p>
        </p:txBody>
      </p:sp>
      <p:sp>
        <p:nvSpPr>
          <p:cNvPr id="17" name="Isosceles Triangle 16">
            <a:extLst>
              <a:ext uri="{FF2B5EF4-FFF2-40B4-BE49-F238E27FC236}">
                <a16:creationId xmlns:a16="http://schemas.microsoft.com/office/drawing/2014/main" id="{2466F133-B7B7-84C8-EAF3-B34CF66F209F}"/>
              </a:ext>
            </a:extLst>
          </p:cNvPr>
          <p:cNvSpPr/>
          <p:nvPr/>
        </p:nvSpPr>
        <p:spPr>
          <a:xfrm rot="15219836">
            <a:off x="1665816" y="1561787"/>
            <a:ext cx="808185" cy="2930841"/>
          </a:xfrm>
          <a:prstGeom prs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DB55229-BB65-21CB-2CFF-BE89E13E79AB}"/>
              </a:ext>
            </a:extLst>
          </p:cNvPr>
          <p:cNvSpPr txBox="1"/>
          <p:nvPr/>
        </p:nvSpPr>
        <p:spPr>
          <a:xfrm>
            <a:off x="514190" y="1935047"/>
            <a:ext cx="3253289"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Arial" panose="020B0604020202020204" pitchFamily="34" charset="0"/>
                <a:cs typeface="Arial" panose="020B0604020202020204" pitchFamily="34" charset="0"/>
              </a:rPr>
              <a:t>$5,000 – $9,000/mile/year of life</a:t>
            </a:r>
          </a:p>
        </p:txBody>
      </p:sp>
      <p:pic>
        <p:nvPicPr>
          <p:cNvPr id="8" name="Picture 7" descr="A close-up of a train track&#10;&#10;Description automatically generated with low confidence">
            <a:extLst>
              <a:ext uri="{FF2B5EF4-FFF2-40B4-BE49-F238E27FC236}">
                <a16:creationId xmlns:a16="http://schemas.microsoft.com/office/drawing/2014/main" id="{C9C0F98B-E9F4-831A-5497-588C65113AB2}"/>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572811" y="4497475"/>
            <a:ext cx="3389549" cy="21824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TextBox 15">
            <a:extLst>
              <a:ext uri="{FF2B5EF4-FFF2-40B4-BE49-F238E27FC236}">
                <a16:creationId xmlns:a16="http://schemas.microsoft.com/office/drawing/2014/main" id="{5B5045C5-82DD-4710-6A24-944A0639CFC8}"/>
              </a:ext>
            </a:extLst>
          </p:cNvPr>
          <p:cNvSpPr txBox="1"/>
          <p:nvPr/>
        </p:nvSpPr>
        <p:spPr>
          <a:xfrm>
            <a:off x="6332098" y="5766882"/>
            <a:ext cx="2110299" cy="307777"/>
          </a:xfrm>
          <a:prstGeom prst="rect">
            <a:avLst/>
          </a:prstGeom>
          <a:noFill/>
        </p:spPr>
        <p:txBody>
          <a:bodyPr wrap="square" rtlCol="0">
            <a:spAutoFit/>
          </a:bodyPr>
          <a:lstStyle/>
          <a:p>
            <a:r>
              <a:rPr lang="en-US" sz="1400" dirty="0">
                <a:solidFill>
                  <a:schemeClr val="bg1"/>
                </a:solidFill>
                <a:latin typeface="+mj-lt"/>
              </a:rPr>
              <a:t>Diamond Grinding</a:t>
            </a:r>
          </a:p>
        </p:txBody>
      </p:sp>
      <p:sp>
        <p:nvSpPr>
          <p:cNvPr id="18" name="TextBox 17">
            <a:extLst>
              <a:ext uri="{FF2B5EF4-FFF2-40B4-BE49-F238E27FC236}">
                <a16:creationId xmlns:a16="http://schemas.microsoft.com/office/drawing/2014/main" id="{1568A989-D512-4C95-60C6-B86D093EC18C}"/>
              </a:ext>
            </a:extLst>
          </p:cNvPr>
          <p:cNvSpPr txBox="1"/>
          <p:nvPr/>
        </p:nvSpPr>
        <p:spPr>
          <a:xfrm>
            <a:off x="3716573" y="5375216"/>
            <a:ext cx="181525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Arial" panose="020B0604020202020204" pitchFamily="34" charset="0"/>
                <a:cs typeface="Arial" panose="020B0604020202020204" pitchFamily="34" charset="0"/>
              </a:rPr>
              <a:t>$9,000/mile/year of life</a:t>
            </a:r>
          </a:p>
        </p:txBody>
      </p:sp>
    </p:spTree>
    <p:extLst>
      <p:ext uri="{BB962C8B-B14F-4D97-AF65-F5344CB8AC3E}">
        <p14:creationId xmlns:p14="http://schemas.microsoft.com/office/powerpoint/2010/main" val="2207793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road, sky, outdoor, transport&#10;&#10;Description automatically generated">
            <a:extLst>
              <a:ext uri="{FF2B5EF4-FFF2-40B4-BE49-F238E27FC236}">
                <a16:creationId xmlns:a16="http://schemas.microsoft.com/office/drawing/2014/main" id="{CEF3E9AC-F4D7-3F13-E90F-BFC5CAD3C5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05" y="4393233"/>
            <a:ext cx="4725390" cy="2413373"/>
          </a:xfrm>
          <a:prstGeom prst="rect">
            <a:avLst/>
          </a:prstGeom>
          <a:effectLst>
            <a:softEdge rad="12700"/>
          </a:effectLst>
        </p:spPr>
      </p:pic>
      <p:pic>
        <p:nvPicPr>
          <p:cNvPr id="14" name="Picture 13" descr="A picture containing road, sky, outdoor, truck&#10;&#10;Description automatically generated">
            <a:extLst>
              <a:ext uri="{FF2B5EF4-FFF2-40B4-BE49-F238E27FC236}">
                <a16:creationId xmlns:a16="http://schemas.microsoft.com/office/drawing/2014/main" id="{73B36978-A5BD-4581-60DB-3112147832A1}"/>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64941" y="1628196"/>
            <a:ext cx="4725390" cy="2814722"/>
          </a:xfrm>
          <a:prstGeom prst="rect">
            <a:avLst/>
          </a:prstGeom>
          <a:effectLst>
            <a:softEdge rad="12700"/>
          </a:effectLst>
        </p:spPr>
      </p:pic>
      <p:pic>
        <p:nvPicPr>
          <p:cNvPr id="8" name="Picture 7" descr="A picture containing outdoor, tree, scene, way&#10;&#10;Description automatically generated">
            <a:extLst>
              <a:ext uri="{FF2B5EF4-FFF2-40B4-BE49-F238E27FC236}">
                <a16:creationId xmlns:a16="http://schemas.microsoft.com/office/drawing/2014/main" id="{EA52B3F3-BF05-1D9B-D69B-338CA0D9F9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0795" y="1628196"/>
            <a:ext cx="4568264" cy="2776925"/>
          </a:xfrm>
          <a:prstGeom prst="rect">
            <a:avLst/>
          </a:prstGeom>
        </p:spPr>
      </p:pic>
      <p:sp>
        <p:nvSpPr>
          <p:cNvPr id="13" name="Content Placeholder 12">
            <a:extLst>
              <a:ext uri="{FF2B5EF4-FFF2-40B4-BE49-F238E27FC236}">
                <a16:creationId xmlns:a16="http://schemas.microsoft.com/office/drawing/2014/main" id="{206FACBD-B244-4420-BE24-AD9110F31EC4}"/>
              </a:ext>
            </a:extLst>
          </p:cNvPr>
          <p:cNvSpPr>
            <a:spLocks noGrp="1"/>
          </p:cNvSpPr>
          <p:nvPr>
            <p:ph sz="quarter" idx="16"/>
          </p:nvPr>
        </p:nvSpPr>
        <p:spPr>
          <a:xfrm>
            <a:off x="247332" y="458827"/>
            <a:ext cx="8292242" cy="2814722"/>
          </a:xfrm>
          <a:prstGeom prst="rect">
            <a:avLst/>
          </a:prstGeom>
        </p:spPr>
        <p:txBody>
          <a:bodyPr lIns="0"/>
          <a:lstStyle/>
          <a:p>
            <a:pPr marL="0" indent="0">
              <a:lnSpc>
                <a:spcPct val="90000"/>
              </a:lnSpc>
              <a:spcBef>
                <a:spcPts val="750"/>
              </a:spcBef>
              <a:spcAft>
                <a:spcPts val="1800"/>
              </a:spcAft>
              <a:buNone/>
            </a:pPr>
            <a:r>
              <a:rPr lang="en-US" sz="3200" b="1" dirty="0">
                <a:solidFill>
                  <a:schemeClr val="accent1"/>
                </a:solidFill>
                <a:latin typeface="+mj-lt"/>
              </a:rPr>
              <a:t>Pavement Rehabilitation Treatments</a:t>
            </a:r>
          </a:p>
        </p:txBody>
      </p:sp>
      <p:cxnSp>
        <p:nvCxnSpPr>
          <p:cNvPr id="3" name="Straight Connector 2">
            <a:extLst>
              <a:ext uri="{FF2B5EF4-FFF2-40B4-BE49-F238E27FC236}">
                <a16:creationId xmlns:a16="http://schemas.microsoft.com/office/drawing/2014/main" id="{2146725D-2BB8-D597-D046-03F34CA6BB96}"/>
              </a:ext>
            </a:extLst>
          </p:cNvPr>
          <p:cNvCxnSpPr/>
          <p:nvPr/>
        </p:nvCxnSpPr>
        <p:spPr>
          <a:xfrm>
            <a:off x="247332" y="1044614"/>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8" name="Picture 17" descr="A picture containing ground, outdoor, transport, dirt&#10;&#10;Description automatically generated">
            <a:extLst>
              <a:ext uri="{FF2B5EF4-FFF2-40B4-BE49-F238E27FC236}">
                <a16:creationId xmlns:a16="http://schemas.microsoft.com/office/drawing/2014/main" id="{04F3B9EC-9677-2DEC-1150-63393C530D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6708" y="4393233"/>
            <a:ext cx="4284038" cy="2477423"/>
          </a:xfrm>
          <a:prstGeom prst="rect">
            <a:avLst/>
          </a:prstGeom>
          <a:effectLst>
            <a:softEdge rad="12700"/>
          </a:effectLst>
        </p:spPr>
      </p:pic>
      <p:pic>
        <p:nvPicPr>
          <p:cNvPr id="12" name="Picture 11" descr="Diagram&#10;&#10;Description automatically generated">
            <a:extLst>
              <a:ext uri="{FF2B5EF4-FFF2-40B4-BE49-F238E27FC236}">
                <a16:creationId xmlns:a16="http://schemas.microsoft.com/office/drawing/2014/main" id="{979C9309-E858-98A5-27E4-E05F84FD9BDE}"/>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3077910" y="1752792"/>
            <a:ext cx="1286593" cy="838615"/>
          </a:xfrm>
          <a:prstGeom prst="ellipse">
            <a:avLst/>
          </a:prstGeom>
          <a:ln w="63500" cap="rnd">
            <a:solidFill>
              <a:srgbClr val="333333"/>
            </a:solidFill>
          </a:ln>
          <a:effectLst>
            <a:outerShdw blurRad="381000" dist="292100" dir="5400000" sx="-80000" sy="-18000" rotWithShape="0">
              <a:srgbClr val="000000">
                <a:alpha val="22000"/>
              </a:srgbClr>
            </a:outerShdw>
            <a:softEdge rad="12700"/>
          </a:effectLst>
          <a:scene3d>
            <a:camera prst="orthographicFront"/>
            <a:lightRig rig="contrasting" dir="t">
              <a:rot lat="0" lon="0" rev="3000000"/>
            </a:lightRig>
          </a:scene3d>
          <a:sp3d contourW="7620">
            <a:bevelT w="95250" h="31750"/>
            <a:contourClr>
              <a:srgbClr val="333333"/>
            </a:contourClr>
          </a:sp3d>
        </p:spPr>
      </p:pic>
      <p:sp>
        <p:nvSpPr>
          <p:cNvPr id="25" name="TextBox 24">
            <a:extLst>
              <a:ext uri="{FF2B5EF4-FFF2-40B4-BE49-F238E27FC236}">
                <a16:creationId xmlns:a16="http://schemas.microsoft.com/office/drawing/2014/main" id="{426B5925-617F-BC9E-94E1-10BD403F6916}"/>
              </a:ext>
            </a:extLst>
          </p:cNvPr>
          <p:cNvSpPr txBox="1"/>
          <p:nvPr/>
        </p:nvSpPr>
        <p:spPr>
          <a:xfrm>
            <a:off x="133254" y="6399173"/>
            <a:ext cx="3752107" cy="400110"/>
          </a:xfrm>
          <a:prstGeom prst="rect">
            <a:avLst/>
          </a:prstGeom>
          <a:noFill/>
        </p:spPr>
        <p:txBody>
          <a:bodyPr wrap="square" rtlCol="0">
            <a:spAutoFit/>
          </a:bodyPr>
          <a:lstStyle/>
          <a:p>
            <a:r>
              <a:rPr lang="en-US" sz="2000" dirty="0">
                <a:solidFill>
                  <a:schemeClr val="bg1"/>
                </a:solidFill>
                <a:latin typeface="+mj-lt"/>
              </a:rPr>
              <a:t>HMA Milling &amp; Resurfacing</a:t>
            </a:r>
          </a:p>
        </p:txBody>
      </p:sp>
      <p:sp>
        <p:nvSpPr>
          <p:cNvPr id="26" name="TextBox 25">
            <a:extLst>
              <a:ext uri="{FF2B5EF4-FFF2-40B4-BE49-F238E27FC236}">
                <a16:creationId xmlns:a16="http://schemas.microsoft.com/office/drawing/2014/main" id="{8FE54603-E67E-8291-DC2F-E7EBF68765BC}"/>
              </a:ext>
            </a:extLst>
          </p:cNvPr>
          <p:cNvSpPr txBox="1"/>
          <p:nvPr/>
        </p:nvSpPr>
        <p:spPr>
          <a:xfrm>
            <a:off x="362448" y="4005011"/>
            <a:ext cx="3603690" cy="400110"/>
          </a:xfrm>
          <a:prstGeom prst="rect">
            <a:avLst/>
          </a:prstGeom>
          <a:noFill/>
        </p:spPr>
        <p:txBody>
          <a:bodyPr wrap="square" rtlCol="0">
            <a:spAutoFit/>
          </a:bodyPr>
          <a:lstStyle/>
          <a:p>
            <a:r>
              <a:rPr lang="en-US" sz="2000" dirty="0">
                <a:solidFill>
                  <a:schemeClr val="bg1"/>
                </a:solidFill>
                <a:latin typeface="+mj-lt"/>
              </a:rPr>
              <a:t>Cold In-Place Recycling</a:t>
            </a:r>
          </a:p>
        </p:txBody>
      </p:sp>
      <p:sp>
        <p:nvSpPr>
          <p:cNvPr id="9" name="TextBox 8">
            <a:extLst>
              <a:ext uri="{FF2B5EF4-FFF2-40B4-BE49-F238E27FC236}">
                <a16:creationId xmlns:a16="http://schemas.microsoft.com/office/drawing/2014/main" id="{522C630E-C17A-D43B-173D-699094F12A69}"/>
              </a:ext>
            </a:extLst>
          </p:cNvPr>
          <p:cNvSpPr txBox="1"/>
          <p:nvPr/>
        </p:nvSpPr>
        <p:spPr>
          <a:xfrm>
            <a:off x="4601362" y="2452908"/>
            <a:ext cx="193686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PCC Overlay</a:t>
            </a:r>
          </a:p>
        </p:txBody>
      </p:sp>
      <p:sp>
        <p:nvSpPr>
          <p:cNvPr id="6" name="TextBox 5">
            <a:extLst>
              <a:ext uri="{FF2B5EF4-FFF2-40B4-BE49-F238E27FC236}">
                <a16:creationId xmlns:a16="http://schemas.microsoft.com/office/drawing/2014/main" id="{CCB81DF1-5899-3519-5A97-080450CE6B43}"/>
              </a:ext>
            </a:extLst>
          </p:cNvPr>
          <p:cNvSpPr txBox="1"/>
          <p:nvPr/>
        </p:nvSpPr>
        <p:spPr>
          <a:xfrm>
            <a:off x="4726708" y="4470177"/>
            <a:ext cx="2980840"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PCC </a:t>
            </a:r>
            <a:r>
              <a:rPr lang="en-US" dirty="0" err="1">
                <a:latin typeface="Arial" panose="020B0604020202020204" pitchFamily="34" charset="0"/>
                <a:cs typeface="Arial" panose="020B0604020202020204" pitchFamily="34" charset="0"/>
              </a:rPr>
              <a:t>Rubblization</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PCC Crack and Seat</a:t>
            </a:r>
          </a:p>
        </p:txBody>
      </p:sp>
      <p:sp>
        <p:nvSpPr>
          <p:cNvPr id="7" name="TextBox 6">
            <a:extLst>
              <a:ext uri="{FF2B5EF4-FFF2-40B4-BE49-F238E27FC236}">
                <a16:creationId xmlns:a16="http://schemas.microsoft.com/office/drawing/2014/main" id="{816FEAC9-5631-6F67-E4A0-A685634D3B13}"/>
              </a:ext>
            </a:extLst>
          </p:cNvPr>
          <p:cNvSpPr txBox="1"/>
          <p:nvPr/>
        </p:nvSpPr>
        <p:spPr>
          <a:xfrm>
            <a:off x="362448" y="1140166"/>
            <a:ext cx="413037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Arial" panose="020B0604020202020204" pitchFamily="34" charset="0"/>
                <a:cs typeface="Arial" panose="020B0604020202020204" pitchFamily="34" charset="0"/>
              </a:rPr>
              <a:t>~$40,000/mile/year of life</a:t>
            </a:r>
          </a:p>
        </p:txBody>
      </p:sp>
    </p:spTree>
    <p:extLst>
      <p:ext uri="{BB962C8B-B14F-4D97-AF65-F5344CB8AC3E}">
        <p14:creationId xmlns:p14="http://schemas.microsoft.com/office/powerpoint/2010/main" val="3190068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928624-EDCB-99A3-79CC-B5F643FEC78B}"/>
              </a:ext>
            </a:extLst>
          </p:cNvPr>
          <p:cNvPicPr>
            <a:picLocks noChangeAspect="1"/>
          </p:cNvPicPr>
          <p:nvPr/>
        </p:nvPicPr>
        <p:blipFill>
          <a:blip r:embed="rId3"/>
          <a:stretch>
            <a:fillRect/>
          </a:stretch>
        </p:blipFill>
        <p:spPr>
          <a:xfrm>
            <a:off x="6185212" y="1349747"/>
            <a:ext cx="2585663" cy="3737000"/>
          </a:xfrm>
          <a:prstGeom prst="rect">
            <a:avLst/>
          </a:prstGeom>
        </p:spPr>
      </p:pic>
      <p:sp>
        <p:nvSpPr>
          <p:cNvPr id="7" name="Isosceles Triangle 30">
            <a:extLst>
              <a:ext uri="{FF2B5EF4-FFF2-40B4-BE49-F238E27FC236}">
                <a16:creationId xmlns:a16="http://schemas.microsoft.com/office/drawing/2014/main" id="{3251883D-8093-7D23-FBB7-9A00F1C3AF24}"/>
              </a:ext>
            </a:extLst>
          </p:cNvPr>
          <p:cNvSpPr>
            <a:spLocks noGrp="1" noRot="1" noMove="1" noResize="1" noEditPoints="1" noAdjustHandles="1" noChangeArrowheads="1" noChangeShapeType="1"/>
          </p:cNvSpPr>
          <p:nvPr/>
        </p:nvSpPr>
        <p:spPr>
          <a:xfrm rot="16200000">
            <a:off x="6382858" y="3789119"/>
            <a:ext cx="661793" cy="4869295"/>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 Placeholder 8">
            <a:extLst>
              <a:ext uri="{FF2B5EF4-FFF2-40B4-BE49-F238E27FC236}">
                <a16:creationId xmlns:a16="http://schemas.microsoft.com/office/drawing/2014/main" id="{13015B8A-E089-6AD5-DF58-B83BBF55027A}"/>
              </a:ext>
            </a:extLst>
          </p:cNvPr>
          <p:cNvSpPr>
            <a:spLocks noGrp="1"/>
          </p:cNvSpPr>
          <p:nvPr>
            <p:ph type="body" sz="quarter" idx="18"/>
          </p:nvPr>
        </p:nvSpPr>
        <p:spPr>
          <a:xfrm>
            <a:off x="1204437" y="1374342"/>
            <a:ext cx="3074670" cy="430667"/>
          </a:xfrm>
        </p:spPr>
        <p:txBody>
          <a:bodyPr/>
          <a:lstStyle/>
          <a:p>
            <a:r>
              <a:rPr lang="en-US" sz="2400" dirty="0"/>
              <a:t>Agenda</a:t>
            </a:r>
          </a:p>
        </p:txBody>
      </p:sp>
      <p:pic>
        <p:nvPicPr>
          <p:cNvPr id="8" name="Graphic 7">
            <a:extLst>
              <a:ext uri="{FF2B5EF4-FFF2-40B4-BE49-F238E27FC236}">
                <a16:creationId xmlns:a16="http://schemas.microsoft.com/office/drawing/2014/main" id="{A26283F5-6F08-B866-1753-2A00C1C1AD57}"/>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54380" y="1349747"/>
            <a:ext cx="342900" cy="414528"/>
          </a:xfrm>
          <a:prstGeom prst="rect">
            <a:avLst/>
          </a:prstGeom>
        </p:spPr>
      </p:pic>
      <p:sp>
        <p:nvSpPr>
          <p:cNvPr id="14" name="TextBox 13">
            <a:extLst>
              <a:ext uri="{FF2B5EF4-FFF2-40B4-BE49-F238E27FC236}">
                <a16:creationId xmlns:a16="http://schemas.microsoft.com/office/drawing/2014/main" id="{660A45C8-9983-35E6-92FD-150E62A43D77}"/>
              </a:ext>
            </a:extLst>
          </p:cNvPr>
          <p:cNvSpPr txBox="1"/>
          <p:nvPr/>
        </p:nvSpPr>
        <p:spPr bwMode="auto">
          <a:xfrm>
            <a:off x="754380" y="2109627"/>
            <a:ext cx="5525392" cy="2769989"/>
          </a:xfrm>
          <a:prstGeom prst="rect">
            <a:avLst/>
          </a:prstGeom>
          <a:noFill/>
        </p:spPr>
        <p:txBody>
          <a:bodyPr wrap="square" lIns="0">
            <a:spAutoFit/>
          </a:bodyPr>
          <a:lstStyle/>
          <a:p>
            <a:pPr marL="342900" marR="0" lvl="0" indent="-3429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US" sz="2400" b="1" spc="150" dirty="0">
                <a:solidFill>
                  <a:prstClr val="black"/>
                </a:solidFill>
                <a:latin typeface="Calibri" panose="020F0502020204030204" pitchFamily="34" charset="0"/>
                <a:ea typeface="PT Sans" panose="020B0503020203020204" pitchFamily="34" charset="0"/>
                <a:cs typeface="Calibri" panose="020F0502020204030204" pitchFamily="34" charset="0"/>
              </a:rPr>
              <a:t>Pavement Management Team</a:t>
            </a:r>
          </a:p>
          <a:p>
            <a:pPr marL="342900" marR="0" lvl="0" indent="-3429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US" sz="2400" b="1" spc="150" dirty="0">
                <a:solidFill>
                  <a:prstClr val="black"/>
                </a:solidFill>
                <a:latin typeface="Calibri" panose="020F0502020204030204" pitchFamily="34" charset="0"/>
                <a:ea typeface="PT Sans" panose="020B0503020203020204" pitchFamily="34" charset="0"/>
                <a:cs typeface="Calibri" panose="020F0502020204030204" pitchFamily="34" charset="0"/>
              </a:rPr>
              <a:t>Pavement Inventory</a:t>
            </a:r>
          </a:p>
          <a:p>
            <a:pPr marL="342900" marR="0" lvl="0" indent="-3429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US" sz="2400" b="1" spc="150" dirty="0">
                <a:solidFill>
                  <a:prstClr val="black"/>
                </a:solidFill>
                <a:latin typeface="Calibri" panose="020F0502020204030204" pitchFamily="34" charset="0"/>
                <a:ea typeface="PT Sans" panose="020B0503020203020204" pitchFamily="34" charset="0"/>
                <a:cs typeface="Calibri" panose="020F0502020204030204" pitchFamily="34" charset="0"/>
              </a:rPr>
              <a:t>Pavement Distress and Treatments</a:t>
            </a:r>
          </a:p>
          <a:p>
            <a:pPr marL="342900" marR="0" lvl="0" indent="-3429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US" sz="2400" b="1" spc="150" dirty="0">
                <a:solidFill>
                  <a:prstClr val="black"/>
                </a:solidFill>
                <a:latin typeface="Calibri" panose="020F0502020204030204" pitchFamily="34" charset="0"/>
                <a:ea typeface="PT Sans" panose="020B0503020203020204" pitchFamily="34" charset="0"/>
                <a:cs typeface="Calibri" panose="020F0502020204030204" pitchFamily="34" charset="0"/>
              </a:rPr>
              <a:t>Pavement Performance Trends and Budget Scenarios</a:t>
            </a:r>
          </a:p>
          <a:p>
            <a:pPr marL="342900" marR="0" lvl="0" indent="-3429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US" sz="2400" b="1" spc="150" dirty="0">
                <a:solidFill>
                  <a:prstClr val="black"/>
                </a:solidFill>
                <a:latin typeface="Calibri" panose="020F0502020204030204" pitchFamily="34" charset="0"/>
                <a:ea typeface="PT Sans" panose="020B0503020203020204" pitchFamily="34" charset="0"/>
                <a:cs typeface="Calibri" panose="020F0502020204030204" pitchFamily="34" charset="0"/>
              </a:rPr>
              <a:t>Strategic Project Selection</a:t>
            </a:r>
            <a:endParaRPr lang="en-US" sz="2400" b="1" spc="150" dirty="0">
              <a:solidFill>
                <a:prstClr val="black"/>
              </a:solidFill>
              <a:highlight>
                <a:srgbClr val="FFFF00"/>
              </a:highlight>
              <a:latin typeface="Calibri" panose="020F0502020204030204" pitchFamily="34" charset="0"/>
              <a:ea typeface="PT Sans" panose="020B050302020302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id="{A9FCE2BF-2AF9-F8C5-407D-30016AA6B2F6}"/>
              </a:ext>
            </a:extLst>
          </p:cNvPr>
          <p:cNvGrpSpPr/>
          <p:nvPr/>
        </p:nvGrpSpPr>
        <p:grpSpPr>
          <a:xfrm>
            <a:off x="770558" y="0"/>
            <a:ext cx="244954" cy="1094750"/>
            <a:chOff x="770558" y="0"/>
            <a:chExt cx="168795" cy="754380"/>
          </a:xfrm>
        </p:grpSpPr>
        <p:cxnSp>
          <p:nvCxnSpPr>
            <p:cNvPr id="3" name="Straight Connector 2">
              <a:extLst>
                <a:ext uri="{FF2B5EF4-FFF2-40B4-BE49-F238E27FC236}">
                  <a16:creationId xmlns:a16="http://schemas.microsoft.com/office/drawing/2014/main" id="{1F98FF10-A6CB-49C1-BDDF-E0FD6E9F1349}"/>
                </a:ext>
                <a:ext uri="{C183D7F6-B498-43B3-948B-1728B52AA6E4}">
                  <adec:decorative xmlns:adec="http://schemas.microsoft.com/office/drawing/2017/decorative" val="1"/>
                </a:ext>
              </a:extLst>
            </p:cNvPr>
            <p:cNvCxnSpPr>
              <a:cxnSpLocks/>
            </p:cNvCxnSpPr>
            <p:nvPr/>
          </p:nvCxnSpPr>
          <p:spPr>
            <a:xfrm>
              <a:off x="854955" y="0"/>
              <a:ext cx="0" cy="75438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A586EC07-AFE8-01E8-972B-4FC6481F57A7}"/>
                </a:ext>
                <a:ext uri="{C183D7F6-B498-43B3-948B-1728B52AA6E4}">
                  <adec:decorative xmlns:adec="http://schemas.microsoft.com/office/drawing/2017/decorative" val="1"/>
                </a:ext>
              </a:extLst>
            </p:cNvPr>
            <p:cNvCxnSpPr>
              <a:cxnSpLocks/>
            </p:cNvCxnSpPr>
            <p:nvPr/>
          </p:nvCxnSpPr>
          <p:spPr>
            <a:xfrm>
              <a:off x="770558" y="0"/>
              <a:ext cx="0" cy="75438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AA1F1D5-DEF2-53BE-B69C-0AE3B8BC42DA}"/>
                </a:ext>
                <a:ext uri="{C183D7F6-B498-43B3-948B-1728B52AA6E4}">
                  <adec:decorative xmlns:adec="http://schemas.microsoft.com/office/drawing/2017/decorative" val="1"/>
                </a:ext>
              </a:extLst>
            </p:cNvPr>
            <p:cNvCxnSpPr>
              <a:cxnSpLocks/>
            </p:cNvCxnSpPr>
            <p:nvPr/>
          </p:nvCxnSpPr>
          <p:spPr>
            <a:xfrm>
              <a:off x="939353" y="0"/>
              <a:ext cx="0" cy="75438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440073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206FACBD-B244-4420-BE24-AD9110F31EC4}"/>
              </a:ext>
            </a:extLst>
          </p:cNvPr>
          <p:cNvSpPr>
            <a:spLocks noGrp="1"/>
          </p:cNvSpPr>
          <p:nvPr>
            <p:ph sz="quarter" idx="16"/>
          </p:nvPr>
        </p:nvSpPr>
        <p:spPr>
          <a:xfrm>
            <a:off x="588125" y="424578"/>
            <a:ext cx="8252428" cy="1094911"/>
          </a:xfrm>
          <a:prstGeom prst="rect">
            <a:avLst/>
          </a:prstGeom>
        </p:spPr>
        <p:txBody>
          <a:bodyPr lIns="0"/>
          <a:lstStyle/>
          <a:p>
            <a:pPr marL="0" indent="0">
              <a:spcAft>
                <a:spcPts val="1800"/>
              </a:spcAft>
              <a:buFont typeface="Arial" panose="020B0604020202020204" pitchFamily="34" charset="0"/>
              <a:buNone/>
            </a:pPr>
            <a:r>
              <a:rPr lang="en-US" sz="3200" b="1" dirty="0">
                <a:solidFill>
                  <a:schemeClr val="accent1"/>
                </a:solidFill>
                <a:latin typeface="+mj-lt"/>
              </a:rPr>
              <a:t>Pavement Treatments</a:t>
            </a:r>
          </a:p>
        </p:txBody>
      </p:sp>
      <p:sp>
        <p:nvSpPr>
          <p:cNvPr id="11" name="Content Placeholder 4">
            <a:extLst>
              <a:ext uri="{FF2B5EF4-FFF2-40B4-BE49-F238E27FC236}">
                <a16:creationId xmlns:a16="http://schemas.microsoft.com/office/drawing/2014/main" id="{92F1E705-59AF-F06D-F39C-F4B1CB04176F}"/>
              </a:ext>
            </a:extLst>
          </p:cNvPr>
          <p:cNvSpPr txBox="1">
            <a:spLocks/>
          </p:cNvSpPr>
          <p:nvPr/>
        </p:nvSpPr>
        <p:spPr>
          <a:xfrm>
            <a:off x="381965" y="1367752"/>
            <a:ext cx="8092860" cy="4555687"/>
          </a:xfrm>
        </p:spPr>
        <p:txBody>
          <a:bodyPr>
            <a:noAutofit/>
          </a:bodyPr>
          <a:lst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u="sng" dirty="0">
                <a:latin typeface="Arial" panose="020B0604020202020204" pitchFamily="34" charset="0"/>
                <a:cs typeface="Arial" panose="020B0604020202020204" pitchFamily="34" charset="0"/>
              </a:rPr>
              <a:t>Maintenance/Preservation treatments</a:t>
            </a:r>
            <a:r>
              <a:rPr lang="en-US" dirty="0">
                <a:latin typeface="Arial" panose="020B0604020202020204" pitchFamily="34" charset="0"/>
                <a:cs typeface="Arial" panose="020B0604020202020204" pitchFamily="34" charset="0"/>
              </a:rPr>
              <a:t> </a:t>
            </a:r>
            <a:endParaRPr lang="en-US" u="sng" dirty="0">
              <a:latin typeface="Arial" panose="020B0604020202020204" pitchFamily="34" charset="0"/>
              <a:cs typeface="Arial" panose="020B0604020202020204" pitchFamily="34" charset="0"/>
            </a:endParaRPr>
          </a:p>
          <a:p>
            <a:pPr lvl="1"/>
            <a:r>
              <a:rPr lang="en-US" dirty="0">
                <a:solidFill>
                  <a:prstClr val="black"/>
                </a:solidFill>
                <a:latin typeface="Arial" panose="020B0604020202020204" pitchFamily="34" charset="0"/>
                <a:cs typeface="Arial" panose="020B0604020202020204" pitchFamily="34" charset="0"/>
              </a:rPr>
              <a:t>Crack &amp; joint sealing/filling  </a:t>
            </a:r>
            <a:endParaRPr lang="en-US"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Diamond grinding</a:t>
            </a:r>
          </a:p>
          <a:p>
            <a:pPr lvl="1"/>
            <a:r>
              <a:rPr lang="en-US" dirty="0">
                <a:latin typeface="Arial" panose="020B0604020202020204" pitchFamily="34" charset="0"/>
                <a:cs typeface="Arial" panose="020B0604020202020204" pitchFamily="34" charset="0"/>
              </a:rPr>
              <a:t>Thin surface treatments</a:t>
            </a:r>
          </a:p>
          <a:p>
            <a:pPr lvl="2"/>
            <a:r>
              <a:rPr lang="en-US" dirty="0">
                <a:latin typeface="Arial" panose="020B0604020202020204" pitchFamily="34" charset="0"/>
                <a:cs typeface="Arial" panose="020B0604020202020204" pitchFamily="34" charset="0"/>
              </a:rPr>
              <a:t>Chip seals</a:t>
            </a:r>
          </a:p>
          <a:p>
            <a:pPr lvl="2"/>
            <a:r>
              <a:rPr lang="en-US" dirty="0">
                <a:latin typeface="Arial" panose="020B0604020202020204" pitchFamily="34" charset="0"/>
                <a:cs typeface="Arial" panose="020B0604020202020204" pitchFamily="34" charset="0"/>
              </a:rPr>
              <a:t>Slurry seals</a:t>
            </a:r>
          </a:p>
          <a:p>
            <a:pPr lvl="2"/>
            <a:r>
              <a:rPr lang="en-US" dirty="0">
                <a:solidFill>
                  <a:prstClr val="black"/>
                </a:solidFill>
                <a:latin typeface="Arial" panose="020B0604020202020204" pitchFamily="34" charset="0"/>
                <a:cs typeface="Arial" panose="020B0604020202020204" pitchFamily="34" charset="0"/>
              </a:rPr>
              <a:t>Microsurfacing</a:t>
            </a:r>
            <a:endParaRPr lang="en-US" dirty="0">
              <a:latin typeface="Arial" panose="020B0604020202020204" pitchFamily="34" charset="0"/>
              <a:cs typeface="Arial" panose="020B0604020202020204" pitchFamily="34" charset="0"/>
            </a:endParaRPr>
          </a:p>
          <a:p>
            <a:pPr lvl="2"/>
            <a:r>
              <a:rPr lang="en-US" dirty="0">
                <a:latin typeface="Arial" panose="020B0604020202020204" pitchFamily="34" charset="0"/>
                <a:cs typeface="Arial" panose="020B0604020202020204" pitchFamily="34" charset="0"/>
              </a:rPr>
              <a:t>Thin lift asphalt overlays</a:t>
            </a:r>
          </a:p>
          <a:p>
            <a:r>
              <a:rPr lang="en-US" u="sng" dirty="0">
                <a:latin typeface="Arial" panose="020B0604020202020204" pitchFamily="34" charset="0"/>
                <a:cs typeface="Arial" panose="020B0604020202020204" pitchFamily="34" charset="0"/>
              </a:rPr>
              <a:t>Rehabilitations </a:t>
            </a:r>
            <a:r>
              <a:rPr lang="en-US" dirty="0">
                <a:latin typeface="Arial" panose="020B0604020202020204" pitchFamily="34" charset="0"/>
                <a:cs typeface="Arial" panose="020B0604020202020204" pitchFamily="34" charset="0"/>
              </a:rPr>
              <a:t>(20 year life)</a:t>
            </a:r>
            <a:endParaRPr lang="en-US" u="sng"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Functional overlays (to address ride)</a:t>
            </a:r>
          </a:p>
          <a:p>
            <a:pPr lvl="1"/>
            <a:r>
              <a:rPr lang="en-US" dirty="0">
                <a:solidFill>
                  <a:prstClr val="black"/>
                </a:solidFill>
                <a:latin typeface="Arial" panose="020B0604020202020204" pitchFamily="34" charset="0"/>
                <a:cs typeface="Arial" panose="020B0604020202020204" pitchFamily="34" charset="0"/>
              </a:rPr>
              <a:t>Cold-in-Place recycling</a:t>
            </a:r>
            <a:endParaRPr lang="en-US"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Structural overlays (asphalt and concrete)</a:t>
            </a:r>
          </a:p>
          <a:p>
            <a:pPr lvl="1"/>
            <a:r>
              <a:rPr lang="en-US" dirty="0" err="1">
                <a:latin typeface="Arial" panose="020B0604020202020204" pitchFamily="34" charset="0"/>
                <a:cs typeface="Arial" panose="020B0604020202020204" pitchFamily="34" charset="0"/>
              </a:rPr>
              <a:t>Rubblization</a:t>
            </a:r>
            <a:r>
              <a:rPr lang="en-US" dirty="0">
                <a:latin typeface="Arial" panose="020B0604020202020204" pitchFamily="34" charset="0"/>
                <a:cs typeface="Arial" panose="020B0604020202020204" pitchFamily="34" charset="0"/>
              </a:rPr>
              <a:t>/crack &amp; seat</a:t>
            </a:r>
          </a:p>
          <a:p>
            <a:r>
              <a:rPr lang="en-US" u="sng" dirty="0">
                <a:latin typeface="Arial" panose="020B0604020202020204" pitchFamily="34" charset="0"/>
                <a:cs typeface="Arial" panose="020B0604020202020204" pitchFamily="34" charset="0"/>
              </a:rPr>
              <a:t>Reconstruction</a:t>
            </a:r>
            <a:r>
              <a:rPr lang="en-US" dirty="0">
                <a:latin typeface="Arial" panose="020B0604020202020204" pitchFamily="34" charset="0"/>
                <a:cs typeface="Arial" panose="020B0604020202020204" pitchFamily="34" charset="0"/>
              </a:rPr>
              <a:t> (40 year life)</a:t>
            </a:r>
            <a:endParaRPr lang="en-US" u="sng"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Completely replacing the pavement and sometimes the subgrade</a:t>
            </a:r>
            <a:endParaRPr lang="en-US" dirty="0">
              <a:latin typeface="Arial" panose="020B0604020202020204" pitchFamily="34" charset="0"/>
              <a:ea typeface="Microsoft Sans Serif" panose="020B0604020202020204" pitchFamily="34" charset="0"/>
              <a:cs typeface="Arial" panose="020B0604020202020204" pitchFamily="34" charset="0"/>
            </a:endParaRPr>
          </a:p>
        </p:txBody>
      </p:sp>
      <p:sp>
        <p:nvSpPr>
          <p:cNvPr id="19" name="Down Arrow 6">
            <a:extLst>
              <a:ext uri="{FF2B5EF4-FFF2-40B4-BE49-F238E27FC236}">
                <a16:creationId xmlns:a16="http://schemas.microsoft.com/office/drawing/2014/main" id="{4895318F-5ACB-01F3-D8DC-43176A300C12}"/>
              </a:ext>
            </a:extLst>
          </p:cNvPr>
          <p:cNvSpPr/>
          <p:nvPr/>
        </p:nvSpPr>
        <p:spPr>
          <a:xfrm>
            <a:off x="7633678" y="1454112"/>
            <a:ext cx="573024" cy="4122496"/>
          </a:xfrm>
          <a:prstGeom prst="downArrow">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solidFill>
              <a:schemeClr val="accent1">
                <a:shade val="50000"/>
                <a:alpha val="96000"/>
              </a:schemeClr>
            </a:solidFill>
          </a:ln>
          <a:effectLst/>
          <a:scene3d>
            <a:camera prst="orthographicFront"/>
            <a:lightRig rig="threePt" dir="t"/>
          </a:scene3d>
          <a:sp3d>
            <a:bevelT/>
            <a:bevelB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713343A1-F35B-1CAA-CF41-B0555030E28E}"/>
              </a:ext>
            </a:extLst>
          </p:cNvPr>
          <p:cNvSpPr txBox="1"/>
          <p:nvPr/>
        </p:nvSpPr>
        <p:spPr>
          <a:xfrm>
            <a:off x="5488975" y="1398078"/>
            <a:ext cx="197192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Arial" panose="020B0604020202020204" pitchFamily="34" charset="0"/>
                <a:cs typeface="Arial" panose="020B0604020202020204" pitchFamily="34" charset="0"/>
              </a:rPr>
              <a:t>$3,000/mile/year of life</a:t>
            </a:r>
          </a:p>
        </p:txBody>
      </p:sp>
      <p:sp>
        <p:nvSpPr>
          <p:cNvPr id="21" name="TextBox 20">
            <a:extLst>
              <a:ext uri="{FF2B5EF4-FFF2-40B4-BE49-F238E27FC236}">
                <a16:creationId xmlns:a16="http://schemas.microsoft.com/office/drawing/2014/main" id="{DBB84497-BD95-934C-843C-87723925D9D8}"/>
              </a:ext>
            </a:extLst>
          </p:cNvPr>
          <p:cNvSpPr txBox="1"/>
          <p:nvPr/>
        </p:nvSpPr>
        <p:spPr>
          <a:xfrm>
            <a:off x="5488975" y="2113583"/>
            <a:ext cx="197192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Arial" panose="020B0604020202020204" pitchFamily="34" charset="0"/>
                <a:cs typeface="Arial" panose="020B0604020202020204" pitchFamily="34" charset="0"/>
              </a:rPr>
              <a:t>$9,000/mile/year</a:t>
            </a:r>
          </a:p>
        </p:txBody>
      </p:sp>
      <p:sp>
        <p:nvSpPr>
          <p:cNvPr id="22" name="TextBox 21">
            <a:extLst>
              <a:ext uri="{FF2B5EF4-FFF2-40B4-BE49-F238E27FC236}">
                <a16:creationId xmlns:a16="http://schemas.microsoft.com/office/drawing/2014/main" id="{BEF0CA71-7A97-E5BF-0F0A-8FE8B52B1765}"/>
              </a:ext>
            </a:extLst>
          </p:cNvPr>
          <p:cNvSpPr txBox="1"/>
          <p:nvPr/>
        </p:nvSpPr>
        <p:spPr>
          <a:xfrm>
            <a:off x="5468277" y="2920884"/>
            <a:ext cx="206726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Arial" panose="020B0604020202020204" pitchFamily="34" charset="0"/>
                <a:cs typeface="Arial" panose="020B0604020202020204" pitchFamily="34" charset="0"/>
              </a:rPr>
              <a:t>$12,000/mile/year</a:t>
            </a:r>
          </a:p>
        </p:txBody>
      </p:sp>
      <p:sp>
        <p:nvSpPr>
          <p:cNvPr id="23" name="TextBox 22">
            <a:extLst>
              <a:ext uri="{FF2B5EF4-FFF2-40B4-BE49-F238E27FC236}">
                <a16:creationId xmlns:a16="http://schemas.microsoft.com/office/drawing/2014/main" id="{733C5D84-D773-69A5-3DD5-FD986787737C}"/>
              </a:ext>
            </a:extLst>
          </p:cNvPr>
          <p:cNvSpPr txBox="1"/>
          <p:nvPr/>
        </p:nvSpPr>
        <p:spPr>
          <a:xfrm>
            <a:off x="5468277" y="4062842"/>
            <a:ext cx="206726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40</a:t>
            </a:r>
            <a:r>
              <a:rPr kumimoji="0" lang="en-US" sz="1800" b="0" i="0" u="none" strike="noStrike" kern="1200" cap="none" spc="0" normalizeH="0" baseline="0" noProof="0" dirty="0">
                <a:ln>
                  <a:noFill/>
                </a:ln>
                <a:effectLst/>
                <a:uLnTx/>
                <a:uFillTx/>
                <a:latin typeface="Arial" panose="020B0604020202020204" pitchFamily="34" charset="0"/>
                <a:cs typeface="Arial" panose="020B0604020202020204" pitchFamily="34" charset="0"/>
              </a:rPr>
              <a:t>,000/mile/year</a:t>
            </a:r>
          </a:p>
        </p:txBody>
      </p:sp>
      <p:sp>
        <p:nvSpPr>
          <p:cNvPr id="24" name="TextBox 23">
            <a:extLst>
              <a:ext uri="{FF2B5EF4-FFF2-40B4-BE49-F238E27FC236}">
                <a16:creationId xmlns:a16="http://schemas.microsoft.com/office/drawing/2014/main" id="{2740D542-17B1-A054-8834-9449EDEE8705}"/>
              </a:ext>
            </a:extLst>
          </p:cNvPr>
          <p:cNvSpPr txBox="1"/>
          <p:nvPr/>
        </p:nvSpPr>
        <p:spPr>
          <a:xfrm>
            <a:off x="5488975" y="5072458"/>
            <a:ext cx="206726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Arial" panose="020B0604020202020204" pitchFamily="34" charset="0"/>
                <a:cs typeface="Arial" panose="020B0604020202020204" pitchFamily="34" charset="0"/>
              </a:rPr>
              <a:t>$80,000/mile/</a:t>
            </a:r>
            <a:r>
              <a:rPr lang="en-US" dirty="0">
                <a:latin typeface="Arial" panose="020B0604020202020204" pitchFamily="34" charset="0"/>
                <a:cs typeface="Arial" panose="020B0604020202020204" pitchFamily="34" charset="0"/>
              </a:rPr>
              <a:t>year</a:t>
            </a:r>
            <a:r>
              <a:rPr kumimoji="0" lang="en-US" sz="18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p>
        </p:txBody>
      </p:sp>
      <p:sp>
        <p:nvSpPr>
          <p:cNvPr id="25" name="Rectangle 24">
            <a:extLst>
              <a:ext uri="{FF2B5EF4-FFF2-40B4-BE49-F238E27FC236}">
                <a16:creationId xmlns:a16="http://schemas.microsoft.com/office/drawing/2014/main" id="{1906F3AF-CD53-E196-9D56-69CC7189DDFA}"/>
              </a:ext>
            </a:extLst>
          </p:cNvPr>
          <p:cNvSpPr/>
          <p:nvPr/>
        </p:nvSpPr>
        <p:spPr>
          <a:xfrm>
            <a:off x="6644055" y="554560"/>
            <a:ext cx="2349410" cy="830997"/>
          </a:xfrm>
          <a:prstGeom prst="rect">
            <a:avLst/>
          </a:prstGeom>
          <a:noFill/>
          <a:effectLst/>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9525">
                  <a:solidFill>
                    <a:prstClr val="white"/>
                  </a:solidFill>
                  <a:prstDash val="solid"/>
                </a:ln>
                <a:solidFill>
                  <a:srgbClr val="58696B"/>
                </a:solidFill>
                <a:effectLst/>
                <a:uLnTx/>
                <a:uFillTx/>
                <a:latin typeface="Calibri" panose="020F0502020204030204"/>
                <a:ea typeface="+mn-ea"/>
                <a:cs typeface="+mn-cs"/>
              </a:rPr>
              <a:t>Increasing Annualized Cost</a:t>
            </a:r>
          </a:p>
        </p:txBody>
      </p:sp>
    </p:spTree>
    <p:extLst>
      <p:ext uri="{BB962C8B-B14F-4D97-AF65-F5344CB8AC3E}">
        <p14:creationId xmlns:p14="http://schemas.microsoft.com/office/powerpoint/2010/main" val="15206827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E3355DC-FDF9-253F-4AA9-8C0193B33A06}"/>
              </a:ext>
            </a:extLst>
          </p:cNvPr>
          <p:cNvSpPr>
            <a:spLocks noGrp="1"/>
          </p:cNvSpPr>
          <p:nvPr>
            <p:ph type="body" sz="quarter" idx="18"/>
          </p:nvPr>
        </p:nvSpPr>
        <p:spPr>
          <a:xfrm>
            <a:off x="388623" y="495300"/>
            <a:ext cx="7610951" cy="574222"/>
          </a:xfrm>
        </p:spPr>
        <p:txBody>
          <a:bodyPr/>
          <a:lstStyle/>
          <a:p>
            <a:r>
              <a:rPr lang="en-US" dirty="0"/>
              <a:t>Interstate Pavement Condition and Future Performance Estimates</a:t>
            </a:r>
          </a:p>
        </p:txBody>
      </p:sp>
      <p:graphicFrame>
        <p:nvGraphicFramePr>
          <p:cNvPr id="5" name="Chart 4">
            <a:extLst>
              <a:ext uri="{FF2B5EF4-FFF2-40B4-BE49-F238E27FC236}">
                <a16:creationId xmlns:a16="http://schemas.microsoft.com/office/drawing/2014/main" id="{C08A8D8F-C79D-BEE1-C160-BBC728343B05}"/>
              </a:ext>
            </a:extLst>
          </p:cNvPr>
          <p:cNvGraphicFramePr>
            <a:graphicFrameLocks/>
          </p:cNvGraphicFramePr>
          <p:nvPr>
            <p:extLst>
              <p:ext uri="{D42A27DB-BD31-4B8C-83A1-F6EECF244321}">
                <p14:modId xmlns:p14="http://schemas.microsoft.com/office/powerpoint/2010/main" val="437919294"/>
              </p:ext>
            </p:extLst>
          </p:nvPr>
        </p:nvGraphicFramePr>
        <p:xfrm>
          <a:off x="842137" y="1485138"/>
          <a:ext cx="7735697" cy="4130041"/>
        </p:xfrm>
        <a:graphic>
          <a:graphicData uri="http://schemas.openxmlformats.org/drawingml/2006/chart">
            <c:chart xmlns:c="http://schemas.openxmlformats.org/drawingml/2006/chart" xmlns:r="http://schemas.openxmlformats.org/officeDocument/2006/relationships" r:id="rId3"/>
          </a:graphicData>
        </a:graphic>
      </p:graphicFrame>
      <p:cxnSp>
        <p:nvCxnSpPr>
          <p:cNvPr id="2" name="Straight Connector 1">
            <a:extLst>
              <a:ext uri="{FF2B5EF4-FFF2-40B4-BE49-F238E27FC236}">
                <a16:creationId xmlns:a16="http://schemas.microsoft.com/office/drawing/2014/main" id="{42144135-77C8-56E0-2785-307887960A74}"/>
              </a:ext>
            </a:extLst>
          </p:cNvPr>
          <p:cNvCxnSpPr/>
          <p:nvPr/>
        </p:nvCxnSpPr>
        <p:spPr>
          <a:xfrm>
            <a:off x="458518" y="1148874"/>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1578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E3355DC-FDF9-253F-4AA9-8C0193B33A06}"/>
              </a:ext>
            </a:extLst>
          </p:cNvPr>
          <p:cNvSpPr>
            <a:spLocks noGrp="1"/>
          </p:cNvSpPr>
          <p:nvPr>
            <p:ph type="body" sz="quarter" idx="18"/>
          </p:nvPr>
        </p:nvSpPr>
        <p:spPr>
          <a:xfrm>
            <a:off x="420418" y="526106"/>
            <a:ext cx="7006587" cy="574222"/>
          </a:xfrm>
        </p:spPr>
        <p:txBody>
          <a:bodyPr/>
          <a:lstStyle/>
          <a:p>
            <a:r>
              <a:rPr lang="en-US" dirty="0"/>
              <a:t>Non-Interstate Pavement Condition and Future Performance Estimates</a:t>
            </a:r>
          </a:p>
        </p:txBody>
      </p:sp>
      <p:graphicFrame>
        <p:nvGraphicFramePr>
          <p:cNvPr id="6" name="Chart 5">
            <a:extLst>
              <a:ext uri="{FF2B5EF4-FFF2-40B4-BE49-F238E27FC236}">
                <a16:creationId xmlns:a16="http://schemas.microsoft.com/office/drawing/2014/main" id="{56736275-2991-4A33-A7C8-F1A183194457}"/>
              </a:ext>
            </a:extLst>
          </p:cNvPr>
          <p:cNvGraphicFramePr>
            <a:graphicFrameLocks/>
          </p:cNvGraphicFramePr>
          <p:nvPr>
            <p:extLst>
              <p:ext uri="{D42A27DB-BD31-4B8C-83A1-F6EECF244321}">
                <p14:modId xmlns:p14="http://schemas.microsoft.com/office/powerpoint/2010/main" val="1288414796"/>
              </p:ext>
            </p:extLst>
          </p:nvPr>
        </p:nvGraphicFramePr>
        <p:xfrm>
          <a:off x="853760" y="1856984"/>
          <a:ext cx="7436480" cy="3900688"/>
        </p:xfrm>
        <a:graphic>
          <a:graphicData uri="http://schemas.openxmlformats.org/drawingml/2006/chart">
            <c:chart xmlns:c="http://schemas.openxmlformats.org/drawingml/2006/chart" xmlns:r="http://schemas.openxmlformats.org/officeDocument/2006/relationships" r:id="rId3"/>
          </a:graphicData>
        </a:graphic>
      </p:graphicFrame>
      <p:cxnSp>
        <p:nvCxnSpPr>
          <p:cNvPr id="2" name="Straight Connector 1">
            <a:extLst>
              <a:ext uri="{FF2B5EF4-FFF2-40B4-BE49-F238E27FC236}">
                <a16:creationId xmlns:a16="http://schemas.microsoft.com/office/drawing/2014/main" id="{2CF36B76-73CB-84D7-D3F1-2717053A4BDB}"/>
              </a:ext>
            </a:extLst>
          </p:cNvPr>
          <p:cNvCxnSpPr/>
          <p:nvPr/>
        </p:nvCxnSpPr>
        <p:spPr>
          <a:xfrm>
            <a:off x="492808" y="1183164"/>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35655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BD604C49-81BB-BE7B-3975-DD9C01FCFB9E}"/>
              </a:ext>
            </a:extLst>
          </p:cNvPr>
          <p:cNvSpPr/>
          <p:nvPr/>
        </p:nvSpPr>
        <p:spPr>
          <a:xfrm>
            <a:off x="4799824" y="2177996"/>
            <a:ext cx="3892056" cy="2275988"/>
          </a:xfrm>
          <a:prstGeom prst="ellipse">
            <a:avLst/>
          </a:prstGeom>
          <a:solidFill>
            <a:schemeClr val="bg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26ACD945-6147-B180-3251-B18388954A6C}"/>
              </a:ext>
            </a:extLst>
          </p:cNvPr>
          <p:cNvSpPr/>
          <p:nvPr/>
        </p:nvSpPr>
        <p:spPr>
          <a:xfrm rot="20117302">
            <a:off x="229833" y="1057460"/>
            <a:ext cx="4958288" cy="3361568"/>
          </a:xfrm>
          <a:prstGeom prst="ellipse">
            <a:avLst/>
          </a:prstGeom>
          <a:solidFill>
            <a:schemeClr val="bg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2146725D-2BB8-D597-D046-03F34CA6BB96}"/>
              </a:ext>
            </a:extLst>
          </p:cNvPr>
          <p:cNvCxnSpPr/>
          <p:nvPr/>
        </p:nvCxnSpPr>
        <p:spPr>
          <a:xfrm>
            <a:off x="180388" y="885984"/>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8" name="Picture 27" descr="Chart, scatter chart&#10;&#10;Description automatically generated">
            <a:extLst>
              <a:ext uri="{FF2B5EF4-FFF2-40B4-BE49-F238E27FC236}">
                <a16:creationId xmlns:a16="http://schemas.microsoft.com/office/drawing/2014/main" id="{C4330810-A4AA-2A7A-EE4A-BEE92BBFA0F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687936" y="4916291"/>
            <a:ext cx="5352017" cy="1815180"/>
          </a:xfrm>
          <a:prstGeom prst="rect">
            <a:avLst/>
          </a:prstGeom>
        </p:spPr>
      </p:pic>
      <p:graphicFrame>
        <p:nvGraphicFramePr>
          <p:cNvPr id="7" name="Diagram 6">
            <a:extLst>
              <a:ext uri="{FF2B5EF4-FFF2-40B4-BE49-F238E27FC236}">
                <a16:creationId xmlns:a16="http://schemas.microsoft.com/office/drawing/2014/main" id="{40B797F5-D7EA-6ACD-C6CA-C30F4B5283C6}"/>
              </a:ext>
            </a:extLst>
          </p:cNvPr>
          <p:cNvGraphicFramePr/>
          <p:nvPr>
            <p:extLst>
              <p:ext uri="{D42A27DB-BD31-4B8C-83A1-F6EECF244321}">
                <p14:modId xmlns:p14="http://schemas.microsoft.com/office/powerpoint/2010/main" val="3233197049"/>
              </p:ext>
            </p:extLst>
          </p:nvPr>
        </p:nvGraphicFramePr>
        <p:xfrm>
          <a:off x="243840" y="1426313"/>
          <a:ext cx="7226461" cy="44482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4" name="Group 3">
            <a:extLst>
              <a:ext uri="{FF2B5EF4-FFF2-40B4-BE49-F238E27FC236}">
                <a16:creationId xmlns:a16="http://schemas.microsoft.com/office/drawing/2014/main" id="{DED17DC8-3649-4D9B-B889-20919CE7AFCC}"/>
              </a:ext>
            </a:extLst>
          </p:cNvPr>
          <p:cNvGrpSpPr/>
          <p:nvPr/>
        </p:nvGrpSpPr>
        <p:grpSpPr>
          <a:xfrm>
            <a:off x="420418" y="1679700"/>
            <a:ext cx="3436652" cy="1002239"/>
            <a:chOff x="0" y="2248206"/>
            <a:chExt cx="3436652" cy="1002239"/>
          </a:xfrm>
        </p:grpSpPr>
        <p:sp>
          <p:nvSpPr>
            <p:cNvPr id="5" name="Rectangle 4">
              <a:extLst>
                <a:ext uri="{FF2B5EF4-FFF2-40B4-BE49-F238E27FC236}">
                  <a16:creationId xmlns:a16="http://schemas.microsoft.com/office/drawing/2014/main" id="{69E68C37-043E-2463-DE9D-FC40AB70B901}"/>
                </a:ext>
              </a:extLst>
            </p:cNvPr>
            <p:cNvSpPr/>
            <p:nvPr/>
          </p:nvSpPr>
          <p:spPr>
            <a:xfrm>
              <a:off x="0" y="2391282"/>
              <a:ext cx="3436652" cy="85916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6" name="TextBox 5">
              <a:extLst>
                <a:ext uri="{FF2B5EF4-FFF2-40B4-BE49-F238E27FC236}">
                  <a16:creationId xmlns:a16="http://schemas.microsoft.com/office/drawing/2014/main" id="{404E42DD-EB53-91A7-F6FD-FED6EE4EBF99}"/>
                </a:ext>
              </a:extLst>
            </p:cNvPr>
            <p:cNvSpPr txBox="1"/>
            <p:nvPr/>
          </p:nvSpPr>
          <p:spPr>
            <a:xfrm>
              <a:off x="658776" y="2248206"/>
              <a:ext cx="2317210" cy="85916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06248" tIns="206248" rIns="206248" bIns="206248" numCol="1" spcCol="1270" anchor="ctr" anchorCtr="0">
              <a:noAutofit/>
            </a:bodyPr>
            <a:lstStyle/>
            <a:p>
              <a:pPr marL="0" lvl="0" indent="0" algn="l" defTabSz="128905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Special Investigations Team</a:t>
              </a:r>
            </a:p>
          </p:txBody>
        </p:sp>
      </p:grpSp>
      <p:sp>
        <p:nvSpPr>
          <p:cNvPr id="9" name="TextBox 8">
            <a:extLst>
              <a:ext uri="{FF2B5EF4-FFF2-40B4-BE49-F238E27FC236}">
                <a16:creationId xmlns:a16="http://schemas.microsoft.com/office/drawing/2014/main" id="{9536B0D1-F00B-A9A7-FFAF-52CB29FCF65F}"/>
              </a:ext>
            </a:extLst>
          </p:cNvPr>
          <p:cNvSpPr txBox="1"/>
          <p:nvPr/>
        </p:nvSpPr>
        <p:spPr>
          <a:xfrm>
            <a:off x="7064144" y="2873712"/>
            <a:ext cx="1854930" cy="85916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06248" tIns="206248" rIns="206248" bIns="206248" numCol="1" spcCol="1270" anchor="ctr" anchorCtr="0">
            <a:noAutofit/>
          </a:bodyPr>
          <a:lstStyle/>
          <a:p>
            <a:pPr marL="0" lvl="0" indent="0" algn="l" defTabSz="128905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Vendor Collected Data</a:t>
            </a:r>
          </a:p>
        </p:txBody>
      </p:sp>
      <p:sp>
        <p:nvSpPr>
          <p:cNvPr id="11" name="TextBox 10">
            <a:extLst>
              <a:ext uri="{FF2B5EF4-FFF2-40B4-BE49-F238E27FC236}">
                <a16:creationId xmlns:a16="http://schemas.microsoft.com/office/drawing/2014/main" id="{9E70D246-C74C-508D-A206-8A03A4668140}"/>
              </a:ext>
            </a:extLst>
          </p:cNvPr>
          <p:cNvSpPr txBox="1"/>
          <p:nvPr/>
        </p:nvSpPr>
        <p:spPr>
          <a:xfrm>
            <a:off x="120698" y="247175"/>
            <a:ext cx="14175740" cy="535531"/>
          </a:xfrm>
          <a:prstGeom prst="rect">
            <a:avLst/>
          </a:prstGeom>
          <a:noFill/>
        </p:spPr>
        <p:txBody>
          <a:bodyPr wrap="square">
            <a:spAutoFit/>
          </a:bodyPr>
          <a:lstStyle/>
          <a:p>
            <a:pPr marL="0" indent="0">
              <a:lnSpc>
                <a:spcPct val="90000"/>
              </a:lnSpc>
              <a:spcBef>
                <a:spcPts val="750"/>
              </a:spcBef>
              <a:spcAft>
                <a:spcPts val="1800"/>
              </a:spcAft>
              <a:buNone/>
            </a:pPr>
            <a:r>
              <a:rPr lang="en-US" sz="3200" b="1" dirty="0">
                <a:solidFill>
                  <a:schemeClr val="accent1"/>
                </a:solidFill>
                <a:latin typeface="+mj-lt"/>
              </a:rPr>
              <a:t>Pavement Modeling</a:t>
            </a:r>
          </a:p>
        </p:txBody>
      </p:sp>
    </p:spTree>
    <p:extLst>
      <p:ext uri="{BB962C8B-B14F-4D97-AF65-F5344CB8AC3E}">
        <p14:creationId xmlns:p14="http://schemas.microsoft.com/office/powerpoint/2010/main" val="24859227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73D18489-01E8-4210-B219-637579AF6EF9}"/>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EB827FB1-D260-40EE-9882-1B475E730012}" type="slidenum">
              <a:rPr kumimoji="0" lang="en-US" sz="9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24</a:t>
            </a:fld>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4">
            <a:extLst>
              <a:ext uri="{FF2B5EF4-FFF2-40B4-BE49-F238E27FC236}">
                <a16:creationId xmlns:a16="http://schemas.microsoft.com/office/drawing/2014/main" id="{789D05E3-13FB-4718-B5F5-82FBD196C663}"/>
              </a:ext>
            </a:extLst>
          </p:cNvPr>
          <p:cNvPicPr>
            <a:picLocks noChangeAspect="1"/>
          </p:cNvPicPr>
          <p:nvPr/>
        </p:nvPicPr>
        <p:blipFill rotWithShape="1">
          <a:blip r:embed="rId3"/>
          <a:srcRect r="8534" b="-2"/>
          <a:stretch/>
        </p:blipFill>
        <p:spPr>
          <a:xfrm>
            <a:off x="476510" y="653303"/>
            <a:ext cx="3008122" cy="2705099"/>
          </a:xfrm>
          <a:prstGeom prst="rect">
            <a:avLst/>
          </a:prstGeom>
        </p:spPr>
      </p:pic>
      <p:pic>
        <p:nvPicPr>
          <p:cNvPr id="10" name="Picture 9">
            <a:extLst>
              <a:ext uri="{FF2B5EF4-FFF2-40B4-BE49-F238E27FC236}">
                <a16:creationId xmlns:a16="http://schemas.microsoft.com/office/drawing/2014/main" id="{94CE82E9-91CB-426E-9AEC-D056D4B169C3}"/>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3609474" y="643467"/>
            <a:ext cx="5051925" cy="5571066"/>
          </a:xfrm>
          <a:prstGeom prst="rect">
            <a:avLst/>
          </a:prstGeom>
        </p:spPr>
      </p:pic>
      <p:sp>
        <p:nvSpPr>
          <p:cNvPr id="6" name="TextBox 5">
            <a:extLst>
              <a:ext uri="{FF2B5EF4-FFF2-40B4-BE49-F238E27FC236}">
                <a16:creationId xmlns:a16="http://schemas.microsoft.com/office/drawing/2014/main" id="{8DA0F80B-1853-4AC4-889D-CE65D29537E2}"/>
              </a:ext>
            </a:extLst>
          </p:cNvPr>
          <p:cNvSpPr txBox="1"/>
          <p:nvPr/>
        </p:nvSpPr>
        <p:spPr>
          <a:xfrm>
            <a:off x="6217920" y="3467911"/>
            <a:ext cx="2347973"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PCI = 75</a:t>
            </a:r>
          </a:p>
        </p:txBody>
      </p:sp>
      <p:sp>
        <p:nvSpPr>
          <p:cNvPr id="7" name="TextBox 6">
            <a:extLst>
              <a:ext uri="{FF2B5EF4-FFF2-40B4-BE49-F238E27FC236}">
                <a16:creationId xmlns:a16="http://schemas.microsoft.com/office/drawing/2014/main" id="{A16F8879-30B6-41C7-9059-0B30F803A628}"/>
              </a:ext>
            </a:extLst>
          </p:cNvPr>
          <p:cNvSpPr txBox="1"/>
          <p:nvPr/>
        </p:nvSpPr>
        <p:spPr>
          <a:xfrm>
            <a:off x="577228" y="643467"/>
            <a:ext cx="161313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PCI = 33</a:t>
            </a:r>
          </a:p>
        </p:txBody>
      </p:sp>
      <p:pic>
        <p:nvPicPr>
          <p:cNvPr id="11" name="Picture 10" descr="A picture containing text, grass, sky, outdoor&#10;&#10;Description automatically generated">
            <a:extLst>
              <a:ext uri="{FF2B5EF4-FFF2-40B4-BE49-F238E27FC236}">
                <a16:creationId xmlns:a16="http://schemas.microsoft.com/office/drawing/2014/main" id="{7ACF8BA1-E11F-490F-8642-4147CE9014F5}"/>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76510" y="3531646"/>
            <a:ext cx="3008376" cy="2668809"/>
          </a:xfrm>
          <a:prstGeom prst="rect">
            <a:avLst/>
          </a:prstGeom>
        </p:spPr>
      </p:pic>
      <p:sp>
        <p:nvSpPr>
          <p:cNvPr id="12" name="TextBox 11">
            <a:extLst>
              <a:ext uri="{FF2B5EF4-FFF2-40B4-BE49-F238E27FC236}">
                <a16:creationId xmlns:a16="http://schemas.microsoft.com/office/drawing/2014/main" id="{A6EC0E67-5FFA-4D0F-9A25-84091152DF5D}"/>
              </a:ext>
            </a:extLst>
          </p:cNvPr>
          <p:cNvSpPr txBox="1"/>
          <p:nvPr/>
        </p:nvSpPr>
        <p:spPr>
          <a:xfrm>
            <a:off x="487923" y="3576852"/>
            <a:ext cx="1495693"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PCI = 50</a:t>
            </a:r>
          </a:p>
        </p:txBody>
      </p:sp>
    </p:spTree>
    <p:extLst>
      <p:ext uri="{BB962C8B-B14F-4D97-AF65-F5344CB8AC3E}">
        <p14:creationId xmlns:p14="http://schemas.microsoft.com/office/powerpoint/2010/main" val="2726003692"/>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E3355DC-FDF9-253F-4AA9-8C0193B33A06}"/>
              </a:ext>
            </a:extLst>
          </p:cNvPr>
          <p:cNvSpPr>
            <a:spLocks noGrp="1"/>
          </p:cNvSpPr>
          <p:nvPr>
            <p:ph type="body" sz="quarter" idx="18"/>
          </p:nvPr>
        </p:nvSpPr>
        <p:spPr>
          <a:xfrm>
            <a:off x="444802" y="777344"/>
            <a:ext cx="7006587" cy="574222"/>
          </a:xfrm>
        </p:spPr>
        <p:txBody>
          <a:bodyPr/>
          <a:lstStyle/>
          <a:p>
            <a:r>
              <a:rPr lang="en-US" dirty="0"/>
              <a:t>Non-Interstate Budget Scenarios with Pavement Condition</a:t>
            </a:r>
          </a:p>
        </p:txBody>
      </p:sp>
      <p:cxnSp>
        <p:nvCxnSpPr>
          <p:cNvPr id="2" name="Straight Connector 1">
            <a:extLst>
              <a:ext uri="{FF2B5EF4-FFF2-40B4-BE49-F238E27FC236}">
                <a16:creationId xmlns:a16="http://schemas.microsoft.com/office/drawing/2014/main" id="{2CF36B76-73CB-84D7-D3F1-2717053A4BDB}"/>
              </a:ext>
            </a:extLst>
          </p:cNvPr>
          <p:cNvCxnSpPr/>
          <p:nvPr/>
        </p:nvCxnSpPr>
        <p:spPr>
          <a:xfrm>
            <a:off x="556816" y="1378236"/>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aphicFrame>
        <p:nvGraphicFramePr>
          <p:cNvPr id="6" name="Chart 5">
            <a:extLst>
              <a:ext uri="{FF2B5EF4-FFF2-40B4-BE49-F238E27FC236}">
                <a16:creationId xmlns:a16="http://schemas.microsoft.com/office/drawing/2014/main" id="{4CDC1E6C-5F9E-15AE-CDFA-9A28DC272625}"/>
              </a:ext>
            </a:extLst>
          </p:cNvPr>
          <p:cNvGraphicFramePr>
            <a:graphicFrameLocks/>
          </p:cNvGraphicFramePr>
          <p:nvPr>
            <p:extLst>
              <p:ext uri="{D42A27DB-BD31-4B8C-83A1-F6EECF244321}">
                <p14:modId xmlns:p14="http://schemas.microsoft.com/office/powerpoint/2010/main" val="3432547232"/>
              </p:ext>
            </p:extLst>
          </p:nvPr>
        </p:nvGraphicFramePr>
        <p:xfrm>
          <a:off x="410657" y="1496291"/>
          <a:ext cx="8322686" cy="46468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821340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172BAE52-8B8D-E505-82C5-A020AED7F9A7}"/>
              </a:ext>
            </a:extLst>
          </p:cNvPr>
          <p:cNvGraphicFramePr>
            <a:graphicFrameLocks/>
          </p:cNvGraphicFramePr>
          <p:nvPr>
            <p:extLst>
              <p:ext uri="{D42A27DB-BD31-4B8C-83A1-F6EECF244321}">
                <p14:modId xmlns:p14="http://schemas.microsoft.com/office/powerpoint/2010/main" val="2010381022"/>
              </p:ext>
            </p:extLst>
          </p:nvPr>
        </p:nvGraphicFramePr>
        <p:xfrm>
          <a:off x="381000" y="1378236"/>
          <a:ext cx="8318198" cy="507492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a:extLst>
              <a:ext uri="{FF2B5EF4-FFF2-40B4-BE49-F238E27FC236}">
                <a16:creationId xmlns:a16="http://schemas.microsoft.com/office/drawing/2014/main" id="{0E3355DC-FDF9-253F-4AA9-8C0193B33A06}"/>
              </a:ext>
            </a:extLst>
          </p:cNvPr>
          <p:cNvSpPr>
            <a:spLocks noGrp="1"/>
          </p:cNvSpPr>
          <p:nvPr>
            <p:ph type="body" sz="quarter" idx="18"/>
          </p:nvPr>
        </p:nvSpPr>
        <p:spPr>
          <a:xfrm>
            <a:off x="444802" y="804014"/>
            <a:ext cx="7006587" cy="574222"/>
          </a:xfrm>
        </p:spPr>
        <p:txBody>
          <a:bodyPr/>
          <a:lstStyle/>
          <a:p>
            <a:r>
              <a:rPr lang="en-US" dirty="0"/>
              <a:t>Non-Interstate Budget Scenarios with Pavement Condition</a:t>
            </a:r>
          </a:p>
        </p:txBody>
      </p:sp>
      <p:cxnSp>
        <p:nvCxnSpPr>
          <p:cNvPr id="2" name="Straight Connector 1">
            <a:extLst>
              <a:ext uri="{FF2B5EF4-FFF2-40B4-BE49-F238E27FC236}">
                <a16:creationId xmlns:a16="http://schemas.microsoft.com/office/drawing/2014/main" id="{2CF36B76-73CB-84D7-D3F1-2717053A4BDB}"/>
              </a:ext>
            </a:extLst>
          </p:cNvPr>
          <p:cNvCxnSpPr/>
          <p:nvPr/>
        </p:nvCxnSpPr>
        <p:spPr>
          <a:xfrm>
            <a:off x="556816" y="1378236"/>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0501B191-4F63-65C0-83EE-95AC41F243CF}"/>
              </a:ext>
            </a:extLst>
          </p:cNvPr>
          <p:cNvGrpSpPr/>
          <p:nvPr/>
        </p:nvGrpSpPr>
        <p:grpSpPr>
          <a:xfrm>
            <a:off x="1793074" y="2960263"/>
            <a:ext cx="1996771" cy="607274"/>
            <a:chOff x="1094553" y="298832"/>
            <a:chExt cx="1875017" cy="491626"/>
          </a:xfrm>
        </p:grpSpPr>
        <p:sp>
          <p:nvSpPr>
            <p:cNvPr id="11" name="TextBox 2">
              <a:extLst>
                <a:ext uri="{FF2B5EF4-FFF2-40B4-BE49-F238E27FC236}">
                  <a16:creationId xmlns:a16="http://schemas.microsoft.com/office/drawing/2014/main" id="{F30E5C3D-2D85-6438-AD89-CD5FCBAA5BBA}"/>
                </a:ext>
              </a:extLst>
            </p:cNvPr>
            <p:cNvSpPr txBox="1"/>
            <p:nvPr/>
          </p:nvSpPr>
          <p:spPr>
            <a:xfrm>
              <a:off x="1094553" y="298832"/>
              <a:ext cx="1484785" cy="240993"/>
            </a:xfrm>
            <a:prstGeom prst="rect">
              <a:avLst/>
            </a:prstGeom>
            <a:solidFill>
              <a:schemeClr val="bg1">
                <a:lumMod val="85000"/>
              </a:schemeClr>
            </a:solidFill>
            <a:ln>
              <a:solidFill>
                <a:schemeClr val="bg1">
                  <a:lumMod val="85000"/>
                </a:schemeClr>
              </a:solidFill>
            </a:ln>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a:t>Target</a:t>
              </a:r>
              <a:r>
                <a:rPr lang="en-US" sz="1100" baseline="0" dirty="0"/>
                <a:t> Condition Index</a:t>
              </a:r>
              <a:endParaRPr lang="en-US" sz="1100" dirty="0"/>
            </a:p>
          </p:txBody>
        </p:sp>
        <p:cxnSp>
          <p:nvCxnSpPr>
            <p:cNvPr id="12" name="Straight Arrow Connector 11">
              <a:extLst>
                <a:ext uri="{FF2B5EF4-FFF2-40B4-BE49-F238E27FC236}">
                  <a16:creationId xmlns:a16="http://schemas.microsoft.com/office/drawing/2014/main" id="{CE35185C-48BE-87C8-FE49-E5CC39A8889E}"/>
                </a:ext>
              </a:extLst>
            </p:cNvPr>
            <p:cNvCxnSpPr/>
            <p:nvPr/>
          </p:nvCxnSpPr>
          <p:spPr>
            <a:xfrm>
              <a:off x="2810145" y="467528"/>
              <a:ext cx="159425" cy="3229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9BF600DC-898C-CDA5-4E58-E6B6AC0C577D}"/>
                </a:ext>
              </a:extLst>
            </p:cNvPr>
            <p:cNvCxnSpPr>
              <a:endCxn id="11" idx="3"/>
            </p:cNvCxnSpPr>
            <p:nvPr/>
          </p:nvCxnSpPr>
          <p:spPr>
            <a:xfrm flipH="1" flipV="1">
              <a:off x="2579338" y="419329"/>
              <a:ext cx="231995" cy="43260"/>
            </a:xfrm>
            <a:prstGeom prst="line">
              <a:avLst/>
            </a:prstGeom>
          </p:spPr>
          <p:style>
            <a:lnRef idx="1">
              <a:schemeClr val="dk1"/>
            </a:lnRef>
            <a:fillRef idx="0">
              <a:schemeClr val="dk1"/>
            </a:fillRef>
            <a:effectRef idx="0">
              <a:schemeClr val="dk1"/>
            </a:effectRef>
            <a:fontRef idx="minor">
              <a:schemeClr val="tx1"/>
            </a:fontRef>
          </p:style>
        </p:cxnSp>
      </p:grpSp>
      <p:cxnSp>
        <p:nvCxnSpPr>
          <p:cNvPr id="3" name="Straight Arrow Connector 2">
            <a:extLst>
              <a:ext uri="{FF2B5EF4-FFF2-40B4-BE49-F238E27FC236}">
                <a16:creationId xmlns:a16="http://schemas.microsoft.com/office/drawing/2014/main" id="{E69B6AF6-C2A2-1198-1845-44666D7D4574}"/>
              </a:ext>
            </a:extLst>
          </p:cNvPr>
          <p:cNvCxnSpPr>
            <a:cxnSpLocks/>
          </p:cNvCxnSpPr>
          <p:nvPr/>
        </p:nvCxnSpPr>
        <p:spPr>
          <a:xfrm flipV="1">
            <a:off x="4759592" y="3781183"/>
            <a:ext cx="0" cy="1052250"/>
          </a:xfrm>
          <a:prstGeom prst="straightConnector1">
            <a:avLst/>
          </a:prstGeom>
          <a:ln w="57150">
            <a:solidFill>
              <a:srgbClr val="03617A"/>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75CCD8C-E362-55C4-8794-B84794E973CD}"/>
              </a:ext>
            </a:extLst>
          </p:cNvPr>
          <p:cNvSpPr txBox="1"/>
          <p:nvPr/>
        </p:nvSpPr>
        <p:spPr>
          <a:xfrm>
            <a:off x="4572000" y="4833433"/>
            <a:ext cx="3176077" cy="646331"/>
          </a:xfrm>
          <a:prstGeom prst="rect">
            <a:avLst/>
          </a:prstGeom>
          <a:solidFill>
            <a:schemeClr val="bg1"/>
          </a:solidFill>
        </p:spPr>
        <p:txBody>
          <a:bodyPr wrap="square" rtlCol="0">
            <a:spAutoFit/>
          </a:bodyPr>
          <a:lstStyle/>
          <a:p>
            <a:r>
              <a:rPr lang="en-US" dirty="0"/>
              <a:t>Funding level needed to reach desired condition target</a:t>
            </a:r>
          </a:p>
        </p:txBody>
      </p:sp>
    </p:spTree>
    <p:extLst>
      <p:ext uri="{BB962C8B-B14F-4D97-AF65-F5344CB8AC3E}">
        <p14:creationId xmlns:p14="http://schemas.microsoft.com/office/powerpoint/2010/main" val="113147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E3355DC-FDF9-253F-4AA9-8C0193B33A06}"/>
              </a:ext>
            </a:extLst>
          </p:cNvPr>
          <p:cNvSpPr>
            <a:spLocks noGrp="1"/>
          </p:cNvSpPr>
          <p:nvPr>
            <p:ph type="body" sz="quarter" idx="18"/>
          </p:nvPr>
        </p:nvSpPr>
        <p:spPr>
          <a:xfrm>
            <a:off x="444803" y="769724"/>
            <a:ext cx="6763718" cy="574222"/>
          </a:xfrm>
        </p:spPr>
        <p:txBody>
          <a:bodyPr/>
          <a:lstStyle/>
          <a:p>
            <a:r>
              <a:rPr lang="en-US" dirty="0"/>
              <a:t>Interstate Budget Scenarios with Pavement Condition</a:t>
            </a:r>
          </a:p>
        </p:txBody>
      </p:sp>
      <p:cxnSp>
        <p:nvCxnSpPr>
          <p:cNvPr id="2" name="Straight Connector 1">
            <a:extLst>
              <a:ext uri="{FF2B5EF4-FFF2-40B4-BE49-F238E27FC236}">
                <a16:creationId xmlns:a16="http://schemas.microsoft.com/office/drawing/2014/main" id="{2CF36B76-73CB-84D7-D3F1-2717053A4BDB}"/>
              </a:ext>
            </a:extLst>
          </p:cNvPr>
          <p:cNvCxnSpPr/>
          <p:nvPr/>
        </p:nvCxnSpPr>
        <p:spPr>
          <a:xfrm>
            <a:off x="556816" y="1378236"/>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0501B191-4F63-65C0-83EE-95AC41F243CF}"/>
              </a:ext>
            </a:extLst>
          </p:cNvPr>
          <p:cNvGrpSpPr/>
          <p:nvPr/>
        </p:nvGrpSpPr>
        <p:grpSpPr>
          <a:xfrm>
            <a:off x="1568284" y="2471508"/>
            <a:ext cx="1996771" cy="607274"/>
            <a:chOff x="1094553" y="298832"/>
            <a:chExt cx="1875017" cy="491626"/>
          </a:xfrm>
        </p:grpSpPr>
        <p:sp>
          <p:nvSpPr>
            <p:cNvPr id="5" name="TextBox 2">
              <a:extLst>
                <a:ext uri="{FF2B5EF4-FFF2-40B4-BE49-F238E27FC236}">
                  <a16:creationId xmlns:a16="http://schemas.microsoft.com/office/drawing/2014/main" id="{F30E5C3D-2D85-6438-AD89-CD5FCBAA5BBA}"/>
                </a:ext>
              </a:extLst>
            </p:cNvPr>
            <p:cNvSpPr txBox="1"/>
            <p:nvPr/>
          </p:nvSpPr>
          <p:spPr>
            <a:xfrm>
              <a:off x="1094553" y="298832"/>
              <a:ext cx="1484785" cy="240993"/>
            </a:xfrm>
            <a:prstGeom prst="rect">
              <a:avLst/>
            </a:prstGeom>
            <a:solidFill>
              <a:schemeClr val="bg1">
                <a:lumMod val="85000"/>
              </a:schemeClr>
            </a:solidFill>
            <a:ln>
              <a:solidFill>
                <a:schemeClr val="bg1">
                  <a:lumMod val="85000"/>
                </a:schemeClr>
              </a:solidFill>
            </a:ln>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a:t>Target</a:t>
              </a:r>
              <a:r>
                <a:rPr lang="en-US" sz="1100" baseline="0" dirty="0"/>
                <a:t> Condition Index</a:t>
              </a:r>
              <a:endParaRPr lang="en-US" sz="1100" dirty="0"/>
            </a:p>
          </p:txBody>
        </p:sp>
        <p:cxnSp>
          <p:nvCxnSpPr>
            <p:cNvPr id="6" name="Straight Arrow Connector 5">
              <a:extLst>
                <a:ext uri="{FF2B5EF4-FFF2-40B4-BE49-F238E27FC236}">
                  <a16:creationId xmlns:a16="http://schemas.microsoft.com/office/drawing/2014/main" id="{CE35185C-48BE-87C8-FE49-E5CC39A8889E}"/>
                </a:ext>
              </a:extLst>
            </p:cNvPr>
            <p:cNvCxnSpPr/>
            <p:nvPr/>
          </p:nvCxnSpPr>
          <p:spPr>
            <a:xfrm>
              <a:off x="2810145" y="467528"/>
              <a:ext cx="159425" cy="3229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9BF600DC-898C-CDA5-4E58-E6B6AC0C577D}"/>
                </a:ext>
              </a:extLst>
            </p:cNvPr>
            <p:cNvCxnSpPr>
              <a:endCxn id="5" idx="3"/>
            </p:cNvCxnSpPr>
            <p:nvPr/>
          </p:nvCxnSpPr>
          <p:spPr>
            <a:xfrm flipH="1" flipV="1">
              <a:off x="2579338" y="419329"/>
              <a:ext cx="231995" cy="43260"/>
            </a:xfrm>
            <a:prstGeom prst="line">
              <a:avLst/>
            </a:prstGeom>
          </p:spPr>
          <p:style>
            <a:lnRef idx="1">
              <a:schemeClr val="dk1"/>
            </a:lnRef>
            <a:fillRef idx="0">
              <a:schemeClr val="dk1"/>
            </a:fillRef>
            <a:effectRef idx="0">
              <a:schemeClr val="dk1"/>
            </a:effectRef>
            <a:fontRef idx="minor">
              <a:schemeClr val="tx1"/>
            </a:fontRef>
          </p:style>
        </p:cxnSp>
      </p:grpSp>
      <p:graphicFrame>
        <p:nvGraphicFramePr>
          <p:cNvPr id="10" name="Chart 9">
            <a:extLst>
              <a:ext uri="{FF2B5EF4-FFF2-40B4-BE49-F238E27FC236}">
                <a16:creationId xmlns:a16="http://schemas.microsoft.com/office/drawing/2014/main" id="{1D2903DA-8DB7-451C-B22F-70E0C45FBCD6}"/>
              </a:ext>
            </a:extLst>
          </p:cNvPr>
          <p:cNvGraphicFramePr>
            <a:graphicFrameLocks/>
          </p:cNvGraphicFramePr>
          <p:nvPr>
            <p:extLst>
              <p:ext uri="{D42A27DB-BD31-4B8C-83A1-F6EECF244321}">
                <p14:modId xmlns:p14="http://schemas.microsoft.com/office/powerpoint/2010/main" val="1127381722"/>
              </p:ext>
            </p:extLst>
          </p:nvPr>
        </p:nvGraphicFramePr>
        <p:xfrm>
          <a:off x="594360" y="1527078"/>
          <a:ext cx="7943850" cy="4366987"/>
        </p:xfrm>
        <a:graphic>
          <a:graphicData uri="http://schemas.openxmlformats.org/drawingml/2006/chart">
            <c:chart xmlns:c="http://schemas.openxmlformats.org/drawingml/2006/chart" xmlns:r="http://schemas.openxmlformats.org/officeDocument/2006/relationships" r:id="rId3"/>
          </a:graphicData>
        </a:graphic>
      </p:graphicFrame>
      <p:sp>
        <p:nvSpPr>
          <p:cNvPr id="12" name="Isosceles Triangle 11">
            <a:extLst>
              <a:ext uri="{FF2B5EF4-FFF2-40B4-BE49-F238E27FC236}">
                <a16:creationId xmlns:a16="http://schemas.microsoft.com/office/drawing/2014/main" id="{733C9A98-AFA1-7663-1988-D2F7E01832B8}"/>
              </a:ext>
            </a:extLst>
          </p:cNvPr>
          <p:cNvSpPr/>
          <p:nvPr/>
        </p:nvSpPr>
        <p:spPr>
          <a:xfrm>
            <a:off x="3810850" y="3078782"/>
            <a:ext cx="201919" cy="174068"/>
          </a:xfrm>
          <a:prstGeom prst="triangle">
            <a:avLst/>
          </a:prstGeom>
          <a:solidFill>
            <a:srgbClr val="FF9933"/>
          </a:solidFill>
          <a:ln>
            <a:solidFill>
              <a:srgbClr val="FF9933"/>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4B2C3A81-0DA2-9EFA-2F18-817183F55836}"/>
              </a:ext>
            </a:extLst>
          </p:cNvPr>
          <p:cNvCxnSpPr>
            <a:cxnSpLocks/>
          </p:cNvCxnSpPr>
          <p:nvPr/>
        </p:nvCxnSpPr>
        <p:spPr>
          <a:xfrm flipV="1">
            <a:off x="3922355" y="3368116"/>
            <a:ext cx="0" cy="1052250"/>
          </a:xfrm>
          <a:prstGeom prst="straightConnector1">
            <a:avLst/>
          </a:prstGeom>
          <a:ln w="57150">
            <a:solidFill>
              <a:srgbClr val="03617A"/>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7DDE0A4-BC72-56CB-1720-EFEC645DE480}"/>
              </a:ext>
            </a:extLst>
          </p:cNvPr>
          <p:cNvSpPr txBox="1"/>
          <p:nvPr/>
        </p:nvSpPr>
        <p:spPr>
          <a:xfrm>
            <a:off x="3734763" y="4420366"/>
            <a:ext cx="3176077" cy="646331"/>
          </a:xfrm>
          <a:prstGeom prst="rect">
            <a:avLst/>
          </a:prstGeom>
          <a:solidFill>
            <a:schemeClr val="bg1"/>
          </a:solidFill>
        </p:spPr>
        <p:txBody>
          <a:bodyPr wrap="square" rtlCol="0">
            <a:spAutoFit/>
          </a:bodyPr>
          <a:lstStyle/>
          <a:p>
            <a:r>
              <a:rPr lang="en-US" dirty="0"/>
              <a:t>Funding level needed to reach desired condition target</a:t>
            </a:r>
          </a:p>
        </p:txBody>
      </p:sp>
    </p:spTree>
    <p:extLst>
      <p:ext uri="{BB962C8B-B14F-4D97-AF65-F5344CB8AC3E}">
        <p14:creationId xmlns:p14="http://schemas.microsoft.com/office/powerpoint/2010/main" val="142462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E3355DC-FDF9-253F-4AA9-8C0193B33A06}"/>
              </a:ext>
            </a:extLst>
          </p:cNvPr>
          <p:cNvSpPr>
            <a:spLocks noGrp="1"/>
          </p:cNvSpPr>
          <p:nvPr>
            <p:ph type="body" sz="quarter" idx="18"/>
          </p:nvPr>
        </p:nvSpPr>
        <p:spPr>
          <a:xfrm>
            <a:off x="456233" y="640184"/>
            <a:ext cx="6763718" cy="574222"/>
          </a:xfrm>
        </p:spPr>
        <p:txBody>
          <a:bodyPr/>
          <a:lstStyle/>
          <a:p>
            <a:r>
              <a:rPr lang="en-US" dirty="0"/>
              <a:t>Historical PCI and Added Life Each Year</a:t>
            </a:r>
          </a:p>
        </p:txBody>
      </p:sp>
      <p:cxnSp>
        <p:nvCxnSpPr>
          <p:cNvPr id="2" name="Straight Connector 1">
            <a:extLst>
              <a:ext uri="{FF2B5EF4-FFF2-40B4-BE49-F238E27FC236}">
                <a16:creationId xmlns:a16="http://schemas.microsoft.com/office/drawing/2014/main" id="{2CF36B76-73CB-84D7-D3F1-2717053A4BDB}"/>
              </a:ext>
            </a:extLst>
          </p:cNvPr>
          <p:cNvCxnSpPr/>
          <p:nvPr/>
        </p:nvCxnSpPr>
        <p:spPr>
          <a:xfrm>
            <a:off x="556816" y="1378236"/>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B96E5D7-0FBF-5E90-AF92-FC4E010D906D}"/>
              </a:ext>
            </a:extLst>
          </p:cNvPr>
          <p:cNvPicPr>
            <a:picLocks noChangeAspect="1"/>
          </p:cNvPicPr>
          <p:nvPr/>
        </p:nvPicPr>
        <p:blipFill>
          <a:blip r:embed="rId3"/>
          <a:stretch>
            <a:fillRect/>
          </a:stretch>
        </p:blipFill>
        <p:spPr>
          <a:xfrm>
            <a:off x="411908" y="1431576"/>
            <a:ext cx="8522539" cy="4316563"/>
          </a:xfrm>
          <a:prstGeom prst="rect">
            <a:avLst/>
          </a:prstGeom>
        </p:spPr>
      </p:pic>
    </p:spTree>
    <p:extLst>
      <p:ext uri="{BB962C8B-B14F-4D97-AF65-F5344CB8AC3E}">
        <p14:creationId xmlns:p14="http://schemas.microsoft.com/office/powerpoint/2010/main" val="24002288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206FACBD-B244-4420-BE24-AD9110F31EC4}"/>
              </a:ext>
            </a:extLst>
          </p:cNvPr>
          <p:cNvSpPr>
            <a:spLocks noGrp="1"/>
          </p:cNvSpPr>
          <p:nvPr>
            <p:ph sz="quarter" idx="16"/>
          </p:nvPr>
        </p:nvSpPr>
        <p:spPr>
          <a:xfrm>
            <a:off x="564374" y="898321"/>
            <a:ext cx="8342493" cy="739286"/>
          </a:xfrm>
          <a:prstGeom prst="rect">
            <a:avLst/>
          </a:prstGeom>
        </p:spPr>
        <p:txBody>
          <a:bodyPr lIns="0"/>
          <a:lstStyle/>
          <a:p>
            <a:pPr marL="0" indent="0">
              <a:lnSpc>
                <a:spcPct val="90000"/>
              </a:lnSpc>
              <a:spcBef>
                <a:spcPts val="750"/>
              </a:spcBef>
              <a:spcAft>
                <a:spcPts val="1800"/>
              </a:spcAft>
              <a:buNone/>
            </a:pPr>
            <a:r>
              <a:rPr lang="en-US" sz="3200" b="1" dirty="0">
                <a:solidFill>
                  <a:schemeClr val="accent1"/>
                </a:solidFill>
                <a:latin typeface="+mj-lt"/>
              </a:rPr>
              <a:t>Project Selection Optimization (Non-Interstate)</a:t>
            </a:r>
          </a:p>
          <a:p>
            <a:pPr marL="0" indent="0">
              <a:lnSpc>
                <a:spcPct val="90000"/>
              </a:lnSpc>
              <a:spcBef>
                <a:spcPts val="750"/>
              </a:spcBef>
              <a:spcAft>
                <a:spcPts val="1800"/>
              </a:spcAft>
              <a:buNone/>
            </a:pPr>
            <a:endParaRPr lang="en-US" sz="2800" dirty="0">
              <a:latin typeface="Calibri" panose="020F0502020204030204" pitchFamily="34" charset="0"/>
              <a:cs typeface="Calibri" panose="020F0502020204030204" pitchFamily="34" charset="0"/>
            </a:endParaRPr>
          </a:p>
          <a:p>
            <a:pPr lvl="1"/>
            <a:endParaRPr lang="en-US" sz="2800" dirty="0">
              <a:latin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2146725D-2BB8-D597-D046-03F34CA6BB96}"/>
              </a:ext>
            </a:extLst>
          </p:cNvPr>
          <p:cNvCxnSpPr/>
          <p:nvPr/>
        </p:nvCxnSpPr>
        <p:spPr>
          <a:xfrm>
            <a:off x="564374" y="1831028"/>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6" name="Picture 5" descr="Map&#10;&#10;Description automatically generated">
            <a:extLst>
              <a:ext uri="{FF2B5EF4-FFF2-40B4-BE49-F238E27FC236}">
                <a16:creationId xmlns:a16="http://schemas.microsoft.com/office/drawing/2014/main" id="{0CEA540C-E615-77B5-C2FD-640663F2B33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0193" y="3813917"/>
            <a:ext cx="2994384" cy="1535323"/>
          </a:xfrm>
          <a:prstGeom prst="rect">
            <a:avLst/>
          </a:prstGeom>
        </p:spPr>
      </p:pic>
      <p:pic>
        <p:nvPicPr>
          <p:cNvPr id="8" name="Picture 7" descr="Map&#10;&#10;Description automatically generated">
            <a:extLst>
              <a:ext uri="{FF2B5EF4-FFF2-40B4-BE49-F238E27FC236}">
                <a16:creationId xmlns:a16="http://schemas.microsoft.com/office/drawing/2014/main" id="{B2D4F3C4-F2C7-DC52-67B4-30AC78BDF1F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142488" y="3813917"/>
            <a:ext cx="2612136" cy="1534756"/>
          </a:xfrm>
          <a:prstGeom prst="rect">
            <a:avLst/>
          </a:prstGeom>
        </p:spPr>
      </p:pic>
      <p:graphicFrame>
        <p:nvGraphicFramePr>
          <p:cNvPr id="9" name="Diagram 8">
            <a:extLst>
              <a:ext uri="{FF2B5EF4-FFF2-40B4-BE49-F238E27FC236}">
                <a16:creationId xmlns:a16="http://schemas.microsoft.com/office/drawing/2014/main" id="{58F556A7-6345-E531-BC22-49F3275A5D6F}"/>
              </a:ext>
            </a:extLst>
          </p:cNvPr>
          <p:cNvGraphicFramePr/>
          <p:nvPr>
            <p:extLst>
              <p:ext uri="{D42A27DB-BD31-4B8C-83A1-F6EECF244321}">
                <p14:modId xmlns:p14="http://schemas.microsoft.com/office/powerpoint/2010/main" val="2930133900"/>
              </p:ext>
            </p:extLst>
          </p:nvPr>
        </p:nvGraphicFramePr>
        <p:xfrm>
          <a:off x="4063" y="1861060"/>
          <a:ext cx="9135874" cy="192282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Content Placeholder 12">
            <a:extLst>
              <a:ext uri="{FF2B5EF4-FFF2-40B4-BE49-F238E27FC236}">
                <a16:creationId xmlns:a16="http://schemas.microsoft.com/office/drawing/2014/main" id="{CF6DACE4-467C-F781-9280-900F7F98BCF6}"/>
              </a:ext>
            </a:extLst>
          </p:cNvPr>
          <p:cNvSpPr txBox="1">
            <a:spLocks/>
          </p:cNvSpPr>
          <p:nvPr/>
        </p:nvSpPr>
        <p:spPr>
          <a:xfrm>
            <a:off x="6164215" y="3359646"/>
            <a:ext cx="2742652" cy="2814722"/>
          </a:xfrm>
          <a:prstGeom prst="rect">
            <a:avLst/>
          </a:prstGeom>
        </p:spPr>
        <p:txBody>
          <a:bodyPr lIns="0"/>
          <a:lstStyle>
            <a:lvl1pPr marL="214308" indent="-214308" algn="l" defTabSz="685783" rtl="0" eaLnBrk="1" latinLnBrk="0" hangingPunct="1">
              <a:lnSpc>
                <a:spcPct val="100000"/>
              </a:lnSpc>
              <a:spcBef>
                <a:spcPts val="900"/>
              </a:spcBef>
              <a:spcAft>
                <a:spcPts val="0"/>
              </a:spcAft>
              <a:buFont typeface="Arial" panose="020B0604020202020204" pitchFamily="34" charset="0"/>
              <a:buChar char="•"/>
              <a:defRPr sz="1800" kern="1200" spc="38" baseline="0">
                <a:solidFill>
                  <a:schemeClr val="tx1"/>
                </a:solidFill>
                <a:latin typeface="Calibri" panose="020F0502020204030204" pitchFamily="34" charset="0"/>
                <a:ea typeface="+mn-ea"/>
                <a:cs typeface="Calibri" panose="020F0502020204030204" pitchFamily="34" charset="0"/>
              </a:defRPr>
            </a:lvl1pPr>
            <a:lvl2pPr marL="427424" indent="-169065" algn="l" defTabSz="685783" rtl="0" eaLnBrk="1" latinLnBrk="0" hangingPunct="1">
              <a:lnSpc>
                <a:spcPct val="90000"/>
              </a:lnSpc>
              <a:spcBef>
                <a:spcPts val="450"/>
              </a:spcBef>
              <a:spcAft>
                <a:spcPts val="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2pPr>
            <a:lvl3pPr marL="601251" indent="-173827" algn="l" defTabSz="685783" rtl="0" eaLnBrk="1" latinLnBrk="0" hangingPunct="1">
              <a:lnSpc>
                <a:spcPct val="90000"/>
              </a:lnSpc>
              <a:spcBef>
                <a:spcPts val="450"/>
              </a:spcBef>
              <a:spcAft>
                <a:spcPts val="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90000"/>
              </a:lnSpc>
              <a:spcBef>
                <a:spcPts val="750"/>
              </a:spcBef>
              <a:spcAft>
                <a:spcPts val="1800"/>
              </a:spcAft>
              <a:buFont typeface="Arial" panose="020B0604020202020204" pitchFamily="34" charset="0"/>
              <a:buNone/>
            </a:pPr>
            <a:endParaRPr lang="en-US" b="1" dirty="0">
              <a:solidFill>
                <a:schemeClr val="accent1"/>
              </a:solidFill>
              <a:latin typeface="+mj-lt"/>
            </a:endParaRPr>
          </a:p>
          <a:p>
            <a:r>
              <a:rPr lang="en-US" dirty="0">
                <a:latin typeface="Arial" panose="020B0604020202020204" pitchFamily="34" charset="0"/>
                <a:cs typeface="Arial" panose="020B0604020202020204" pitchFamily="34" charset="0"/>
              </a:rPr>
              <a:t>Life Added vs Life Lost</a:t>
            </a:r>
          </a:p>
          <a:p>
            <a:r>
              <a:rPr lang="en-US" dirty="0">
                <a:latin typeface="Arial" panose="020B0604020202020204" pitchFamily="34" charset="0"/>
                <a:cs typeface="Arial" panose="020B0604020202020204" pitchFamily="34" charset="0"/>
              </a:rPr>
              <a:t>Lane Miles Treated</a:t>
            </a:r>
          </a:p>
          <a:p>
            <a:r>
              <a:rPr lang="en-US" dirty="0">
                <a:latin typeface="Arial" panose="020B0604020202020204" pitchFamily="34" charset="0"/>
                <a:cs typeface="Arial" panose="020B0604020202020204" pitchFamily="34" charset="0"/>
              </a:rPr>
              <a:t>PCI Impact</a:t>
            </a:r>
          </a:p>
        </p:txBody>
      </p:sp>
    </p:spTree>
    <p:extLst>
      <p:ext uri="{BB962C8B-B14F-4D97-AF65-F5344CB8AC3E}">
        <p14:creationId xmlns:p14="http://schemas.microsoft.com/office/powerpoint/2010/main" val="1735656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206FACBD-B244-4420-BE24-AD9110F31EC4}"/>
              </a:ext>
            </a:extLst>
          </p:cNvPr>
          <p:cNvSpPr>
            <a:spLocks noGrp="1"/>
          </p:cNvSpPr>
          <p:nvPr>
            <p:ph sz="quarter" idx="16"/>
          </p:nvPr>
        </p:nvSpPr>
        <p:spPr>
          <a:xfrm>
            <a:off x="509038" y="290807"/>
            <a:ext cx="8252428" cy="1094911"/>
          </a:xfrm>
          <a:prstGeom prst="rect">
            <a:avLst/>
          </a:prstGeom>
        </p:spPr>
        <p:txBody>
          <a:bodyPr lIns="0"/>
          <a:lstStyle/>
          <a:p>
            <a:pPr marL="0" indent="0">
              <a:lnSpc>
                <a:spcPct val="90000"/>
              </a:lnSpc>
              <a:spcBef>
                <a:spcPts val="750"/>
              </a:spcBef>
              <a:spcAft>
                <a:spcPts val="1800"/>
              </a:spcAft>
              <a:buNone/>
            </a:pPr>
            <a:r>
              <a:rPr lang="en-US" sz="3200" b="1" dirty="0">
                <a:solidFill>
                  <a:schemeClr val="accent1"/>
                </a:solidFill>
                <a:latin typeface="+mj-lt"/>
              </a:rPr>
              <a:t>Pavement Management Team Introduction</a:t>
            </a:r>
          </a:p>
        </p:txBody>
      </p:sp>
      <p:pic>
        <p:nvPicPr>
          <p:cNvPr id="2" name="Picture 1">
            <a:extLst>
              <a:ext uri="{FF2B5EF4-FFF2-40B4-BE49-F238E27FC236}">
                <a16:creationId xmlns:a16="http://schemas.microsoft.com/office/drawing/2014/main" id="{926C5B6B-A5A6-2E72-E6CC-429DA78A7B7A}"/>
              </a:ext>
            </a:extLst>
          </p:cNvPr>
          <p:cNvPicPr>
            <a:picLocks noChangeAspect="1"/>
          </p:cNvPicPr>
          <p:nvPr/>
        </p:nvPicPr>
        <p:blipFill rotWithShape="1">
          <a:blip r:embed="rId3"/>
          <a:srcRect t="1105" b="19030"/>
          <a:stretch/>
        </p:blipFill>
        <p:spPr>
          <a:xfrm>
            <a:off x="813339" y="2367920"/>
            <a:ext cx="1476471" cy="1768793"/>
          </a:xfrm>
          <a:prstGeom prst="flowChartConnector">
            <a:avLst/>
          </a:prstGeom>
        </p:spPr>
      </p:pic>
      <p:pic>
        <p:nvPicPr>
          <p:cNvPr id="7" name="Picture 6" descr="A person with a beard and glasses&#10;&#10;Description automatically generated with low confidence">
            <a:extLst>
              <a:ext uri="{FF2B5EF4-FFF2-40B4-BE49-F238E27FC236}">
                <a16:creationId xmlns:a16="http://schemas.microsoft.com/office/drawing/2014/main" id="{C60C601C-5EAD-C80F-869D-4EEB332BFC07}"/>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3529962" y="2367919"/>
            <a:ext cx="1542700" cy="1768793"/>
          </a:xfrm>
          <a:prstGeom prst="flowChartConnector">
            <a:avLst/>
          </a:prstGeom>
        </p:spPr>
      </p:pic>
      <p:grpSp>
        <p:nvGrpSpPr>
          <p:cNvPr id="11" name="Group 10">
            <a:extLst>
              <a:ext uri="{FF2B5EF4-FFF2-40B4-BE49-F238E27FC236}">
                <a16:creationId xmlns:a16="http://schemas.microsoft.com/office/drawing/2014/main" id="{1E1A6B48-B4CC-CA78-79CA-86A61AF9858A}"/>
              </a:ext>
            </a:extLst>
          </p:cNvPr>
          <p:cNvGrpSpPr/>
          <p:nvPr/>
        </p:nvGrpSpPr>
        <p:grpSpPr>
          <a:xfrm>
            <a:off x="6312814" y="2419350"/>
            <a:ext cx="1525542" cy="1717362"/>
            <a:chOff x="2599532" y="2051690"/>
            <a:chExt cx="1525542" cy="1768793"/>
          </a:xfrm>
        </p:grpSpPr>
        <p:pic>
          <p:nvPicPr>
            <p:cNvPr id="9" name="Graphic 8" descr="User outline">
              <a:extLst>
                <a:ext uri="{FF2B5EF4-FFF2-40B4-BE49-F238E27FC236}">
                  <a16:creationId xmlns:a16="http://schemas.microsoft.com/office/drawing/2014/main" id="{28AA9D5C-EFC3-5D27-6511-A63B9454C24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99532" y="2051690"/>
              <a:ext cx="1525542" cy="1712590"/>
            </a:xfrm>
            <a:prstGeom prst="rect">
              <a:avLst/>
            </a:prstGeom>
          </p:spPr>
        </p:pic>
        <p:sp>
          <p:nvSpPr>
            <p:cNvPr id="10" name="Oval 9">
              <a:extLst>
                <a:ext uri="{FF2B5EF4-FFF2-40B4-BE49-F238E27FC236}">
                  <a16:creationId xmlns:a16="http://schemas.microsoft.com/office/drawing/2014/main" id="{BB2819DF-874B-92E2-1DAC-C65B05965681}"/>
                </a:ext>
              </a:extLst>
            </p:cNvPr>
            <p:cNvSpPr/>
            <p:nvPr/>
          </p:nvSpPr>
          <p:spPr>
            <a:xfrm>
              <a:off x="2712830" y="2051690"/>
              <a:ext cx="1279583" cy="176879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03C60F13-A4CD-2468-C92C-992C6DC4CBCA}"/>
              </a:ext>
            </a:extLst>
          </p:cNvPr>
          <p:cNvSpPr txBox="1"/>
          <p:nvPr/>
        </p:nvSpPr>
        <p:spPr>
          <a:xfrm>
            <a:off x="466725" y="4343959"/>
            <a:ext cx="2552686" cy="523220"/>
          </a:xfrm>
          <a:prstGeom prst="rect">
            <a:avLst/>
          </a:prstGeom>
          <a:noFill/>
        </p:spPr>
        <p:txBody>
          <a:bodyPr wrap="none" rtlCol="0">
            <a:spAutoFit/>
          </a:bodyPr>
          <a:lstStyle/>
          <a:p>
            <a:r>
              <a:rPr lang="en-US" sz="1400" dirty="0"/>
              <a:t>Ashley Buss, Ph.D., P.E.</a:t>
            </a:r>
          </a:p>
          <a:p>
            <a:r>
              <a:rPr lang="en-US" sz="1400" dirty="0"/>
              <a:t>Pavement Management Leader</a:t>
            </a:r>
          </a:p>
        </p:txBody>
      </p:sp>
      <p:sp>
        <p:nvSpPr>
          <p:cNvPr id="14" name="TextBox 13">
            <a:extLst>
              <a:ext uri="{FF2B5EF4-FFF2-40B4-BE49-F238E27FC236}">
                <a16:creationId xmlns:a16="http://schemas.microsoft.com/office/drawing/2014/main" id="{90F1FBD1-66AE-A9FF-8104-B3D8B73BE3AE}"/>
              </a:ext>
            </a:extLst>
          </p:cNvPr>
          <p:cNvSpPr txBox="1"/>
          <p:nvPr/>
        </p:nvSpPr>
        <p:spPr>
          <a:xfrm>
            <a:off x="3421569" y="4343959"/>
            <a:ext cx="2668808" cy="523220"/>
          </a:xfrm>
          <a:prstGeom prst="rect">
            <a:avLst/>
          </a:prstGeom>
          <a:noFill/>
        </p:spPr>
        <p:txBody>
          <a:bodyPr wrap="none" rtlCol="0">
            <a:spAutoFit/>
          </a:bodyPr>
          <a:lstStyle/>
          <a:p>
            <a:r>
              <a:rPr lang="en-US" sz="1400" dirty="0"/>
              <a:t>Jason Omundson, P.E.</a:t>
            </a:r>
          </a:p>
          <a:p>
            <a:r>
              <a:rPr lang="en-US" sz="1400" dirty="0"/>
              <a:t>Pavement Preservation Engineer</a:t>
            </a:r>
          </a:p>
        </p:txBody>
      </p:sp>
      <p:sp>
        <p:nvSpPr>
          <p:cNvPr id="15" name="TextBox 14">
            <a:extLst>
              <a:ext uri="{FF2B5EF4-FFF2-40B4-BE49-F238E27FC236}">
                <a16:creationId xmlns:a16="http://schemas.microsoft.com/office/drawing/2014/main" id="{DF94FAD9-33E9-9302-6426-2DA6F78A9435}"/>
              </a:ext>
            </a:extLst>
          </p:cNvPr>
          <p:cNvSpPr txBox="1"/>
          <p:nvPr/>
        </p:nvSpPr>
        <p:spPr>
          <a:xfrm>
            <a:off x="6377253" y="4343959"/>
            <a:ext cx="2560701" cy="523220"/>
          </a:xfrm>
          <a:prstGeom prst="rect">
            <a:avLst/>
          </a:prstGeom>
          <a:noFill/>
        </p:spPr>
        <p:txBody>
          <a:bodyPr wrap="none" rtlCol="0">
            <a:spAutoFit/>
          </a:bodyPr>
          <a:lstStyle/>
          <a:p>
            <a:r>
              <a:rPr lang="en-US" sz="1400" dirty="0"/>
              <a:t>Currently hiring</a:t>
            </a:r>
          </a:p>
          <a:p>
            <a:r>
              <a:rPr lang="en-US" sz="1400" dirty="0"/>
              <a:t>Pavement Modeler and Analyst</a:t>
            </a:r>
          </a:p>
        </p:txBody>
      </p:sp>
      <p:cxnSp>
        <p:nvCxnSpPr>
          <p:cNvPr id="3" name="Straight Connector 2">
            <a:extLst>
              <a:ext uri="{FF2B5EF4-FFF2-40B4-BE49-F238E27FC236}">
                <a16:creationId xmlns:a16="http://schemas.microsoft.com/office/drawing/2014/main" id="{EC350842-7D5B-A392-E45A-770D7F439E30}"/>
              </a:ext>
            </a:extLst>
          </p:cNvPr>
          <p:cNvCxnSpPr/>
          <p:nvPr/>
        </p:nvCxnSpPr>
        <p:spPr>
          <a:xfrm>
            <a:off x="509038" y="1297789"/>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35975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206FACBD-B244-4420-BE24-AD9110F31EC4}"/>
              </a:ext>
            </a:extLst>
          </p:cNvPr>
          <p:cNvSpPr>
            <a:spLocks noGrp="1"/>
          </p:cNvSpPr>
          <p:nvPr>
            <p:ph sz="quarter" idx="16"/>
          </p:nvPr>
        </p:nvSpPr>
        <p:spPr>
          <a:xfrm>
            <a:off x="425879" y="738301"/>
            <a:ext cx="8292242" cy="2814722"/>
          </a:xfrm>
          <a:prstGeom prst="rect">
            <a:avLst/>
          </a:prstGeom>
        </p:spPr>
        <p:txBody>
          <a:bodyPr lIns="0"/>
          <a:lstStyle/>
          <a:p>
            <a:pPr marL="0" indent="0">
              <a:lnSpc>
                <a:spcPct val="90000"/>
              </a:lnSpc>
              <a:spcBef>
                <a:spcPts val="750"/>
              </a:spcBef>
              <a:spcAft>
                <a:spcPts val="1800"/>
              </a:spcAft>
              <a:buNone/>
            </a:pPr>
            <a:r>
              <a:rPr lang="en-US" sz="3200" b="1" dirty="0">
                <a:solidFill>
                  <a:schemeClr val="accent1"/>
                </a:solidFill>
                <a:latin typeface="+mj-lt"/>
              </a:rPr>
              <a:t>Pavement Management Key Takeaways </a:t>
            </a:r>
          </a:p>
          <a:p>
            <a:pPr marL="258359" lvl="1" indent="0">
              <a:buNone/>
            </a:pPr>
            <a:endParaRPr lang="en-US" sz="2800" dirty="0">
              <a:latin typeface="Calibri" panose="020F0502020204030204" pitchFamily="34" charset="0"/>
              <a:cs typeface="Calibri" panose="020F0502020204030204" pitchFamily="34" charset="0"/>
            </a:endParaRPr>
          </a:p>
          <a:p>
            <a:pPr lvl="1"/>
            <a:endParaRPr lang="en-US" sz="2800" dirty="0">
              <a:latin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2146725D-2BB8-D597-D046-03F34CA6BB96}"/>
              </a:ext>
            </a:extLst>
          </p:cNvPr>
          <p:cNvCxnSpPr/>
          <p:nvPr/>
        </p:nvCxnSpPr>
        <p:spPr>
          <a:xfrm>
            <a:off x="425879" y="1357585"/>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Content Placeholder 4">
            <a:extLst>
              <a:ext uri="{FF2B5EF4-FFF2-40B4-BE49-F238E27FC236}">
                <a16:creationId xmlns:a16="http://schemas.microsoft.com/office/drawing/2014/main" id="{1D42BF4E-0285-6A74-4F8A-2AE6E93CCD31}"/>
              </a:ext>
            </a:extLst>
          </p:cNvPr>
          <p:cNvSpPr txBox="1">
            <a:spLocks/>
          </p:cNvSpPr>
          <p:nvPr/>
        </p:nvSpPr>
        <p:spPr>
          <a:xfrm>
            <a:off x="541020" y="1508776"/>
            <a:ext cx="8671560" cy="4689284"/>
          </a:xfrm>
          <a:prstGeom prst="rect">
            <a:avLst/>
          </a:prstGeom>
        </p:spPr>
        <p:txBody>
          <a:bodyPr vert="horz" lIns="91440" tIns="45720" rIns="91440" bIns="45720" rtlCol="0" anchor="t">
            <a:normAutofit/>
          </a:bodyPr>
          <a:lst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lnSpc>
                <a:spcPct val="100000"/>
              </a:lnSpc>
            </a:pPr>
            <a:r>
              <a:rPr lang="en-US" sz="2000" dirty="0">
                <a:latin typeface="Arial" panose="020B0604020202020204" pitchFamily="34" charset="0"/>
                <a:ea typeface="Microsoft Sans Serif"/>
                <a:cs typeface="Arial" panose="020B0604020202020204" pitchFamily="34" charset="0"/>
              </a:rPr>
              <a:t>Pavement management team increases our ability to:</a:t>
            </a:r>
          </a:p>
          <a:p>
            <a:pPr marL="628641" lvl="1" indent="-285750">
              <a:lnSpc>
                <a:spcPct val="100000"/>
              </a:lnSpc>
            </a:pPr>
            <a:r>
              <a:rPr lang="en-US" sz="2000" dirty="0">
                <a:latin typeface="Arial" panose="020B0604020202020204" pitchFamily="34" charset="0"/>
                <a:ea typeface="Microsoft Sans Serif"/>
                <a:cs typeface="Arial" panose="020B0604020202020204" pitchFamily="34" charset="0"/>
              </a:rPr>
              <a:t>Use models and analytics to direct additional funding</a:t>
            </a:r>
          </a:p>
          <a:p>
            <a:pPr marL="628641" lvl="1" indent="-285750">
              <a:lnSpc>
                <a:spcPct val="100000"/>
              </a:lnSpc>
            </a:pPr>
            <a:r>
              <a:rPr lang="en-US" sz="2000" dirty="0">
                <a:latin typeface="Arial" panose="020B0604020202020204" pitchFamily="34" charset="0"/>
                <a:ea typeface="Microsoft Sans Serif"/>
                <a:cs typeface="Arial" panose="020B0604020202020204" pitchFamily="34" charset="0"/>
              </a:rPr>
              <a:t>Enhance strategic project selection</a:t>
            </a:r>
          </a:p>
          <a:p>
            <a:pPr marL="285750" indent="-285750">
              <a:lnSpc>
                <a:spcPct val="100000"/>
              </a:lnSpc>
            </a:pPr>
            <a:r>
              <a:rPr lang="en-US" sz="2000" dirty="0">
                <a:latin typeface="Arial" panose="020B0604020202020204" pitchFamily="34" charset="0"/>
                <a:ea typeface="Microsoft Sans Serif"/>
                <a:cs typeface="Arial" panose="020B0604020202020204" pitchFamily="34" charset="0"/>
              </a:rPr>
              <a:t>There are competing goals for pavement funding</a:t>
            </a:r>
          </a:p>
          <a:p>
            <a:pPr marL="628650" lvl="1" indent="-285750">
              <a:lnSpc>
                <a:spcPct val="100000"/>
              </a:lnSpc>
            </a:pPr>
            <a:r>
              <a:rPr lang="en-US" sz="2000" dirty="0">
                <a:latin typeface="Arial" panose="020B0604020202020204" pitchFamily="34" charset="0"/>
                <a:ea typeface="Microsoft Sans Serif"/>
                <a:cs typeface="Arial" panose="020B0604020202020204" pitchFamily="34" charset="0"/>
              </a:rPr>
              <a:t>Achieve the target 75 PCI condition</a:t>
            </a:r>
          </a:p>
          <a:p>
            <a:pPr marL="628650" lvl="1" indent="-285750">
              <a:lnSpc>
                <a:spcPct val="100000"/>
              </a:lnSpc>
            </a:pPr>
            <a:r>
              <a:rPr lang="en-US" sz="2000" dirty="0">
                <a:latin typeface="Arial" panose="020B0604020202020204" pitchFamily="34" charset="0"/>
                <a:ea typeface="Microsoft Sans Serif"/>
                <a:cs typeface="Arial" panose="020B0604020202020204" pitchFamily="34" charset="0"/>
              </a:rPr>
              <a:t>Replace pavements on a reasonable cycle to limit risk of our aging system</a:t>
            </a:r>
          </a:p>
          <a:p>
            <a:pPr marL="285750" indent="-285750">
              <a:lnSpc>
                <a:spcPct val="100000"/>
              </a:lnSpc>
            </a:pPr>
            <a:r>
              <a:rPr lang="en-US" sz="2000" dirty="0">
                <a:latin typeface="Arial" panose="020B0604020202020204" pitchFamily="34" charset="0"/>
                <a:ea typeface="Microsoft Sans Serif"/>
                <a:cs typeface="Arial" panose="020B0604020202020204" pitchFamily="34" charset="0"/>
              </a:rPr>
              <a:t>Decrease in buying power reduced the ability to add pavement life back to the system. </a:t>
            </a:r>
          </a:p>
          <a:p>
            <a:pPr marL="285750" indent="-285750">
              <a:lnSpc>
                <a:spcPct val="100000"/>
              </a:lnSpc>
            </a:pPr>
            <a:r>
              <a:rPr lang="en-US" sz="2000" dirty="0">
                <a:latin typeface="Arial" panose="020B0604020202020204" pitchFamily="34" charset="0"/>
                <a:ea typeface="Microsoft Sans Serif"/>
                <a:cs typeface="Arial" panose="020B0604020202020204" pitchFamily="34" charset="0"/>
              </a:rPr>
              <a:t>To achieve pavement performance targets, estimated funding levels needed are: </a:t>
            </a:r>
          </a:p>
          <a:p>
            <a:pPr marL="628641" lvl="1" indent="-285750">
              <a:lnSpc>
                <a:spcPct val="100000"/>
              </a:lnSpc>
            </a:pPr>
            <a:r>
              <a:rPr lang="en-US" sz="2000" dirty="0">
                <a:latin typeface="Arial" panose="020B0604020202020204" pitchFamily="34" charset="0"/>
                <a:ea typeface="Microsoft Sans Serif"/>
                <a:cs typeface="Arial" panose="020B0604020202020204" pitchFamily="34" charset="0"/>
              </a:rPr>
              <a:t>$70M for Interstate </a:t>
            </a:r>
          </a:p>
          <a:p>
            <a:pPr marL="628641" lvl="1" indent="-285750">
              <a:lnSpc>
                <a:spcPct val="100000"/>
              </a:lnSpc>
            </a:pPr>
            <a:r>
              <a:rPr lang="en-US" sz="2000" dirty="0">
                <a:latin typeface="Arial" panose="020B0604020202020204" pitchFamily="34" charset="0"/>
                <a:ea typeface="Microsoft Sans Serif"/>
                <a:cs typeface="Arial" panose="020B0604020202020204" pitchFamily="34" charset="0"/>
              </a:rPr>
              <a:t>$325M for Non-Interstate</a:t>
            </a:r>
            <a:endParaRPr lang="en-US" dirty="0">
              <a:latin typeface="Microsoft Sans Serif"/>
              <a:ea typeface="Microsoft Sans Serif"/>
              <a:cs typeface="Microsoft Sans Serif"/>
            </a:endParaRPr>
          </a:p>
          <a:p>
            <a:pPr marL="0" indent="0">
              <a:lnSpc>
                <a:spcPct val="100000"/>
              </a:lnSpc>
              <a:buFont typeface="Arial" panose="020B0604020202020204" pitchFamily="34" charset="0"/>
              <a:buNone/>
            </a:pPr>
            <a:endParaRPr lang="en-US" sz="2400" dirty="0">
              <a:latin typeface="Microsoft Sans Serif"/>
              <a:ea typeface="Microsoft Sans Serif"/>
              <a:cs typeface="Microsoft Sans Serif"/>
            </a:endParaRPr>
          </a:p>
          <a:p>
            <a:pPr marL="628650" lvl="1" indent="-285750">
              <a:lnSpc>
                <a:spcPct val="100000"/>
              </a:lnSpc>
            </a:pPr>
            <a:endParaRPr lang="en-US" sz="2100" dirty="0">
              <a:latin typeface="Microsoft Sans Serif"/>
              <a:ea typeface="Microsoft Sans Serif"/>
              <a:cs typeface="Microsoft Sans Serif"/>
            </a:endParaRPr>
          </a:p>
          <a:p>
            <a:pPr marL="285750" indent="-285750">
              <a:lnSpc>
                <a:spcPct val="100000"/>
              </a:lnSpc>
            </a:pPr>
            <a:endParaRPr lang="en-US" sz="2400" dirty="0">
              <a:latin typeface="Microsoft Sans Serif"/>
              <a:ea typeface="Microsoft Sans Serif"/>
              <a:cs typeface="Microsoft Sans Serif"/>
            </a:endParaRPr>
          </a:p>
        </p:txBody>
      </p:sp>
    </p:spTree>
    <p:extLst>
      <p:ext uri="{BB962C8B-B14F-4D97-AF65-F5344CB8AC3E}">
        <p14:creationId xmlns:p14="http://schemas.microsoft.com/office/powerpoint/2010/main" val="24306991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8">
            <a:extLst>
              <a:ext uri="{FF2B5EF4-FFF2-40B4-BE49-F238E27FC236}">
                <a16:creationId xmlns:a16="http://schemas.microsoft.com/office/drawing/2014/main" id="{C1B315FA-D4BE-46EE-F04E-730A253F49F2}"/>
              </a:ext>
            </a:extLst>
          </p:cNvPr>
          <p:cNvSpPr txBox="1">
            <a:spLocks/>
          </p:cNvSpPr>
          <p:nvPr/>
        </p:nvSpPr>
        <p:spPr>
          <a:xfrm>
            <a:off x="1283666" y="2389801"/>
            <a:ext cx="3252708" cy="358379"/>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l" defTabSz="914400" rtl="0" eaLnBrk="1" latinLnBrk="0" hangingPunct="1">
              <a:lnSpc>
                <a:spcPct val="100000"/>
              </a:lnSpc>
              <a:spcBef>
                <a:spcPct val="0"/>
              </a:spcBef>
              <a:buNone/>
              <a:defRPr lang="en-US" sz="3200" b="1" kern="1200" spc="100" baseline="0">
                <a:solidFill>
                  <a:schemeClr val="accent1"/>
                </a:solidFill>
                <a:latin typeface="+mj-lt"/>
                <a:ea typeface="+mn-ea"/>
                <a:cs typeface="+mn-cs"/>
              </a:defRPr>
            </a:lvl1pPr>
          </a:lstStyle>
          <a:p>
            <a:r>
              <a:rPr lang="en-US" sz="3600" dirty="0"/>
              <a:t>Questions</a:t>
            </a:r>
            <a:r>
              <a:rPr lang="en-US" sz="2800" dirty="0"/>
              <a:t>?</a:t>
            </a:r>
          </a:p>
        </p:txBody>
      </p:sp>
      <p:cxnSp>
        <p:nvCxnSpPr>
          <p:cNvPr id="9" name="Straight Connector 8">
            <a:extLst>
              <a:ext uri="{FF2B5EF4-FFF2-40B4-BE49-F238E27FC236}">
                <a16:creationId xmlns:a16="http://schemas.microsoft.com/office/drawing/2014/main" id="{7176BF94-91AA-0F1D-0CEE-F51BD8940908}"/>
              </a:ext>
            </a:extLst>
          </p:cNvPr>
          <p:cNvCxnSpPr/>
          <p:nvPr/>
        </p:nvCxnSpPr>
        <p:spPr>
          <a:xfrm>
            <a:off x="1350169" y="2962960"/>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E334FBEE-3CF1-ACF5-AF89-3913D211AA5A}"/>
              </a:ext>
            </a:extLst>
          </p:cNvPr>
          <p:cNvGrpSpPr/>
          <p:nvPr/>
        </p:nvGrpSpPr>
        <p:grpSpPr>
          <a:xfrm>
            <a:off x="770558" y="0"/>
            <a:ext cx="244954" cy="1094750"/>
            <a:chOff x="770558" y="0"/>
            <a:chExt cx="168795" cy="754380"/>
          </a:xfrm>
        </p:grpSpPr>
        <p:cxnSp>
          <p:nvCxnSpPr>
            <p:cNvPr id="3" name="Straight Connector 2">
              <a:extLst>
                <a:ext uri="{FF2B5EF4-FFF2-40B4-BE49-F238E27FC236}">
                  <a16:creationId xmlns:a16="http://schemas.microsoft.com/office/drawing/2014/main" id="{8D9DF08D-DD1D-DA96-F338-7E68C9958A59}"/>
                </a:ext>
                <a:ext uri="{C183D7F6-B498-43B3-948B-1728B52AA6E4}">
                  <adec:decorative xmlns:adec="http://schemas.microsoft.com/office/drawing/2017/decorative" val="1"/>
                </a:ext>
              </a:extLst>
            </p:cNvPr>
            <p:cNvCxnSpPr>
              <a:cxnSpLocks/>
            </p:cNvCxnSpPr>
            <p:nvPr/>
          </p:nvCxnSpPr>
          <p:spPr>
            <a:xfrm>
              <a:off x="854955" y="0"/>
              <a:ext cx="0" cy="75438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DB40BBF4-0A67-7875-6D06-AEF4C69B6C7F}"/>
                </a:ext>
                <a:ext uri="{C183D7F6-B498-43B3-948B-1728B52AA6E4}">
                  <adec:decorative xmlns:adec="http://schemas.microsoft.com/office/drawing/2017/decorative" val="1"/>
                </a:ext>
              </a:extLst>
            </p:cNvPr>
            <p:cNvCxnSpPr>
              <a:cxnSpLocks/>
            </p:cNvCxnSpPr>
            <p:nvPr/>
          </p:nvCxnSpPr>
          <p:spPr>
            <a:xfrm>
              <a:off x="770558" y="0"/>
              <a:ext cx="0" cy="75438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DB7F03F-1D5D-9686-AA9D-8DCB8A424FB8}"/>
                </a:ext>
                <a:ext uri="{C183D7F6-B498-43B3-948B-1728B52AA6E4}">
                  <adec:decorative xmlns:adec="http://schemas.microsoft.com/office/drawing/2017/decorative" val="1"/>
                </a:ext>
              </a:extLst>
            </p:cNvPr>
            <p:cNvCxnSpPr>
              <a:cxnSpLocks/>
            </p:cNvCxnSpPr>
            <p:nvPr/>
          </p:nvCxnSpPr>
          <p:spPr>
            <a:xfrm>
              <a:off x="939353" y="0"/>
              <a:ext cx="0" cy="75438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60611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206FACBD-B244-4420-BE24-AD9110F31EC4}"/>
              </a:ext>
            </a:extLst>
          </p:cNvPr>
          <p:cNvSpPr>
            <a:spLocks noGrp="1"/>
          </p:cNvSpPr>
          <p:nvPr>
            <p:ph sz="quarter" idx="16"/>
          </p:nvPr>
        </p:nvSpPr>
        <p:spPr>
          <a:xfrm>
            <a:off x="445786" y="520208"/>
            <a:ext cx="8252428" cy="1094911"/>
          </a:xfrm>
          <a:prstGeom prst="rect">
            <a:avLst/>
          </a:prstGeom>
        </p:spPr>
        <p:txBody>
          <a:bodyPr lIns="0"/>
          <a:lstStyle/>
          <a:p>
            <a:pPr marL="0" indent="0">
              <a:lnSpc>
                <a:spcPct val="90000"/>
              </a:lnSpc>
              <a:spcBef>
                <a:spcPts val="750"/>
              </a:spcBef>
              <a:spcAft>
                <a:spcPts val="1800"/>
              </a:spcAft>
              <a:buNone/>
            </a:pPr>
            <a:r>
              <a:rPr lang="en-US" sz="3200" b="1" dirty="0">
                <a:solidFill>
                  <a:schemeClr val="accent1"/>
                </a:solidFill>
                <a:latin typeface="+mj-lt"/>
              </a:rPr>
              <a:t>Guiding Documents</a:t>
            </a:r>
          </a:p>
        </p:txBody>
      </p:sp>
      <p:sp>
        <p:nvSpPr>
          <p:cNvPr id="2" name="Content Placeholder 4">
            <a:extLst>
              <a:ext uri="{FF2B5EF4-FFF2-40B4-BE49-F238E27FC236}">
                <a16:creationId xmlns:a16="http://schemas.microsoft.com/office/drawing/2014/main" id="{7B4A272C-0FF5-B83B-3A51-F743D7084FC9}"/>
              </a:ext>
            </a:extLst>
          </p:cNvPr>
          <p:cNvSpPr txBox="1">
            <a:spLocks/>
          </p:cNvSpPr>
          <p:nvPr/>
        </p:nvSpPr>
        <p:spPr>
          <a:xfrm>
            <a:off x="628650" y="1852864"/>
            <a:ext cx="7886700" cy="4305464"/>
          </a:xfrm>
        </p:spPr>
        <p:txBody>
          <a:bodyPr vert="horz" lIns="91440" tIns="45720" rIns="91440" bIns="45720" rtlCol="0" anchor="t">
            <a:normAutofit/>
          </a:bodyPr>
          <a:lst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2200" dirty="0">
              <a:cs typeface="Calibri"/>
            </a:endParaRPr>
          </a:p>
        </p:txBody>
      </p:sp>
      <p:pic>
        <p:nvPicPr>
          <p:cNvPr id="5" name="Picture 4">
            <a:extLst>
              <a:ext uri="{FF2B5EF4-FFF2-40B4-BE49-F238E27FC236}">
                <a16:creationId xmlns:a16="http://schemas.microsoft.com/office/drawing/2014/main" id="{3A32E84A-B359-4B52-82F5-CB724BD02BB4}"/>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061207" y="930335"/>
            <a:ext cx="6807666" cy="5227993"/>
          </a:xfrm>
          <a:prstGeom prst="rect">
            <a:avLst/>
          </a:prstGeom>
        </p:spPr>
      </p:pic>
      <p:cxnSp>
        <p:nvCxnSpPr>
          <p:cNvPr id="7" name="Straight Connector 6">
            <a:extLst>
              <a:ext uri="{FF2B5EF4-FFF2-40B4-BE49-F238E27FC236}">
                <a16:creationId xmlns:a16="http://schemas.microsoft.com/office/drawing/2014/main" id="{CD36765C-9EF2-5137-0D16-A7B165F9E56C}"/>
              </a:ext>
            </a:extLst>
          </p:cNvPr>
          <p:cNvCxnSpPr/>
          <p:nvPr/>
        </p:nvCxnSpPr>
        <p:spPr>
          <a:xfrm>
            <a:off x="445786" y="1135229"/>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15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206FACBD-B244-4420-BE24-AD9110F31EC4}"/>
              </a:ext>
            </a:extLst>
          </p:cNvPr>
          <p:cNvSpPr>
            <a:spLocks noGrp="1"/>
          </p:cNvSpPr>
          <p:nvPr>
            <p:ph sz="quarter" idx="16"/>
          </p:nvPr>
        </p:nvSpPr>
        <p:spPr>
          <a:xfrm>
            <a:off x="445786" y="296688"/>
            <a:ext cx="8252428" cy="1094911"/>
          </a:xfrm>
          <a:prstGeom prst="rect">
            <a:avLst/>
          </a:prstGeom>
        </p:spPr>
        <p:txBody>
          <a:bodyPr lIns="0"/>
          <a:lstStyle/>
          <a:p>
            <a:pPr marL="0" indent="0">
              <a:lnSpc>
                <a:spcPct val="90000"/>
              </a:lnSpc>
              <a:spcBef>
                <a:spcPts val="750"/>
              </a:spcBef>
              <a:spcAft>
                <a:spcPts val="1800"/>
              </a:spcAft>
              <a:buNone/>
            </a:pPr>
            <a:r>
              <a:rPr lang="en-US" sz="3200" b="1" dirty="0">
                <a:solidFill>
                  <a:schemeClr val="accent1"/>
                </a:solidFill>
                <a:latin typeface="+mj-lt"/>
              </a:rPr>
              <a:t>5-year Goals and Objectives</a:t>
            </a:r>
          </a:p>
        </p:txBody>
      </p:sp>
      <p:sp>
        <p:nvSpPr>
          <p:cNvPr id="2" name="Content Placeholder 4">
            <a:extLst>
              <a:ext uri="{FF2B5EF4-FFF2-40B4-BE49-F238E27FC236}">
                <a16:creationId xmlns:a16="http://schemas.microsoft.com/office/drawing/2014/main" id="{7B4A272C-0FF5-B83B-3A51-F743D7084FC9}"/>
              </a:ext>
            </a:extLst>
          </p:cNvPr>
          <p:cNvSpPr txBox="1">
            <a:spLocks/>
          </p:cNvSpPr>
          <p:nvPr/>
        </p:nvSpPr>
        <p:spPr>
          <a:xfrm>
            <a:off x="628650" y="1852864"/>
            <a:ext cx="7886700" cy="4305464"/>
          </a:xfrm>
        </p:spPr>
        <p:txBody>
          <a:bodyPr vert="horz" lIns="91440" tIns="45720" rIns="91440" bIns="45720" rtlCol="0" anchor="t">
            <a:normAutofit/>
          </a:bodyPr>
          <a:lst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2200" dirty="0">
              <a:cs typeface="Calibri"/>
            </a:endParaRPr>
          </a:p>
        </p:txBody>
      </p:sp>
      <p:pic>
        <p:nvPicPr>
          <p:cNvPr id="3" name="Picture 2">
            <a:extLst>
              <a:ext uri="{FF2B5EF4-FFF2-40B4-BE49-F238E27FC236}">
                <a16:creationId xmlns:a16="http://schemas.microsoft.com/office/drawing/2014/main" id="{AF375F03-0461-4D7B-A7A7-C2D4033BD1A9}"/>
              </a:ext>
            </a:extLst>
          </p:cNvPr>
          <p:cNvPicPr/>
          <p:nvPr/>
        </p:nvPicPr>
        <p:blipFill>
          <a:blip r:embed="rId3" cstate="screen">
            <a:extLst>
              <a:ext uri="{28A0092B-C50C-407E-A947-70E740481C1C}">
                <a14:useLocalDpi xmlns:a14="http://schemas.microsoft.com/office/drawing/2010/main" val="0"/>
              </a:ext>
            </a:extLst>
          </a:blip>
          <a:stretch>
            <a:fillRect/>
          </a:stretch>
        </p:blipFill>
        <p:spPr>
          <a:xfrm>
            <a:off x="102108" y="902207"/>
            <a:ext cx="8939784" cy="5038342"/>
          </a:xfrm>
          <a:prstGeom prst="rect">
            <a:avLst/>
          </a:prstGeom>
        </p:spPr>
      </p:pic>
      <p:cxnSp>
        <p:nvCxnSpPr>
          <p:cNvPr id="4" name="Straight Connector 3">
            <a:extLst>
              <a:ext uri="{FF2B5EF4-FFF2-40B4-BE49-F238E27FC236}">
                <a16:creationId xmlns:a16="http://schemas.microsoft.com/office/drawing/2014/main" id="{BFFF8D68-9AC8-892C-B6D1-D5877A43FE55}"/>
              </a:ext>
            </a:extLst>
          </p:cNvPr>
          <p:cNvCxnSpPr/>
          <p:nvPr/>
        </p:nvCxnSpPr>
        <p:spPr>
          <a:xfrm>
            <a:off x="445786" y="855279"/>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0539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206FACBD-B244-4420-BE24-AD9110F31EC4}"/>
              </a:ext>
            </a:extLst>
          </p:cNvPr>
          <p:cNvSpPr>
            <a:spLocks noGrp="1"/>
          </p:cNvSpPr>
          <p:nvPr>
            <p:ph sz="quarter" idx="16"/>
          </p:nvPr>
        </p:nvSpPr>
        <p:spPr>
          <a:xfrm>
            <a:off x="588125" y="438872"/>
            <a:ext cx="8252428" cy="1094911"/>
          </a:xfrm>
          <a:prstGeom prst="rect">
            <a:avLst/>
          </a:prstGeom>
        </p:spPr>
        <p:txBody>
          <a:bodyPr lIns="0"/>
          <a:lstStyle/>
          <a:p>
            <a:pPr marL="0" indent="0">
              <a:lnSpc>
                <a:spcPct val="90000"/>
              </a:lnSpc>
              <a:spcBef>
                <a:spcPts val="750"/>
              </a:spcBef>
              <a:spcAft>
                <a:spcPts val="1800"/>
              </a:spcAft>
              <a:buNone/>
            </a:pPr>
            <a:r>
              <a:rPr lang="en-US" sz="3200" b="1" dirty="0">
                <a:solidFill>
                  <a:schemeClr val="accent1"/>
                </a:solidFill>
                <a:latin typeface="+mj-lt"/>
              </a:rPr>
              <a:t>Pavement Inventory</a:t>
            </a:r>
          </a:p>
        </p:txBody>
      </p:sp>
      <p:sp>
        <p:nvSpPr>
          <p:cNvPr id="2" name="Content Placeholder 4">
            <a:extLst>
              <a:ext uri="{FF2B5EF4-FFF2-40B4-BE49-F238E27FC236}">
                <a16:creationId xmlns:a16="http://schemas.microsoft.com/office/drawing/2014/main" id="{7B4A272C-0FF5-B83B-3A51-F743D7084FC9}"/>
              </a:ext>
            </a:extLst>
          </p:cNvPr>
          <p:cNvSpPr txBox="1">
            <a:spLocks/>
          </p:cNvSpPr>
          <p:nvPr/>
        </p:nvSpPr>
        <p:spPr>
          <a:xfrm>
            <a:off x="588125" y="1414714"/>
            <a:ext cx="7886700" cy="4305464"/>
          </a:xfrm>
        </p:spPr>
        <p:txBody>
          <a:bodyPr vert="horz" lIns="91440" tIns="45720" rIns="91440" bIns="45720" rtlCol="0" anchor="t">
            <a:normAutofit/>
          </a:bodyPr>
          <a:lst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800" dirty="0">
                <a:latin typeface="Microsoft Sans Serif"/>
                <a:ea typeface="Microsoft Sans Serif"/>
                <a:cs typeface="Microsoft Sans Serif"/>
              </a:rPr>
              <a:t>The Primary system includes 24,636 lane miles of pavement.</a:t>
            </a:r>
          </a:p>
          <a:p>
            <a:pPr marL="0" indent="0">
              <a:buFont typeface="Arial" panose="020B0604020202020204" pitchFamily="34" charset="0"/>
              <a:buNone/>
            </a:pPr>
            <a:endParaRPr lang="en-US" sz="2800" dirty="0">
              <a:latin typeface="Microsoft Sans Serif"/>
              <a:ea typeface="Microsoft Sans Serif"/>
              <a:cs typeface="Microsoft Sans Serif"/>
            </a:endParaRPr>
          </a:p>
          <a:p>
            <a:pPr lvl="1"/>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3,899 or about 16% on the Interstate</a:t>
            </a:r>
          </a:p>
          <a:p>
            <a:pPr marL="342900" lvl="1" indent="0">
              <a:buFont typeface="Arial" panose="020B0604020202020204" pitchFamily="34" charset="0"/>
              <a:buNone/>
            </a:pPr>
            <a:endPar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lvl="1"/>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799 lane miles of ramps</a:t>
            </a:r>
          </a:p>
          <a:p>
            <a:pPr lvl="1"/>
            <a:endPar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lvl="1"/>
            <a:r>
              <a:rPr lang="en-US" sz="2800" dirty="0">
                <a:latin typeface="Microsoft Sans Serif"/>
                <a:ea typeface="Microsoft Sans Serif"/>
                <a:cs typeface="Microsoft Sans Serif"/>
              </a:rPr>
              <a:t>Our Investment</a:t>
            </a:r>
            <a:endPar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lvl="2"/>
            <a:r>
              <a:rPr lang="en-US" sz="2200" dirty="0">
                <a:latin typeface="Microsoft Sans Serif"/>
                <a:ea typeface="Microsoft Sans Serif"/>
                <a:cs typeface="Microsoft Sans Serif"/>
              </a:rPr>
              <a:t>If we had to replace the pavement on all of these roads today, the cost would exceed </a:t>
            </a:r>
            <a:r>
              <a:rPr lang="en-US" sz="2200" u="sng" dirty="0">
                <a:latin typeface="Microsoft Sans Serif"/>
                <a:ea typeface="Microsoft Sans Serif"/>
                <a:cs typeface="Microsoft Sans Serif"/>
              </a:rPr>
              <a:t>$31 billion.</a:t>
            </a:r>
            <a:endParaRPr lang="en-US" sz="2200" dirty="0">
              <a:cs typeface="Calibri"/>
            </a:endParaRPr>
          </a:p>
        </p:txBody>
      </p:sp>
      <p:cxnSp>
        <p:nvCxnSpPr>
          <p:cNvPr id="3" name="Straight Connector 2">
            <a:extLst>
              <a:ext uri="{FF2B5EF4-FFF2-40B4-BE49-F238E27FC236}">
                <a16:creationId xmlns:a16="http://schemas.microsoft.com/office/drawing/2014/main" id="{E39B9D3C-A5D0-0FA6-A64B-E3A4E1FBDC47}"/>
              </a:ext>
            </a:extLst>
          </p:cNvPr>
          <p:cNvCxnSpPr/>
          <p:nvPr/>
        </p:nvCxnSpPr>
        <p:spPr>
          <a:xfrm>
            <a:off x="588125" y="1056997"/>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047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206FACBD-B244-4420-BE24-AD9110F31EC4}"/>
              </a:ext>
            </a:extLst>
          </p:cNvPr>
          <p:cNvSpPr>
            <a:spLocks noGrp="1"/>
          </p:cNvSpPr>
          <p:nvPr>
            <p:ph sz="quarter" idx="16"/>
          </p:nvPr>
        </p:nvSpPr>
        <p:spPr>
          <a:xfrm>
            <a:off x="588125" y="493258"/>
            <a:ext cx="8252428" cy="1094911"/>
          </a:xfrm>
          <a:prstGeom prst="rect">
            <a:avLst/>
          </a:prstGeom>
        </p:spPr>
        <p:txBody>
          <a:bodyPr lIns="0"/>
          <a:lstStyle/>
          <a:p>
            <a:pPr marL="0" indent="0">
              <a:lnSpc>
                <a:spcPct val="90000"/>
              </a:lnSpc>
              <a:spcBef>
                <a:spcPts val="750"/>
              </a:spcBef>
              <a:spcAft>
                <a:spcPts val="1800"/>
              </a:spcAft>
              <a:buNone/>
            </a:pPr>
            <a:r>
              <a:rPr lang="en-US" sz="3200" b="1" dirty="0">
                <a:solidFill>
                  <a:schemeClr val="accent1"/>
                </a:solidFill>
                <a:latin typeface="+mj-lt"/>
              </a:rPr>
              <a:t>Pavement Inventory</a:t>
            </a:r>
          </a:p>
        </p:txBody>
      </p:sp>
      <p:cxnSp>
        <p:nvCxnSpPr>
          <p:cNvPr id="3" name="Straight Connector 2">
            <a:extLst>
              <a:ext uri="{FF2B5EF4-FFF2-40B4-BE49-F238E27FC236}">
                <a16:creationId xmlns:a16="http://schemas.microsoft.com/office/drawing/2014/main" id="{2146725D-2BB8-D597-D046-03F34CA6BB96}"/>
              </a:ext>
            </a:extLst>
          </p:cNvPr>
          <p:cNvCxnSpPr/>
          <p:nvPr/>
        </p:nvCxnSpPr>
        <p:spPr>
          <a:xfrm>
            <a:off x="588125" y="1056997"/>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aphicFrame>
        <p:nvGraphicFramePr>
          <p:cNvPr id="4" name="Chart 3">
            <a:extLst>
              <a:ext uri="{FF2B5EF4-FFF2-40B4-BE49-F238E27FC236}">
                <a16:creationId xmlns:a16="http://schemas.microsoft.com/office/drawing/2014/main" id="{79620A55-15C2-FF18-5BDE-B0CCBFDC2326}"/>
              </a:ext>
            </a:extLst>
          </p:cNvPr>
          <p:cNvGraphicFramePr>
            <a:graphicFrameLocks noGrp="1"/>
          </p:cNvGraphicFramePr>
          <p:nvPr>
            <p:extLst>
              <p:ext uri="{D42A27DB-BD31-4B8C-83A1-F6EECF244321}">
                <p14:modId xmlns:p14="http://schemas.microsoft.com/office/powerpoint/2010/main" val="2950377404"/>
              </p:ext>
            </p:extLst>
          </p:nvPr>
        </p:nvGraphicFramePr>
        <p:xfrm>
          <a:off x="432053" y="1355561"/>
          <a:ext cx="8123822" cy="4478908"/>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descr="A picture containing outdoor, nature, mountain, rock&#10;&#10;Description automatically generated">
            <a:extLst>
              <a:ext uri="{FF2B5EF4-FFF2-40B4-BE49-F238E27FC236}">
                <a16:creationId xmlns:a16="http://schemas.microsoft.com/office/drawing/2014/main" id="{4513E3D9-BF0D-FCDE-FB3F-BC10FEA128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7628" y="1969435"/>
            <a:ext cx="5235387" cy="3926540"/>
          </a:xfrm>
          <a:prstGeom prst="rect">
            <a:avLst/>
          </a:prstGeom>
        </p:spPr>
      </p:pic>
    </p:spTree>
    <p:extLst>
      <p:ext uri="{BB962C8B-B14F-4D97-AF65-F5344CB8AC3E}">
        <p14:creationId xmlns:p14="http://schemas.microsoft.com/office/powerpoint/2010/main" val="202518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E66483FD-D8A3-967F-7CD7-4822467FCC17}"/>
              </a:ext>
            </a:extLst>
          </p:cNvPr>
          <p:cNvGraphicFramePr>
            <a:graphicFrameLocks/>
          </p:cNvGraphicFramePr>
          <p:nvPr>
            <p:extLst>
              <p:ext uri="{D42A27DB-BD31-4B8C-83A1-F6EECF244321}">
                <p14:modId xmlns:p14="http://schemas.microsoft.com/office/powerpoint/2010/main" val="2915540640"/>
              </p:ext>
            </p:extLst>
          </p:nvPr>
        </p:nvGraphicFramePr>
        <p:xfrm>
          <a:off x="178904" y="1275108"/>
          <a:ext cx="8746435" cy="4710402"/>
        </p:xfrm>
        <a:graphic>
          <a:graphicData uri="http://schemas.openxmlformats.org/drawingml/2006/chart">
            <c:chart xmlns:c="http://schemas.openxmlformats.org/drawingml/2006/chart" xmlns:r="http://schemas.openxmlformats.org/officeDocument/2006/relationships" r:id="rId3"/>
          </a:graphicData>
        </a:graphic>
      </p:graphicFrame>
      <p:sp>
        <p:nvSpPr>
          <p:cNvPr id="13" name="Content Placeholder 12">
            <a:extLst>
              <a:ext uri="{FF2B5EF4-FFF2-40B4-BE49-F238E27FC236}">
                <a16:creationId xmlns:a16="http://schemas.microsoft.com/office/drawing/2014/main" id="{206FACBD-B244-4420-BE24-AD9110F31EC4}"/>
              </a:ext>
            </a:extLst>
          </p:cNvPr>
          <p:cNvSpPr>
            <a:spLocks noGrp="1"/>
          </p:cNvSpPr>
          <p:nvPr>
            <p:ph sz="quarter" idx="16"/>
          </p:nvPr>
        </p:nvSpPr>
        <p:spPr>
          <a:xfrm>
            <a:off x="588125" y="493258"/>
            <a:ext cx="8252428" cy="1094911"/>
          </a:xfrm>
          <a:prstGeom prst="rect">
            <a:avLst/>
          </a:prstGeom>
        </p:spPr>
        <p:txBody>
          <a:bodyPr lIns="0"/>
          <a:lstStyle/>
          <a:p>
            <a:pPr marL="0" indent="0">
              <a:lnSpc>
                <a:spcPct val="90000"/>
              </a:lnSpc>
              <a:spcBef>
                <a:spcPts val="750"/>
              </a:spcBef>
              <a:spcAft>
                <a:spcPts val="1800"/>
              </a:spcAft>
              <a:buNone/>
            </a:pPr>
            <a:r>
              <a:rPr lang="en-US" sz="3200" b="1" dirty="0">
                <a:solidFill>
                  <a:schemeClr val="accent1"/>
                </a:solidFill>
                <a:latin typeface="+mj-lt"/>
              </a:rPr>
              <a:t>Pavement Inventory</a:t>
            </a:r>
          </a:p>
        </p:txBody>
      </p:sp>
      <p:cxnSp>
        <p:nvCxnSpPr>
          <p:cNvPr id="3" name="Straight Connector 2">
            <a:extLst>
              <a:ext uri="{FF2B5EF4-FFF2-40B4-BE49-F238E27FC236}">
                <a16:creationId xmlns:a16="http://schemas.microsoft.com/office/drawing/2014/main" id="{2146725D-2BB8-D597-D046-03F34CA6BB96}"/>
              </a:ext>
            </a:extLst>
          </p:cNvPr>
          <p:cNvCxnSpPr/>
          <p:nvPr/>
        </p:nvCxnSpPr>
        <p:spPr>
          <a:xfrm>
            <a:off x="588125" y="1056997"/>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7FBC3D0-11DC-990A-D827-0056D76684A1}"/>
              </a:ext>
            </a:extLst>
          </p:cNvPr>
          <p:cNvSpPr txBox="1"/>
          <p:nvPr/>
        </p:nvSpPr>
        <p:spPr>
          <a:xfrm rot="18477916">
            <a:off x="7802444" y="5088706"/>
            <a:ext cx="606917" cy="369332"/>
          </a:xfrm>
          <a:prstGeom prst="rect">
            <a:avLst/>
          </a:prstGeom>
          <a:solidFill>
            <a:schemeClr val="bg1"/>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88E47CD9-EFFD-4F6B-DD26-DF073BD08D90}"/>
              </a:ext>
            </a:extLst>
          </p:cNvPr>
          <p:cNvSpPr txBox="1"/>
          <p:nvPr/>
        </p:nvSpPr>
        <p:spPr>
          <a:xfrm>
            <a:off x="1905000" y="1106184"/>
            <a:ext cx="5194564"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Lane Miles by Surface Type and Age</a:t>
            </a:r>
          </a:p>
        </p:txBody>
      </p:sp>
      <p:sp>
        <p:nvSpPr>
          <p:cNvPr id="2" name="Rectangle 1">
            <a:extLst>
              <a:ext uri="{FF2B5EF4-FFF2-40B4-BE49-F238E27FC236}">
                <a16:creationId xmlns:a16="http://schemas.microsoft.com/office/drawing/2014/main" id="{5537D9DD-7379-4D0B-249E-DBD4F40FB951}"/>
              </a:ext>
            </a:extLst>
          </p:cNvPr>
          <p:cNvSpPr/>
          <p:nvPr/>
        </p:nvSpPr>
        <p:spPr>
          <a:xfrm>
            <a:off x="8132176" y="4920525"/>
            <a:ext cx="914400" cy="8195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4417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36" descr="Open texture visible after rain.">
            <a:extLst>
              <a:ext uri="{FF2B5EF4-FFF2-40B4-BE49-F238E27FC236}">
                <a16:creationId xmlns:a16="http://schemas.microsoft.com/office/drawing/2014/main" id="{E447A097-7E24-754A-B0AE-F2C8431B2934}"/>
              </a:ext>
            </a:extLst>
          </p:cNvPr>
          <p:cNvSpPr>
            <a:spLocks noChangeAspect="1" noChangeArrowheads="1"/>
          </p:cNvSpPr>
          <p:nvPr/>
        </p:nvSpPr>
        <p:spPr bwMode="auto">
          <a:xfrm>
            <a:off x="4419600" y="28384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38" descr="Open texture visible after rain.">
            <a:extLst>
              <a:ext uri="{FF2B5EF4-FFF2-40B4-BE49-F238E27FC236}">
                <a16:creationId xmlns:a16="http://schemas.microsoft.com/office/drawing/2014/main" id="{3BC274BD-F0D3-94B4-B2D5-441395D793C9}"/>
              </a:ext>
            </a:extLst>
          </p:cNvPr>
          <p:cNvSpPr>
            <a:spLocks noChangeAspect="1" noChangeArrowheads="1"/>
          </p:cNvSpPr>
          <p:nvPr/>
        </p:nvSpPr>
        <p:spPr bwMode="auto">
          <a:xfrm>
            <a:off x="4572000" y="2990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2" name="Diagram 1">
            <a:extLst>
              <a:ext uri="{FF2B5EF4-FFF2-40B4-BE49-F238E27FC236}">
                <a16:creationId xmlns:a16="http://schemas.microsoft.com/office/drawing/2014/main" id="{374FF968-6041-FA4C-6D0F-FCFD9BC4DEC3}"/>
              </a:ext>
            </a:extLst>
          </p:cNvPr>
          <p:cNvGraphicFramePr/>
          <p:nvPr>
            <p:extLst>
              <p:ext uri="{D42A27DB-BD31-4B8C-83A1-F6EECF244321}">
                <p14:modId xmlns:p14="http://schemas.microsoft.com/office/powerpoint/2010/main" val="3792914844"/>
              </p:ext>
            </p:extLst>
          </p:nvPr>
        </p:nvGraphicFramePr>
        <p:xfrm>
          <a:off x="894927" y="952197"/>
          <a:ext cx="7694113" cy="54565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Content Placeholder 12">
            <a:extLst>
              <a:ext uri="{FF2B5EF4-FFF2-40B4-BE49-F238E27FC236}">
                <a16:creationId xmlns:a16="http://schemas.microsoft.com/office/drawing/2014/main" id="{206FACBD-B244-4420-BE24-AD9110F31EC4}"/>
              </a:ext>
            </a:extLst>
          </p:cNvPr>
          <p:cNvSpPr>
            <a:spLocks noGrp="1"/>
          </p:cNvSpPr>
          <p:nvPr>
            <p:ph sz="quarter" idx="16"/>
          </p:nvPr>
        </p:nvSpPr>
        <p:spPr>
          <a:xfrm>
            <a:off x="219020" y="333998"/>
            <a:ext cx="6617093" cy="969568"/>
          </a:xfrm>
          <a:prstGeom prst="rect">
            <a:avLst/>
          </a:prstGeom>
        </p:spPr>
        <p:txBody>
          <a:bodyPr lIns="0"/>
          <a:lstStyle/>
          <a:p>
            <a:pPr marL="0" indent="0">
              <a:lnSpc>
                <a:spcPct val="90000"/>
              </a:lnSpc>
              <a:spcBef>
                <a:spcPts val="750"/>
              </a:spcBef>
              <a:spcAft>
                <a:spcPts val="1800"/>
              </a:spcAft>
              <a:buNone/>
            </a:pPr>
            <a:r>
              <a:rPr lang="en-US" sz="3200" b="1" dirty="0">
                <a:solidFill>
                  <a:schemeClr val="accent1"/>
                </a:solidFill>
                <a:latin typeface="+mj-lt"/>
              </a:rPr>
              <a:t>Causes of Pavement Distresses</a:t>
            </a:r>
            <a:endParaRPr lang="en-US" sz="3200" dirty="0"/>
          </a:p>
        </p:txBody>
      </p:sp>
      <p:cxnSp>
        <p:nvCxnSpPr>
          <p:cNvPr id="3" name="Straight Connector 2">
            <a:extLst>
              <a:ext uri="{FF2B5EF4-FFF2-40B4-BE49-F238E27FC236}">
                <a16:creationId xmlns:a16="http://schemas.microsoft.com/office/drawing/2014/main" id="{2146725D-2BB8-D597-D046-03F34CA6BB96}"/>
              </a:ext>
            </a:extLst>
          </p:cNvPr>
          <p:cNvCxnSpPr/>
          <p:nvPr/>
        </p:nvCxnSpPr>
        <p:spPr>
          <a:xfrm>
            <a:off x="213232" y="901395"/>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5" name="Graphic 4" descr="Dump truck with solid fill">
            <a:extLst>
              <a:ext uri="{FF2B5EF4-FFF2-40B4-BE49-F238E27FC236}">
                <a16:creationId xmlns:a16="http://schemas.microsoft.com/office/drawing/2014/main" id="{99DAFEED-1FAD-2711-1A2B-7A51050A3AF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98944" y="1066243"/>
            <a:ext cx="1872756" cy="1872756"/>
          </a:xfrm>
          <a:prstGeom prst="rect">
            <a:avLst/>
          </a:prstGeom>
        </p:spPr>
      </p:pic>
      <p:pic>
        <p:nvPicPr>
          <p:cNvPr id="10" name="Picture 9" descr="A picture containing sky, outdoor, truck, transport&#10;&#10;Description automatically generated">
            <a:extLst>
              <a:ext uri="{FF2B5EF4-FFF2-40B4-BE49-F238E27FC236}">
                <a16:creationId xmlns:a16="http://schemas.microsoft.com/office/drawing/2014/main" id="{B40C0D49-3D34-1016-D441-4F6BEB97039F}"/>
              </a:ext>
            </a:extLst>
          </p:cNvPr>
          <p:cNvPicPr>
            <a:picLocks noChangeAspect="1"/>
          </p:cNvPicPr>
          <p:nvPr/>
        </p:nvPicPr>
        <p:blipFill rotWithShape="1">
          <a:blip r:embed="rId10"/>
          <a:srcRect t="38168"/>
          <a:stretch/>
        </p:blipFill>
        <p:spPr>
          <a:xfrm>
            <a:off x="319396" y="3775847"/>
            <a:ext cx="1746197" cy="1430609"/>
          </a:xfrm>
          <a:prstGeom prst="rect">
            <a:avLst/>
          </a:prstGeom>
        </p:spPr>
      </p:pic>
      <p:pic>
        <p:nvPicPr>
          <p:cNvPr id="12" name="Picture 11" descr="A person standing on a construction site&#10;&#10;Description automatically generated with low confidence">
            <a:extLst>
              <a:ext uri="{FF2B5EF4-FFF2-40B4-BE49-F238E27FC236}">
                <a16:creationId xmlns:a16="http://schemas.microsoft.com/office/drawing/2014/main" id="{D5FEC693-3DC5-5AAD-6AC9-7CE47DAB01A3}"/>
              </a:ext>
            </a:extLst>
          </p:cNvPr>
          <p:cNvPicPr>
            <a:picLocks noChangeAspect="1"/>
          </p:cNvPicPr>
          <p:nvPr/>
        </p:nvPicPr>
        <p:blipFill>
          <a:blip r:embed="rId11"/>
          <a:stretch>
            <a:fillRect/>
          </a:stretch>
        </p:blipFill>
        <p:spPr>
          <a:xfrm>
            <a:off x="2091640" y="4813545"/>
            <a:ext cx="1796998" cy="1347748"/>
          </a:xfrm>
          <a:prstGeom prst="rect">
            <a:avLst/>
          </a:prstGeom>
        </p:spPr>
      </p:pic>
      <p:pic>
        <p:nvPicPr>
          <p:cNvPr id="15" name="Graphic 14" descr="Low temperature with solid fill">
            <a:extLst>
              <a:ext uri="{FF2B5EF4-FFF2-40B4-BE49-F238E27FC236}">
                <a16:creationId xmlns:a16="http://schemas.microsoft.com/office/drawing/2014/main" id="{8288A344-C850-10C8-CAEA-4088C7B4294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244568" y="5281410"/>
            <a:ext cx="914400" cy="914400"/>
          </a:xfrm>
          <a:prstGeom prst="rect">
            <a:avLst/>
          </a:prstGeom>
        </p:spPr>
      </p:pic>
      <p:pic>
        <p:nvPicPr>
          <p:cNvPr id="17" name="Graphic 16" descr="Dim (Medium Sun) with solid fill">
            <a:extLst>
              <a:ext uri="{FF2B5EF4-FFF2-40B4-BE49-F238E27FC236}">
                <a16:creationId xmlns:a16="http://schemas.microsoft.com/office/drawing/2014/main" id="{4D615008-9BB2-9059-5163-77838AD6FCE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249432" y="3834476"/>
            <a:ext cx="1219572" cy="1219572"/>
          </a:xfrm>
          <a:prstGeom prst="rect">
            <a:avLst/>
          </a:prstGeom>
        </p:spPr>
      </p:pic>
      <p:pic>
        <p:nvPicPr>
          <p:cNvPr id="19" name="Graphic 18" descr="Cloud With Lightning And Rain with solid fill">
            <a:extLst>
              <a:ext uri="{FF2B5EF4-FFF2-40B4-BE49-F238E27FC236}">
                <a16:creationId xmlns:a16="http://schemas.microsoft.com/office/drawing/2014/main" id="{5679D757-403F-532B-DB6E-4D5E977C6B6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944839" y="4813545"/>
            <a:ext cx="1134755" cy="1134755"/>
          </a:xfrm>
          <a:prstGeom prst="rect">
            <a:avLst/>
          </a:prstGeom>
        </p:spPr>
      </p:pic>
      <p:pic>
        <p:nvPicPr>
          <p:cNvPr id="21" name="Picture 20">
            <a:extLst>
              <a:ext uri="{FF2B5EF4-FFF2-40B4-BE49-F238E27FC236}">
                <a16:creationId xmlns:a16="http://schemas.microsoft.com/office/drawing/2014/main" id="{A09D160D-11D2-3C60-5743-3C2CB75EB913}"/>
              </a:ext>
            </a:extLst>
          </p:cNvPr>
          <p:cNvPicPr>
            <a:picLocks noChangeAspect="1"/>
          </p:cNvPicPr>
          <p:nvPr/>
        </p:nvPicPr>
        <p:blipFill>
          <a:blip r:embed="rId18"/>
          <a:stretch>
            <a:fillRect/>
          </a:stretch>
        </p:blipFill>
        <p:spPr>
          <a:xfrm>
            <a:off x="7083266" y="2299363"/>
            <a:ext cx="1727273" cy="1287603"/>
          </a:xfrm>
          <a:prstGeom prst="rect">
            <a:avLst/>
          </a:prstGeom>
        </p:spPr>
      </p:pic>
      <p:pic>
        <p:nvPicPr>
          <p:cNvPr id="20" name="Picture 19">
            <a:extLst>
              <a:ext uri="{FF2B5EF4-FFF2-40B4-BE49-F238E27FC236}">
                <a16:creationId xmlns:a16="http://schemas.microsoft.com/office/drawing/2014/main" id="{21D4B0A1-5CCF-00FA-1071-F3E04B7118DA}"/>
              </a:ext>
            </a:extLst>
          </p:cNvPr>
          <p:cNvPicPr>
            <a:picLocks noChangeAspect="1"/>
          </p:cNvPicPr>
          <p:nvPr/>
        </p:nvPicPr>
        <p:blipFill rotWithShape="1">
          <a:blip r:embed="rId19"/>
          <a:srcRect l="55567" t="13349"/>
          <a:stretch/>
        </p:blipFill>
        <p:spPr>
          <a:xfrm>
            <a:off x="6392773" y="917684"/>
            <a:ext cx="2076231" cy="1576240"/>
          </a:xfrm>
          <a:prstGeom prst="rect">
            <a:avLst/>
          </a:prstGeom>
        </p:spPr>
      </p:pic>
    </p:spTree>
    <p:extLst>
      <p:ext uri="{BB962C8B-B14F-4D97-AF65-F5344CB8AC3E}">
        <p14:creationId xmlns:p14="http://schemas.microsoft.com/office/powerpoint/2010/main" val="34181599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New Iowa Branding">
      <a:dk1>
        <a:sysClr val="windowText" lastClr="000000"/>
      </a:dk1>
      <a:lt1>
        <a:sysClr val="window" lastClr="FFFFFF"/>
      </a:lt1>
      <a:dk2>
        <a:srgbClr val="4D4D4F"/>
      </a:dk2>
      <a:lt2>
        <a:srgbClr val="BFBFBF"/>
      </a:lt2>
      <a:accent1>
        <a:srgbClr val="03617A"/>
      </a:accent1>
      <a:accent2>
        <a:srgbClr val="C6D667"/>
      </a:accent2>
      <a:accent3>
        <a:srgbClr val="E0A624"/>
      </a:accent3>
      <a:accent4>
        <a:srgbClr val="19405B"/>
      </a:accent4>
      <a:accent5>
        <a:srgbClr val="70C8B8"/>
      </a:accent5>
      <a:accent6>
        <a:srgbClr val="2A6357"/>
      </a:accent6>
      <a:hlink>
        <a:srgbClr val="1C5DBA"/>
      </a:hlink>
      <a:folHlink>
        <a:srgbClr val="694B5F"/>
      </a:folHlink>
    </a:clrScheme>
    <a:fontScheme name="Iowa DOT">
      <a:majorFont>
        <a:latin typeface="Neue Haas Grotesk Text Pro"/>
        <a:ea typeface=""/>
        <a:cs typeface=""/>
      </a:majorFont>
      <a:minorFont>
        <a:latin typeface="PT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5">
              <a:lumMod val="20000"/>
              <a:lumOff val="8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odern Conference PPT_TM78544816_Win32_JC_v2.potx" id="{35CB27CA-E61E-4531-88B2-D5572B8A3A01}" vid="{854ED03E-8373-4C81-B2CB-0118884FF575}"/>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1DE3569-F02A-48B1-8F6E-F11E8BF870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59B3369-3F0F-499C-9EE7-8EC46B6E8A79}">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CAC34B31-7353-4357-814E-0E5916A110F2}">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Modern conference presentation</Template>
  <TotalTime>24320</TotalTime>
  <Words>1738</Words>
  <Application>Microsoft Office PowerPoint</Application>
  <PresentationFormat>On-screen Show (4:3)</PresentationFormat>
  <Paragraphs>324</Paragraphs>
  <Slides>31</Slides>
  <Notes>27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31</vt:i4>
      </vt:variant>
    </vt:vector>
  </HeadingPairs>
  <TitlesOfParts>
    <vt:vector size="39" baseType="lpstr">
      <vt:lpstr>Roboto Slab</vt:lpstr>
      <vt:lpstr>Calibri Light</vt:lpstr>
      <vt:lpstr>Arial</vt:lpstr>
      <vt:lpstr>PT Sans</vt:lpstr>
      <vt:lpstr>Microsoft Sans Serif</vt:lpstr>
      <vt:lpstr>Calibri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Iowa Department of Transportation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Meyer, Hillary</dc:creator>
  <cp:lastModifiedBy>Buss, Ashley</cp:lastModifiedBy>
  <cp:revision>95</cp:revision>
  <dcterms:created xsi:type="dcterms:W3CDTF">2023-12-21T16:39:01Z</dcterms:created>
  <dcterms:modified xsi:type="dcterms:W3CDTF">2025-01-14T15:04:47Z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y fmtid="{D5CDD505-2E9C-101B-9397-08002B2CF9AE}" pid="4" name="ArticulateGUID">
    <vt:lpwstr>9DFC2674-CBAD-4243-8E3F-A62D1A9F64C9</vt:lpwstr>
  </property>
  <property fmtid="{D5CDD505-2E9C-101B-9397-08002B2CF9AE}" pid="5" name="ArticulatePath">
    <vt:lpwstr>Iowa-DOT-PPT-Template-Standard</vt:lpwstr>
  </property>
</Properties>
</file>