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88" r:id="rId5"/>
  </p:sldMasterIdLst>
  <p:notesMasterIdLst>
    <p:notesMasterId r:id="rId34"/>
  </p:notesMasterIdLst>
  <p:handoutMasterIdLst>
    <p:handoutMasterId r:id="rId35"/>
  </p:handoutMasterIdLst>
  <p:sldIdLst>
    <p:sldId id="256" r:id="rId6"/>
    <p:sldId id="257" r:id="rId7"/>
    <p:sldId id="312" r:id="rId8"/>
    <p:sldId id="709" r:id="rId9"/>
    <p:sldId id="313" r:id="rId10"/>
    <p:sldId id="710" r:id="rId11"/>
    <p:sldId id="711" r:id="rId12"/>
    <p:sldId id="712" r:id="rId13"/>
    <p:sldId id="724" r:id="rId14"/>
    <p:sldId id="285" r:id="rId15"/>
    <p:sldId id="725" r:id="rId16"/>
    <p:sldId id="713" r:id="rId17"/>
    <p:sldId id="726" r:id="rId18"/>
    <p:sldId id="287" r:id="rId19"/>
    <p:sldId id="714" r:id="rId20"/>
    <p:sldId id="715" r:id="rId21"/>
    <p:sldId id="716" r:id="rId22"/>
    <p:sldId id="717" r:id="rId23"/>
    <p:sldId id="718" r:id="rId24"/>
    <p:sldId id="719" r:id="rId25"/>
    <p:sldId id="720" r:id="rId26"/>
    <p:sldId id="721" r:id="rId27"/>
    <p:sldId id="308" r:id="rId28"/>
    <p:sldId id="722" r:id="rId29"/>
    <p:sldId id="309" r:id="rId30"/>
    <p:sldId id="723" r:id="rId31"/>
    <p:sldId id="269" r:id="rId32"/>
    <p:sldId id="270" r:id="rId33"/>
  </p:sldIdLst>
  <p:sldSz cx="9144000" cy="6858000" type="screen4x3"/>
  <p:notesSz cx="7010400" cy="9296400"/>
  <p:embeddedFontLst>
    <p:embeddedFont>
      <p:font typeface="Helvetica" panose="020B0604020202020204" pitchFamily="34" charset="0"/>
      <p:regular r:id="rId36"/>
      <p:bold r:id="rId37"/>
      <p:italic r:id="rId38"/>
      <p:boldItalic r:id="rId39"/>
    </p:embeddedFont>
    <p:embeddedFont>
      <p:font typeface="PT Sans" panose="020B0503020203020204" pitchFamily="34" charset="0"/>
      <p:regular r:id="rId40"/>
      <p:bold r:id="rId41"/>
      <p:italic r:id="rId42"/>
      <p:boldItalic r:id="rId43"/>
    </p:embeddedFont>
    <p:embeddedFont>
      <p:font typeface="Roboto Slab" pitchFamily="50" charset="0"/>
      <p:regular r:id="rId44"/>
      <p:bold r:id="rId45"/>
    </p:embeddedFont>
  </p:embeddedFontLst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17A"/>
    <a:srgbClr val="2A6357"/>
    <a:srgbClr val="C6D667"/>
    <a:srgbClr val="007681"/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11" autoAdjust="0"/>
    <p:restoredTop sz="94717" autoAdjust="0"/>
  </p:normalViewPr>
  <p:slideViewPr>
    <p:cSldViewPr snapToGrid="0">
      <p:cViewPr varScale="1">
        <p:scale>
          <a:sx n="108" d="100"/>
          <a:sy n="108" d="100"/>
        </p:scale>
        <p:origin x="16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3.fntdata"/><Relationship Id="rId46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1.fntdata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1/14/2025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1/14/2025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2026-2030 HIGHWAY PROGRAM DEVELOPMENT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6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16,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605FE-11BB-4978-B41A-65E4A3BF54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501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09" y="6356355"/>
            <a:ext cx="3515083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2025-2029 HIGHWAY PROGRAM DEVELOPMENT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9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9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417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169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3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4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79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60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083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45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312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347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B6BD1137-7CB8-4BAC-81D8-69FE8A93D38B}" type="slidenum">
              <a:rPr lang="en-US" smtClean="0"/>
              <a:pPr>
                <a:buFont typeface="Wingdings" pitchFamily="2" charset="2"/>
                <a:buNone/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801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  <p:sldLayoutId id="2147483687" r:id="rId11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5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3999" cy="6709612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17511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 dirty="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2026-2030 Highway Program Development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C08C2-0403-237A-5B3F-3FA7BFB93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396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January 21, 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08414"/>
            <a:ext cx="7635240" cy="5607719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Highway Program Development Schedule (2026-2030)</a:t>
            </a:r>
          </a:p>
          <a:p>
            <a:pPr marL="0" indent="0">
              <a:buNone/>
            </a:pPr>
            <a:r>
              <a:rPr lang="en-US" sz="11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January 2025</a:t>
            </a:r>
          </a:p>
          <a:p>
            <a:pPr lvl="1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Discuss Highway Program Development Process</a:t>
            </a:r>
          </a:p>
          <a:p>
            <a:pPr lvl="1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Discuss 2026-2030 Highway Program Development Schedule</a:t>
            </a:r>
          </a:p>
          <a:p>
            <a:pPr marL="0" indent="0">
              <a:buNone/>
            </a:pPr>
            <a:r>
              <a:rPr lang="en-US" sz="11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February 2025</a:t>
            </a:r>
          </a:p>
          <a:p>
            <a:pPr lvl="1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Discuss Extended Highway Program Analysis</a:t>
            </a:r>
          </a:p>
          <a:p>
            <a:pPr lvl="1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Discuss Statewide Line Items</a:t>
            </a:r>
          </a:p>
          <a:p>
            <a:pPr lvl="2"/>
            <a:r>
              <a:rPr lang="en-US" sz="11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what levels should the line-item targets be programmed?</a:t>
            </a:r>
          </a:p>
          <a:p>
            <a:pPr marL="0" indent="0">
              <a:buNone/>
            </a:pPr>
            <a:r>
              <a:rPr lang="en-US" sz="11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March 2025</a:t>
            </a:r>
          </a:p>
          <a:p>
            <a:pPr lvl="1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Discuss 2026-2030 available Highway Program funding</a:t>
            </a:r>
          </a:p>
          <a:p>
            <a:pPr lvl="1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Discuss 2026-2030 Highway Program options</a:t>
            </a:r>
          </a:p>
          <a:p>
            <a:pPr lvl="1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Determine 2026-2030 Highway Program Objectives</a:t>
            </a:r>
          </a:p>
          <a:p>
            <a:pPr lvl="1"/>
            <a:r>
              <a:rPr lang="en-US" sz="1100" b="1" dirty="0">
                <a:solidFill>
                  <a:srgbClr val="036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 Item: Line-Item Targets for Programming</a:t>
            </a:r>
          </a:p>
          <a:p>
            <a:pPr marL="0" indent="0">
              <a:buNone/>
            </a:pPr>
            <a:r>
              <a:rPr lang="en-US" sz="11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April 2025</a:t>
            </a:r>
          </a:p>
          <a:p>
            <a:pPr lvl="1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Develop the Draft 2026-2030 Highway Program</a:t>
            </a:r>
          </a:p>
          <a:p>
            <a:pPr lvl="1"/>
            <a:r>
              <a:rPr lang="en-US" sz="1100" b="1" dirty="0">
                <a:solidFill>
                  <a:srgbClr val="036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 Item: 2026-2030 Highway Program Objectives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1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May 2025</a:t>
            </a:r>
          </a:p>
          <a:p>
            <a:pPr lvl="1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Present the Draft 2026-2030 Iowa Transportation Improvement Program to the public (including all previous program approvals and Draft 2026-2030 Highway Program)</a:t>
            </a:r>
          </a:p>
          <a:p>
            <a:pPr marL="0" indent="0">
              <a:buNone/>
            </a:pPr>
            <a:r>
              <a:rPr lang="en-US" sz="11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June 2025</a:t>
            </a:r>
          </a:p>
          <a:p>
            <a:pPr lvl="1"/>
            <a:r>
              <a:rPr lang="en-US" sz="1100" b="1" dirty="0">
                <a:solidFill>
                  <a:srgbClr val="036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 Item: Approve the 2026-2030 Iowa Transportation improvement Program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442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36572" y="5624515"/>
            <a:ext cx="2307431" cy="273844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BBA14-C946-3406-C406-C33EBD903CC1}"/>
              </a:ext>
            </a:extLst>
          </p:cNvPr>
          <p:cNvSpPr txBox="1"/>
          <p:nvPr/>
        </p:nvSpPr>
        <p:spPr>
          <a:xfrm>
            <a:off x="1698" y="2471226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248B1-0621-678B-2853-420093159C39}"/>
              </a:ext>
            </a:extLst>
          </p:cNvPr>
          <p:cNvSpPr txBox="1"/>
          <p:nvPr/>
        </p:nvSpPr>
        <p:spPr>
          <a:xfrm>
            <a:off x="0" y="3600451"/>
            <a:ext cx="3515916" cy="646331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2025-2029 Highway Program Recap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DF004C-54EC-05C3-B16E-BD71F4E102A3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271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08414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             2025-2029 Highway Program Recap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Challenges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No additional funding</a:t>
            </a:r>
          </a:p>
          <a:p>
            <a:pPr lvl="2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FY 2024 negative program balance adjustment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Actions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Prioritized stewardship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Project underfunding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Program balancing adjustment to Interstate Stewardship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192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66F7AD-98D3-0CF1-1882-F2ACA36ADE9B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19D4B9-F0E8-1CD9-7FF5-742B8CABE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558800"/>
            <a:ext cx="8627533" cy="535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78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36572" y="5624515"/>
            <a:ext cx="2307431" cy="273844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BBA14-C946-3406-C406-C33EBD903CC1}"/>
              </a:ext>
            </a:extLst>
          </p:cNvPr>
          <p:cNvSpPr txBox="1"/>
          <p:nvPr/>
        </p:nvSpPr>
        <p:spPr>
          <a:xfrm>
            <a:off x="1698" y="2471226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248B1-0621-678B-2853-420093159C39}"/>
              </a:ext>
            </a:extLst>
          </p:cNvPr>
          <p:cNvSpPr txBox="1"/>
          <p:nvPr/>
        </p:nvSpPr>
        <p:spPr>
          <a:xfrm>
            <a:off x="0" y="3600451"/>
            <a:ext cx="3515916" cy="646331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Program Funding Categories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DF004C-54EC-05C3-B16E-BD71F4E102A3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576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08414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                 Stewardship Funding Categories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Category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Interstate Stewardship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Non-Interstate Pavement Modernization 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Non-Interstate Bridge Modernization 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Safety Specific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Commission defines targets for these categories for a ten-year period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Commission has focused on increasing these targets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Asset Management presentations are intended to support this process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584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08414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                     Interstate Stewardship (4R)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Funds available based on stewardship target.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Off-the-top allocations for rest areas, lighting, guardrail repair, signing, and pavement maintenance.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Remaining funds generally targeted to pavements (2/3) and bridges (1/3).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Requires coordination with multiple bureaus and Districts.</a:t>
            </a: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748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08414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     Non-Interstate Pavement Modernization (3R)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Funding available based on stewardship target.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Allocation to each District based on formula.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Starting in 2027 an additional $35 m in 3R funding is available for reconstruction projects.</a:t>
            </a:r>
          </a:p>
          <a:p>
            <a:pPr marL="258359" lvl="1" indent="0">
              <a:buNone/>
            </a:pPr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473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08414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     Non-Interstate Bridge Modernization (BR)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Funding available based on stewardship target.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Significant increase in target over past several years.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Recommended projects determined by Bridges and Structures Bureau.</a:t>
            </a: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80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08414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                           Safety Specific (SR)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Funds available based on stewardship targets.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Recommended projects selected by Traffic and Safety Bureau.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Some funding used on 3R projects (paved shoulders). </a:t>
            </a: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35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BD60-AC5F-1235-3197-FB9752AB82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99" y="637439"/>
            <a:ext cx="4068251" cy="588205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015B8A-E089-6AD5-DF58-B83BBF5502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95182" y="1238750"/>
            <a:ext cx="3074670" cy="430667"/>
          </a:xfrm>
        </p:spPr>
        <p:txBody>
          <a:bodyPr/>
          <a:lstStyle/>
          <a:p>
            <a:r>
              <a:rPr lang="en-US" sz="2400" dirty="0"/>
              <a:t>Agenda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26283F5-6F08-B866-1753-2A00C1C1A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" y="1349747"/>
            <a:ext cx="342900" cy="4145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0A45C8-9983-35E6-92FD-150E62A43D77}"/>
              </a:ext>
            </a:extLst>
          </p:cNvPr>
          <p:cNvSpPr txBox="1"/>
          <p:nvPr/>
        </p:nvSpPr>
        <p:spPr bwMode="auto">
          <a:xfrm>
            <a:off x="754381" y="2005226"/>
            <a:ext cx="3425480" cy="4119076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Bef>
                <a:spcPts val="900"/>
              </a:spcBef>
              <a:defRPr/>
            </a:pPr>
            <a:r>
              <a:rPr lang="en-US" sz="13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1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3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Highway Program Development Process</a:t>
            </a:r>
          </a:p>
          <a:p>
            <a:pPr>
              <a:spcBef>
                <a:spcPts val="900"/>
              </a:spcBef>
              <a:defRPr/>
            </a:pPr>
            <a:r>
              <a:rPr lang="en-US" sz="13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2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3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2026-2030 Highway Program Development Schedule</a:t>
            </a:r>
          </a:p>
          <a:p>
            <a:pPr>
              <a:spcBef>
                <a:spcPts val="900"/>
              </a:spcBef>
              <a:defRPr/>
            </a:pPr>
            <a:r>
              <a:rPr lang="en-US" sz="13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3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3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2025-2029 Highway Program Recap</a:t>
            </a:r>
          </a:p>
          <a:p>
            <a:pPr>
              <a:spcBef>
                <a:spcPts val="900"/>
              </a:spcBef>
              <a:defRPr/>
            </a:pPr>
            <a:r>
              <a:rPr lang="en-US" sz="13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4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3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Funding Categories</a:t>
            </a:r>
          </a:p>
          <a:p>
            <a:pPr>
              <a:spcBef>
                <a:spcPts val="900"/>
              </a:spcBef>
              <a:defRPr/>
            </a:pPr>
            <a:r>
              <a:rPr lang="en-US" sz="13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5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3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Federal Funding Status</a:t>
            </a:r>
            <a:endParaRPr lang="en-US" altLang="en-US" sz="1300" dirty="0">
              <a:solidFill>
                <a:srgbClr val="00B050"/>
              </a:solidFill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  <a:p>
            <a:pPr>
              <a:spcBef>
                <a:spcPts val="900"/>
              </a:spcBef>
              <a:defRPr/>
            </a:pPr>
            <a:r>
              <a:rPr lang="en-US" sz="13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6</a:t>
            </a:r>
            <a:endParaRPr lang="en-US" altLang="en-US" sz="13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  <a:p>
            <a:pPr>
              <a:spcAft>
                <a:spcPts val="450"/>
              </a:spcAft>
              <a:defRPr/>
            </a:pPr>
            <a:r>
              <a:rPr lang="en-US" altLang="en-US" sz="13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Program Development Considerations</a:t>
            </a:r>
          </a:p>
          <a:p>
            <a:pPr>
              <a:spcAft>
                <a:spcPts val="450"/>
              </a:spcAft>
              <a:defRPr/>
            </a:pPr>
            <a:r>
              <a:rPr lang="en-US" sz="13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7</a:t>
            </a:r>
            <a:endParaRPr lang="en-US" altLang="en-US" sz="13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  <a:p>
            <a:pPr>
              <a:spcAft>
                <a:spcPts val="450"/>
              </a:spcAft>
              <a:defRPr/>
            </a:pPr>
            <a:r>
              <a:rPr lang="en-US" altLang="en-US" sz="13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Next Steps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FCE2BF-2AF9-F8C5-407D-30016AA6B2F6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F98FF10-A6CB-49C1-BDDF-E0FD6E9F1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586EC07-AFE8-01E8-972B-4FC6481F5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AA1F1D5-DEF2-53BE-B69C-0AE3B8BC4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Isosceles Triangle 30">
            <a:extLst>
              <a:ext uri="{FF2B5EF4-FFF2-40B4-BE49-F238E27FC236}">
                <a16:creationId xmlns:a16="http://schemas.microsoft.com/office/drawing/2014/main" id="{3251883D-8093-7D23-FBB7-9A00F1C3AF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382858" y="3789119"/>
            <a:ext cx="661793" cy="4869295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44007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08414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200" b="1" dirty="0">
                <a:solidFill>
                  <a:schemeClr val="accent1"/>
                </a:solidFill>
                <a:latin typeface="+mj-lt"/>
              </a:rPr>
              <a:t>Non-Interstate Capacity/System Enhancement (NR)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Non-stewardship funding category.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Capacity to add projects based on overall funding available after deduction for stewardship targets and consideration of Major Interstate project additions.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Recommended projects selected from Highway Candidates list.</a:t>
            </a: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071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08414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 Major </a:t>
            </a:r>
            <a:r>
              <a:rPr lang="en-US" sz="2200" b="1" dirty="0">
                <a:solidFill>
                  <a:schemeClr val="accent1"/>
                </a:solidFill>
                <a:latin typeface="+mj-lt"/>
              </a:rPr>
              <a:t>Interstate Capacity/System Enhancement (MI)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Non-stewardship funding category.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While not a stewardship category, projects do include stewardship benefits.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Primarily driven by Interstate Plan (I3P).</a:t>
            </a: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641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36572" y="5624515"/>
            <a:ext cx="2307431" cy="273844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BBA14-C946-3406-C406-C33EBD903CC1}"/>
              </a:ext>
            </a:extLst>
          </p:cNvPr>
          <p:cNvSpPr txBox="1"/>
          <p:nvPr/>
        </p:nvSpPr>
        <p:spPr>
          <a:xfrm>
            <a:off x="1698" y="2471226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248B1-0621-678B-2853-420093159C39}"/>
              </a:ext>
            </a:extLst>
          </p:cNvPr>
          <p:cNvSpPr txBox="1"/>
          <p:nvPr/>
        </p:nvSpPr>
        <p:spPr>
          <a:xfrm>
            <a:off x="0" y="3600451"/>
            <a:ext cx="3515916" cy="369332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Federal Funding Status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DF004C-54EC-05C3-B16E-BD71F4E102A3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83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08414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Federal Funding Status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FFY 2025 Appropriation: Second continuing resolution expires March 14.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US" dirty="0"/>
              <a:t>Infrastructure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Bill authorizes federal funding through September 30, 2026, leaving some funding uncertainty for the last four years of this Program.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Infrastructure Bill funding allocations based on Commission action in June 2022.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next Highway Trust Fund cliff is in 2028.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Legislation to address a portion of the large August Redistribution amounts has been passed. </a:t>
            </a:r>
          </a:p>
          <a:p>
            <a:pPr lvl="1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553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36572" y="5624515"/>
            <a:ext cx="2307431" cy="273844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BBA14-C946-3406-C406-C33EBD903CC1}"/>
              </a:ext>
            </a:extLst>
          </p:cNvPr>
          <p:cNvSpPr txBox="1"/>
          <p:nvPr/>
        </p:nvSpPr>
        <p:spPr>
          <a:xfrm>
            <a:off x="1698" y="2471226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248B1-0621-678B-2853-420093159C39}"/>
              </a:ext>
            </a:extLst>
          </p:cNvPr>
          <p:cNvSpPr txBox="1"/>
          <p:nvPr/>
        </p:nvSpPr>
        <p:spPr>
          <a:xfrm>
            <a:off x="0" y="3600451"/>
            <a:ext cx="3515916" cy="646331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Program Development Considerations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DF004C-54EC-05C3-B16E-BD71F4E102A3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481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08414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Program Development Considerations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Construction costs have declined this fiscal year.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State road funding continues to come in higher than forecast.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last four years of federal funding in this Program are not part of an authorization.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Continue to prioritize bridge and pavement stewardship investments on existing highway system.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Pursue grant funding opportunities.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Assess balance of pavement and bridge stewardship investments.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Balance capacity improvements with stewardship needs.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Address major river crossing needs.</a:t>
            </a:r>
          </a:p>
          <a:p>
            <a:pPr lvl="1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451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36572" y="5624515"/>
            <a:ext cx="2307431" cy="273844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BBA14-C946-3406-C406-C33EBD903CC1}"/>
              </a:ext>
            </a:extLst>
          </p:cNvPr>
          <p:cNvSpPr txBox="1"/>
          <p:nvPr/>
        </p:nvSpPr>
        <p:spPr>
          <a:xfrm>
            <a:off x="1698" y="2471226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248B1-0621-678B-2853-420093159C39}"/>
              </a:ext>
            </a:extLst>
          </p:cNvPr>
          <p:cNvSpPr txBox="1"/>
          <p:nvPr/>
        </p:nvSpPr>
        <p:spPr>
          <a:xfrm>
            <a:off x="0" y="3600451"/>
            <a:ext cx="3515916" cy="369332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Next Steps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DF004C-54EC-05C3-B16E-BD71F4E102A3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7715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FC1767-38A8-CA99-C094-278EB70417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9" y="0"/>
            <a:ext cx="4562291" cy="65135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3AC432D-D294-5BEE-BBC8-E0BB808A2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48127" y="1518479"/>
            <a:ext cx="5095874" cy="362062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endParaRPr lang="en-US" sz="1350" dirty="0"/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92C11CD2-BF1E-4CC9-83F6-2C46282A584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048127" y="1724213"/>
            <a:ext cx="4338638" cy="3414889"/>
          </a:xfrm>
          <a:prstGeom prst="rect">
            <a:avLst/>
          </a:prstGeom>
        </p:spPr>
        <p:txBody>
          <a:bodyPr lIns="342900" rIns="342900"/>
          <a:lstStyle/>
          <a:p>
            <a:pPr marL="0" indent="0">
              <a:spcBef>
                <a:spcPct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Next Steps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Extended Highway Program Analysis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Statewide Line Items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At what levels should the line-item targets be programmed?</a:t>
            </a:r>
            <a:endParaRPr lang="en-US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5BDECC8-6894-AE57-95F3-BE290B84923B}"/>
              </a:ext>
            </a:extLst>
          </p:cNvPr>
          <p:cNvCxnSpPr/>
          <p:nvPr/>
        </p:nvCxnSpPr>
        <p:spPr>
          <a:xfrm>
            <a:off x="4407694" y="2283678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Isosceles Triangle 30">
            <a:extLst>
              <a:ext uri="{FF2B5EF4-FFF2-40B4-BE49-F238E27FC236}">
                <a16:creationId xmlns:a16="http://schemas.microsoft.com/office/drawing/2014/main" id="{8A7DD3BC-4EF1-04E7-B597-029D459514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23746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281836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36572" y="5624515"/>
            <a:ext cx="2307431" cy="273844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BBA14-C946-3406-C406-C33EBD903CC1}"/>
              </a:ext>
            </a:extLst>
          </p:cNvPr>
          <p:cNvSpPr txBox="1"/>
          <p:nvPr/>
        </p:nvSpPr>
        <p:spPr>
          <a:xfrm>
            <a:off x="1698" y="2471226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248B1-0621-678B-2853-420093159C39}"/>
              </a:ext>
            </a:extLst>
          </p:cNvPr>
          <p:cNvSpPr txBox="1"/>
          <p:nvPr/>
        </p:nvSpPr>
        <p:spPr>
          <a:xfrm>
            <a:off x="0" y="3600451"/>
            <a:ext cx="3515916" cy="646331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Highway Program Development Process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DF004C-54EC-05C3-B16E-BD71F4E102A3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829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047" y="705330"/>
            <a:ext cx="8431619" cy="384317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Highway Program Development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2B0DEF53-7DF5-47EE-8769-039F17C43088}" type="slidenum">
              <a:rPr lang="en-US" smtClean="0"/>
              <a:pPr>
                <a:buFont typeface="Wingdings" pitchFamily="2" charset="2"/>
                <a:buNone/>
                <a:defRPr/>
              </a:pPr>
              <a:t>4</a:t>
            </a:fld>
            <a:endParaRPr lang="en-US" dirty="0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701946" y="1891447"/>
            <a:ext cx="5220585" cy="3539074"/>
            <a:chOff x="2570" y="11441"/>
            <a:chExt cx="4867" cy="3794"/>
          </a:xfrm>
          <a:solidFill>
            <a:schemeClr val="bg1"/>
          </a:solidFill>
        </p:grpSpPr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2570" y="11441"/>
              <a:ext cx="2110" cy="1585"/>
            </a:xfrm>
            <a:prstGeom prst="rect">
              <a:avLst/>
            </a:prstGeom>
            <a:grpFill/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Public Policy and Input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What direction do we have?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5327" y="11441"/>
              <a:ext cx="2110" cy="1585"/>
            </a:xfrm>
            <a:prstGeom prst="rect">
              <a:avLst/>
            </a:prstGeom>
            <a:grpFill/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Transportation Plans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What type of system do we need?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2570" y="13650"/>
              <a:ext cx="2110" cy="1585"/>
            </a:xfrm>
            <a:prstGeom prst="rect">
              <a:avLst/>
            </a:prstGeom>
            <a:grpFill/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Performance Monitoring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Are we successful?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5313" y="13650"/>
              <a:ext cx="2110" cy="1585"/>
            </a:xfrm>
            <a:prstGeom prst="rect">
              <a:avLst/>
            </a:prstGeom>
            <a:grpFill/>
            <a:ln w="41275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Five-Year Program</a:t>
              </a:r>
              <a:endParaRPr lang="en-US" sz="1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What projects will be done and when?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" name="AutoShape 16"/>
            <p:cNvSpPr>
              <a:spLocks noChangeArrowheads="1"/>
            </p:cNvSpPr>
            <p:nvPr/>
          </p:nvSpPr>
          <p:spPr bwMode="auto">
            <a:xfrm>
              <a:off x="4736" y="12071"/>
              <a:ext cx="549" cy="412"/>
            </a:xfrm>
            <a:prstGeom prst="rightArrow">
              <a:avLst>
                <a:gd name="adj1" fmla="val 50000"/>
                <a:gd name="adj2" fmla="val 33313"/>
              </a:avLst>
            </a:prstGeom>
            <a:solidFill>
              <a:schemeClr val="tx2"/>
            </a:solidFill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17"/>
            <p:cNvSpPr>
              <a:spLocks noChangeArrowheads="1"/>
            </p:cNvSpPr>
            <p:nvPr/>
          </p:nvSpPr>
          <p:spPr bwMode="auto">
            <a:xfrm>
              <a:off x="6212" y="13101"/>
              <a:ext cx="384" cy="504"/>
            </a:xfrm>
            <a:prstGeom prst="downArrow">
              <a:avLst>
                <a:gd name="adj1" fmla="val 50000"/>
                <a:gd name="adj2" fmla="val 32813"/>
              </a:avLst>
            </a:prstGeom>
            <a:solidFill>
              <a:schemeClr val="tx2"/>
            </a:solidFill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AutoShape 18"/>
            <p:cNvSpPr>
              <a:spLocks noChangeArrowheads="1"/>
            </p:cNvSpPr>
            <p:nvPr/>
          </p:nvSpPr>
          <p:spPr bwMode="auto">
            <a:xfrm>
              <a:off x="4722" y="14194"/>
              <a:ext cx="549" cy="412"/>
            </a:xfrm>
            <a:prstGeom prst="leftArrow">
              <a:avLst>
                <a:gd name="adj1" fmla="val 50000"/>
                <a:gd name="adj2" fmla="val 33313"/>
              </a:avLst>
            </a:prstGeom>
            <a:solidFill>
              <a:schemeClr val="tx2"/>
            </a:solidFill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AutoShape 19"/>
            <p:cNvSpPr>
              <a:spLocks noChangeArrowheads="1"/>
            </p:cNvSpPr>
            <p:nvPr/>
          </p:nvSpPr>
          <p:spPr bwMode="auto">
            <a:xfrm>
              <a:off x="3427" y="13086"/>
              <a:ext cx="370" cy="504"/>
            </a:xfrm>
            <a:prstGeom prst="upArrow">
              <a:avLst>
                <a:gd name="adj1" fmla="val 50000"/>
                <a:gd name="adj2" fmla="val 34054"/>
              </a:avLst>
            </a:prstGeom>
            <a:solidFill>
              <a:schemeClr val="tx2"/>
            </a:solidFill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943" y="1891447"/>
            <a:ext cx="2623111" cy="390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304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468743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Step 1: Project Identification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5FB29BA-7B70-D4FA-14AD-1F8A20078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67" y="1456267"/>
            <a:ext cx="7710465" cy="4253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949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468743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Step 2: Establishing the Transportation Commission’s Annual Programming Objectives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53D0539-177A-FB2D-45A6-D16AE271B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67" y="1557866"/>
            <a:ext cx="7078133" cy="439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155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468743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Step 3: Evaluating Potential Project Candidates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68FAEE-423F-5199-8A35-08D3E30BB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72" y="1366234"/>
            <a:ext cx="7492579" cy="453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910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468743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Step 4: Developing The Final Program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FD54832-A66B-FE8B-E5CE-6048F83CA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15" y="1188076"/>
            <a:ext cx="7232791" cy="4763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827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36572" y="5624515"/>
            <a:ext cx="2307431" cy="273844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BBA14-C946-3406-C406-C33EBD903CC1}"/>
              </a:ext>
            </a:extLst>
          </p:cNvPr>
          <p:cNvSpPr txBox="1"/>
          <p:nvPr/>
        </p:nvSpPr>
        <p:spPr>
          <a:xfrm>
            <a:off x="1698" y="2471226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248B1-0621-678B-2853-420093159C39}"/>
              </a:ext>
            </a:extLst>
          </p:cNvPr>
          <p:cNvSpPr txBox="1"/>
          <p:nvPr/>
        </p:nvSpPr>
        <p:spPr>
          <a:xfrm>
            <a:off x="0" y="3600451"/>
            <a:ext cx="3515916" cy="923330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2026-2030 Highway Program Development Schedule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DF004C-54EC-05C3-B16E-BD71F4E102A3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6217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1_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9B3369-3F0F-499C-9EE7-8EC46B6E8A79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30e9df3-be65-4c73-a93b-d1236ebd677e"/>
    <ds:schemaRef ds:uri="http://schemas.microsoft.com/sharepoint/v3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7556</TotalTime>
  <Words>756</Words>
  <Application>Microsoft Office PowerPoint</Application>
  <PresentationFormat>On-screen Show (4:3)</PresentationFormat>
  <Paragraphs>140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Calibri</vt:lpstr>
      <vt:lpstr>Roboto Slab</vt:lpstr>
      <vt:lpstr>Wingdings</vt:lpstr>
      <vt:lpstr>PT Sans</vt:lpstr>
      <vt:lpstr>Helvetica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Highway Program Development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Anderson, Stuart</cp:lastModifiedBy>
  <cp:revision>48</cp:revision>
  <cp:lastPrinted>2024-02-07T19:23:13Z</cp:lastPrinted>
  <dcterms:created xsi:type="dcterms:W3CDTF">2023-12-21T16:39:01Z</dcterms:created>
  <dcterms:modified xsi:type="dcterms:W3CDTF">2025-01-14T18:44:34Z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</Properties>
</file>